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8" r:id="rId2"/>
    <p:sldId id="299" r:id="rId3"/>
    <p:sldId id="492" r:id="rId4"/>
    <p:sldId id="304" r:id="rId5"/>
    <p:sldId id="303" r:id="rId6"/>
    <p:sldId id="305" r:id="rId7"/>
    <p:sldId id="306" r:id="rId8"/>
    <p:sldId id="494" r:id="rId9"/>
    <p:sldId id="493" r:id="rId10"/>
    <p:sldId id="302" r:id="rId11"/>
    <p:sldId id="31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BD113E-AB4E-D874-9315-1DDF7A0A364F}" name="Emily Adkins" initials="EA" userId="221ef2226ed9685a" providerId="Windows Live"/>
  <p188:author id="{1DA555EA-B346-1B63-A348-EB2D78FC648E}" name="Michelle Butterworth" initials="MB" userId="3d51313a523a543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4F0D"/>
    <a:srgbClr val="16DD36"/>
    <a:srgbClr val="4BC7C8"/>
    <a:srgbClr val="EC44F2"/>
    <a:srgbClr val="FF33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59" autoAdjust="0"/>
    <p:restoredTop sz="75139" autoAdjust="0"/>
  </p:normalViewPr>
  <p:slideViewPr>
    <p:cSldViewPr snapToGrid="0">
      <p:cViewPr varScale="1">
        <p:scale>
          <a:sx n="86" d="100"/>
          <a:sy n="86" d="100"/>
        </p:scale>
        <p:origin x="86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08074-1A82-4276-BC9C-9F1654D2C295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323D7-8D74-402A-B74C-D1093F83E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855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frog.org/downloads/update-student-parents.csv?07092022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info@unifrog.org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frog.org/privacy-policy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unifrog.org/website-terms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C9BEC-E11D-4BAB-B95E-6E8FA7997F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768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7" name="Google Shape;1197;p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1419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Please note that these summary emails will </a:t>
            </a:r>
            <a:r>
              <a:rPr lang="en-GB" b="1" dirty="0"/>
              <a:t>only</a:t>
            </a:r>
            <a:r>
              <a:rPr lang="en-GB" dirty="0"/>
              <a:t> be sent out to parents if the school links parent accounts. </a:t>
            </a:r>
          </a:p>
          <a:p>
            <a:endParaRPr lang="en-GB" dirty="0"/>
          </a:p>
          <a:p>
            <a:r>
              <a:rPr lang="en-GB" dirty="0"/>
              <a:t>To do this, please </a:t>
            </a:r>
            <a:r>
              <a:rPr lang="en-GB" b="0" i="0" dirty="0">
                <a:solidFill>
                  <a:srgbClr val="1D1C1D"/>
                </a:solidFill>
                <a:effectLst/>
                <a:latin typeface="Slack-Lato"/>
              </a:rPr>
              <a:t>fill in this spreadsheet: </a:t>
            </a:r>
            <a:r>
              <a:rPr lang="en-GB" b="0" i="0" u="none" strike="noStrike" dirty="0">
                <a:effectLst/>
                <a:latin typeface="Slack-Lato"/>
                <a:hlinkClick r:id="rId3"/>
              </a:rPr>
              <a:t>https://www.unifrog.org/downloads/update-student-parents.csv?07092022</a:t>
            </a:r>
            <a:r>
              <a:rPr lang="en-GB" b="0" i="0" dirty="0">
                <a:solidFill>
                  <a:srgbClr val="1D1C1D"/>
                </a:solidFill>
                <a:effectLst/>
                <a:latin typeface="Slack-Lato"/>
              </a:rPr>
              <a:t> and send it to the Partner Success Team: </a:t>
            </a:r>
            <a:r>
              <a:rPr lang="en-GB" b="0" i="0" u="none" strike="noStrike" dirty="0">
                <a:effectLst/>
                <a:latin typeface="Slack-Lato"/>
                <a:hlinkClick r:id="rId4"/>
              </a:rPr>
              <a:t>info@unifrog.org</a:t>
            </a:r>
            <a:r>
              <a:rPr lang="en-GB" b="0" i="0" u="none" strike="noStrike" dirty="0">
                <a:solidFill>
                  <a:srgbClr val="1D1C1D"/>
                </a:solidFill>
                <a:effectLst/>
                <a:latin typeface="Slack-Lato"/>
              </a:rPr>
              <a:t>.</a:t>
            </a:r>
            <a:endParaRPr lang="en-GB" b="0" i="0" dirty="0">
              <a:solidFill>
                <a:srgbClr val="1D1C1D"/>
              </a:solidFill>
              <a:effectLst/>
              <a:latin typeface="Slack-La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323D7-8D74-402A-B74C-D1093F83EA2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958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Unifrog’s</a:t>
            </a:r>
            <a:r>
              <a:rPr lang="en-GB" dirty="0"/>
              <a:t> privacy policy can be found here: </a:t>
            </a:r>
            <a:r>
              <a:rPr lang="en-GB" dirty="0">
                <a:hlinkClick r:id="rId3"/>
              </a:rPr>
              <a:t>https://www.unifrog.org/privacy-policy</a:t>
            </a:r>
            <a:endParaRPr lang="en-GB" dirty="0"/>
          </a:p>
          <a:p>
            <a:r>
              <a:rPr lang="en-GB" dirty="0"/>
              <a:t>Service terms can be found here: </a:t>
            </a:r>
            <a:r>
              <a:rPr lang="en-GB" sz="1200" dirty="0">
                <a:latin typeface="Open Sans" panose="020B0606030504020204"/>
                <a:hlinkClick r:id="rId4"/>
              </a:rPr>
              <a:t>https://www.unifrog.org/website-terms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323D7-8D74-402A-B74C-D1093F83EA2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60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323D7-8D74-402A-B74C-D1093F83EA2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484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D50BB-9938-4958-ACF3-3DD2ABEF2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16EB9-FCA2-4438-98EB-59BE04AC3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E6272-A3CC-4AB9-9DA2-ECC998FE5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8AE44-FE61-4949-B1D7-A22F6E76B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CB759-A80B-402B-9592-4DC3995DF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82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2F1-A7BE-443C-90A4-300D3C21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74585-CCD9-44C0-A8BA-517E69A86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65184-EFAC-4E7C-97CA-FC4B7645B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53A81-B338-4EF9-ACBC-A371BA56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2925E-548A-4E9E-A5A7-EA7C190A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238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05DE64-4CD1-4A85-BECD-A1E696A98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D0C31-E0B3-40D4-A55A-290A15303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F7440-525A-4874-96D9-33C40953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492D6-A6D8-4B81-8A5B-9ED63941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60AAB-3EDE-407E-A6D6-B7ADB29A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04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C33A-2654-4D07-8A0D-3AD1FFCB6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02DC0-D5BD-4CC7-B833-BA3BFEAE8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75888-B93F-49F5-8A69-2C00511D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BE509-A786-48DC-80FA-1E4C2B90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E1B51-C837-4A22-AB12-21055F3B1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98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F338-3078-4A19-8CA0-6B0B198A7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470FE-8982-4EAD-B101-C8FF16FC1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C20C1-5F2B-4528-B4B1-9BB42FB08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2CABF-69AD-4BD8-9C18-072D2B19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90493-36B0-437C-B153-F2A2F518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65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0FBFF-7BBC-41C5-8661-45E62004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E8B72-5509-40C1-8606-6947F1D909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C56CA-B1E9-4D5F-8868-CCFDACDF4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9D1AD-EA99-4EF3-86D7-70C6C4A6F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91B4A-ABE3-4699-A315-B167F00B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2D8AD-27CD-4010-B9D8-6F0F4340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58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AF9F7-E92E-4E1A-8DC4-48F5C1F20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EF68B-713B-4003-A138-4D24B46AA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9BFC5-1A68-49EA-89A3-08D24A4DE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7A59A-FDB8-44C7-8974-161CFC17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CDA72C-1FDF-4D3C-A016-7D19679C2D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5626F-4DA9-416A-A68F-43036AE8B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11EC45-70C7-410E-A0DC-F2EE40E2A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26EFEA-73C3-40B8-98BF-A1F39CB7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60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A396-8030-411E-B560-37250092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65C3D-E601-42E7-A71B-32B852BF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3299D-F48C-4182-9944-50CF9B87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54F88-0784-4E29-B071-93D33022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7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41578B-DFDA-49E9-84CE-5FF8DDFB4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46302E-26F7-417E-A9EB-1C837301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8D2BA-2385-47F1-8E89-D816CBEB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9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2121A-C2DC-40FB-A647-4AD8566EB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4B9E0-A19A-4870-BA1D-3298D950C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C0EB8-FC1F-471A-97D7-BB2D60B1C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23B42-A846-43BD-9AAD-2E24A88ED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45026-FE01-483C-9BDF-62CB7AE8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81998-B493-4BC6-B8DD-EF346FDA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83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27322-13AA-4250-BE18-3575A7387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46482-68B4-4ACC-8F7D-379C48F7C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CCC9E-715A-4C22-B3EF-F0A8DD2B4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B1558-510D-4EFA-8C56-24A52B08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9A235-6CBB-4649-B31D-C424D923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08BC1-1919-452C-B007-0A8930D7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9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0CAD87-838B-431F-BB35-C0BE0876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0FF46-F789-4FCE-892E-85B26741F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1C365-4681-469A-AF8F-558DFE062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3ECAF-29A6-42B4-B150-38BE3D615D6D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E746A-2CA8-4751-BEDA-F934CDBD9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50C18-BC05-4284-9EE1-60C7C942D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80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hyperlink" Target="http://www.unifrog.org/studen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2357BF6-7D89-4079-8F91-FB58423D18EB}"/>
              </a:ext>
            </a:extLst>
          </p:cNvPr>
          <p:cNvSpPr txBox="1"/>
          <p:nvPr/>
        </p:nvSpPr>
        <p:spPr>
          <a:xfrm>
            <a:off x="1440191" y="3155576"/>
            <a:ext cx="8928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Open Sans" panose="020B0606030504020204"/>
              </a:rPr>
              <a:t>Introduction to </a:t>
            </a:r>
            <a:r>
              <a:rPr lang="en-GB" sz="4800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GB" sz="4800" dirty="0">
                <a:solidFill>
                  <a:schemeClr val="bg1"/>
                </a:solidFill>
                <a:latin typeface="Open Sans" panose="020B0606030504020204"/>
              </a:rPr>
              <a:t>:</a:t>
            </a:r>
          </a:p>
          <a:p>
            <a:r>
              <a:rPr lang="en-GB" sz="4800" dirty="0">
                <a:solidFill>
                  <a:schemeClr val="bg1"/>
                </a:solidFill>
                <a:latin typeface="Open Sans" panose="020B0606030504020204"/>
              </a:rPr>
              <a:t>Parents Evening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B7D3CEB-9565-4609-8290-F89420D50ECF}"/>
              </a:ext>
            </a:extLst>
          </p:cNvPr>
          <p:cNvSpPr/>
          <p:nvPr/>
        </p:nvSpPr>
        <p:spPr>
          <a:xfrm>
            <a:off x="8478982" y="3313216"/>
            <a:ext cx="2081442" cy="171004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ABD55E-0B88-4A0D-A13F-548C165ECF6F}"/>
              </a:ext>
            </a:extLst>
          </p:cNvPr>
          <p:cNvSpPr txBox="1"/>
          <p:nvPr/>
        </p:nvSpPr>
        <p:spPr>
          <a:xfrm>
            <a:off x="8588188" y="3621741"/>
            <a:ext cx="1972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Insert school logo here</a:t>
            </a:r>
          </a:p>
        </p:txBody>
      </p:sp>
    </p:spTree>
    <p:extLst>
      <p:ext uri="{BB962C8B-B14F-4D97-AF65-F5344CB8AC3E}">
        <p14:creationId xmlns:p14="http://schemas.microsoft.com/office/powerpoint/2010/main" val="1611386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Other cool stuff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84326-79ED-4576-9696-E307568EB5AD}"/>
              </a:ext>
            </a:extLst>
          </p:cNvPr>
          <p:cNvSpPr txBox="1"/>
          <p:nvPr/>
        </p:nvSpPr>
        <p:spPr>
          <a:xfrm>
            <a:off x="386400" y="1626931"/>
            <a:ext cx="11419200" cy="359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The </a:t>
            </a:r>
            <a:r>
              <a:rPr lang="en-GB" sz="2200" dirty="0" err="1">
                <a:latin typeface="Open Sans" panose="020B0606030504020204"/>
              </a:rPr>
              <a:t>Unifrog</a:t>
            </a:r>
            <a:r>
              <a:rPr lang="en-GB" sz="2200" dirty="0">
                <a:latin typeface="Open Sans" panose="020B0606030504020204"/>
              </a:rPr>
              <a:t> platform contains so much more than what we can show you today, that was just four of their many tools.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So why not see for yourself? Sign up as a student and access the tools in exactly the same way that the students do.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You never know, there might be a new career just around the corner!</a:t>
            </a:r>
          </a:p>
        </p:txBody>
      </p:sp>
    </p:spTree>
    <p:extLst>
      <p:ext uri="{BB962C8B-B14F-4D97-AF65-F5344CB8AC3E}">
        <p14:creationId xmlns:p14="http://schemas.microsoft.com/office/powerpoint/2010/main" val="175635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Parents &amp; guardians, get signed up!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84326-79ED-4576-9696-E307568EB5AD}"/>
              </a:ext>
            </a:extLst>
          </p:cNvPr>
          <p:cNvSpPr txBox="1"/>
          <p:nvPr/>
        </p:nvSpPr>
        <p:spPr>
          <a:xfrm>
            <a:off x="6096000" y="1600130"/>
            <a:ext cx="5827059" cy="2577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Scan this QR code or go to </a:t>
            </a:r>
            <a:r>
              <a:rPr lang="en-GB" sz="2200" dirty="0">
                <a:latin typeface="Open Sans" panose="020B0606030504020204"/>
                <a:hlinkClick r:id="rId4"/>
              </a:rPr>
              <a:t>www.unifrog.org/student</a:t>
            </a:r>
            <a:r>
              <a:rPr lang="en-GB" sz="2200" dirty="0">
                <a:latin typeface="Open Sans" panose="020B0606030504020204"/>
              </a:rPr>
              <a:t> and click ‘Sign in for the first time’</a:t>
            </a: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You’ll be asked for some details and a Sign up Code. This is what you need: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C9F4D5-01EF-1D37-4B7C-E8F13B691321}"/>
              </a:ext>
            </a:extLst>
          </p:cNvPr>
          <p:cNvGrpSpPr/>
          <p:nvPr/>
        </p:nvGrpSpPr>
        <p:grpSpPr>
          <a:xfrm>
            <a:off x="268941" y="1754156"/>
            <a:ext cx="2438400" cy="4891128"/>
            <a:chOff x="1756229" y="1536566"/>
            <a:chExt cx="2438400" cy="489112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C7BC860-8FD9-D56F-44FB-E06F26930755}"/>
                </a:ext>
              </a:extLst>
            </p:cNvPr>
            <p:cNvGrpSpPr/>
            <p:nvPr/>
          </p:nvGrpSpPr>
          <p:grpSpPr>
            <a:xfrm>
              <a:off x="1756229" y="1536566"/>
              <a:ext cx="2438400" cy="4891128"/>
              <a:chOff x="1756229" y="1536566"/>
              <a:chExt cx="2438400" cy="489112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856DB63-EED7-4F08-837A-B03EF56F5C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93" r="29320"/>
              <a:stretch/>
            </p:blipFill>
            <p:spPr>
              <a:xfrm>
                <a:off x="1756229" y="1536566"/>
                <a:ext cx="2438400" cy="489112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D3E77E5-5FF0-49A9-BE7E-FC05AE855E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51121" y="2342439"/>
                <a:ext cx="1859246" cy="3305325"/>
              </a:xfrm>
              <a:prstGeom prst="rect">
                <a:avLst/>
              </a:prstGeom>
            </p:spPr>
          </p:pic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91D84EE-F8B2-4213-A602-37A59F20F01A}"/>
                </a:ext>
              </a:extLst>
            </p:cNvPr>
            <p:cNvSpPr/>
            <p:nvPr/>
          </p:nvSpPr>
          <p:spPr>
            <a:xfrm>
              <a:off x="2114621" y="5029200"/>
              <a:ext cx="1403279" cy="406400"/>
            </a:xfrm>
            <a:prstGeom prst="rect">
              <a:avLst/>
            </a:prstGeom>
            <a:noFill/>
            <a:ln w="57150">
              <a:solidFill>
                <a:srgbClr val="4BC7C8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37A6633-B63A-4262-AFB6-1ED4C7FA2EBA}"/>
              </a:ext>
            </a:extLst>
          </p:cNvPr>
          <p:cNvSpPr txBox="1"/>
          <p:nvPr/>
        </p:nvSpPr>
        <p:spPr>
          <a:xfrm>
            <a:off x="6096000" y="4177502"/>
            <a:ext cx="5827059" cy="546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b="1" dirty="0" err="1">
                <a:solidFill>
                  <a:srgbClr val="FF0000"/>
                </a:solidFill>
                <a:latin typeface="Open Sans" panose="020B0606030504020204"/>
              </a:rPr>
              <a:t>ELFSparent</a:t>
            </a:r>
            <a:endParaRPr lang="en-GB" sz="2200" b="1" dirty="0">
              <a:solidFill>
                <a:srgbClr val="FF0000"/>
              </a:solidFill>
              <a:latin typeface="Open Sans" panose="020B0606030504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985DCD-C242-41D6-A793-83F954E7B0C1}"/>
              </a:ext>
            </a:extLst>
          </p:cNvPr>
          <p:cNvSpPr txBox="1"/>
          <p:nvPr/>
        </p:nvSpPr>
        <p:spPr>
          <a:xfrm>
            <a:off x="6096000" y="4835435"/>
            <a:ext cx="5827059" cy="1561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After signing up, log into </a:t>
            </a:r>
            <a:r>
              <a:rPr lang="en-GB" sz="2200" dirty="0" err="1">
                <a:latin typeface="Open Sans" panose="020B0606030504020204"/>
              </a:rPr>
              <a:t>Unifrog</a:t>
            </a:r>
            <a:r>
              <a:rPr lang="en-GB" sz="2200" dirty="0">
                <a:latin typeface="Open Sans" panose="020B0606030504020204"/>
              </a:rPr>
              <a:t> using your email address and password via the student sign-in page!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D2E3D4-1E88-B9F3-DEE0-3567DE2F7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3" t="18413" r="32381" b="17568"/>
          <a:stretch/>
        </p:blipFill>
        <p:spPr bwMode="auto">
          <a:xfrm>
            <a:off x="2878053" y="2523128"/>
            <a:ext cx="3047234" cy="309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99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What is </a:t>
            </a:r>
            <a:r>
              <a:rPr lang="en-GB" sz="3200" b="1" dirty="0" err="1">
                <a:solidFill>
                  <a:schemeClr val="bg1"/>
                </a:solidFill>
                <a:latin typeface="Open Sans" panose="020B0606030504020204"/>
              </a:rPr>
              <a:t>Unifrog</a:t>
            </a:r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84326-79ED-4576-9696-E307568EB5AD}"/>
              </a:ext>
            </a:extLst>
          </p:cNvPr>
          <p:cNvSpPr txBox="1"/>
          <p:nvPr/>
        </p:nvSpPr>
        <p:spPr>
          <a:xfrm>
            <a:off x="179293" y="1626931"/>
            <a:ext cx="11743765" cy="359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believe that destinations - where students end up after school - is even more important than their academic performance. They partner with schools to support students to progress into the best opportunity for them.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Unifrog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 this by providing a one-stop-shop where students can explore their interests, then find and successfully apply for their best next-step after school.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20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150"/>
          <p:cNvSpPr txBox="1"/>
          <p:nvPr/>
        </p:nvSpPr>
        <p:spPr>
          <a:xfrm>
            <a:off x="4779479" y="504454"/>
            <a:ext cx="3457749" cy="4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90"/>
              <a:buFont typeface="Calibri"/>
              <a:buNone/>
            </a:pPr>
            <a:endParaRPr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9293C6A-ED04-4390-AE71-ED9D5E03A9D7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The Unifrog tools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B6906FE-0C53-4F5B-82F0-6970EBAB19E8}"/>
              </a:ext>
            </a:extLst>
          </p:cNvPr>
          <p:cNvSpPr txBox="1"/>
          <p:nvPr/>
        </p:nvSpPr>
        <p:spPr>
          <a:xfrm>
            <a:off x="351572" y="1460871"/>
            <a:ext cx="11488856" cy="966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latin typeface="Open Sans" panose="020B0606030504020204"/>
              </a:rPr>
              <a:t>Access all tools on Unifrog to learn what options are available, access good quality information, and search for opportunities to support your child.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198C23-5E24-2D81-CCE5-B66F23292055}"/>
              </a:ext>
            </a:extLst>
          </p:cNvPr>
          <p:cNvGrpSpPr/>
          <p:nvPr/>
        </p:nvGrpSpPr>
        <p:grpSpPr>
          <a:xfrm>
            <a:off x="2130811" y="2340777"/>
            <a:ext cx="9945895" cy="4455261"/>
            <a:chOff x="179294" y="920552"/>
            <a:chExt cx="11891961" cy="44552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E996022-0138-710A-FE42-2093210B1D24}"/>
                </a:ext>
              </a:extLst>
            </p:cNvPr>
            <p:cNvGrpSpPr/>
            <p:nvPr/>
          </p:nvGrpSpPr>
          <p:grpSpPr>
            <a:xfrm>
              <a:off x="2574823" y="1013673"/>
              <a:ext cx="2299082" cy="1515530"/>
              <a:chOff x="2607132" y="1013674"/>
              <a:chExt cx="2299082" cy="1515530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40CCE3B-E528-ACBE-BF50-77F256A01849}"/>
                  </a:ext>
                </a:extLst>
              </p:cNvPr>
              <p:cNvSpPr txBox="1"/>
              <p:nvPr/>
            </p:nvSpPr>
            <p:spPr>
              <a:xfrm>
                <a:off x="2858972" y="1013674"/>
                <a:ext cx="17994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Recording what you’ve done</a:t>
                </a:r>
              </a:p>
            </p:txBody>
          </p:sp>
          <p:sp>
            <p:nvSpPr>
              <p:cNvPr id="48" name="Google Shape;121;p16">
                <a:hlinkClick r:id="" action="ppaction://noaction"/>
                <a:extLst>
                  <a:ext uri="{FF2B5EF4-FFF2-40B4-BE49-F238E27FC236}">
                    <a16:creationId xmlns:a16="http://schemas.microsoft.com/office/drawing/2014/main" id="{2AFE171F-7ABB-695A-0788-100542DEF6FF}"/>
                  </a:ext>
                </a:extLst>
              </p:cNvPr>
              <p:cNvSpPr txBox="1"/>
              <p:nvPr/>
            </p:nvSpPr>
            <p:spPr>
              <a:xfrm>
                <a:off x="2611181" y="1528330"/>
                <a:ext cx="2295033" cy="301598"/>
              </a:xfrm>
              <a:prstGeom prst="rect">
                <a:avLst/>
              </a:prstGeom>
              <a:solidFill>
                <a:srgbClr val="E660A6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Activities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0" name="Google Shape;123;p16">
                <a:hlinkClick r:id="" action="ppaction://noaction"/>
                <a:extLst>
                  <a:ext uri="{FF2B5EF4-FFF2-40B4-BE49-F238E27FC236}">
                    <a16:creationId xmlns:a16="http://schemas.microsoft.com/office/drawing/2014/main" id="{A4840F8E-A547-C24D-8B89-2430F02A6C77}"/>
                  </a:ext>
                </a:extLst>
              </p:cNvPr>
              <p:cNvSpPr txBox="1"/>
              <p:nvPr/>
            </p:nvSpPr>
            <p:spPr>
              <a:xfrm>
                <a:off x="2611181" y="1873919"/>
                <a:ext cx="2295033" cy="301598"/>
              </a:xfrm>
              <a:prstGeom prst="rect">
                <a:avLst/>
              </a:prstGeom>
              <a:solidFill>
                <a:srgbClr val="9B59B6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Skills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1" name="Google Shape;122;p16">
                <a:hlinkClick r:id="" action="ppaction://noaction"/>
                <a:extLst>
                  <a:ext uri="{FF2B5EF4-FFF2-40B4-BE49-F238E27FC236}">
                    <a16:creationId xmlns:a16="http://schemas.microsoft.com/office/drawing/2014/main" id="{6B7382C7-B2D2-825D-4E8F-B83B06E4FF95}"/>
                  </a:ext>
                </a:extLst>
              </p:cNvPr>
              <p:cNvSpPr txBox="1"/>
              <p:nvPr/>
            </p:nvSpPr>
            <p:spPr>
              <a:xfrm>
                <a:off x="2607132" y="2227606"/>
                <a:ext cx="2295033" cy="301598"/>
              </a:xfrm>
              <a:prstGeom prst="rect">
                <a:avLst/>
              </a:prstGeom>
              <a:solidFill>
                <a:srgbClr val="5659D8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Interactions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B2101AC-8D88-0627-2A5F-86B331B2DE1C}"/>
                </a:ext>
              </a:extLst>
            </p:cNvPr>
            <p:cNvGrpSpPr/>
            <p:nvPr/>
          </p:nvGrpSpPr>
          <p:grpSpPr>
            <a:xfrm>
              <a:off x="9775412" y="1006552"/>
              <a:ext cx="2295843" cy="1518449"/>
              <a:chOff x="9775412" y="1006552"/>
              <a:chExt cx="2295843" cy="1518449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34CD15C-0EFE-CE3A-D70E-B535165A9053}"/>
                  </a:ext>
                </a:extLst>
              </p:cNvPr>
              <p:cNvSpPr txBox="1"/>
              <p:nvPr/>
            </p:nvSpPr>
            <p:spPr>
              <a:xfrm>
                <a:off x="9932409" y="1006552"/>
                <a:ext cx="19966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Making applications</a:t>
                </a:r>
              </a:p>
            </p:txBody>
          </p:sp>
          <p:sp>
            <p:nvSpPr>
              <p:cNvPr id="37" name="Google Shape;168;p19">
                <a:hlinkClick r:id="" action="ppaction://noaction"/>
                <a:extLst>
                  <a:ext uri="{FF2B5EF4-FFF2-40B4-BE49-F238E27FC236}">
                    <a16:creationId xmlns:a16="http://schemas.microsoft.com/office/drawing/2014/main" id="{9DB03D5E-CAE2-4EA2-E0DB-789E01A5341C}"/>
                  </a:ext>
                </a:extLst>
              </p:cNvPr>
              <p:cNvSpPr txBox="1"/>
              <p:nvPr/>
            </p:nvSpPr>
            <p:spPr>
              <a:xfrm>
                <a:off x="9776222" y="1528330"/>
                <a:ext cx="2295033" cy="301598"/>
              </a:xfrm>
              <a:prstGeom prst="rect">
                <a:avLst/>
              </a:prstGeom>
              <a:solidFill>
                <a:srgbClr val="D04744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Post 18 Intentions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5" name="Google Shape;169;p19">
                <a:hlinkClick r:id="" action="ppaction://noaction"/>
                <a:extLst>
                  <a:ext uri="{FF2B5EF4-FFF2-40B4-BE49-F238E27FC236}">
                    <a16:creationId xmlns:a16="http://schemas.microsoft.com/office/drawing/2014/main" id="{62B40C17-81E2-6CAA-43C8-17B74F41FFBC}"/>
                  </a:ext>
                </a:extLst>
              </p:cNvPr>
              <p:cNvSpPr txBox="1"/>
              <p:nvPr/>
            </p:nvSpPr>
            <p:spPr>
              <a:xfrm>
                <a:off x="9775412" y="2223403"/>
                <a:ext cx="2295033" cy="301598"/>
              </a:xfrm>
              <a:prstGeom prst="rect">
                <a:avLst/>
              </a:prstGeom>
              <a:solidFill>
                <a:srgbClr val="E84C5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Applications list 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6" name="Google Shape;171;p19">
                <a:hlinkClick r:id="" action="ppaction://noaction"/>
                <a:extLst>
                  <a:ext uri="{FF2B5EF4-FFF2-40B4-BE49-F238E27FC236}">
                    <a16:creationId xmlns:a16="http://schemas.microsoft.com/office/drawing/2014/main" id="{89597C84-D0F2-A741-C434-4A0CABB7F6F9}"/>
                  </a:ext>
                </a:extLst>
              </p:cNvPr>
              <p:cNvSpPr txBox="1"/>
              <p:nvPr/>
            </p:nvSpPr>
            <p:spPr>
              <a:xfrm>
                <a:off x="9775412" y="1873919"/>
                <a:ext cx="2295033" cy="301598"/>
              </a:xfrm>
              <a:prstGeom prst="rect">
                <a:avLst/>
              </a:prstGeom>
              <a:solidFill>
                <a:srgbClr val="D652B3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Locker</a:t>
                </a: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77AEEE0-41AE-226B-7DEA-77A8B050F10F}"/>
                </a:ext>
              </a:extLst>
            </p:cNvPr>
            <p:cNvGrpSpPr/>
            <p:nvPr/>
          </p:nvGrpSpPr>
          <p:grpSpPr>
            <a:xfrm>
              <a:off x="4961852" y="1013673"/>
              <a:ext cx="2313485" cy="4362140"/>
              <a:chOff x="4961852" y="1013673"/>
              <a:chExt cx="2313485" cy="4362140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5CD2BE-6FB5-B07F-84D7-3931FA609EDD}"/>
                  </a:ext>
                </a:extLst>
              </p:cNvPr>
              <p:cNvSpPr txBox="1"/>
              <p:nvPr/>
            </p:nvSpPr>
            <p:spPr>
              <a:xfrm>
                <a:off x="5377990" y="1013673"/>
                <a:ext cx="1498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Searching for opportunities</a:t>
                </a:r>
              </a:p>
            </p:txBody>
          </p:sp>
          <p:sp>
            <p:nvSpPr>
              <p:cNvPr id="25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5AAA5254-B37D-FD56-AC8F-C506FCA66DEA}"/>
                  </a:ext>
                </a:extLst>
              </p:cNvPr>
              <p:cNvSpPr txBox="1"/>
              <p:nvPr/>
            </p:nvSpPr>
            <p:spPr>
              <a:xfrm>
                <a:off x="4962217" y="2939087"/>
                <a:ext cx="2296349" cy="301598"/>
              </a:xfrm>
              <a:prstGeom prst="rect">
                <a:avLst/>
              </a:prstGeom>
              <a:solidFill>
                <a:srgbClr val="F90505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Canadian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26" name="Google Shape;137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456FBB13-39B3-B75E-D647-E62405D7DDAE}"/>
                  </a:ext>
                </a:extLst>
              </p:cNvPr>
              <p:cNvSpPr txBox="1"/>
              <p:nvPr/>
            </p:nvSpPr>
            <p:spPr>
              <a:xfrm>
                <a:off x="4978988" y="2580840"/>
                <a:ext cx="2296349" cy="301598"/>
              </a:xfrm>
              <a:prstGeom prst="rect">
                <a:avLst/>
              </a:prstGeom>
              <a:solidFill>
                <a:srgbClr val="007EFA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Oxbridge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Google Shape;139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5179D207-6C9B-68AD-03D7-4A2AA94CA041}"/>
                  </a:ext>
                </a:extLst>
              </p:cNvPr>
              <p:cNvSpPr txBox="1"/>
              <p:nvPr/>
            </p:nvSpPr>
            <p:spPr>
              <a:xfrm>
                <a:off x="4978988" y="2228193"/>
                <a:ext cx="2296349" cy="301598"/>
              </a:xfrm>
              <a:prstGeom prst="rect">
                <a:avLst/>
              </a:prstGeom>
              <a:solidFill>
                <a:srgbClr val="6815AD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European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8" name="Google Shape;141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3D0EBD1C-757D-0E4D-3D1F-A90CB332515B}"/>
                  </a:ext>
                </a:extLst>
              </p:cNvPr>
              <p:cNvSpPr txBox="1"/>
              <p:nvPr/>
            </p:nvSpPr>
            <p:spPr>
              <a:xfrm>
                <a:off x="4978988" y="1878277"/>
                <a:ext cx="2296349" cy="301598"/>
              </a:xfrm>
              <a:prstGeom prst="rect">
                <a:avLst/>
              </a:prstGeom>
              <a:solidFill>
                <a:srgbClr val="2E65B6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US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9" name="Google Shape;142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24800FEA-C5A1-AC16-AB91-38D54EC980DC}"/>
                  </a:ext>
                </a:extLst>
              </p:cNvPr>
              <p:cNvSpPr txBox="1"/>
              <p:nvPr/>
            </p:nvSpPr>
            <p:spPr>
              <a:xfrm>
                <a:off x="4978988" y="1528330"/>
                <a:ext cx="2296349" cy="301598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UK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30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A0674403-B203-80A4-C886-25BFDFD982DB}"/>
                  </a:ext>
                </a:extLst>
              </p:cNvPr>
              <p:cNvSpPr txBox="1"/>
              <p:nvPr/>
            </p:nvSpPr>
            <p:spPr>
              <a:xfrm>
                <a:off x="4962216" y="3295135"/>
                <a:ext cx="2296349" cy="301598"/>
              </a:xfrm>
              <a:prstGeom prst="rect">
                <a:avLst/>
              </a:prstGeom>
              <a:solidFill>
                <a:srgbClr val="16DD36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Asian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31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09F087CC-4007-3C8B-860C-F1345D08BB03}"/>
                  </a:ext>
                </a:extLst>
              </p:cNvPr>
              <p:cNvSpPr txBox="1"/>
              <p:nvPr/>
            </p:nvSpPr>
            <p:spPr>
              <a:xfrm>
                <a:off x="4962216" y="3657162"/>
                <a:ext cx="2296349" cy="301598"/>
              </a:xfrm>
              <a:prstGeom prst="rect">
                <a:avLst/>
              </a:prstGeom>
              <a:solidFill>
                <a:srgbClr val="3C85C2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Australasian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32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8DDF4A4C-7C3F-76A1-3326-B2C4BE910B64}"/>
                  </a:ext>
                </a:extLst>
              </p:cNvPr>
              <p:cNvSpPr txBox="1"/>
              <p:nvPr/>
            </p:nvSpPr>
            <p:spPr>
              <a:xfrm>
                <a:off x="4961852" y="4721199"/>
                <a:ext cx="2296349" cy="301598"/>
              </a:xfrm>
              <a:prstGeom prst="rect">
                <a:avLst/>
              </a:prstGeom>
              <a:solidFill>
                <a:srgbClr val="B54F0D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Special Opportunities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33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18D11134-4678-D7D6-BEAC-36B217CE7622}"/>
                  </a:ext>
                </a:extLst>
              </p:cNvPr>
              <p:cNvSpPr txBox="1"/>
              <p:nvPr/>
            </p:nvSpPr>
            <p:spPr>
              <a:xfrm>
                <a:off x="4962215" y="4019189"/>
                <a:ext cx="2296349" cy="276522"/>
              </a:xfrm>
              <a:prstGeom prst="rect">
                <a:avLst/>
              </a:prstGeom>
              <a:solidFill>
                <a:srgbClr val="755B99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MidEast</a:t>
                </a: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 and Africa unis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34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6A1FF2D0-1F81-1349-F941-97E4CA24A627}"/>
                  </a:ext>
                </a:extLst>
              </p:cNvPr>
              <p:cNvSpPr txBox="1"/>
              <p:nvPr/>
            </p:nvSpPr>
            <p:spPr>
              <a:xfrm>
                <a:off x="4961852" y="4368183"/>
                <a:ext cx="2296349" cy="301598"/>
              </a:xfrm>
              <a:prstGeom prst="rect">
                <a:avLst/>
              </a:prstGeom>
              <a:solidFill>
                <a:srgbClr val="346535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Irish universities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35" name="Google Shape;135;p17">
                <a:hlinkClick r:id="" action="ppaction://noaction"/>
                <a:extLst>
                  <a:ext uri="{FF2B5EF4-FFF2-40B4-BE49-F238E27FC236}">
                    <a16:creationId xmlns:a16="http://schemas.microsoft.com/office/drawing/2014/main" id="{557F7349-40EA-EB13-9E19-A0BD2935C7BF}"/>
                  </a:ext>
                </a:extLst>
              </p:cNvPr>
              <p:cNvSpPr txBox="1"/>
              <p:nvPr/>
            </p:nvSpPr>
            <p:spPr>
              <a:xfrm>
                <a:off x="4961853" y="5074215"/>
                <a:ext cx="2296349" cy="301598"/>
              </a:xfrm>
              <a:prstGeom prst="rect">
                <a:avLst/>
              </a:prstGeom>
              <a:solidFill>
                <a:srgbClr val="0B434A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Events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A3B538A-3D43-BC2C-C7B5-D7BDAF80B055}"/>
                </a:ext>
              </a:extLst>
            </p:cNvPr>
            <p:cNvGrpSpPr/>
            <p:nvPr/>
          </p:nvGrpSpPr>
          <p:grpSpPr>
            <a:xfrm>
              <a:off x="7367696" y="920552"/>
              <a:ext cx="2295033" cy="3559414"/>
              <a:chOff x="7352952" y="920552"/>
              <a:chExt cx="2295033" cy="3559414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263ED75-23B9-EC17-302A-DF923097BA19}"/>
                  </a:ext>
                </a:extLst>
              </p:cNvPr>
              <p:cNvSpPr txBox="1"/>
              <p:nvPr/>
            </p:nvSpPr>
            <p:spPr>
              <a:xfrm>
                <a:off x="7592629" y="920552"/>
                <a:ext cx="18156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Drafting application materials</a:t>
                </a:r>
              </a:p>
            </p:txBody>
          </p:sp>
          <p:sp>
            <p:nvSpPr>
              <p:cNvPr id="16" name="Google Shape;153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7BAC60E4-A8DA-389A-309F-06E897B6B764}"/>
                  </a:ext>
                </a:extLst>
              </p:cNvPr>
              <p:cNvSpPr txBox="1"/>
              <p:nvPr/>
            </p:nvSpPr>
            <p:spPr>
              <a:xfrm>
                <a:off x="7352952" y="1881518"/>
                <a:ext cx="2295033" cy="301598"/>
              </a:xfrm>
              <a:prstGeom prst="rect">
                <a:avLst/>
              </a:prstGeom>
              <a:solidFill>
                <a:srgbClr val="9F8A42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Classes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17" name="Google Shape;154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E44B9E53-C14C-A739-2D05-D549748607EF}"/>
                  </a:ext>
                </a:extLst>
              </p:cNvPr>
              <p:cNvSpPr txBox="1"/>
              <p:nvPr/>
            </p:nvSpPr>
            <p:spPr>
              <a:xfrm>
                <a:off x="7352952" y="1528330"/>
                <a:ext cx="2295033" cy="301598"/>
              </a:xfrm>
              <a:prstGeom prst="rect">
                <a:avLst/>
              </a:prstGeom>
              <a:solidFill>
                <a:srgbClr val="D95459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UK Personal Statement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8" name="Google Shape;155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19A7F84E-7A27-E225-95E8-53A5E44F71EF}"/>
                  </a:ext>
                </a:extLst>
              </p:cNvPr>
              <p:cNvSpPr txBox="1"/>
              <p:nvPr/>
            </p:nvSpPr>
            <p:spPr>
              <a:xfrm>
                <a:off x="7352952" y="2228193"/>
                <a:ext cx="2295033" cy="301598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Subject References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9" name="Google Shape;156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BA5F4E47-D58C-9250-1FA2-D00C83A2EF8B}"/>
                  </a:ext>
                </a:extLst>
              </p:cNvPr>
              <p:cNvSpPr txBox="1"/>
              <p:nvPr/>
            </p:nvSpPr>
            <p:spPr>
              <a:xfrm>
                <a:off x="7352952" y="2580840"/>
                <a:ext cx="2295033" cy="301598"/>
              </a:xfrm>
              <a:prstGeom prst="rect">
                <a:avLst/>
              </a:prstGeom>
              <a:solidFill>
                <a:srgbClr val="558465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CV / Resumé</a:t>
                </a:r>
              </a:p>
            </p:txBody>
          </p:sp>
          <p:sp>
            <p:nvSpPr>
              <p:cNvPr id="20" name="Google Shape;153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B37BDE8B-792B-5468-4AD8-19FFB37A1502}"/>
                  </a:ext>
                </a:extLst>
              </p:cNvPr>
              <p:cNvSpPr txBox="1"/>
              <p:nvPr/>
            </p:nvSpPr>
            <p:spPr>
              <a:xfrm>
                <a:off x="7352952" y="3284208"/>
                <a:ext cx="2295033" cy="301598"/>
              </a:xfrm>
              <a:prstGeom prst="rect">
                <a:avLst/>
              </a:prstGeom>
              <a:solidFill>
                <a:srgbClr val="BE54D9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Common App Essay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Calibri"/>
                </a:endParaRPr>
              </a:p>
            </p:txBody>
          </p:sp>
          <p:sp>
            <p:nvSpPr>
              <p:cNvPr id="21" name="Google Shape;154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46161C3E-7807-63CC-1B9D-1647F76800D0}"/>
                  </a:ext>
                </a:extLst>
              </p:cNvPr>
              <p:cNvSpPr txBox="1"/>
              <p:nvPr/>
            </p:nvSpPr>
            <p:spPr>
              <a:xfrm>
                <a:off x="7352952" y="2932524"/>
                <a:ext cx="2295033" cy="301598"/>
              </a:xfrm>
              <a:prstGeom prst="rect">
                <a:avLst/>
              </a:prstGeom>
              <a:solidFill>
                <a:srgbClr val="C6590F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Writing tool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2" name="Google Shape;155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77B8DC6A-0BAE-74E1-1CA6-16995F14AC9F}"/>
                  </a:ext>
                </a:extLst>
              </p:cNvPr>
              <p:cNvSpPr txBox="1"/>
              <p:nvPr/>
            </p:nvSpPr>
            <p:spPr>
              <a:xfrm>
                <a:off x="7352952" y="3639160"/>
                <a:ext cx="2295033" cy="301598"/>
              </a:xfrm>
              <a:prstGeom prst="rect">
                <a:avLst/>
              </a:prstGeom>
              <a:solidFill>
                <a:srgbClr val="3FC9AD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US recommenders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3" name="Google Shape;156;p18">
                <a:hlinkClick r:id="" action="ppaction://noaction"/>
                <a:extLst>
                  <a:ext uri="{FF2B5EF4-FFF2-40B4-BE49-F238E27FC236}">
                    <a16:creationId xmlns:a16="http://schemas.microsoft.com/office/drawing/2014/main" id="{5CC2A291-D5E6-F67B-5C38-289463852C86}"/>
                  </a:ext>
                </a:extLst>
              </p:cNvPr>
              <p:cNvSpPr txBox="1"/>
              <p:nvPr/>
            </p:nvSpPr>
            <p:spPr>
              <a:xfrm>
                <a:off x="7352952" y="3994111"/>
                <a:ext cx="2295033" cy="485855"/>
              </a:xfrm>
              <a:prstGeom prst="rect">
                <a:avLst/>
              </a:prstGeom>
              <a:solidFill>
                <a:srgbClr val="FF0280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Notes for Reference writers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FE6938D-4B2D-4F15-0EAC-9C9042CE85FC}"/>
                </a:ext>
              </a:extLst>
            </p:cNvPr>
            <p:cNvGrpSpPr/>
            <p:nvPr/>
          </p:nvGrpSpPr>
          <p:grpSpPr>
            <a:xfrm>
              <a:off x="179294" y="1106494"/>
              <a:ext cx="2299619" cy="2479312"/>
              <a:chOff x="179294" y="1106494"/>
              <a:chExt cx="2299619" cy="247931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63555F-7A29-34F7-94BE-15F29F35FDD9}"/>
                  </a:ext>
                </a:extLst>
              </p:cNvPr>
              <p:cNvSpPr txBox="1"/>
              <p:nvPr/>
            </p:nvSpPr>
            <p:spPr>
              <a:xfrm>
                <a:off x="287712" y="1106494"/>
                <a:ext cx="20781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Exploring pathways</a:t>
                </a:r>
              </a:p>
            </p:txBody>
          </p:sp>
          <p:sp>
            <p:nvSpPr>
              <p:cNvPr id="9" name="Google Shape;106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DEDB8359-5199-4777-CBE7-F38E42339A42}"/>
                  </a:ext>
                </a:extLst>
              </p:cNvPr>
              <p:cNvSpPr txBox="1"/>
              <p:nvPr/>
            </p:nvSpPr>
            <p:spPr>
              <a:xfrm>
                <a:off x="183880" y="1528330"/>
                <a:ext cx="2295033" cy="301598"/>
              </a:xfrm>
              <a:prstGeom prst="rect">
                <a:avLst/>
              </a:prstGeom>
              <a:solidFill>
                <a:srgbClr val="C8980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Careers library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0" name="Google Shape;110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0D738D8D-839A-86B4-DEA6-2C35DB85AF3C}"/>
                  </a:ext>
                </a:extLst>
              </p:cNvPr>
              <p:cNvSpPr txBox="1"/>
              <p:nvPr/>
            </p:nvSpPr>
            <p:spPr>
              <a:xfrm>
                <a:off x="183880" y="1881518"/>
                <a:ext cx="2295033" cy="301598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Subjects library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1" name="Google Shape;107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B3F0A82D-C413-8E2E-1E97-FE3D3524200D}"/>
                  </a:ext>
                </a:extLst>
              </p:cNvPr>
              <p:cNvSpPr txBox="1"/>
              <p:nvPr/>
            </p:nvSpPr>
            <p:spPr>
              <a:xfrm>
                <a:off x="179294" y="2234706"/>
                <a:ext cx="2295033" cy="301598"/>
              </a:xfrm>
              <a:prstGeom prst="rect">
                <a:avLst/>
              </a:prstGeom>
              <a:solidFill>
                <a:srgbClr val="A03030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Know-how library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2" name="Google Shape;108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B98963F8-BD9A-A641-1DB6-0F2869F60B01}"/>
                  </a:ext>
                </a:extLst>
              </p:cNvPr>
              <p:cNvSpPr txBox="1"/>
              <p:nvPr/>
            </p:nvSpPr>
            <p:spPr>
              <a:xfrm>
                <a:off x="179294" y="2587894"/>
                <a:ext cx="2295033" cy="301598"/>
              </a:xfrm>
              <a:prstGeom prst="rect">
                <a:avLst/>
              </a:prstGeom>
              <a:solidFill>
                <a:srgbClr val="4BC7C8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MOOC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" name="Google Shape;108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2DD7DA8A-A37C-99EA-8362-C90E674F0691}"/>
                  </a:ext>
                </a:extLst>
              </p:cNvPr>
              <p:cNvSpPr txBox="1"/>
              <p:nvPr/>
            </p:nvSpPr>
            <p:spPr>
              <a:xfrm>
                <a:off x="179294" y="2932524"/>
                <a:ext cx="2295032" cy="301598"/>
              </a:xfrm>
              <a:prstGeom prst="rect">
                <a:avLst/>
              </a:prstGeom>
              <a:solidFill>
                <a:srgbClr val="FF7901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Webinars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4" name="Google Shape;108;p15">
                <a:hlinkClick r:id="" action="ppaction://noaction"/>
                <a:extLst>
                  <a:ext uri="{FF2B5EF4-FFF2-40B4-BE49-F238E27FC236}">
                    <a16:creationId xmlns:a16="http://schemas.microsoft.com/office/drawing/2014/main" id="{65B8C22C-91C2-D151-4844-DFF78CD83138}"/>
                  </a:ext>
                </a:extLst>
              </p:cNvPr>
              <p:cNvSpPr txBox="1"/>
              <p:nvPr/>
            </p:nvSpPr>
            <p:spPr>
              <a:xfrm>
                <a:off x="179294" y="3284208"/>
                <a:ext cx="2295032" cy="301598"/>
              </a:xfrm>
              <a:prstGeom prst="rect">
                <a:avLst/>
              </a:prstGeom>
              <a:solidFill>
                <a:srgbClr val="17A0FF"/>
              </a:solidFill>
              <a:ln>
                <a:noFill/>
              </a:ln>
            </p:spPr>
            <p:txBody>
              <a:bodyPr spcFirstLastPara="1" wrap="square" lIns="91425" tIns="45700" rIns="91425" bIns="45700" numCol="1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>
                      <a:noFill/>
                    </a:u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  <a:sym typeface="Calibri"/>
                  </a:rPr>
                  <a:t>Read, Watch, Listen</a:t>
                </a:r>
                <a:endParaRPr kumimoji="0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D6F10DAC-D860-F418-775B-9DBBE51A3476}"/>
              </a:ext>
            </a:extLst>
          </p:cNvPr>
          <p:cNvSpPr txBox="1"/>
          <p:nvPr/>
        </p:nvSpPr>
        <p:spPr>
          <a:xfrm>
            <a:off x="675314" y="2526719"/>
            <a:ext cx="808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Quizzes</a:t>
            </a:r>
          </a:p>
        </p:txBody>
      </p:sp>
      <p:sp>
        <p:nvSpPr>
          <p:cNvPr id="91" name="Google Shape;108;p15">
            <a:hlinkClick r:id="" action="ppaction://noaction"/>
            <a:extLst>
              <a:ext uri="{FF2B5EF4-FFF2-40B4-BE49-F238E27FC236}">
                <a16:creationId xmlns:a16="http://schemas.microsoft.com/office/drawing/2014/main" id="{466C1406-B5F5-6B5A-A114-B36AC3773101}"/>
              </a:ext>
            </a:extLst>
          </p:cNvPr>
          <p:cNvSpPr txBox="1"/>
          <p:nvPr/>
        </p:nvSpPr>
        <p:spPr>
          <a:xfrm>
            <a:off x="120265" y="3292880"/>
            <a:ext cx="1919461" cy="301598"/>
          </a:xfrm>
          <a:prstGeom prst="rect">
            <a:avLst/>
          </a:prstGeom>
          <a:solidFill>
            <a:srgbClr val="D239A5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noFill/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Personality profile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Google Shape;108;p15">
            <a:hlinkClick r:id="" action="ppaction://noaction"/>
            <a:extLst>
              <a:ext uri="{FF2B5EF4-FFF2-40B4-BE49-F238E27FC236}">
                <a16:creationId xmlns:a16="http://schemas.microsoft.com/office/drawing/2014/main" id="{AD959899-7C39-237A-06C6-DA544895AD1E}"/>
              </a:ext>
            </a:extLst>
          </p:cNvPr>
          <p:cNvSpPr txBox="1"/>
          <p:nvPr/>
        </p:nvSpPr>
        <p:spPr>
          <a:xfrm>
            <a:off x="120266" y="2944514"/>
            <a:ext cx="1919461" cy="301598"/>
          </a:xfrm>
          <a:prstGeom prst="rect">
            <a:avLst/>
          </a:prstGeom>
          <a:solidFill>
            <a:srgbClr val="2F75B5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noFill/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Interests profile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3" name="Google Shape;108;p15">
            <a:hlinkClick r:id="" action="ppaction://noaction"/>
            <a:extLst>
              <a:ext uri="{FF2B5EF4-FFF2-40B4-BE49-F238E27FC236}">
                <a16:creationId xmlns:a16="http://schemas.microsoft.com/office/drawing/2014/main" id="{E1C63A7E-0EB2-3A11-2725-8A97AE52FCEB}"/>
              </a:ext>
            </a:extLst>
          </p:cNvPr>
          <p:cNvSpPr txBox="1"/>
          <p:nvPr/>
        </p:nvSpPr>
        <p:spPr>
          <a:xfrm>
            <a:off x="120265" y="3661385"/>
            <a:ext cx="1919461" cy="497533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noFill/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Work environments profile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4" name="Google Shape;108;p15">
            <a:hlinkClick r:id="" action="ppaction://noaction"/>
            <a:extLst>
              <a:ext uri="{FF2B5EF4-FFF2-40B4-BE49-F238E27FC236}">
                <a16:creationId xmlns:a16="http://schemas.microsoft.com/office/drawing/2014/main" id="{9F13A270-B433-2591-88A9-A3AC7BEE82FB}"/>
              </a:ext>
            </a:extLst>
          </p:cNvPr>
          <p:cNvSpPr txBox="1"/>
          <p:nvPr/>
        </p:nvSpPr>
        <p:spPr>
          <a:xfrm>
            <a:off x="120079" y="4226994"/>
            <a:ext cx="1919461" cy="301598"/>
          </a:xfrm>
          <a:prstGeom prst="rect">
            <a:avLst/>
          </a:prstGeom>
          <a:solidFill>
            <a:srgbClr val="A83081"/>
          </a:solidFill>
          <a:ln>
            <a:noFill/>
          </a:ln>
        </p:spPr>
        <p:txBody>
          <a:bodyPr spcFirstLastPara="1" wrap="square" lIns="91425" tIns="45700" rIns="91425" bIns="45700" numCol="1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>
                  <a:noFill/>
                </a:u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Skills profile</a:t>
            </a:r>
          </a:p>
        </p:txBody>
      </p:sp>
    </p:spTree>
    <p:extLst>
      <p:ext uri="{BB962C8B-B14F-4D97-AF65-F5344CB8AC3E}">
        <p14:creationId xmlns:p14="http://schemas.microsoft.com/office/powerpoint/2010/main" val="3662554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Careers library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3E7E29-6BBA-4F09-948C-737F77E99463}"/>
              </a:ext>
            </a:extLst>
          </p:cNvPr>
          <p:cNvSpPr txBox="1"/>
          <p:nvPr/>
        </p:nvSpPr>
        <p:spPr>
          <a:xfrm>
            <a:off x="179294" y="1727934"/>
            <a:ext cx="5793994" cy="460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Over 1000 career profiles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Presents information from a range of sources, including local and national LMI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Includes qualifications and skills needed, interviews with industry professionals and labour market information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Explores progression opportunities and what a working week really looks like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025C36-D6B0-4103-A569-A1D005D7E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18317"/>
            <a:ext cx="5604820" cy="4149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7199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UK Universities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40FEE9-ACFE-4BC2-BFFE-84AD97043D99}"/>
              </a:ext>
            </a:extLst>
          </p:cNvPr>
          <p:cNvSpPr txBox="1"/>
          <p:nvPr/>
        </p:nvSpPr>
        <p:spPr>
          <a:xfrm>
            <a:off x="3996629" y="1820844"/>
            <a:ext cx="8016077" cy="410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Students can enter subject of interest and projected grades to see all relevant university courses available in the UK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Rank and filter opportunities by factors like hours of lectures, price of accommodation and graduate job rates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Get direct links to university information pages, with impartial information on courses and institutions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Save unlimited shortlists to refer back to later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416E73-6DA8-42D6-8B29-C520AC78C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77" y="2083443"/>
            <a:ext cx="3473759" cy="368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3140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Apprenticeships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2F8F13-2974-4D68-8EFD-EA0F7933D3EE}"/>
              </a:ext>
            </a:extLst>
          </p:cNvPr>
          <p:cNvSpPr txBox="1"/>
          <p:nvPr/>
        </p:nvSpPr>
        <p:spPr>
          <a:xfrm>
            <a:off x="4328014" y="1642713"/>
            <a:ext cx="7674051" cy="460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Students can find live apprenticeship vacancies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Vacancies are updated daily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Rank and filter opportunities by factors like distance from home, weekly wage and application deadlines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Direct link to the ‘apply’ page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Each apprenticeship vacancy includes practical information about the opportunity, employer and training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Save unlimited shortlists to refer back to later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F4EC31-8A27-AED5-008D-EFFE618D8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73" y="2122203"/>
            <a:ext cx="3474532" cy="3649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9226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D559B3-D6FA-EA80-E0F9-F50516903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330" y="1651230"/>
            <a:ext cx="5920799" cy="4277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Special Opportunities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261A3C-DCDD-46AA-A637-7A1F6CED4925}"/>
              </a:ext>
            </a:extLst>
          </p:cNvPr>
          <p:cNvSpPr txBox="1"/>
          <p:nvPr/>
        </p:nvSpPr>
        <p:spPr>
          <a:xfrm>
            <a:off x="179294" y="1773805"/>
            <a:ext cx="5822967" cy="460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Includes £5 million-worth of grants, bursaries, scholarships, contextual offers and extracurricular activities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These can be filtered by circumstances or characteristics, depending on the access requirements of the opportunity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Includes direct links for applying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Unlimited shortlists can be created and referred back to</a:t>
            </a:r>
          </a:p>
        </p:txBody>
      </p:sp>
    </p:spTree>
    <p:extLst>
      <p:ext uri="{BB962C8B-B14F-4D97-AF65-F5344CB8AC3E}">
        <p14:creationId xmlns:p14="http://schemas.microsoft.com/office/powerpoint/2010/main" val="4238166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Weekly summary emails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261A3C-DCDD-46AA-A637-7A1F6CED4925}"/>
              </a:ext>
            </a:extLst>
          </p:cNvPr>
          <p:cNvSpPr txBox="1"/>
          <p:nvPr/>
        </p:nvSpPr>
        <p:spPr>
          <a:xfrm>
            <a:off x="228209" y="1818996"/>
            <a:ext cx="5822967" cy="460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Parents can sign up to receive weekly summary emails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This summary will show you any shortlists your child may have made on the Unifrog platform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It will also detail any interactions logged against your child, such as Careers Fairs taking place or careers interviews coming up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928D7D7-249A-4102-BD9E-E6DE89401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811" y="2043705"/>
            <a:ext cx="5052253" cy="3722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2449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Open Sans" panose="020B0606030504020204"/>
              </a:rPr>
              <a:t>GDPR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84326-79ED-4576-9696-E307568EB5AD}"/>
              </a:ext>
            </a:extLst>
          </p:cNvPr>
          <p:cNvSpPr txBox="1"/>
          <p:nvPr/>
        </p:nvSpPr>
        <p:spPr>
          <a:xfrm>
            <a:off x="386400" y="1626931"/>
            <a:ext cx="11419200" cy="410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GDPR is a regulation in EU law on data protection and privacy for everyone within the European Union and the European Economic Area.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 err="1">
                <a:latin typeface="Open Sans" panose="020B0606030504020204"/>
              </a:rPr>
              <a:t>Unifrog</a:t>
            </a:r>
            <a:r>
              <a:rPr lang="en-GB" sz="2200" dirty="0">
                <a:latin typeface="Open Sans" panose="020B0606030504020204"/>
              </a:rPr>
              <a:t> takes data security very seriously, and as such, has several features in place to protect school and student data.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We only use EU data centres, have multiple firewalls, layered-access security and more. Information on this can be found at unifrog.org/</a:t>
            </a:r>
            <a:r>
              <a:rPr lang="en-GB" sz="2200" dirty="0" err="1">
                <a:latin typeface="Open Sans" panose="020B0606030504020204"/>
              </a:rPr>
              <a:t>about#security</a:t>
            </a:r>
            <a:endParaRPr lang="en-GB" sz="22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4186674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3121</TotalTime>
  <Words>770</Words>
  <Application>Microsoft Office PowerPoint</Application>
  <PresentationFormat>Widescreen</PresentationFormat>
  <Paragraphs>102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Open Sans</vt:lpstr>
      <vt:lpstr>Slack-Lato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slide</dc:title>
  <dc:creator>Robyn Smith</dc:creator>
  <cp:lastModifiedBy>Rhian Hughes</cp:lastModifiedBy>
  <cp:revision>72</cp:revision>
  <dcterms:created xsi:type="dcterms:W3CDTF">2018-10-19T14:26:26Z</dcterms:created>
  <dcterms:modified xsi:type="dcterms:W3CDTF">2025-06-17T11:54:57Z</dcterms:modified>
</cp:coreProperties>
</file>