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notesMasterIdLst>
    <p:notesMasterId r:id="rId41"/>
  </p:notesMasterIdLst>
  <p:sldIdLst>
    <p:sldId id="746" r:id="rId4"/>
    <p:sldId id="815" r:id="rId5"/>
    <p:sldId id="816" r:id="rId6"/>
    <p:sldId id="817" r:id="rId7"/>
    <p:sldId id="729" r:id="rId8"/>
    <p:sldId id="749" r:id="rId9"/>
    <p:sldId id="780" r:id="rId10"/>
    <p:sldId id="791" r:id="rId11"/>
    <p:sldId id="802" r:id="rId12"/>
    <p:sldId id="803" r:id="rId13"/>
    <p:sldId id="804" r:id="rId14"/>
    <p:sldId id="805" r:id="rId15"/>
    <p:sldId id="806" r:id="rId16"/>
    <p:sldId id="807" r:id="rId17"/>
    <p:sldId id="808" r:id="rId18"/>
    <p:sldId id="809" r:id="rId19"/>
    <p:sldId id="810" r:id="rId20"/>
    <p:sldId id="811" r:id="rId21"/>
    <p:sldId id="812" r:id="rId22"/>
    <p:sldId id="813" r:id="rId23"/>
    <p:sldId id="814" r:id="rId24"/>
    <p:sldId id="782" r:id="rId25"/>
    <p:sldId id="783" r:id="rId26"/>
    <p:sldId id="784" r:id="rId27"/>
    <p:sldId id="785" r:id="rId28"/>
    <p:sldId id="786" r:id="rId29"/>
    <p:sldId id="801" r:id="rId30"/>
    <p:sldId id="745" r:id="rId31"/>
    <p:sldId id="798" r:id="rId32"/>
    <p:sldId id="800" r:id="rId33"/>
    <p:sldId id="797" r:id="rId34"/>
    <p:sldId id="761" r:id="rId35"/>
    <p:sldId id="764" r:id="rId36"/>
    <p:sldId id="765" r:id="rId37"/>
    <p:sldId id="799" r:id="rId38"/>
    <p:sldId id="793" r:id="rId39"/>
    <p:sldId id="781" r:id="rId40"/>
  </p:sldIdLst>
  <p:sldSz cx="12192000" cy="6858000"/>
  <p:notesSz cx="6858000" cy="9144000"/>
  <p:embeddedFontLs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unching Unifrog" id="{C437D1DE-7760-4217-927B-85FDFB277D0F}">
          <p14:sldIdLst>
            <p14:sldId id="746"/>
            <p14:sldId id="815"/>
            <p14:sldId id="816"/>
            <p14:sldId id="817"/>
            <p14:sldId id="729"/>
            <p14:sldId id="749"/>
            <p14:sldId id="780"/>
          </p14:sldIdLst>
        </p14:section>
        <p14:section name="1. Welcome email method" id="{EAF9974A-6AEE-4AD0-B9C0-8A2B3CF8F851}">
          <p14:sldIdLst>
            <p14:sldId id="791"/>
            <p14:sldId id="802"/>
            <p14:sldId id="803"/>
            <p14:sldId id="804"/>
            <p14:sldId id="805"/>
            <p14:sldId id="806"/>
            <p14:sldId id="807"/>
            <p14:sldId id="808"/>
            <p14:sldId id="809"/>
            <p14:sldId id="810"/>
            <p14:sldId id="811"/>
            <p14:sldId id="812"/>
            <p14:sldId id="813"/>
            <p14:sldId id="814"/>
          </p14:sldIdLst>
        </p14:section>
        <p14:section name="2. Sign up Code method" id="{5A52BE13-C206-4A1D-88B3-14AA6A8861E6}">
          <p14:sldIdLst>
            <p14:sldId id="782"/>
            <p14:sldId id="783"/>
            <p14:sldId id="784"/>
            <p14:sldId id="785"/>
            <p14:sldId id="786"/>
            <p14:sldId id="801"/>
            <p14:sldId id="745"/>
            <p14:sldId id="798"/>
            <p14:sldId id="800"/>
            <p14:sldId id="797"/>
            <p14:sldId id="761"/>
            <p14:sldId id="764"/>
            <p14:sldId id="765"/>
            <p14:sldId id="799"/>
            <p14:sldId id="793"/>
            <p14:sldId id="7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5D"/>
    <a:srgbClr val="FDE6E6"/>
    <a:srgbClr val="C9F0EF"/>
    <a:srgbClr val="FFF2CC"/>
    <a:srgbClr val="ECDFF5"/>
    <a:srgbClr val="DAE9F6"/>
    <a:srgbClr val="CDF3E6"/>
    <a:srgbClr val="FFE4CC"/>
    <a:srgbClr val="FFD5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59317" autoAdjust="0"/>
  </p:normalViewPr>
  <p:slideViewPr>
    <p:cSldViewPr snapToGrid="0">
      <p:cViewPr varScale="1">
        <p:scale>
          <a:sx n="34" d="100"/>
          <a:sy n="34" d="100"/>
        </p:scale>
        <p:origin x="1888" y="4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AAC3-AD0E-373D-F18F-7FA5E518A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DFF2D-CE10-AA66-F088-48708F9A9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43353-9C1E-C995-BE2D-6072646869C1}"/>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If you have this setting enabled, students in Year 11 (England/Wales), Year 12 (Northern Ireland), or S4 (Scotland) will see the made-to-measure questionnaire when they first access the Unifrog platform.</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access the questionnaire directly via this URL: </a:t>
            </a:r>
            <a:r>
              <a:rPr lang="en-US" sz="1200" b="1" u="none" dirty="0">
                <a:latin typeface="+mn-lt"/>
                <a:ea typeface="Open Sans" panose="020B0606030504020204" pitchFamily="34" charset="0"/>
                <a:cs typeface="Open Sans" panose="020B0606030504020204" pitchFamily="34" charset="0"/>
              </a:rPr>
              <a:t>unifrog.org/student/questionnaire</a:t>
            </a:r>
          </a:p>
        </p:txBody>
      </p:sp>
      <p:sp>
        <p:nvSpPr>
          <p:cNvPr id="4" name="Slide Number Placeholder 3">
            <a:extLst>
              <a:ext uri="{FF2B5EF4-FFF2-40B4-BE49-F238E27FC236}">
                <a16:creationId xmlns:a16="http://schemas.microsoft.com/office/drawing/2014/main" id="{4784C121-1BDB-FA07-E0B6-F2E9724D52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00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09773-01EB-F139-187A-B00769163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1AEEB-B36E-60AA-9C27-FE4CA00BD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14C95-83BA-239B-0B46-98884062D004}"/>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14-16 </a:t>
            </a:r>
            <a:r>
              <a:rPr lang="en-GB" b="0" u="none" dirty="0"/>
              <a:t>course. This course walks students through how to use some key tools on the platform that are well suited to their age group (College / Sixth form tool, Apprenticeships tool, UK universities tool, Work environments profile, and Careers library).</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8D45786-868A-721F-472D-D02C043F9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82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4090-60C4-4B7F-8945-FA2ED4CD8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304D7-CAF3-3D4A-6D89-65871B3F8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85FC4-3F7B-DC1A-9972-1751CBF2079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14-16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unifrog.org/student/courses/featured/unifrog-101-14-16</a:t>
            </a:r>
          </a:p>
        </p:txBody>
      </p:sp>
      <p:sp>
        <p:nvSpPr>
          <p:cNvPr id="4" name="Slide Number Placeholder 3">
            <a:extLst>
              <a:ext uri="{FF2B5EF4-FFF2-40B4-BE49-F238E27FC236}">
                <a16:creationId xmlns:a16="http://schemas.microsoft.com/office/drawing/2014/main" id="{544C9C92-D11D-5BD7-82E0-ADFF57D130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15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58C7-3812-CB21-6DC5-8A510D1CB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2D7FC-7DFC-4F23-2C8C-700DBEFBF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CD848-3D51-9CEF-CA17-CF6E1019696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14-16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CE8FFD8A-55A7-F784-9D36-D7516CB208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733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D980-EB77-874E-24EE-F624B0620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A90A4-33A8-14DA-773A-E29BAF1FB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601DD-9EB3-C8DF-776E-7AA9F1DEA664}"/>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7A6583B0-1ACF-78F0-32EC-9F5154374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29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0AF21-6E82-469C-80F4-8857A931C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A94DF-A51D-1D11-C34D-8B200580D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FF45C-7497-1C56-C953-A50E630D4941}"/>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4F8631E-A886-C7D9-201A-D000AAA2AC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0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BE7A0-1CCC-CF5C-A4D8-675C73596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462D7-968D-D606-FBE8-919AE8AFC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6CA69-38E5-9884-CD8D-0FA986C4654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6598DD2-350B-CAAF-C305-AD3BC88254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065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D5CB-FA4F-7DDD-32FF-46FF30F1E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4D2C30-0B99-1C0D-9020-95886B455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C8793-2C6F-C71D-0048-A80E459EB32B}"/>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8D98EF94-32A6-0A52-A4BE-BFB36804AF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30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CB47-6E60-A116-2A41-F34D4031C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E0ACB-DF5A-B2B2-8873-A4F4F9C92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01C08-4564-FF53-1C20-974C237AB23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14-16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D0C04EF-CE31-48A5-A41D-A76E41B3D3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1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504DD-ACB9-A426-7273-7B90D5F27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8E26D-3F96-CA7C-51D8-E7094688B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22FCE-37CC-71CE-73B5-5350FC671AF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a:extLst>
              <a:ext uri="{FF2B5EF4-FFF2-40B4-BE49-F238E27FC236}">
                <a16:creationId xmlns:a16="http://schemas.microsoft.com/office/drawing/2014/main" id="{D1C35727-AB2F-298F-390A-D1B278E615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77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u="sng" dirty="0"/>
              <a:t>Teacher’s notes:</a:t>
            </a:r>
          </a:p>
          <a:p>
            <a:pPr marL="0" indent="0">
              <a:buFont typeface="Arial" panose="020B0604020202020204" pitchFamily="34" charset="0"/>
              <a:buNone/>
            </a:pPr>
            <a:endParaRPr lang="en-GB" b="0" u="sng" dirty="0"/>
          </a:p>
          <a:p>
            <a:pPr marL="171450" indent="-171450">
              <a:buFont typeface="Arial" panose="020B0604020202020204" pitchFamily="34" charset="0"/>
              <a:buChar char="•"/>
            </a:pPr>
            <a:r>
              <a:rPr lang="en-GB" b="0" u="none" dirty="0"/>
              <a:t>Slide 3 contains a video</a:t>
            </a:r>
            <a:r>
              <a:rPr lang="en-GB" b="1" u="none" dirty="0"/>
              <a:t> </a:t>
            </a:r>
            <a:r>
              <a:rPr lang="en-GB" b="0" u="none" dirty="0"/>
              <a:t>to explain how to set the Unifrog 101 course as an </a:t>
            </a:r>
            <a:r>
              <a:rPr lang="en-GB" b="1" u="none" dirty="0"/>
              <a:t>interaction. </a:t>
            </a: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14-16-year-olds.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14-16-year-olds.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C9A3C-52E7-CEFD-B239-7A5BCDF6A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1DBF2-8DFE-63C3-C55F-01DDAC0E6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BB34B-13FD-598F-279C-FA69E9CE558D}"/>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14-16)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D581B49C-6E2F-CA6A-C931-A90BBFDC1A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089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CCE0-2ED8-2EE3-F368-1CC2ECE57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6B13E-19F9-1BBE-703A-D6D657964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B4C8C-5B44-A53D-6D57-4F16B4420B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3410AE-4193-9F19-05DE-5BFDE40955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41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9DF99-503F-CE6D-6728-44A138D1C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9B87-5F56-4CEE-B2AD-A4EDC4C17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B0C00-030B-23FE-C909-4BE51C670A3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Direct students to: </a:t>
            </a:r>
            <a:r>
              <a:rPr lang="en-GB" b="1" u="none" dirty="0"/>
              <a:t>unifrog.org/sign-in</a:t>
            </a:r>
            <a:endParaRPr lang="en-GB" b="0" u="none" dirty="0"/>
          </a:p>
        </p:txBody>
      </p:sp>
      <p:sp>
        <p:nvSpPr>
          <p:cNvPr id="4" name="Slide Number Placeholder 3">
            <a:extLst>
              <a:ext uri="{FF2B5EF4-FFF2-40B4-BE49-F238E27FC236}">
                <a16:creationId xmlns:a16="http://schemas.microsoft.com/office/drawing/2014/main" id="{96949983-F1CC-0E3C-7CB6-40E9363850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75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8F6C-1F8D-0CC9-9FC1-3ADB017B3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5D2E7-809D-78C1-7EE7-DB78E3047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8830D-D4FF-4126-9860-C1E265356F1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Edit the top text box to add the Sign up Code your students should use. </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Encourage students to make a note of their Unifrog password.</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B9136EAE-E087-8E40-7D73-FBD138881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1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0CA-7DF6-A4B4-988A-71A0AED81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451CA-6BE3-2535-8607-A541EF73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D049-0A9B-779D-DA2D-7814008232A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58E14D8D-5383-E4C2-0F98-BC9C5F3AFC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05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F459-780A-66E4-F984-33322C1EF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BF44-6848-E28E-BE0B-9EA2BDD7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12D9-96B4-C56D-7959-F07F308BE12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66E8B65E-6D32-4F4E-58F2-CC91C4B0C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14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If you have this setting enabled, students in Year 11 (England/Wales), Year 12 (Northern Ireland), or S4 (Scotland) will see the made-to-measure questionnaire when they first access the Unifrog platform.</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access the questionnaire directly via this URL: </a:t>
            </a:r>
            <a:r>
              <a:rPr lang="en-US" sz="1200" b="1" u="none" dirty="0">
                <a:latin typeface="+mn-lt"/>
                <a:ea typeface="Open Sans" panose="020B0606030504020204" pitchFamily="34" charset="0"/>
                <a:cs typeface="Open Sans" panose="020B0606030504020204" pitchFamily="34" charset="0"/>
              </a:rPr>
              <a:t>unifrog.org/student/questionnaire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7952-CAE3-BEEF-8C22-BFCED9835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71FD6-57C3-093B-6843-46CD20835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C0C7BD-FF1B-F061-FCF7-41F2596C6F6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14-16 </a:t>
            </a:r>
            <a:r>
              <a:rPr lang="en-GB" b="0" u="none" dirty="0"/>
              <a:t>course. This course walks students through how to use some key tools on the platform that are well suited to their age group (College / Sixth form tool, Apprenticeships tool, UK universities tool, Work environments profile, and Careers library).</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A596D1EF-72C0-6700-F524-4F9421D6C6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48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14-16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unifrog.org/student/courses/featured/unifrog-101-14-16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C159-B1EB-F670-D4C6-23E603E2B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A800C-D271-3D23-EA45-C87C9594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D71B8-C1F0-B3F5-AA46-F238D6DEE1B7}"/>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14-16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76FC1BDE-D4F2-5729-C933-2339A8F3A3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4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EAE5-802B-DEE2-CF08-5A83788ED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999EA-EEBB-F4E0-AD72-1BB1B778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9F27D-25E3-C8E8-7FE9-8B18A15A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Loom video in an internet browser.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loom.com/share/a663ad68f01241579bb687b91473c850?sid=31120564-f53a-4163-b9c0-9c9e1b0a24da</a:t>
            </a:r>
          </a:p>
        </p:txBody>
      </p:sp>
      <p:sp>
        <p:nvSpPr>
          <p:cNvPr id="4" name="Slide Number Placeholder 3">
            <a:extLst>
              <a:ext uri="{FF2B5EF4-FFF2-40B4-BE49-F238E27FC236}">
                <a16:creationId xmlns:a16="http://schemas.microsoft.com/office/drawing/2014/main" id="{8FFEEBA2-247E-7BAB-F488-DA6DBD86D5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3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2342-9CCF-5D92-3995-B4650B24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9EBD3-C6E4-BCAA-A7A8-2CEF80FBC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1ADEB-0949-0A04-831E-5EBCEED663F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AD3B9EA-EEB6-4AB9-8FF9-F19182C03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73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5932-0EB6-DB67-3BC9-05D6DD5A5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E6D9B-22E6-E39B-938E-AFE17E8BD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7EBA2-271D-7AA3-594A-77AEB06C546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81A8396-8A13-FF60-DE13-BFBCD617D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46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28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7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14-16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63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205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4E-7CD5-2427-FA2D-34FFB6D5B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176F-555D-F95B-38E3-B5F35E10F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C400E-9495-1D96-7885-CD58AD28AAC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14-16)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23EDFABF-24E1-E1DD-79E3-567BFED16E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8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4997-0F26-E9F9-6BC0-84EEB3F9F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E142-EF35-B448-6501-FD268AE66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8C95B-9706-C594-32CA-9C908F47A5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66B296-BCA6-3BC2-15FD-0CB29CB6CF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51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b="0" u="none" dirty="0"/>
          </a:p>
          <a:p>
            <a:pPr marL="171450" indent="-171450">
              <a:buFont typeface="Arial" panose="020B0604020202020204" pitchFamily="34" charset="0"/>
              <a:buChar char="•"/>
            </a:pPr>
            <a:r>
              <a:rPr lang="en-GB" b="0" u="none" dirty="0"/>
              <a:t>Slide 6 contains a </a:t>
            </a:r>
            <a:r>
              <a:rPr lang="en-GB" b="1" u="none" dirty="0"/>
              <a:t>launch video </a:t>
            </a:r>
            <a:r>
              <a:rPr lang="en-GB" b="0" u="none" dirty="0"/>
              <a:t>to introduce students to Unifrog, specifically designed for 14–16-year-olds.</a:t>
            </a:r>
          </a:p>
          <a:p>
            <a:pPr marL="171450" indent="-171450">
              <a:buFont typeface="Arial" panose="020B0604020202020204" pitchFamily="34" charset="0"/>
              <a:buChar char="•"/>
            </a:pPr>
            <a:r>
              <a:rPr lang="en-GB" b="0" u="none" dirty="0"/>
              <a:t>Slide 7 allows you to select whether you’re using the </a:t>
            </a:r>
            <a:r>
              <a:rPr lang="en-GB" b="1" u="none" dirty="0"/>
              <a:t>welcome email method </a:t>
            </a:r>
            <a:r>
              <a:rPr lang="en-GB" b="0" u="none" dirty="0"/>
              <a:t>or </a:t>
            </a:r>
            <a:r>
              <a:rPr lang="en-GB" b="1" u="none" dirty="0"/>
              <a:t>Sign up Code method</a:t>
            </a:r>
            <a:r>
              <a:rPr lang="en-GB" b="0" u="none" dirty="0"/>
              <a:t> to create Unifrog accounts. </a:t>
            </a:r>
          </a:p>
          <a:p>
            <a:pPr marL="171450" indent="-171450">
              <a:buFont typeface="Arial" panose="020B0604020202020204" pitchFamily="34" charset="0"/>
              <a:buChar char="•"/>
            </a:pPr>
            <a:r>
              <a:rPr lang="en-GB" b="0" u="none" dirty="0"/>
              <a:t>The remainder of the slides contain instructions for students to </a:t>
            </a:r>
            <a:r>
              <a:rPr lang="en-GB" b="1" u="none" dirty="0"/>
              <a:t>create their Unifrog accounts </a:t>
            </a:r>
            <a:r>
              <a:rPr lang="en-GB" b="0" u="none" dirty="0"/>
              <a:t>and complete the </a:t>
            </a:r>
            <a:r>
              <a:rPr lang="en-GB" b="1" u="none" dirty="0"/>
              <a:t>Unifrog 101 course, </a:t>
            </a:r>
            <a:r>
              <a:rPr lang="en-GB" b="0" u="none" dirty="0"/>
              <a:t>specifically designed for 14-16 year-olds. </a:t>
            </a:r>
          </a:p>
          <a:p>
            <a:pPr marL="628650" lvl="1" indent="-171450">
              <a:buFont typeface="Arial" panose="020B0604020202020204" pitchFamily="34" charset="0"/>
              <a:buChar char="•"/>
            </a:pPr>
            <a:r>
              <a:rPr lang="en-GB" b="0" u="none" dirty="0"/>
              <a:t>Slides in section 1 are for schools who are using the </a:t>
            </a:r>
            <a:r>
              <a:rPr lang="en-GB" b="1" u="none" dirty="0"/>
              <a:t>welcome email method</a:t>
            </a:r>
            <a:r>
              <a:rPr lang="en-GB" b="0" u="none" dirty="0"/>
              <a:t>.	</a:t>
            </a:r>
          </a:p>
          <a:p>
            <a:pPr marL="628650" lvl="1" indent="-171450">
              <a:buFont typeface="Arial" panose="020B0604020202020204" pitchFamily="34" charset="0"/>
              <a:buChar char="•"/>
            </a:pPr>
            <a:r>
              <a:rPr lang="en-GB" b="0" u="none" dirty="0"/>
              <a:t>Slides in section 2 are for schools who are using the </a:t>
            </a:r>
            <a:r>
              <a:rPr lang="en-GB" b="1" u="none" dirty="0"/>
              <a:t>Sign up Code method</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Click the image on the slide to open the Unifrog launch video in an internet browser – you’ll need to log in to your Unifrog account first. Alternatively, copy and paste this URL into an internet browser: </a:t>
            </a:r>
            <a:r>
              <a:rPr lang="en-US" sz="1200" b="1" u="none" dirty="0">
                <a:latin typeface="+mn-lt"/>
                <a:ea typeface="Open Sans" panose="020B0606030504020204" pitchFamily="34" charset="0"/>
                <a:cs typeface="Open Sans" panose="020B0606030504020204" pitchFamily="34" charset="0"/>
              </a:rPr>
              <a:t>unifrog.org/teacher/resources/direct/know-how-student-launch-video-14-16</a:t>
            </a:r>
          </a:p>
          <a:p>
            <a:endParaRPr lang="en-US" sz="1200" b="1" u="none" dirty="0">
              <a:latin typeface="+mn-lt"/>
              <a:ea typeface="Open Sans" panose="020B0606030504020204" pitchFamily="34" charset="0"/>
              <a:cs typeface="Open Sans" panose="020B0606030504020204" pitchFamily="34" charset="0"/>
            </a:endParaRPr>
          </a:p>
          <a:p>
            <a:r>
              <a:rPr lang="en-US" sz="1200" b="0" u="none" dirty="0">
                <a:latin typeface="+mn-lt"/>
                <a:ea typeface="Open Sans" panose="020B0606030504020204" pitchFamily="34" charset="0"/>
                <a:cs typeface="Open Sans" panose="020B0606030504020204" pitchFamily="34" charset="0"/>
              </a:rPr>
              <a:t>To turn on subtitles, </a:t>
            </a:r>
            <a:r>
              <a:rPr lang="en-US" sz="1200" u="none" dirty="0">
                <a:latin typeface="+mn-lt"/>
                <a:ea typeface="Open Sans" panose="020B0606030504020204" pitchFamily="34" charset="0"/>
                <a:cs typeface="Open Sans" panose="020B0606030504020204" pitchFamily="34" charset="0"/>
              </a:rPr>
              <a:t>click the three dots in the bottom right-hand corner of the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a:t>
            </a:r>
          </a:p>
          <a:p>
            <a:endParaRPr lang="en-US" sz="1200" u="none"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you cannot access your Unifrog account for any reason, use this URL to open the video file directly: </a:t>
            </a:r>
            <a:r>
              <a:rPr lang="en-US" sz="1200" b="1" u="none" dirty="0">
                <a:latin typeface="+mn-lt"/>
                <a:ea typeface="Open Sans" panose="020B0606030504020204" pitchFamily="34" charset="0"/>
                <a:cs typeface="Open Sans" panose="020B0606030504020204" pitchFamily="34" charset="0"/>
              </a:rPr>
              <a:t>cdn.unifrog.org/video/e429u8n95d/720.mp4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85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1" u="none" dirty="0"/>
              <a:t>Click the screenshot/text that matches your student registration method to access the relevant set of slides.</a:t>
            </a:r>
          </a:p>
          <a:p>
            <a:pPr marL="171450" indent="-171450">
              <a:buFont typeface="Arial" panose="020B0604020202020204" pitchFamily="34" charset="0"/>
              <a:buChar char="•"/>
            </a:pPr>
            <a:r>
              <a:rPr lang="en-GB" b="0"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0"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9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7577-937D-8ECB-EEED-5950963B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445A9-AF2C-CD98-1770-9C3C2B4FA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B115F-FA44-A906-49E3-A3198CA87178}"/>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Encourage students to make a note of their Unifrog password.</a:t>
            </a:r>
          </a:p>
          <a:p>
            <a:pPr marL="0" indent="0">
              <a:buFont typeface="Arial" panose="020B0604020202020204" pitchFamily="34" charset="0"/>
              <a:buNone/>
            </a:pPr>
            <a:endParaRPr lang="en-GB" b="0" u="none" dirty="0"/>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E3538DC1-8026-96CD-6B6F-5B1736897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4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468DE-9251-FF71-6E55-48C52C980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5C863-6BBB-1A05-AEB0-1FD39001F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7873DE-EEE9-1585-5803-52CD8C61CE4E}"/>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66BBBDDE-6A11-8040-5349-7B7E3A76D3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19/03/2025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19/03/2025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3.sv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40.sv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sv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17.jpg"/><Relationship Id="rId5" Type="http://schemas.openxmlformats.org/officeDocument/2006/relationships/image" Target="../media/image10.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loom.com/share/a663ad68f01241579bb687b91473c850?sid=1b1f2717-7df3-40c6-9454-a7fcbc3ceca7"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sv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unifrog.org/teacher/resources/direct/know-how-student-launch-video-14-16"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Launching Unifrog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14-16</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DD755-92BC-1768-BA16-0C372718DC4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1079AF6-E246-2FC2-3902-20AECDBFAB0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Teaching Unifrog about you </a:t>
            </a:r>
          </a:p>
        </p:txBody>
      </p:sp>
      <p:sp>
        <p:nvSpPr>
          <p:cNvPr id="11" name="TextBox 10">
            <a:extLst>
              <a:ext uri="{FF2B5EF4-FFF2-40B4-BE49-F238E27FC236}">
                <a16:creationId xmlns:a16="http://schemas.microsoft.com/office/drawing/2014/main" id="{C005B834-0C1B-B8FD-BA6A-732BFC40447A}"/>
              </a:ext>
            </a:extLst>
          </p:cNvPr>
          <p:cNvSpPr txBox="1"/>
          <p:nvPr/>
        </p:nvSpPr>
        <p:spPr>
          <a:xfrm>
            <a:off x="4045058" y="1192291"/>
            <a:ext cx="7736478"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might be asked to complete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made-to-measure questionnaire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will help Unifrog to recommend the tools that are most relevant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5" name="Picture 14">
            <a:extLst>
              <a:ext uri="{FF2B5EF4-FFF2-40B4-BE49-F238E27FC236}">
                <a16:creationId xmlns:a16="http://schemas.microsoft.com/office/drawing/2014/main" id="{47191F70-5E7C-FC59-420A-AFC95057FEA7}"/>
              </a:ext>
            </a:extLst>
          </p:cNvPr>
          <p:cNvPicPr>
            <a:picLocks noChangeAspect="1"/>
          </p:cNvPicPr>
          <p:nvPr/>
        </p:nvPicPr>
        <p:blipFill>
          <a:blip r:embed="rId3"/>
          <a:stretch>
            <a:fillRect/>
          </a:stretch>
        </p:blipFill>
        <p:spPr>
          <a:xfrm>
            <a:off x="410464" y="1019003"/>
            <a:ext cx="3252800" cy="47889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114F5E4-0F47-CCD9-7953-62CCF03AA461}"/>
              </a:ext>
            </a:extLst>
          </p:cNvPr>
          <p:cNvPicPr>
            <a:picLocks noChangeAspect="1"/>
          </p:cNvPicPr>
          <p:nvPr/>
        </p:nvPicPr>
        <p:blipFill>
          <a:blip r:embed="rId4"/>
          <a:stretch>
            <a:fillRect/>
          </a:stretch>
        </p:blipFill>
        <p:spPr>
          <a:xfrm>
            <a:off x="4045058" y="3950743"/>
            <a:ext cx="4661994" cy="162855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DF128F1-E884-8A97-48A8-61ABEF47C024}"/>
              </a:ext>
            </a:extLst>
          </p:cNvPr>
          <p:cNvSpPr txBox="1"/>
          <p:nvPr/>
        </p:nvSpPr>
        <p:spPr>
          <a:xfrm>
            <a:off x="8902867" y="3613225"/>
            <a:ext cx="2878670"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the questionnaire appears, please complete it now!</a:t>
            </a:r>
          </a:p>
        </p:txBody>
      </p:sp>
    </p:spTree>
    <p:extLst>
      <p:ext uri="{BB962C8B-B14F-4D97-AF65-F5344CB8AC3E}">
        <p14:creationId xmlns:p14="http://schemas.microsoft.com/office/powerpoint/2010/main" val="31300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6A99F-F957-05C7-A16A-28AE1C8E0B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3AF49ED-AB06-6E06-9621-0CF5DFFCDA66}"/>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A45B7325-1A0D-EEEF-B891-63CEE9920F4A}"/>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5EFAB378-3616-A36B-CCC6-673CFD818125}"/>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50211324-E10D-1EC5-A404-4AA014CF5996}"/>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6C04001B-0E08-CE87-16C2-E2B1BEDAB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1F1DF37D-6F93-D890-A47B-607C6D5E114F}"/>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917FBAE8-30F4-7B97-D36C-C142EF693E9E}"/>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7268199D-83A9-5D89-51B5-51EF03AD4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A4157613-AA4B-4386-A6AD-C3966076765D}"/>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ursor with solid fill">
              <a:extLst>
                <a:ext uri="{FF2B5EF4-FFF2-40B4-BE49-F238E27FC236}">
                  <a16:creationId xmlns:a16="http://schemas.microsoft.com/office/drawing/2014/main" id="{FE8C1A62-4298-2D33-556E-EE4928A25D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17303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BD47-7BC3-D671-CD66-0250E89FB87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D09F6FE-86EB-0052-D333-8E63E0C8ED8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E4E3C16-4E84-3C3A-4FB6-4BAB4A7DC180}"/>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47052CF-0620-DD31-54CF-5FB106FBF729}"/>
              </a:ext>
            </a:extLst>
          </p:cNvPr>
          <p:cNvSpPr txBox="1"/>
          <p:nvPr/>
        </p:nvSpPr>
        <p:spPr>
          <a:xfrm>
            <a:off x="537798" y="2239974"/>
            <a:ext cx="4095750"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A941A478-50C0-22B0-7C3A-4DA84990CDEC}"/>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Type in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101</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492607D-D538-F6D1-67ED-30160E1B9F02}"/>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FEC14D65-92C1-CB51-0BE2-4F03E1166364}"/>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descr="Cursor with solid fill">
            <a:extLst>
              <a:ext uri="{FF2B5EF4-FFF2-40B4-BE49-F238E27FC236}">
                <a16:creationId xmlns:a16="http://schemas.microsoft.com/office/drawing/2014/main" id="{DA635F5F-5168-1E2B-F0DF-8B0945CAFB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pic>
        <p:nvPicPr>
          <p:cNvPr id="3" name="Picture 2">
            <a:extLst>
              <a:ext uri="{FF2B5EF4-FFF2-40B4-BE49-F238E27FC236}">
                <a16:creationId xmlns:a16="http://schemas.microsoft.com/office/drawing/2014/main" id="{1BD80731-90BD-5249-5FA8-F40E6DD38778}"/>
              </a:ext>
            </a:extLst>
          </p:cNvPr>
          <p:cNvPicPr>
            <a:picLocks noChangeAspect="1"/>
          </p:cNvPicPr>
          <p:nvPr/>
        </p:nvPicPr>
        <p:blipFill>
          <a:blip r:embed="rId6"/>
          <a:stretch>
            <a:fillRect/>
          </a:stretch>
        </p:blipFill>
        <p:spPr>
          <a:xfrm>
            <a:off x="2099230" y="3185265"/>
            <a:ext cx="2231959" cy="2644075"/>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8506FE0F-FB37-B551-66AC-0808564ADD7E}"/>
              </a:ext>
            </a:extLst>
          </p:cNvPr>
          <p:cNvSpPr/>
          <p:nvPr/>
        </p:nvSpPr>
        <p:spPr>
          <a:xfrm>
            <a:off x="2243608" y="5428387"/>
            <a:ext cx="703378"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Cursor with solid fill">
            <a:extLst>
              <a:ext uri="{FF2B5EF4-FFF2-40B4-BE49-F238E27FC236}">
                <a16:creationId xmlns:a16="http://schemas.microsoft.com/office/drawing/2014/main" id="{5BE6BD29-B97A-0887-CFE8-67DE5831F6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671590" y="5468806"/>
            <a:ext cx="550792" cy="550792"/>
          </a:xfrm>
          <a:prstGeom prst="rect">
            <a:avLst/>
          </a:prstGeom>
        </p:spPr>
      </p:pic>
    </p:spTree>
    <p:extLst>
      <p:ext uri="{BB962C8B-B14F-4D97-AF65-F5344CB8AC3E}">
        <p14:creationId xmlns:p14="http://schemas.microsoft.com/office/powerpoint/2010/main" val="19710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E0FD-426E-9122-DF3C-982095FF90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FC27F36-827D-D6F1-24FF-6F0F63799843}"/>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7C1F45C-A98F-CC07-065C-9F125691F207}"/>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C0D5F9DF-770D-9E50-B119-826C9A877D2D}"/>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161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D9A12-9E41-1075-4FED-7EADF52DA244}"/>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8C9DBD64-B418-B0CA-72EB-FD75667906D2}"/>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73B477D1-BE6E-681D-1900-DBBCB8228FEF}"/>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2095AA8-D24E-351F-7F42-E45C8CD4BF40}"/>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 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p>
        </p:txBody>
      </p:sp>
      <p:pic>
        <p:nvPicPr>
          <p:cNvPr id="9" name="Picture 8">
            <a:extLst>
              <a:ext uri="{FF2B5EF4-FFF2-40B4-BE49-F238E27FC236}">
                <a16:creationId xmlns:a16="http://schemas.microsoft.com/office/drawing/2014/main" id="{EFB4D69A-8932-D62C-56C5-72B7BF00AC30}"/>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36400163-FD45-9AA9-254C-DECC4E83B6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3AFD5EDF-8CDB-C914-1D82-F762988E32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91132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E10B-AD61-BE83-79B3-CB64558B499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C124F8A-F9DF-4B01-5303-34608B847B63}"/>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3F426C78-7FC7-AE6A-84A7-53BD6820C233}"/>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6" name="Picture 5">
            <a:extLst>
              <a:ext uri="{FF2B5EF4-FFF2-40B4-BE49-F238E27FC236}">
                <a16:creationId xmlns:a16="http://schemas.microsoft.com/office/drawing/2014/main" id="{DA8E5E73-F326-638F-FE13-EA458AF266F4}"/>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4FC0997-D391-6B7F-8287-0044CB830A86}"/>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E4556FA-8FCC-70DF-FF73-47F0FCC654E6}"/>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ursor with solid fill">
            <a:extLst>
              <a:ext uri="{FF2B5EF4-FFF2-40B4-BE49-F238E27FC236}">
                <a16:creationId xmlns:a16="http://schemas.microsoft.com/office/drawing/2014/main" id="{4C27A198-3A99-58C1-F331-29E9F53B83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04724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03AF-782A-D4C7-94B6-7444A83E5DC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9A5A42D-77D9-C615-076E-AF543935090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ABC8DAC1-CC8D-5192-1B3D-77D69CE1C3FC}"/>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8BAE666C-1038-0E78-B4B6-F20521FC80D7}"/>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318644C-75A8-DFCF-BC50-2A06B84249D7}"/>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 Unifrog. </a:t>
            </a:r>
          </a:p>
        </p:txBody>
      </p:sp>
      <p:pic>
        <p:nvPicPr>
          <p:cNvPr id="13" name="Picture 12">
            <a:extLst>
              <a:ext uri="{FF2B5EF4-FFF2-40B4-BE49-F238E27FC236}">
                <a16:creationId xmlns:a16="http://schemas.microsoft.com/office/drawing/2014/main" id="{5F9C1D17-A7C8-4840-DA4F-19B865CDCBBF}"/>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814D8BB-81B4-CFF0-227D-E750CBB39F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37715" y="3562885"/>
            <a:ext cx="3943820"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29DE3367-CE37-0DF4-223A-A25BA4EEA0AB}"/>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rsor with solid fill">
            <a:extLst>
              <a:ext uri="{FF2B5EF4-FFF2-40B4-BE49-F238E27FC236}">
                <a16:creationId xmlns:a16="http://schemas.microsoft.com/office/drawing/2014/main" id="{1A420886-0672-0737-39AE-E00BBD607E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26061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C7AFA-A7A5-FE23-81B6-0CFDE1B752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D41C5C3-B05D-3E75-1EA3-6C932215A1C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AFEA1C83-62A4-D7D4-B314-1D618A9D9531}"/>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D2198694-F296-F460-56CF-26C12BB47A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7258" y="2143014"/>
            <a:ext cx="8392781"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81E0210-11EC-EEDD-5C76-BE2F9EDADFB5}"/>
              </a:ext>
            </a:extLst>
          </p:cNvPr>
          <p:cNvSpPr/>
          <p:nvPr/>
        </p:nvSpPr>
        <p:spPr>
          <a:xfrm>
            <a:off x="4889375" y="4566940"/>
            <a:ext cx="2159126" cy="11259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4EC03252-81E7-BC88-4751-26971FA9DA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125151" y="2587209"/>
            <a:ext cx="550792" cy="550792"/>
          </a:xfrm>
          <a:prstGeom prst="rect">
            <a:avLst/>
          </a:prstGeom>
        </p:spPr>
      </p:pic>
      <p:pic>
        <p:nvPicPr>
          <p:cNvPr id="11" name="Graphic 10" descr="Cursor with solid fill">
            <a:extLst>
              <a:ext uri="{FF2B5EF4-FFF2-40B4-BE49-F238E27FC236}">
                <a16:creationId xmlns:a16="http://schemas.microsoft.com/office/drawing/2014/main" id="{C4CCAD6A-66F5-7955-566C-06B3C5C01C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6281679" y="5091162"/>
            <a:ext cx="550792" cy="550792"/>
          </a:xfrm>
          <a:prstGeom prst="rect">
            <a:avLst/>
          </a:prstGeom>
        </p:spPr>
      </p:pic>
    </p:spTree>
    <p:extLst>
      <p:ext uri="{BB962C8B-B14F-4D97-AF65-F5344CB8AC3E}">
        <p14:creationId xmlns:p14="http://schemas.microsoft.com/office/powerpoint/2010/main" val="233975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247A-E586-858F-F8A2-E49C39C9FA3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D29EFA-9894-0B1A-639C-B1D5D76DB24D}"/>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19FD1029-E480-5F40-13CB-F72B3A59B22D}"/>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FE2AA6D9-78AD-822A-E224-24A48DE02B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497" y="1006503"/>
            <a:ext cx="5787262"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ACECE4C-FAF1-B5CE-BADC-151021B1F2A8}"/>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Keep going until you’ve completed all sessions!</a:t>
            </a:r>
          </a:p>
        </p:txBody>
      </p:sp>
      <p:sp>
        <p:nvSpPr>
          <p:cNvPr id="9" name="Rectangle 8">
            <a:extLst>
              <a:ext uri="{FF2B5EF4-FFF2-40B4-BE49-F238E27FC236}">
                <a16:creationId xmlns:a16="http://schemas.microsoft.com/office/drawing/2014/main" id="{5F88A66C-F70B-74F5-3174-080BC806A7C4}"/>
              </a:ext>
            </a:extLst>
          </p:cNvPr>
          <p:cNvSpPr/>
          <p:nvPr/>
        </p:nvSpPr>
        <p:spPr>
          <a:xfrm>
            <a:off x="4769301" y="2932079"/>
            <a:ext cx="1288600" cy="433422"/>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ursor with solid fill">
            <a:extLst>
              <a:ext uri="{FF2B5EF4-FFF2-40B4-BE49-F238E27FC236}">
                <a16:creationId xmlns:a16="http://schemas.microsoft.com/office/drawing/2014/main" id="{2CF55868-B7D2-60B6-A97F-59EBF88E96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716234" y="3145037"/>
            <a:ext cx="550792" cy="550792"/>
          </a:xfrm>
          <a:prstGeom prst="rect">
            <a:avLst/>
          </a:prstGeom>
        </p:spPr>
      </p:pic>
    </p:spTree>
    <p:extLst>
      <p:ext uri="{BB962C8B-B14F-4D97-AF65-F5344CB8AC3E}">
        <p14:creationId xmlns:p14="http://schemas.microsoft.com/office/powerpoint/2010/main" val="328917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A8DA7-6B57-A614-7F91-1FFFFE866E4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D9E6CD-4620-815B-8A42-DD6F096BDF47}"/>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B5D02BAB-A43D-4544-04AB-139FEC98AFB6}"/>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A5F5D0DD-2948-3078-9246-93229712AEF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1FD1BF1-D4A8-EA32-A106-D379F8018867}"/>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ED38DE48-89A9-A0B9-914A-E710570C3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8DFA89C4-CC1C-FBDF-7BE9-AF278E09CBC3}"/>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31A4A8CA-113F-1DDB-F441-556ED5DE46C9}"/>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B4142836-EE5F-280E-2A5A-403D7BD6CD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7D0AEA39-D579-4416-0502-E725C08BECA6}"/>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3B887FD3-44B6-C45E-2752-E666697710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20685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0E5B6A2-406E-FE68-348D-F23FA8BFEEB7}"/>
              </a:ext>
            </a:extLst>
          </p:cNvPr>
          <p:cNvSpPr/>
          <p:nvPr/>
        </p:nvSpPr>
        <p:spPr>
          <a:xfrm>
            <a:off x="511628" y="2041071"/>
            <a:ext cx="11168743" cy="1877786"/>
          </a:xfrm>
          <a:prstGeom prst="roundRect">
            <a:avLst/>
          </a:prstGeom>
          <a:solidFill>
            <a:srgbClr val="C9F0E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27B41D7-7839-C943-9DE4-360A27D587AD}"/>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launch </a:t>
            </a:r>
            <a:r>
              <a:rPr lang="en-GB" sz="3200" b="1" dirty="0" err="1">
                <a:latin typeface="Open Sans" panose="020B0606030504020204"/>
              </a:rPr>
              <a:t>Unifrog</a:t>
            </a:r>
            <a:r>
              <a:rPr lang="en-GB" sz="3200" b="1" dirty="0">
                <a:latin typeface="Open Sans" panose="020B0606030504020204"/>
              </a:rPr>
              <a:t> with your students</a:t>
            </a:r>
          </a:p>
        </p:txBody>
      </p:sp>
      <p:sp>
        <p:nvSpPr>
          <p:cNvPr id="15" name="TextBox 14">
            <a:extLst>
              <a:ext uri="{FF2B5EF4-FFF2-40B4-BE49-F238E27FC236}">
                <a16:creationId xmlns:a16="http://schemas.microsoft.com/office/drawing/2014/main" id="{7681FACF-5116-BE01-1089-1914B92DDC42}"/>
              </a:ext>
            </a:extLst>
          </p:cNvPr>
          <p:cNvSpPr txBox="1"/>
          <p:nvPr/>
        </p:nvSpPr>
        <p:spPr>
          <a:xfrm>
            <a:off x="511629" y="1311451"/>
            <a:ext cx="11168742" cy="43163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student-facing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slides</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this PowerPoint to:</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Show students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launch video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introduce them to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 students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 in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the platform for the first time</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Guide students to the Courses tool to complete the </a:t>
            </a:r>
            <a:r>
              <a:rPr kumimoji="0" lang="en-GB" sz="22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a:t>
            </a:r>
          </a:p>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you’d like to send the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 directly to students, or you’d like to ask them to complete any unfinished tasks in the course for homework, you can do this using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interactions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feature. The next slide explains how. </a:t>
            </a:r>
          </a:p>
        </p:txBody>
      </p:sp>
    </p:spTree>
    <p:extLst>
      <p:ext uri="{BB962C8B-B14F-4D97-AF65-F5344CB8AC3E}">
        <p14:creationId xmlns:p14="http://schemas.microsoft.com/office/powerpoint/2010/main" val="9979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49383-C6F5-BF28-852B-50E8461BB81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60C3F6B-81DA-4D08-0C8F-0D5F23060F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B0A47776-B6AE-7363-BB35-F58AB9EB3318}"/>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p>
        </p:txBody>
      </p:sp>
      <p:sp>
        <p:nvSpPr>
          <p:cNvPr id="2" name="TextBox 1">
            <a:extLst>
              <a:ext uri="{FF2B5EF4-FFF2-40B4-BE49-F238E27FC236}">
                <a16:creationId xmlns:a16="http://schemas.microsoft.com/office/drawing/2014/main" id="{49376704-10E5-8642-62EC-B763536ABA5D}"/>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15D5D"/>
                </a:solidFill>
                <a:effectLst/>
                <a:uLnTx/>
                <a:uFillTx/>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F389E1BD-7E43-FA4D-34BE-987CAD92AF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05678" y="3838346"/>
            <a:ext cx="2565725" cy="194198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BC05398-3627-F056-28B1-CE43E268B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244" y="3838346"/>
            <a:ext cx="5194431" cy="1939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4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55DABE9-E270-72DF-7610-9F149B20385B}"/>
            </a:ext>
          </a:extLst>
        </p:cNvPr>
        <p:cNvGrpSpPr/>
        <p:nvPr/>
      </p:nvGrpSpPr>
      <p:grpSpPr>
        <a:xfrm>
          <a:off x="0" y="0"/>
          <a:ext cx="0" cy="0"/>
          <a:chOff x="0" y="0"/>
          <a:chExt cx="0" cy="0"/>
        </a:xfrm>
      </p:grpSpPr>
    </p:spTree>
    <p:extLst>
      <p:ext uri="{BB962C8B-B14F-4D97-AF65-F5344CB8AC3E}">
        <p14:creationId xmlns:p14="http://schemas.microsoft.com/office/powerpoint/2010/main" val="22590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BF6F-EFDD-84CE-9A40-A66B3C8114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5784A74-E021-9B01-52EA-EDA80894C48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7E275A58-B2F0-90E4-5D72-685A41E6E64A}"/>
              </a:ext>
            </a:extLst>
          </p:cNvPr>
          <p:cNvSpPr txBox="1"/>
          <p:nvPr/>
        </p:nvSpPr>
        <p:spPr>
          <a:xfrm>
            <a:off x="298113" y="5070817"/>
            <a:ext cx="11595774" cy="66918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Go to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unifrog.org/sign-in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use it here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E9877925-AF85-41EC-5236-FA88CD26CF1D}"/>
              </a:ext>
            </a:extLst>
          </p:cNvPr>
          <p:cNvPicPr>
            <a:picLocks noChangeAspect="1"/>
          </p:cNvPicPr>
          <p:nvPr/>
        </p:nvPicPr>
        <p:blipFill>
          <a:blip r:embed="rId3"/>
          <a:stretch>
            <a:fillRect/>
          </a:stretch>
        </p:blipFill>
        <p:spPr>
          <a:xfrm>
            <a:off x="1584051" y="1213254"/>
            <a:ext cx="9023897" cy="341717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953533F-DCFB-7354-2606-05E1F90B8BB6}"/>
              </a:ext>
            </a:extLst>
          </p:cNvPr>
          <p:cNvSpPr/>
          <p:nvPr/>
        </p:nvSpPr>
        <p:spPr>
          <a:xfrm>
            <a:off x="7016050" y="3076130"/>
            <a:ext cx="2221082" cy="5645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Cursor with solid fill">
            <a:extLst>
              <a:ext uri="{FF2B5EF4-FFF2-40B4-BE49-F238E27FC236}">
                <a16:creationId xmlns:a16="http://schemas.microsoft.com/office/drawing/2014/main" id="{B6963472-FABF-DB45-43F5-53C336AD06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7003976" y="3453966"/>
            <a:ext cx="550792" cy="550792"/>
          </a:xfrm>
          <a:prstGeom prst="rect">
            <a:avLst/>
          </a:prstGeom>
        </p:spPr>
      </p:pic>
    </p:spTree>
    <p:extLst>
      <p:ext uri="{BB962C8B-B14F-4D97-AF65-F5344CB8AC3E}">
        <p14:creationId xmlns:p14="http://schemas.microsoft.com/office/powerpoint/2010/main" val="219535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2503-C0DA-5926-0AF7-97608B90F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E82EA99-83E3-3A67-386F-63451CDD4F9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153E22FE-85E5-E4FF-A0F4-E85247EEAEC3}"/>
              </a:ext>
            </a:extLst>
          </p:cNvPr>
          <p:cNvSpPr txBox="1"/>
          <p:nvPr/>
        </p:nvSpPr>
        <p:spPr>
          <a:xfrm>
            <a:off x="7222499" y="1117995"/>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______________________</a:t>
            </a:r>
          </a:p>
        </p:txBody>
      </p:sp>
      <p:pic>
        <p:nvPicPr>
          <p:cNvPr id="5" name="Picture 4">
            <a:extLst>
              <a:ext uri="{FF2B5EF4-FFF2-40B4-BE49-F238E27FC236}">
                <a16:creationId xmlns:a16="http://schemas.microsoft.com/office/drawing/2014/main" id="{9E5D25E4-CE2D-9734-476D-61739BD33978}"/>
              </a:ext>
            </a:extLst>
          </p:cNvPr>
          <p:cNvPicPr>
            <a:picLocks noChangeAspect="1"/>
          </p:cNvPicPr>
          <p:nvPr/>
        </p:nvPicPr>
        <p:blipFill>
          <a:blip r:embed="rId3"/>
          <a:stretch>
            <a:fillRect/>
          </a:stretch>
        </p:blipFill>
        <p:spPr>
          <a:xfrm>
            <a:off x="298113" y="1117995"/>
            <a:ext cx="6629570" cy="46578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B956074-5711-E8DA-5AC6-E633B810011C}"/>
              </a:ext>
            </a:extLst>
          </p:cNvPr>
          <p:cNvSpPr txBox="1"/>
          <p:nvPr/>
        </p:nvSpPr>
        <p:spPr>
          <a:xfrm>
            <a:off x="7222498" y="2750294"/>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Use an email address that you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access frequently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a:extLst>
              <a:ext uri="{FF2B5EF4-FFF2-40B4-BE49-F238E27FC236}">
                <a16:creationId xmlns:a16="http://schemas.microsoft.com/office/drawing/2014/main" id="{46E682C8-C0C6-785E-0D12-6F054679E266}"/>
              </a:ext>
            </a:extLst>
          </p:cNvPr>
          <p:cNvSpPr txBox="1"/>
          <p:nvPr/>
        </p:nvSpPr>
        <p:spPr>
          <a:xfrm>
            <a:off x="7222497" y="4382592"/>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C4AB38C-64F1-0827-7DAE-1D201B86B102}"/>
              </a:ext>
            </a:extLst>
          </p:cNvPr>
          <p:cNvSpPr/>
          <p:nvPr/>
        </p:nvSpPr>
        <p:spPr>
          <a:xfrm>
            <a:off x="411915" y="1232165"/>
            <a:ext cx="13914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9A963E-E52C-0A8B-DC2B-600F88A948A7}"/>
              </a:ext>
            </a:extLst>
          </p:cNvPr>
          <p:cNvSpPr/>
          <p:nvPr/>
        </p:nvSpPr>
        <p:spPr>
          <a:xfrm>
            <a:off x="354163" y="3532877"/>
            <a:ext cx="1449237"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28ABA2-D0D3-5B81-2179-7FE589CD3EA9}"/>
              </a:ext>
            </a:extLst>
          </p:cNvPr>
          <p:cNvSpPr/>
          <p:nvPr/>
        </p:nvSpPr>
        <p:spPr>
          <a:xfrm>
            <a:off x="665915" y="5278835"/>
            <a:ext cx="11628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6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4C8A-BBC3-B491-A27D-B3787068BA5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0AF8BF-625F-154C-9DE7-9CBA5C22B3F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CAE9117C-D287-5A8C-389B-3F957CF4957E}"/>
              </a:ext>
            </a:extLst>
          </p:cNvPr>
          <p:cNvSpPr txBox="1"/>
          <p:nvPr/>
        </p:nvSpPr>
        <p:spPr>
          <a:xfrm>
            <a:off x="7222498" y="1121489"/>
            <a:ext cx="4671387" cy="338277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see this message, your Sign up Code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expired</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or you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typed it incorrectly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3393D17-C74B-3764-E034-A9B11FB1E844}"/>
              </a:ext>
            </a:extLst>
          </p:cNvPr>
          <p:cNvSpPr txBox="1"/>
          <p:nvPr/>
        </p:nvSpPr>
        <p:spPr>
          <a:xfrm>
            <a:off x="298111" y="4873308"/>
            <a:ext cx="11595774" cy="86320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Ask your teacher for more information.</a:t>
            </a:r>
          </a:p>
        </p:txBody>
      </p:sp>
      <p:pic>
        <p:nvPicPr>
          <p:cNvPr id="13" name="Picture 12">
            <a:extLst>
              <a:ext uri="{FF2B5EF4-FFF2-40B4-BE49-F238E27FC236}">
                <a16:creationId xmlns:a16="http://schemas.microsoft.com/office/drawing/2014/main" id="{191B7A4E-C0A2-EC78-35FA-3E2E4AAC1326}"/>
              </a:ext>
            </a:extLst>
          </p:cNvPr>
          <p:cNvPicPr>
            <a:picLocks noChangeAspect="1"/>
          </p:cNvPicPr>
          <p:nvPr/>
        </p:nvPicPr>
        <p:blipFill>
          <a:blip r:embed="rId3"/>
          <a:stretch>
            <a:fillRect/>
          </a:stretch>
        </p:blipFill>
        <p:spPr>
          <a:xfrm>
            <a:off x="298111" y="1860355"/>
            <a:ext cx="6682532" cy="1905043"/>
          </a:xfrm>
          <a:prstGeom prst="rect">
            <a:avLst/>
          </a:prstGeom>
          <a:ln>
            <a:noFill/>
          </a:ln>
          <a:effectLst>
            <a:outerShdw blurRad="292100" dist="139700" dir="2700000" algn="tl" rotWithShape="0">
              <a:srgbClr val="333333">
                <a:alpha val="65000"/>
              </a:srgbClr>
            </a:outerShdw>
          </a:effectLst>
        </p:spPr>
      </p:pic>
      <p:pic>
        <p:nvPicPr>
          <p:cNvPr id="14" name="Graphic 13" descr="Warning with solid fill">
            <a:extLst>
              <a:ext uri="{FF2B5EF4-FFF2-40B4-BE49-F238E27FC236}">
                <a16:creationId xmlns:a16="http://schemas.microsoft.com/office/drawing/2014/main" id="{4C8249D1-81D7-B05E-E0BF-66B5A68C48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0991" y="1324686"/>
            <a:ext cx="914400" cy="914400"/>
          </a:xfrm>
          <a:prstGeom prst="rect">
            <a:avLst/>
          </a:prstGeom>
        </p:spPr>
      </p:pic>
      <p:pic>
        <p:nvPicPr>
          <p:cNvPr id="16" name="Graphic 15" descr="Line arrow: Counter-clockwise curve with solid fill">
            <a:extLst>
              <a:ext uri="{FF2B5EF4-FFF2-40B4-BE49-F238E27FC236}">
                <a16:creationId xmlns:a16="http://schemas.microsoft.com/office/drawing/2014/main" id="{98C5CB3A-8256-85F3-0512-D9DC999D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865508" flipV="1">
            <a:off x="6644370" y="2985368"/>
            <a:ext cx="914400" cy="914400"/>
          </a:xfrm>
          <a:prstGeom prst="rect">
            <a:avLst/>
          </a:prstGeom>
        </p:spPr>
      </p:pic>
    </p:spTree>
    <p:extLst>
      <p:ext uri="{BB962C8B-B14F-4D97-AF65-F5344CB8AC3E}">
        <p14:creationId xmlns:p14="http://schemas.microsoft.com/office/powerpoint/2010/main" val="32330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0DE8-7AB6-9587-FC6E-EFD5BDE5C0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5C71C3-BA3C-E07F-4949-23934869E40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78A50683-74FC-316B-6BF7-41418EFEAD2A}"/>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5CB385D-F927-3996-89C3-85F740B5AA43}"/>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A8EA84F-6730-A2EB-4293-6E84CD5CBEA5}"/>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EE100D6B-0B39-BBC3-649B-B7D57B10B7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7C0AAC56-0F5A-0707-1C85-0B186D4EDC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DFA3E375-77D4-0D2E-8CF4-BB83143A57C5}"/>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29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Teaching Unifrog about you </a:t>
            </a:r>
          </a:p>
        </p:txBody>
      </p:sp>
      <p:sp>
        <p:nvSpPr>
          <p:cNvPr id="11" name="TextBox 10">
            <a:extLst>
              <a:ext uri="{FF2B5EF4-FFF2-40B4-BE49-F238E27FC236}">
                <a16:creationId xmlns:a16="http://schemas.microsoft.com/office/drawing/2014/main" id="{8A206BDC-1040-C185-B4A4-238547219AB3}"/>
              </a:ext>
            </a:extLst>
          </p:cNvPr>
          <p:cNvSpPr txBox="1"/>
          <p:nvPr/>
        </p:nvSpPr>
        <p:spPr>
          <a:xfrm>
            <a:off x="4045058" y="1192291"/>
            <a:ext cx="7736478"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might be asked to complete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made-to-measure questionnaire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R="0" lvl="0" algn="ctr" defTabSz="914400" rtl="0" eaLnBrk="1" fontAlgn="auto" latinLnBrk="0" hangingPunct="1">
              <a:lnSpc>
                <a:spcPct val="150000"/>
              </a:lnSpc>
              <a:spcBef>
                <a:spcPts val="0"/>
              </a:spcBef>
              <a:spcAft>
                <a:spcPts val="0"/>
              </a:spcAft>
              <a:buClrTx/>
              <a:buSzTx/>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will help Unifrog to recommend the tools that are most relevant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AE346919-D47E-E57B-2319-1FB8161F129D}"/>
              </a:ext>
            </a:extLst>
          </p:cNvPr>
          <p:cNvPicPr>
            <a:picLocks noChangeAspect="1"/>
          </p:cNvPicPr>
          <p:nvPr/>
        </p:nvPicPr>
        <p:blipFill>
          <a:blip r:embed="rId3"/>
          <a:stretch>
            <a:fillRect/>
          </a:stretch>
        </p:blipFill>
        <p:spPr>
          <a:xfrm>
            <a:off x="410464" y="1019003"/>
            <a:ext cx="3252800" cy="47889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92B7102-4CD3-5F14-7BFD-415ABAAC8B41}"/>
              </a:ext>
            </a:extLst>
          </p:cNvPr>
          <p:cNvPicPr>
            <a:picLocks noChangeAspect="1"/>
          </p:cNvPicPr>
          <p:nvPr/>
        </p:nvPicPr>
        <p:blipFill>
          <a:blip r:embed="rId4"/>
          <a:stretch>
            <a:fillRect/>
          </a:stretch>
        </p:blipFill>
        <p:spPr>
          <a:xfrm>
            <a:off x="4045058" y="3950743"/>
            <a:ext cx="4661994" cy="162855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BFC5301-ADB0-7EAF-599C-FC17A1972BA6}"/>
              </a:ext>
            </a:extLst>
          </p:cNvPr>
          <p:cNvSpPr txBox="1"/>
          <p:nvPr/>
        </p:nvSpPr>
        <p:spPr>
          <a:xfrm>
            <a:off x="8902867" y="3613225"/>
            <a:ext cx="2878670"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the questionnaire appears, please complete it now!</a:t>
            </a:r>
          </a:p>
        </p:txBody>
      </p:sp>
    </p:spTree>
    <p:extLst>
      <p:ext uri="{BB962C8B-B14F-4D97-AF65-F5344CB8AC3E}">
        <p14:creationId xmlns:p14="http://schemas.microsoft.com/office/powerpoint/2010/main" val="429058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817C9-1723-D112-6F70-9771C6A1DE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087B797-B021-0926-8D18-BD769D6070F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E1BF7F57-73E8-326A-F8BD-315CD2E6598D}"/>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24742360-EE64-98AC-F87B-51A9572C3B2C}"/>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801A8123-BFA0-2849-8D51-EC0269E6148E}"/>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D0431799-B802-3993-70B7-E0CF922B61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3304A038-0BBB-574E-D841-513FE69CA1FD}"/>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770C26EB-8EC0-09A5-807E-4B498F8A0717}"/>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5237E2B6-B389-4C4E-DB42-507284714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0489FB7-82BA-3709-8797-AF48E1642743}"/>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46D8CEB0-A4C6-BA6F-78D2-86BF366A7C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19651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1E95A71-B3CD-3343-B1AD-39F011D47D43}"/>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BAD551D-93BE-A9CC-D50D-51A0A3548160}"/>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F49BB3AA-F24F-4CA4-C81E-2D8A8A0C6F87}"/>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5F14AEB6-85DE-B89D-E660-4795D33A2A83}"/>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3E606CBA-4F9F-7B9D-19A5-CE8FA761F542}"/>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6E2019F3-4761-DF5A-F461-1E94BE1BE0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pic>
        <p:nvPicPr>
          <p:cNvPr id="3" name="Picture 2">
            <a:extLst>
              <a:ext uri="{FF2B5EF4-FFF2-40B4-BE49-F238E27FC236}">
                <a16:creationId xmlns:a16="http://schemas.microsoft.com/office/drawing/2014/main" id="{7E06FA30-EE4E-FEEC-21C7-07E154477709}"/>
              </a:ext>
            </a:extLst>
          </p:cNvPr>
          <p:cNvPicPr>
            <a:picLocks noChangeAspect="1"/>
          </p:cNvPicPr>
          <p:nvPr/>
        </p:nvPicPr>
        <p:blipFill>
          <a:blip r:embed="rId6"/>
          <a:stretch>
            <a:fillRect/>
          </a:stretch>
        </p:blipFill>
        <p:spPr>
          <a:xfrm>
            <a:off x="2099230" y="3185265"/>
            <a:ext cx="2231959" cy="2644075"/>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FEA76464-1EF1-2FE5-AD02-C79E6D4CE6D2}"/>
              </a:ext>
            </a:extLst>
          </p:cNvPr>
          <p:cNvSpPr/>
          <p:nvPr/>
        </p:nvSpPr>
        <p:spPr>
          <a:xfrm>
            <a:off x="2243608" y="5428387"/>
            <a:ext cx="703378"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363F02AB-02B7-EEF3-0B8F-990741A118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671590" y="5468806"/>
            <a:ext cx="550792" cy="550792"/>
          </a:xfrm>
          <a:prstGeom prst="rect">
            <a:avLst/>
          </a:prstGeom>
        </p:spPr>
      </p:pic>
    </p:spTree>
    <p:extLst>
      <p:ext uri="{BB962C8B-B14F-4D97-AF65-F5344CB8AC3E}">
        <p14:creationId xmlns:p14="http://schemas.microsoft.com/office/powerpoint/2010/main" val="1063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4FE9-16C2-782D-1937-76F112CED7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99C4B6-15DE-72DB-E295-A508E3BAB2E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97BF201-720B-FF6C-24E9-3081774C9EAD}"/>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69463950-6D1B-1026-8827-4ED57639E54D}"/>
              </a:ext>
            </a:extLst>
          </p:cNvPr>
          <p:cNvPicPr>
            <a:picLocks noChangeAspect="1"/>
          </p:cNvPicPr>
          <p:nvPr/>
        </p:nvPicPr>
        <p:blipFill>
          <a:blip r:embed="rId3"/>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90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66DF-9F06-5A92-045F-6B765550B12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751FD2-889F-409C-F7BB-E5E1FC107CD8}"/>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set the </a:t>
            </a:r>
            <a:r>
              <a:rPr lang="en-GB" sz="3200" b="1" dirty="0" err="1">
                <a:latin typeface="Open Sans" panose="020B0606030504020204"/>
              </a:rPr>
              <a:t>Unifrog</a:t>
            </a:r>
            <a:r>
              <a:rPr lang="en-GB" sz="3200" b="1" dirty="0">
                <a:latin typeface="Open Sans" panose="020B0606030504020204"/>
              </a:rPr>
              <a:t> 101 course as an interaction</a:t>
            </a:r>
          </a:p>
        </p:txBody>
      </p:sp>
      <p:pic>
        <p:nvPicPr>
          <p:cNvPr id="3" name="Picture 2">
            <a:hlinkClick r:id="rId3"/>
            <a:extLst>
              <a:ext uri="{FF2B5EF4-FFF2-40B4-BE49-F238E27FC236}">
                <a16:creationId xmlns:a16="http://schemas.microsoft.com/office/drawing/2014/main" id="{37A058CA-AA8B-F78E-9776-FBAB462966A1}"/>
              </a:ext>
            </a:extLst>
          </p:cNvPr>
          <p:cNvPicPr>
            <a:picLocks noChangeAspect="1"/>
          </p:cNvPicPr>
          <p:nvPr/>
        </p:nvPicPr>
        <p:blipFill>
          <a:blip r:embed="rId4"/>
          <a:stretch>
            <a:fillRect/>
          </a:stretch>
        </p:blipFill>
        <p:spPr>
          <a:xfrm>
            <a:off x="2784108" y="1213438"/>
            <a:ext cx="6623783" cy="4681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86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5741-6FA3-B925-3251-C0ADF3A9A61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5940997-1CD9-FF99-1956-6499EE4143E0}"/>
              </a:ext>
            </a:extLst>
          </p:cNvPr>
          <p:cNvPicPr>
            <a:picLocks noChangeAspect="1"/>
          </p:cNvPicPr>
          <p:nvPr/>
        </p:nvPicPr>
        <p:blipFill>
          <a:blip r:embed="rId3"/>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3494CF8-2254-F30A-6D07-F318FA90AEC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60BFF9-1968-A707-6698-4C6F811C3C0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2DCF41D1-9143-EA9A-08BE-FEAEF92559EF}"/>
              </a:ext>
            </a:extLst>
          </p:cNvPr>
          <p:cNvPicPr>
            <a:picLocks noChangeAspect="1"/>
          </p:cNvPicPr>
          <p:nvPr/>
        </p:nvPicPr>
        <p:blipFill>
          <a:blip r:embed="rId4"/>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0F9DB3A3-C40D-9090-D920-6DEAA8F288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BCBA20EF-2153-D000-FE1C-47E4EAE5B7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12685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D55E-F29B-8FE7-7469-D841CCBC87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EE3121-0286-FE95-8809-442F4CB48C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9F28C52-265E-A4A1-CEE2-E7B247B993DC}"/>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F4A5106-0D0C-0F14-5071-103AEF0D5167}"/>
              </a:ext>
            </a:extLst>
          </p:cNvPr>
          <p:cNvPicPr>
            <a:picLocks noChangeAspect="1"/>
          </p:cNvPicPr>
          <p:nvPr/>
        </p:nvPicPr>
        <p:blipFill>
          <a:blip r:embed="rId3"/>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B2E9F90-6F3E-1443-AA91-81F92C4B9E4F}"/>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5010F33-6BF0-4D22-42BB-E0D76C05DD84}"/>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AF21CE7E-4819-DE37-A96E-4F8BEA01E7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075194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EC9FF6DE-452F-AB94-B844-60FF3B2B0F6C}"/>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2E7245C-6443-ECE8-9FF5-E7E2B4FA2C5A}"/>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1190FE2-93AB-F8F4-AE64-FCE95225EABD}"/>
              </a:ext>
            </a:extLst>
          </p:cNvPr>
          <p:cNvPicPr>
            <a:picLocks noChangeAspect="1"/>
          </p:cNvPicPr>
          <p:nvPr/>
        </p:nvPicPr>
        <p:blipFill>
          <a:blip r:embed="rId4"/>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F6C0103-D9EC-8CCE-5F9F-5BA81AE57C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37715" y="3562885"/>
            <a:ext cx="3943820"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E73E1D3-E180-96CA-E536-6FD5851DB155}"/>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C60056BA-48DB-78C3-3B01-87F4F16BE4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33568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028E6248-5168-4F92-C14E-0AD83E3A09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87258" y="2143014"/>
            <a:ext cx="8392781"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2E7E70A-7C9C-E539-6619-B5D035CBFC22}"/>
              </a:ext>
            </a:extLst>
          </p:cNvPr>
          <p:cNvSpPr/>
          <p:nvPr/>
        </p:nvSpPr>
        <p:spPr>
          <a:xfrm>
            <a:off x="4889375" y="4566940"/>
            <a:ext cx="2159126" cy="11259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DBF7B927-A966-9F9D-09CD-DE1E619EEE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125151" y="2587209"/>
            <a:ext cx="550792" cy="550792"/>
          </a:xfrm>
          <a:prstGeom prst="rect">
            <a:avLst/>
          </a:prstGeom>
        </p:spPr>
      </p:pic>
      <p:pic>
        <p:nvPicPr>
          <p:cNvPr id="11" name="Graphic 10" descr="Cursor with solid fill">
            <a:extLst>
              <a:ext uri="{FF2B5EF4-FFF2-40B4-BE49-F238E27FC236}">
                <a16:creationId xmlns:a16="http://schemas.microsoft.com/office/drawing/2014/main" id="{96B8B0A0-7125-7E25-D378-7B7AF144C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6281679" y="5091162"/>
            <a:ext cx="550792" cy="550792"/>
          </a:xfrm>
          <a:prstGeom prst="rect">
            <a:avLst/>
          </a:prstGeom>
        </p:spPr>
      </p:pic>
    </p:spTree>
    <p:extLst>
      <p:ext uri="{BB962C8B-B14F-4D97-AF65-F5344CB8AC3E}">
        <p14:creationId xmlns:p14="http://schemas.microsoft.com/office/powerpoint/2010/main" val="3160563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891CA39A-DB17-93CF-20B3-A5FF8F36C7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497" y="1006503"/>
            <a:ext cx="5787262"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0EFB33B-98E9-6FCB-8DAD-DC440F3C3A83}"/>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13394BF8-61A8-7BB4-4A7E-12ED550FFAAC}"/>
              </a:ext>
            </a:extLst>
          </p:cNvPr>
          <p:cNvSpPr/>
          <p:nvPr/>
        </p:nvSpPr>
        <p:spPr>
          <a:xfrm>
            <a:off x="4769301" y="2932079"/>
            <a:ext cx="1288600" cy="433422"/>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B2EF6EBC-F46D-D030-847D-F6DC250A27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716234" y="3145037"/>
            <a:ext cx="550792" cy="550792"/>
          </a:xfrm>
          <a:prstGeom prst="rect">
            <a:avLst/>
          </a:prstGeom>
        </p:spPr>
      </p:pic>
    </p:spTree>
    <p:extLst>
      <p:ext uri="{BB962C8B-B14F-4D97-AF65-F5344CB8AC3E}">
        <p14:creationId xmlns:p14="http://schemas.microsoft.com/office/powerpoint/2010/main" val="319558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9C167888-6B79-D4D7-3259-940C550E626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CB4502F-D780-8C93-0451-CA3F9C3BD212}"/>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89271ECB-8B1C-8B5E-4179-A8D8B247C8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29D075F2-7282-B335-1F4D-87328BAAA56E}"/>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E0520CB9-CA95-288D-9018-1756B4F7944F}"/>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799FB4D-CABA-5AED-DA25-2DD1921C10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4057BBD0-D287-318C-BC31-32154B6A138A}"/>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D64A61F8-F115-1368-5D8B-EC9A95793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6175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829-BB6B-67F2-068D-4FCF843466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0160BAC-CC56-A90F-C7D1-942B2EC99337}"/>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09776C7-F4E8-3B5A-C423-E27B0EF10DC2}"/>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77680E0-F56E-41C4-DF9E-E3374134BC46}"/>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2D6A455F-96D8-5204-8D17-653E1E5EF9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05678" y="3838346"/>
            <a:ext cx="2565725" cy="194198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3EF7A91-5E3E-8943-23E9-1DA679FF7D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244" y="3838346"/>
            <a:ext cx="5194431" cy="1939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7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a:extLst>
            <a:ext uri="{FF2B5EF4-FFF2-40B4-BE49-F238E27FC236}">
              <a16:creationId xmlns:a16="http://schemas.microsoft.com/office/drawing/2014/main" id="{A3BFA088-DCC7-7D75-E746-17495B707B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9AB826-F8A3-0270-D660-37CFB6250575}"/>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Student-facing slides</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7305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Welcome to Unifrog!</a:t>
            </a:r>
          </a:p>
        </p:txBody>
      </p:sp>
      <p:sp>
        <p:nvSpPr>
          <p:cNvPr id="6" name="TextBox 5">
            <a:extLst>
              <a:ext uri="{FF2B5EF4-FFF2-40B4-BE49-F238E27FC236}">
                <a16:creationId xmlns:a16="http://schemas.microsoft.com/office/drawing/2014/main" id="{35C97250-E0B2-7C94-6A19-CF0360CCB817}"/>
              </a:ext>
            </a:extLst>
          </p:cNvPr>
          <p:cNvSpPr txBox="1"/>
          <p:nvPr/>
        </p:nvSpPr>
        <p:spPr>
          <a:xfrm>
            <a:off x="261963" y="1307314"/>
            <a:ext cx="5156200"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During today’s session, we will…</a:t>
            </a:r>
          </a:p>
        </p:txBody>
      </p:sp>
      <p:sp>
        <p:nvSpPr>
          <p:cNvPr id="3" name="TextBox 2">
            <a:extLst>
              <a:ext uri="{FF2B5EF4-FFF2-40B4-BE49-F238E27FC236}">
                <a16:creationId xmlns:a16="http://schemas.microsoft.com/office/drawing/2014/main" id="{5BD262BB-1A4D-58E6-E3A7-F0BC19AFABD3}"/>
              </a:ext>
            </a:extLst>
          </p:cNvPr>
          <p:cNvSpPr txBox="1"/>
          <p:nvPr/>
        </p:nvSpPr>
        <p:spPr>
          <a:xfrm>
            <a:off x="261962" y="2112673"/>
            <a:ext cx="5156200" cy="336233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Watch a video to find out about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Sign in to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Complete the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course to learn how to use the platform</a:t>
            </a:r>
          </a:p>
        </p:txBody>
      </p:sp>
      <p:pic>
        <p:nvPicPr>
          <p:cNvPr id="5" name="Picture 4">
            <a:extLst>
              <a:ext uri="{FF2B5EF4-FFF2-40B4-BE49-F238E27FC236}">
                <a16:creationId xmlns:a16="http://schemas.microsoft.com/office/drawing/2014/main" id="{3BC48598-9EC2-6D55-55DA-2344CA0A079D}"/>
              </a:ext>
            </a:extLst>
          </p:cNvPr>
          <p:cNvPicPr>
            <a:picLocks noChangeAspect="1"/>
          </p:cNvPicPr>
          <p:nvPr/>
        </p:nvPicPr>
        <p:blipFill>
          <a:blip r:embed="rId3"/>
          <a:stretch>
            <a:fillRect/>
          </a:stretch>
        </p:blipFill>
        <p:spPr>
          <a:xfrm>
            <a:off x="5711486" y="1545743"/>
            <a:ext cx="6294751" cy="3540125"/>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FE837CD-4726-D8CD-70AA-45F2B06936AB}"/>
              </a:ext>
            </a:extLst>
          </p:cNvPr>
          <p:cNvPicPr>
            <a:picLocks noChangeAspect="1"/>
          </p:cNvPicPr>
          <p:nvPr/>
        </p:nvPicPr>
        <p:blipFill>
          <a:blip r:embed="rId4"/>
          <a:stretch>
            <a:fillRect/>
          </a:stretch>
        </p:blipFill>
        <p:spPr>
          <a:xfrm>
            <a:off x="1361268" y="495946"/>
            <a:ext cx="9469464" cy="532657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9486C8E-EC27-F264-5FBF-7657F8EDEE87}"/>
              </a:ext>
            </a:extLst>
          </p:cNvPr>
          <p:cNvSpPr txBox="1"/>
          <p:nvPr/>
        </p:nvSpPr>
        <p:spPr>
          <a:xfrm>
            <a:off x="232475" y="6261316"/>
            <a:ext cx="8245098" cy="430887"/>
          </a:xfrm>
          <a:prstGeom prst="rect">
            <a:avLst/>
          </a:prstGeom>
          <a:noFill/>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Click the image above to open the Unifrog launch video</a:t>
            </a:r>
          </a:p>
        </p:txBody>
      </p:sp>
    </p:spTree>
    <p:extLst>
      <p:ext uri="{BB962C8B-B14F-4D97-AF65-F5344CB8AC3E}">
        <p14:creationId xmlns:p14="http://schemas.microsoft.com/office/powerpoint/2010/main" val="337961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a:t>
            </a:r>
          </a:p>
        </p:txBody>
      </p:sp>
      <p:sp>
        <p:nvSpPr>
          <p:cNvPr id="2" name="TextBox 1">
            <a:extLst>
              <a:ext uri="{FF2B5EF4-FFF2-40B4-BE49-F238E27FC236}">
                <a16:creationId xmlns:a16="http://schemas.microsoft.com/office/drawing/2014/main" id="{C71D144C-B33B-3D8C-4B02-C191286CB762}"/>
              </a:ext>
            </a:extLst>
          </p:cNvPr>
          <p:cNvSpPr txBox="1"/>
          <p:nvPr/>
        </p:nvSpPr>
        <p:spPr>
          <a:xfrm>
            <a:off x="837184" y="1120803"/>
            <a:ext cx="10517632" cy="111491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How are students creating Unifrog accounts?</a:t>
            </a: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the method you’re using below.</a:t>
            </a:r>
          </a:p>
        </p:txBody>
      </p:sp>
      <p:pic>
        <p:nvPicPr>
          <p:cNvPr id="3" name="Picture 2">
            <a:hlinkClick r:id="rId3" action="ppaction://hlinksldjump"/>
            <a:extLst>
              <a:ext uri="{FF2B5EF4-FFF2-40B4-BE49-F238E27FC236}">
                <a16:creationId xmlns:a16="http://schemas.microsoft.com/office/drawing/2014/main" id="{99E06088-16DA-03F7-E617-FFC7FB67C741}"/>
              </a:ext>
            </a:extLst>
          </p:cNvPr>
          <p:cNvPicPr>
            <a:picLocks noChangeAspect="1"/>
          </p:cNvPicPr>
          <p:nvPr/>
        </p:nvPicPr>
        <p:blipFill>
          <a:blip r:embed="rId4"/>
          <a:stretch>
            <a:fillRect/>
          </a:stretch>
        </p:blipFill>
        <p:spPr>
          <a:xfrm>
            <a:off x="6605015" y="2511265"/>
            <a:ext cx="4749801" cy="2231377"/>
          </a:xfrm>
          <a:prstGeom prst="rect">
            <a:avLst/>
          </a:prstGeom>
          <a:ln>
            <a:noFill/>
          </a:ln>
          <a:effectLst>
            <a:outerShdw blurRad="292100" dist="139700" dir="2700000" algn="tl" rotWithShape="0">
              <a:srgbClr val="333333">
                <a:alpha val="65000"/>
              </a:srgbClr>
            </a:outerShdw>
          </a:effectLst>
        </p:spPr>
      </p:pic>
      <p:pic>
        <p:nvPicPr>
          <p:cNvPr id="5" name="Picture 4">
            <a:hlinkClick r:id="rId5" action="ppaction://hlinksldjump"/>
            <a:extLst>
              <a:ext uri="{FF2B5EF4-FFF2-40B4-BE49-F238E27FC236}">
                <a16:creationId xmlns:a16="http://schemas.microsoft.com/office/drawing/2014/main" id="{E6B87124-8572-99F4-F9ED-360502759220}"/>
              </a:ext>
            </a:extLst>
          </p:cNvPr>
          <p:cNvPicPr>
            <a:picLocks noChangeAspect="1"/>
          </p:cNvPicPr>
          <p:nvPr/>
        </p:nvPicPr>
        <p:blipFill>
          <a:blip r:embed="rId6"/>
          <a:srcRect t="25090"/>
          <a:stretch/>
        </p:blipFill>
        <p:spPr>
          <a:xfrm>
            <a:off x="837185" y="2510726"/>
            <a:ext cx="4749800" cy="2231377"/>
          </a:xfrm>
          <a:prstGeom prst="rect">
            <a:avLst/>
          </a:prstGeom>
          <a:ln>
            <a:noFill/>
          </a:ln>
          <a:effectLst>
            <a:outerShdw blurRad="292100" dist="139700" dir="2700000" algn="tl" rotWithShape="0">
              <a:srgbClr val="333333">
                <a:alpha val="65000"/>
              </a:srgbClr>
            </a:outerShdw>
          </a:effectLst>
        </p:spPr>
      </p:pic>
      <p:sp>
        <p:nvSpPr>
          <p:cNvPr id="6" name="TextBox 5">
            <a:hlinkClick r:id="rId5" action="ppaction://hlinksldjump"/>
            <a:extLst>
              <a:ext uri="{FF2B5EF4-FFF2-40B4-BE49-F238E27FC236}">
                <a16:creationId xmlns:a16="http://schemas.microsoft.com/office/drawing/2014/main" id="{C21FCBDB-B3E2-B570-1899-5214FFB44D83}"/>
              </a:ext>
            </a:extLst>
          </p:cNvPr>
          <p:cNvSpPr txBox="1"/>
          <p:nvPr/>
        </p:nvSpPr>
        <p:spPr>
          <a:xfrm>
            <a:off x="837185" y="4855632"/>
            <a:ext cx="4749800" cy="1114915"/>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Welcome email method</a:t>
            </a:r>
          </a:p>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 bulk upload or Wonde)</a:t>
            </a:r>
          </a:p>
        </p:txBody>
      </p:sp>
      <p:sp>
        <p:nvSpPr>
          <p:cNvPr id="7" name="TextBox 6">
            <a:hlinkClick r:id="rId3" action="ppaction://hlinksldjump"/>
            <a:extLst>
              <a:ext uri="{FF2B5EF4-FFF2-40B4-BE49-F238E27FC236}">
                <a16:creationId xmlns:a16="http://schemas.microsoft.com/office/drawing/2014/main" id="{E0AE0B05-B09B-7B0D-F135-2036D1FD90B0}"/>
              </a:ext>
            </a:extLst>
          </p:cNvPr>
          <p:cNvSpPr txBox="1"/>
          <p:nvPr/>
        </p:nvSpPr>
        <p:spPr>
          <a:xfrm>
            <a:off x="6605016" y="4855631"/>
            <a:ext cx="4749800" cy="1116000"/>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startAt="2"/>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 method</a:t>
            </a:r>
          </a:p>
        </p:txBody>
      </p:sp>
    </p:spTree>
    <p:extLst>
      <p:ext uri="{BB962C8B-B14F-4D97-AF65-F5344CB8AC3E}">
        <p14:creationId xmlns:p14="http://schemas.microsoft.com/office/powerpoint/2010/main" val="33521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D188-516E-A4DF-7520-F7AB90C999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C1DD8D-8BF8-10E3-2A0D-72966E1DA8D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Welcome email</a:t>
            </a:r>
          </a:p>
        </p:txBody>
      </p:sp>
      <p:sp>
        <p:nvSpPr>
          <p:cNvPr id="8" name="TextBox 7">
            <a:extLst>
              <a:ext uri="{FF2B5EF4-FFF2-40B4-BE49-F238E27FC236}">
                <a16:creationId xmlns:a16="http://schemas.microsoft.com/office/drawing/2014/main" id="{CE383736-0D50-5D97-9EED-893C4D94B878}"/>
              </a:ext>
            </a:extLst>
          </p:cNvPr>
          <p:cNvSpPr txBox="1"/>
          <p:nvPr/>
        </p:nvSpPr>
        <p:spPr>
          <a:xfrm>
            <a:off x="308863" y="1168401"/>
            <a:ext cx="6679762" cy="460586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 email has been sent to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school email address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your junk/spam folders).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Begin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follow the instructions.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47373EB4-9F52-A0F1-50B3-E047BEE103A3}"/>
              </a:ext>
            </a:extLst>
          </p:cNvPr>
          <p:cNvPicPr>
            <a:picLocks noChangeAspect="1"/>
          </p:cNvPicPr>
          <p:nvPr/>
        </p:nvPicPr>
        <p:blipFill>
          <a:blip r:embed="rId3"/>
          <a:stretch>
            <a:fillRect/>
          </a:stretch>
        </p:blipFill>
        <p:spPr>
          <a:xfrm>
            <a:off x="7260337" y="1142443"/>
            <a:ext cx="4622799" cy="28991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46F0F3-854E-57FE-0F59-C990B561EFB0}"/>
              </a:ext>
            </a:extLst>
          </p:cNvPr>
          <p:cNvPicPr>
            <a:picLocks noChangeAspect="1"/>
          </p:cNvPicPr>
          <p:nvPr/>
        </p:nvPicPr>
        <p:blipFill>
          <a:blip r:embed="rId4"/>
          <a:srcRect b="61537"/>
          <a:stretch/>
        </p:blipFill>
        <p:spPr>
          <a:xfrm>
            <a:off x="7260337" y="4302171"/>
            <a:ext cx="4622799" cy="14765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57FEAAD0-281C-2072-B870-96163A5BEBF7}"/>
              </a:ext>
            </a:extLst>
          </p:cNvPr>
          <p:cNvSpPr/>
          <p:nvPr/>
        </p:nvSpPr>
        <p:spPr>
          <a:xfrm>
            <a:off x="9932959" y="3497838"/>
            <a:ext cx="1950177" cy="54372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Cursor with solid fill">
            <a:extLst>
              <a:ext uri="{FF2B5EF4-FFF2-40B4-BE49-F238E27FC236}">
                <a16:creationId xmlns:a16="http://schemas.microsoft.com/office/drawing/2014/main" id="{65881DCB-8580-DCE7-5752-7481A68E33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10984339" y="3766165"/>
            <a:ext cx="550792" cy="550792"/>
          </a:xfrm>
          <a:prstGeom prst="rect">
            <a:avLst/>
          </a:prstGeom>
        </p:spPr>
      </p:pic>
    </p:spTree>
    <p:extLst>
      <p:ext uri="{BB962C8B-B14F-4D97-AF65-F5344CB8AC3E}">
        <p14:creationId xmlns:p14="http://schemas.microsoft.com/office/powerpoint/2010/main" val="38528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0CC5D-6E0A-999E-DAB8-87CF7535D3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9DEA61C-7DC3-FA82-CDE1-17FCE8ECC94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2121C42E-5840-2488-F2F0-364EA5E92E38}"/>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58D2A2A-CEEE-13EA-D3FB-99CFD8DE959F}"/>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FD742F5-DB1E-FA42-9E5C-05F8E6EDDEB0}"/>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Cursor with solid fill">
            <a:extLst>
              <a:ext uri="{FF2B5EF4-FFF2-40B4-BE49-F238E27FC236}">
                <a16:creationId xmlns:a16="http://schemas.microsoft.com/office/drawing/2014/main" id="{B90DD83B-71E2-3735-1F24-2B294342C0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6FC6FE7C-A32F-F0D9-3381-91E282390D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862D69EA-0664-2D63-D789-6BD0408EC28C}"/>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just in case!)</a:t>
            </a:r>
          </a:p>
        </p:txBody>
      </p:sp>
    </p:spTree>
    <p:extLst>
      <p:ext uri="{BB962C8B-B14F-4D97-AF65-F5344CB8AC3E}">
        <p14:creationId xmlns:p14="http://schemas.microsoft.com/office/powerpoint/2010/main" val="3938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44144</TotalTime>
  <Words>3656</Words>
  <Application>Microsoft Office PowerPoint</Application>
  <PresentationFormat>Widescreen</PresentationFormat>
  <Paragraphs>344</Paragraphs>
  <Slides>37</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Calibri</vt:lpstr>
      <vt:lpstr>Open Sans</vt:lpstr>
      <vt:lpstr>Wingdings</vt:lpstr>
      <vt:lpstr>Calibri Light</vt:lpstr>
      <vt:lpstr>Arial</vt:lpstr>
      <vt:lpstr>1_Office Theme</vt:lpstr>
      <vt:lpstr>2_Office Theme</vt:lpstr>
      <vt:lpstr>Office Theme</vt:lpstr>
      <vt:lpstr>PowerPoint Presentation</vt:lpstr>
      <vt:lpstr>How to launch Unifrog with your students</vt:lpstr>
      <vt:lpstr>How to set the Unifrog 101 course as an interaction</vt:lpstr>
      <vt:lpstr>PowerPoint Presentation</vt:lpstr>
      <vt:lpstr>Welcome to Unifrog!</vt:lpstr>
      <vt:lpstr>PowerPoint Presentation</vt:lpstr>
      <vt:lpstr>Creating your Unifrog account</vt:lpstr>
      <vt:lpstr>Creating your Unifrog account: Welcome email</vt:lpstr>
      <vt:lpstr>Signing in to your Unifrog account</vt:lpstr>
      <vt:lpstr>Teaching Unifrog about you </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lpstr>Creating your Unifrog account: Sign up Code</vt:lpstr>
      <vt:lpstr>Creating your Unifrog account: Sign up Code</vt:lpstr>
      <vt:lpstr>Creating your Unifrog account: Sign up Code</vt:lpstr>
      <vt:lpstr>Signing in to your Unifrog account</vt:lpstr>
      <vt:lpstr>Teaching Unifrog about you </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1340</cp:revision>
  <dcterms:created xsi:type="dcterms:W3CDTF">2018-10-19T14:26:26Z</dcterms:created>
  <dcterms:modified xsi:type="dcterms:W3CDTF">2025-03-19T16:22:02Z</dcterms:modified>
</cp:coreProperties>
</file>