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Lst>
  <p:notesMasterIdLst>
    <p:notesMasterId r:id="rId39"/>
  </p:notesMasterIdLst>
  <p:sldIdLst>
    <p:sldId id="746" r:id="rId4"/>
    <p:sldId id="814" r:id="rId5"/>
    <p:sldId id="816" r:id="rId6"/>
    <p:sldId id="815" r:id="rId7"/>
    <p:sldId id="729" r:id="rId8"/>
    <p:sldId id="749" r:id="rId9"/>
    <p:sldId id="780" r:id="rId10"/>
    <p:sldId id="791" r:id="rId11"/>
    <p:sldId id="801" r:id="rId12"/>
    <p:sldId id="802" r:id="rId13"/>
    <p:sldId id="803" r:id="rId14"/>
    <p:sldId id="804" r:id="rId15"/>
    <p:sldId id="805" r:id="rId16"/>
    <p:sldId id="806" r:id="rId17"/>
    <p:sldId id="807" r:id="rId18"/>
    <p:sldId id="808" r:id="rId19"/>
    <p:sldId id="809" r:id="rId20"/>
    <p:sldId id="810" r:id="rId21"/>
    <p:sldId id="811" r:id="rId22"/>
    <p:sldId id="813" r:id="rId23"/>
    <p:sldId id="782" r:id="rId24"/>
    <p:sldId id="783" r:id="rId25"/>
    <p:sldId id="784" r:id="rId26"/>
    <p:sldId id="785" r:id="rId27"/>
    <p:sldId id="786" r:id="rId28"/>
    <p:sldId id="745" r:id="rId29"/>
    <p:sldId id="798" r:id="rId30"/>
    <p:sldId id="800" r:id="rId31"/>
    <p:sldId id="797" r:id="rId32"/>
    <p:sldId id="761" r:id="rId33"/>
    <p:sldId id="764" r:id="rId34"/>
    <p:sldId id="765" r:id="rId35"/>
    <p:sldId id="799" r:id="rId36"/>
    <p:sldId id="793" r:id="rId37"/>
    <p:sldId id="781" r:id="rId38"/>
  </p:sldIdLst>
  <p:sldSz cx="12192000" cy="6858000"/>
  <p:notesSz cx="6858000" cy="9144000"/>
  <p:embeddedFontLst>
    <p:embeddedFont>
      <p:font typeface="Open Sans" panose="020B060603050402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unching Unifrog" id="{E07E16CB-3A87-490B-B190-708FB5F00CBA}">
          <p14:sldIdLst>
            <p14:sldId id="746"/>
            <p14:sldId id="814"/>
            <p14:sldId id="816"/>
            <p14:sldId id="815"/>
            <p14:sldId id="729"/>
            <p14:sldId id="749"/>
            <p14:sldId id="780"/>
          </p14:sldIdLst>
        </p14:section>
        <p14:section name="1. Welcome email method" id="{A7CFC912-FBD0-4963-A759-5787D99FB6F0}">
          <p14:sldIdLst>
            <p14:sldId id="791"/>
            <p14:sldId id="801"/>
            <p14:sldId id="802"/>
            <p14:sldId id="803"/>
            <p14:sldId id="804"/>
            <p14:sldId id="805"/>
            <p14:sldId id="806"/>
            <p14:sldId id="807"/>
            <p14:sldId id="808"/>
            <p14:sldId id="809"/>
            <p14:sldId id="810"/>
            <p14:sldId id="811"/>
            <p14:sldId id="813"/>
          </p14:sldIdLst>
        </p14:section>
        <p14:section name="2. Sign up Code method" id="{AD7A6A6C-DB07-4B7D-9B99-C0B0B36206B4}">
          <p14:sldIdLst>
            <p14:sldId id="782"/>
            <p14:sldId id="783"/>
            <p14:sldId id="784"/>
            <p14:sldId id="785"/>
            <p14:sldId id="786"/>
            <p14:sldId id="745"/>
            <p14:sldId id="798"/>
            <p14:sldId id="800"/>
            <p14:sldId id="797"/>
            <p14:sldId id="761"/>
            <p14:sldId id="764"/>
            <p14:sldId id="765"/>
            <p14:sldId id="799"/>
            <p14:sldId id="793"/>
            <p14:sldId id="78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5D"/>
    <a:srgbClr val="FDE6E6"/>
    <a:srgbClr val="C9F0EF"/>
    <a:srgbClr val="FFF2CC"/>
    <a:srgbClr val="ECDFF5"/>
    <a:srgbClr val="DAE9F6"/>
    <a:srgbClr val="CDF3E6"/>
    <a:srgbClr val="FFE4CC"/>
    <a:srgbClr val="FFD5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68281" autoAdjust="0"/>
  </p:normalViewPr>
  <p:slideViewPr>
    <p:cSldViewPr snapToGrid="0">
      <p:cViewPr varScale="1">
        <p:scale>
          <a:sx n="72" d="100"/>
          <a:sy n="72" d="100"/>
        </p:scale>
        <p:origin x="204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19/03/2025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13A0F-7BDB-AE1D-6928-25E0C4261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C8CA3-A529-C80E-09F2-79A82F736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31D4A-965D-05C3-C6C2-6322E0A586FB}"/>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The next few slides show students how to navigate the platform to complete the </a:t>
            </a:r>
            <a:r>
              <a:rPr lang="en-GB" b="1" u="none" dirty="0"/>
              <a:t>Unifrog 101: 11-14 </a:t>
            </a:r>
            <a:r>
              <a:rPr lang="en-GB" b="0" u="none" dirty="0"/>
              <a:t>course. This course walks students through how to use some key tools on the platform that are well suited to their age group (Careers library, </a:t>
            </a:r>
            <a:r>
              <a:rPr lang="en-GB" b="0" u="none"/>
              <a:t>Subjects library, </a:t>
            </a:r>
            <a:r>
              <a:rPr lang="en-GB" b="0" u="none" dirty="0"/>
              <a:t>and Interests profile).</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If students don’t see the Courses tool on their homepage initially, they’ll need to click ‘</a:t>
            </a:r>
            <a:r>
              <a:rPr lang="en-GB" b="1" u="none" dirty="0"/>
              <a:t>All tools</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AA8642E-1833-FBD8-6CEF-44CC86E14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64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9F7D0-86F0-30B0-1803-ADC64C3EE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7B7CA-5C81-5D2F-49A0-E329599DA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5C595-05EB-5CEB-18CE-3F603421E186}"/>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u="none" dirty="0">
                <a:latin typeface="+mn-lt"/>
                <a:ea typeface="Open Sans" panose="020B0606030504020204" pitchFamily="34" charset="0"/>
                <a:cs typeface="Open Sans" panose="020B0606030504020204" pitchFamily="34" charset="0"/>
              </a:rPr>
              <a:t>Students can use the keyword search bar to locate the Unifrog 101: 11-14 course. Alternatively, share this URL with students: </a:t>
            </a:r>
            <a:r>
              <a:rPr lang="en-US" sz="1200" b="1" u="none" dirty="0">
                <a:latin typeface="+mn-lt"/>
                <a:ea typeface="Open Sans" panose="020B0606030504020204" pitchFamily="34" charset="0"/>
                <a:cs typeface="Open Sans" panose="020B0606030504020204" pitchFamily="34" charset="0"/>
              </a:rPr>
              <a:t>unifrog.org/student/courses/featured/unifrog-101-11-14</a:t>
            </a:r>
          </a:p>
        </p:txBody>
      </p:sp>
      <p:sp>
        <p:nvSpPr>
          <p:cNvPr id="4" name="Slide Number Placeholder 3">
            <a:extLst>
              <a:ext uri="{FF2B5EF4-FFF2-40B4-BE49-F238E27FC236}">
                <a16:creationId xmlns:a16="http://schemas.microsoft.com/office/drawing/2014/main" id="{CB7EE8A5-AAEC-9D03-3E00-3BFA316E97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814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83B92-DCBC-E3C7-16A4-598BAD9B5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EBD2B-A101-88FE-1EF2-A78BB9358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C0DEC-78F7-652B-9C7C-7E6B91C435F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On the course page, students can read about the Unifrog 101: 11-14 course and click the video thumbnail image to watch a short introductory video about the course. </a:t>
            </a:r>
          </a:p>
        </p:txBody>
      </p:sp>
      <p:sp>
        <p:nvSpPr>
          <p:cNvPr id="4" name="Slide Number Placeholder 3">
            <a:extLst>
              <a:ext uri="{FF2B5EF4-FFF2-40B4-BE49-F238E27FC236}">
                <a16:creationId xmlns:a16="http://schemas.microsoft.com/office/drawing/2014/main" id="{C57DC012-0805-39EB-D1D7-72EDA1F1AA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28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77B39-7851-1FE6-D00B-A45192E9D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29349-F03F-6FFE-2E04-D5CADF889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E89CF-62B5-F584-FBEF-74798C6414D9}"/>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If students have access to earphones, this will allow them to hear the audio in the intro video and videos throughout the 101 course. Alternatively, students can click the three dots in the bottom right-hand corner of a video, then click ‘</a:t>
            </a:r>
            <a:r>
              <a:rPr lang="en-US" sz="1200" b="1" u="none" dirty="0">
                <a:latin typeface="+mn-lt"/>
                <a:ea typeface="Open Sans" panose="020B0606030504020204" pitchFamily="34" charset="0"/>
                <a:cs typeface="Open Sans" panose="020B0606030504020204" pitchFamily="34" charset="0"/>
              </a:rPr>
              <a:t>Captions</a:t>
            </a:r>
            <a:r>
              <a:rPr lang="en-US" sz="1200" b="0" u="none" dirty="0">
                <a:latin typeface="+mn-lt"/>
                <a:ea typeface="Open Sans" panose="020B0606030504020204" pitchFamily="34" charset="0"/>
                <a:cs typeface="Open Sans" panose="020B0606030504020204" pitchFamily="34" charset="0"/>
              </a:rPr>
              <a:t>’ to turn on subtitles. </a:t>
            </a: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2DF58B52-0EDB-12CA-F034-F557F7B5C5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05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8F374-8961-4912-7D66-AA5676D31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DC9A4-0076-93B4-40EF-C6BA92B29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AB4FD-3865-900C-BA32-BF756228E78B}"/>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endParaRPr lang="en-US" sz="1200" u="sng"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CF15570-DCE8-8EC2-74A9-6C6EA6A58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85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E5BAF-5953-6917-B8CE-9C84075DB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3432C-99A7-11AB-2F26-D25398F56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BBE0E2-B2DA-DAF3-C994-C6FBA9007839}"/>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session pages:</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After clicking ‘Session page’ students will be able to watch videos, read text, and complete activities.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When clicking links, students should open them in a new tab (or using ‘split view’ on a tablet) so they can return to the session page easily.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Completing session 1 will allow students to then access session 2. Completing session 2 will allow students to then access session 3.</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students have completed the full course, they can download their completion certificate.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8DB9402-64C9-6D1D-11FF-30ABEE1259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84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EE0FA-D16D-AC95-EFE1-E138AC4D1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829F9-76A3-3D20-A1FF-76A05BE34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9F9DF-6773-BE2E-7ADE-B03A7AFB642C}"/>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Saving a session:</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need to confirm they’ve completed the session before clicking ‘</a:t>
            </a:r>
            <a:r>
              <a:rPr lang="en-GB" sz="1200" b="1" u="none" dirty="0">
                <a:latin typeface="+mn-lt"/>
                <a:ea typeface="Open Sans" panose="020B0606030504020204" pitchFamily="34" charset="0"/>
                <a:cs typeface="Open Sans" panose="020B0606030504020204" pitchFamily="34" charset="0"/>
              </a:rPr>
              <a:t>Save</a:t>
            </a:r>
            <a:r>
              <a:rPr lang="en-GB" sz="1200" u="none" dirty="0">
                <a:latin typeface="+mn-lt"/>
                <a:ea typeface="Open Sans" panose="020B0606030504020204" pitchFamily="34" charset="0"/>
                <a:cs typeface="Open Sans" panose="020B0606030504020204" pitchFamily="34" charset="0"/>
              </a:rPr>
              <a:t>’.</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will be included in their course completion certificate, so encourage them to review their answers before clicking ‘Save.’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‘Save’ is clicked, students cannot edit their answers.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13BCC26-0E90-F6A4-CAC0-6A47CF11B4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00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0675-398A-EFF7-1AB0-3553649FC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A86DC-0535-6CEA-EA67-FCE65F041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E4DF1-D166-B0D9-924E-65F6D7D1EC0E}"/>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Progressing through a course:</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Once a session is marked as complete and saved, this will give students access to the next session in the course. The Unifrog 101: 11-14 course has three sessions.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71763E3F-EC15-D855-757B-FA0DDDCDE6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5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EF25-6677-94CB-DE60-0548B982E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35C1F-20FA-1174-DEB6-C1B7A01E2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97B2C-60E7-80E3-CD63-272E058A7CAE}"/>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p:txBody>
      </p:sp>
      <p:sp>
        <p:nvSpPr>
          <p:cNvPr id="4" name="Slide Number Placeholder 3">
            <a:extLst>
              <a:ext uri="{FF2B5EF4-FFF2-40B4-BE49-F238E27FC236}">
                <a16:creationId xmlns:a16="http://schemas.microsoft.com/office/drawing/2014/main" id="{0FF9D671-12E6-127E-30AD-BD19B2F42C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422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6E0B-7BDB-D3DC-8276-B9ADC1044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3B0E2-A473-D6F0-6755-068C5DBD5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3990E-271C-E2BF-AF55-B0B90187E323}"/>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Tracking student progress: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You can track who has completed courses (like Unifrog 101: 11-14) via the advanced view. We’d recommend setting a deadline for students to complete this introductory course via the interactions tool.</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Quick Task PowerPoints: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If you’d like to introduce students to other platform tools today (or in future), use our ‘Quick Task’ slides for step-by-step presentations about how to use individual Unifrog tools: </a:t>
            </a:r>
            <a:r>
              <a:rPr lang="en-GB" sz="1200" b="1" u="none" dirty="0">
                <a:latin typeface="+mn-lt"/>
                <a:ea typeface="Open Sans" panose="020B0606030504020204" pitchFamily="34" charset="0"/>
                <a:cs typeface="Open Sans" panose="020B0606030504020204" pitchFamily="34" charset="0"/>
              </a:rPr>
              <a:t>unifrog.org/teacher/resources/series-quick-tasks</a:t>
            </a:r>
          </a:p>
        </p:txBody>
      </p:sp>
      <p:sp>
        <p:nvSpPr>
          <p:cNvPr id="4" name="Slide Number Placeholder 3">
            <a:extLst>
              <a:ext uri="{FF2B5EF4-FFF2-40B4-BE49-F238E27FC236}">
                <a16:creationId xmlns:a16="http://schemas.microsoft.com/office/drawing/2014/main" id="{8F56DA64-E594-47D5-6E4F-B1D1445397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61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u="sng" dirty="0"/>
              <a:t>Teacher’s notes:</a:t>
            </a:r>
          </a:p>
          <a:p>
            <a:pPr marL="0" indent="0">
              <a:buFont typeface="Arial" panose="020B0604020202020204" pitchFamily="34" charset="0"/>
              <a:buNone/>
            </a:pPr>
            <a:endParaRPr lang="en-GB" b="0" u="sng" dirty="0"/>
          </a:p>
          <a:p>
            <a:pPr marL="171450" indent="-171450">
              <a:buFont typeface="Arial" panose="020B0604020202020204" pitchFamily="34" charset="0"/>
              <a:buChar char="•"/>
            </a:pPr>
            <a:r>
              <a:rPr lang="en-GB" b="0" u="none" dirty="0"/>
              <a:t>Slide 3 contains a video</a:t>
            </a:r>
            <a:r>
              <a:rPr lang="en-GB" b="1" u="none" dirty="0"/>
              <a:t> </a:t>
            </a:r>
            <a:r>
              <a:rPr lang="en-GB" b="0" u="none" dirty="0"/>
              <a:t>to explain how to set the Unifrog 101 course as an </a:t>
            </a:r>
            <a:r>
              <a:rPr lang="en-GB" b="1" u="none" dirty="0"/>
              <a:t>interaction. </a:t>
            </a:r>
            <a:endParaRPr lang="en-GB" b="0" u="none" dirty="0"/>
          </a:p>
          <a:p>
            <a:pPr marL="171450" indent="-171450">
              <a:buFont typeface="Arial" panose="020B0604020202020204" pitchFamily="34" charset="0"/>
              <a:buChar char="•"/>
            </a:pPr>
            <a:r>
              <a:rPr lang="en-GB" b="0" u="none" dirty="0"/>
              <a:t>Slide 6 contains a </a:t>
            </a:r>
            <a:r>
              <a:rPr lang="en-GB" b="1" u="none" dirty="0"/>
              <a:t>launch video </a:t>
            </a:r>
            <a:r>
              <a:rPr lang="en-GB" b="0" u="none" dirty="0"/>
              <a:t>to introduce students to Unifrog, specifically designed for 11–14-year-olds.</a:t>
            </a:r>
          </a:p>
          <a:p>
            <a:pPr marL="171450" indent="-171450">
              <a:buFont typeface="Arial" panose="020B0604020202020204" pitchFamily="34" charset="0"/>
              <a:buChar char="•"/>
            </a:pPr>
            <a:r>
              <a:rPr lang="en-GB" b="0" u="none" dirty="0"/>
              <a:t>Slide 7 allows you to select whether you’re using the </a:t>
            </a:r>
            <a:r>
              <a:rPr lang="en-GB" b="1" u="none" dirty="0"/>
              <a:t>welcome email method </a:t>
            </a:r>
            <a:r>
              <a:rPr lang="en-GB" b="0" u="none" dirty="0"/>
              <a:t>or </a:t>
            </a:r>
            <a:r>
              <a:rPr lang="en-GB" b="1" u="none" dirty="0"/>
              <a:t>Sign up Code method</a:t>
            </a:r>
            <a:r>
              <a:rPr lang="en-GB" b="0" u="none" dirty="0"/>
              <a:t> to create Unifrog accounts. </a:t>
            </a:r>
          </a:p>
          <a:p>
            <a:pPr marL="171450" indent="-171450">
              <a:buFont typeface="Arial" panose="020B0604020202020204" pitchFamily="34" charset="0"/>
              <a:buChar char="•"/>
            </a:pPr>
            <a:r>
              <a:rPr lang="en-GB" b="0" u="none" dirty="0"/>
              <a:t>The remainder of the slides contain instructions for students to </a:t>
            </a:r>
            <a:r>
              <a:rPr lang="en-GB" b="1" u="none" dirty="0"/>
              <a:t>create their Unifrog accounts </a:t>
            </a:r>
            <a:r>
              <a:rPr lang="en-GB" b="0" u="none" dirty="0"/>
              <a:t>and complete the </a:t>
            </a:r>
            <a:r>
              <a:rPr lang="en-GB" b="1" u="none" dirty="0"/>
              <a:t>Unifrog 101 course, </a:t>
            </a:r>
            <a:r>
              <a:rPr lang="en-GB" b="0" u="none" dirty="0"/>
              <a:t>specifically designed for 11-14 year-olds. </a:t>
            </a:r>
          </a:p>
          <a:p>
            <a:pPr marL="628650" lvl="1" indent="-171450">
              <a:buFont typeface="Arial" panose="020B0604020202020204" pitchFamily="34" charset="0"/>
              <a:buChar char="•"/>
            </a:pPr>
            <a:r>
              <a:rPr lang="en-GB" b="0" u="none" dirty="0"/>
              <a:t>Slides in section 1 are for schools who are using the </a:t>
            </a:r>
            <a:r>
              <a:rPr lang="en-GB" b="1" u="none" dirty="0"/>
              <a:t>welcome email method</a:t>
            </a:r>
            <a:r>
              <a:rPr lang="en-GB" b="0" u="none" dirty="0"/>
              <a:t>.	</a:t>
            </a:r>
          </a:p>
          <a:p>
            <a:pPr marL="628650" lvl="1" indent="-171450">
              <a:buFont typeface="Arial" panose="020B0604020202020204" pitchFamily="34" charset="0"/>
              <a:buChar char="•"/>
            </a:pPr>
            <a:r>
              <a:rPr lang="en-GB" b="0" u="none" dirty="0"/>
              <a:t>Slides in section 2 are for schools who are using the </a:t>
            </a:r>
            <a:r>
              <a:rPr lang="en-GB" b="1" u="none" dirty="0"/>
              <a:t>Sign up Code method</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B326-ED4C-0A64-C71E-04A2B556C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69472-0117-1BEB-D91B-0E0A252D5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04C04-DEB4-C273-3A57-C5FAE464E2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2A19EE-21A8-9F03-8F98-91D0ACDF3C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19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9DF99-503F-CE6D-6728-44A138D1C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49B87-5F56-4CEE-B2AD-A4EDC4C17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B0C00-030B-23FE-C909-4BE51C670A3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Direct students to: </a:t>
            </a:r>
            <a:r>
              <a:rPr lang="en-GB" b="1" u="none" dirty="0"/>
              <a:t>unifrog.org/sign-in</a:t>
            </a:r>
            <a:endParaRPr lang="en-GB" b="0" u="none" dirty="0"/>
          </a:p>
        </p:txBody>
      </p:sp>
      <p:sp>
        <p:nvSpPr>
          <p:cNvPr id="4" name="Slide Number Placeholder 3">
            <a:extLst>
              <a:ext uri="{FF2B5EF4-FFF2-40B4-BE49-F238E27FC236}">
                <a16:creationId xmlns:a16="http://schemas.microsoft.com/office/drawing/2014/main" id="{96949983-F1CC-0E3C-7CB6-40E9363850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75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38F6C-1F8D-0CC9-9FC1-3ADB017B3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5D2E7-809D-78C1-7EE7-DB78E3047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8830D-D4FF-4126-9860-C1E265356F10}"/>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Edit the top text box to add the Sign up Code your students should use. </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none" dirty="0"/>
              <a:t>Encourage students to make a note of their Unifrog password.</a:t>
            </a:r>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B9136EAE-E087-8E40-7D73-FBD1388815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418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10CA-7DF6-A4B4-988A-71A0AED81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451CA-6BE3-2535-8607-A541EF731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6D049-0A9B-779D-DA2D-7814008232A6}"/>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58E14D8D-5383-E4C2-0F98-BC9C5F3AFC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053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EF459-780A-66E4-F984-33322C1EF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BBF44-6848-E28E-BE0B-9EA2BDD76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712D9-96B4-C56D-7959-F07F308BE122}"/>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Students should use the URL they used to register (</a:t>
            </a:r>
            <a:r>
              <a:rPr lang="en-GB" b="1" u="none" dirty="0"/>
              <a:t>unifrog.org/sign-in</a:t>
            </a:r>
            <a:r>
              <a:rPr lang="en-GB" b="0" u="none" dirty="0"/>
              <a:t>)</a:t>
            </a:r>
            <a:r>
              <a:rPr lang="en-GB" b="1" u="none" dirty="0"/>
              <a:t> </a:t>
            </a:r>
            <a:r>
              <a:rPr lang="en-GB" b="0" u="none" dirty="0"/>
              <a:t>each time they want to access the Unifrog platform. Alternatively, they can go to </a:t>
            </a:r>
            <a:r>
              <a:rPr lang="en-GB" b="1" u="none" dirty="0"/>
              <a:t>unifrog.org </a:t>
            </a:r>
            <a:r>
              <a:rPr lang="en-GB" b="0" u="none" dirty="0"/>
              <a:t>and click the ‘</a:t>
            </a:r>
            <a:r>
              <a:rPr lang="en-GB" b="1" u="none" dirty="0"/>
              <a:t>SIGN IN</a:t>
            </a:r>
            <a:r>
              <a:rPr lang="en-GB" b="0" u="none" dirty="0"/>
              <a:t>’ button in the top right-hand corner. </a:t>
            </a:r>
          </a:p>
        </p:txBody>
      </p:sp>
      <p:sp>
        <p:nvSpPr>
          <p:cNvPr id="4" name="Slide Number Placeholder 3">
            <a:extLst>
              <a:ext uri="{FF2B5EF4-FFF2-40B4-BE49-F238E27FC236}">
                <a16:creationId xmlns:a16="http://schemas.microsoft.com/office/drawing/2014/main" id="{66E8B65E-6D32-4F4E-58F2-CC91C4B0C7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814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The next few slides show students how to navigate the platform to complete the </a:t>
            </a:r>
            <a:r>
              <a:rPr lang="en-GB" b="1" u="none" dirty="0"/>
              <a:t>Unifrog 101: 11-14 </a:t>
            </a:r>
            <a:r>
              <a:rPr lang="en-GB" b="0" u="none" dirty="0"/>
              <a:t>course. This course walks students through how to use some key tools on the platform that are well suited to their age group (Careers library, </a:t>
            </a:r>
            <a:r>
              <a:rPr lang="en-GB" b="0" u="none"/>
              <a:t>Subjects library, </a:t>
            </a:r>
            <a:r>
              <a:rPr lang="en-GB" b="0" u="none" dirty="0"/>
              <a:t>and Interests profile).</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If students don’t see the Courses tool on their homepage initially, they’ll need to click ‘</a:t>
            </a:r>
            <a:r>
              <a:rPr lang="en-GB" b="1" u="none" dirty="0"/>
              <a:t>All tools</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u="none" dirty="0">
                <a:latin typeface="+mn-lt"/>
                <a:ea typeface="Open Sans" panose="020B0606030504020204" pitchFamily="34" charset="0"/>
                <a:cs typeface="Open Sans" panose="020B0606030504020204" pitchFamily="34" charset="0"/>
              </a:rPr>
              <a:t>Students can use the keyword search bar to locate the Unifrog 101: 11-14 course. Alternatively, share this URL with students: </a:t>
            </a:r>
            <a:r>
              <a:rPr lang="en-US" sz="1200" b="1" u="none" dirty="0">
                <a:latin typeface="+mn-lt"/>
                <a:ea typeface="Open Sans" panose="020B0606030504020204" pitchFamily="34" charset="0"/>
                <a:cs typeface="Open Sans" panose="020B0606030504020204" pitchFamily="34" charset="0"/>
              </a:rPr>
              <a:t>unifrog.org/student/courses/featured/unifrog-101-11-14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2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1C159-B1EB-F670-D4C6-23E603E2B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A800C-D271-3D23-EA45-C87C95949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D71B8-C1F0-B3F5-AA46-F238D6DEE1B7}"/>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On the course page, students can read about the Unifrog 101: 11-14 course and click the video thumbnail image to watch a short introductory video about the course. </a:t>
            </a:r>
          </a:p>
        </p:txBody>
      </p:sp>
      <p:sp>
        <p:nvSpPr>
          <p:cNvPr id="4" name="Slide Number Placeholder 3">
            <a:extLst>
              <a:ext uri="{FF2B5EF4-FFF2-40B4-BE49-F238E27FC236}">
                <a16:creationId xmlns:a16="http://schemas.microsoft.com/office/drawing/2014/main" id="{76FC1BDE-D4F2-5729-C933-2339A8F3A3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94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2342-9CCF-5D92-3995-B4650B240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9EBD3-C6E4-BCAA-A7A8-2CEF80FBC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1ADEB-0949-0A04-831E-5EBCEED663F0}"/>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If students have access to earphones, this will allow them to hear the audio in the intro video and videos throughout the 101 course. Alternatively, students can click the three dots in the bottom right-hand corner of a video, then click ‘</a:t>
            </a:r>
            <a:r>
              <a:rPr lang="en-US" sz="1200" b="1" u="none" dirty="0">
                <a:latin typeface="+mn-lt"/>
                <a:ea typeface="Open Sans" panose="020B0606030504020204" pitchFamily="34" charset="0"/>
                <a:cs typeface="Open Sans" panose="020B0606030504020204" pitchFamily="34" charset="0"/>
              </a:rPr>
              <a:t>Captions</a:t>
            </a:r>
            <a:r>
              <a:rPr lang="en-US" sz="1200" b="0" u="none" dirty="0">
                <a:latin typeface="+mn-lt"/>
                <a:ea typeface="Open Sans" panose="020B0606030504020204" pitchFamily="34" charset="0"/>
                <a:cs typeface="Open Sans" panose="020B0606030504020204" pitchFamily="34" charset="0"/>
              </a:rPr>
              <a:t>’ to turn on subtitles. </a:t>
            </a: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2AD3B9EA-EEB6-4AB9-8FF9-F19182C039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873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85932-0EB6-DB67-3BC9-05D6DD5A5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E6D9B-22E6-E39B-938E-AFE17E8BD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7EBA2-271D-7AA3-594A-77AEB06C5462}"/>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endParaRPr lang="en-US" sz="1200" u="sng"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81A8396-8A13-FF60-DE13-BFBCD617D1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44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EAE5-802B-DEE2-CF08-5A83788ED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999EA-EEBB-F4E0-AD72-1BB1B7788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9F27D-25E3-C8E8-7FE9-8B18A15ABB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Click the image on the slide to open the Loom video in an internet browser. Alternatively, copy and paste this URL into an internet browser: </a:t>
            </a:r>
            <a:r>
              <a:rPr lang="en-US" sz="1200" b="1" u="none" dirty="0">
                <a:latin typeface="+mn-lt"/>
                <a:ea typeface="Open Sans" panose="020B0606030504020204" pitchFamily="34" charset="0"/>
                <a:cs typeface="Open Sans" panose="020B0606030504020204" pitchFamily="34" charset="0"/>
              </a:rPr>
              <a:t>loom.com/share/a663ad68f01241579bb687b91473c850?sid=31120564-f53a-4163-b9c0-9c9e1b0a24da</a:t>
            </a:r>
          </a:p>
        </p:txBody>
      </p:sp>
      <p:sp>
        <p:nvSpPr>
          <p:cNvPr id="4" name="Slide Number Placeholder 3">
            <a:extLst>
              <a:ext uri="{FF2B5EF4-FFF2-40B4-BE49-F238E27FC236}">
                <a16:creationId xmlns:a16="http://schemas.microsoft.com/office/drawing/2014/main" id="{8FFEEBA2-247E-7BAB-F488-DA6DBD86D5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32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session pages:</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After clicking ‘Session page’ students will be able to watch videos, read text, and complete activities.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When clicking links, students should open them in a new tab (or using ‘split view’ on a tablet) so they can return to the session page easily.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Completing session 1 will allow students to then access session 2. Completing session 2 will allow students to then access session 3.</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students have completed the full course, they can download their completion certificate.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028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Saving a session:</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need to confirm they’ve completed the session before clicking ‘</a:t>
            </a:r>
            <a:r>
              <a:rPr lang="en-GB" sz="1200" b="1" u="none" dirty="0">
                <a:latin typeface="+mn-lt"/>
                <a:ea typeface="Open Sans" panose="020B0606030504020204" pitchFamily="34" charset="0"/>
                <a:cs typeface="Open Sans" panose="020B0606030504020204" pitchFamily="34" charset="0"/>
              </a:rPr>
              <a:t>Save</a:t>
            </a:r>
            <a:r>
              <a:rPr lang="en-GB" sz="1200" u="none" dirty="0">
                <a:latin typeface="+mn-lt"/>
                <a:ea typeface="Open Sans" panose="020B0606030504020204" pitchFamily="34" charset="0"/>
                <a:cs typeface="Open Sans" panose="020B0606030504020204" pitchFamily="34" charset="0"/>
              </a:rPr>
              <a:t>’.</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will be included in their course completion certificate, so encourage them to review their answers before clicking ‘Save.’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‘Save’ is clicked, students cannot edit their answers.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78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Progressing through a course:</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Once a session is marked as complete and saved, this will give students access to the next session in the course. The Unifrog 101: 11-14 course has three sessions.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863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205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AF94E-7CD5-2427-FA2D-34FFB6D5B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A176F-555D-F95B-38E3-B5F35E10F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C400E-9495-1D96-7885-CD58AD28AAC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Tracking student progress: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You can track who has completed courses (like Unifrog 101: 11-14) via the advanced view. We’d recommend setting a deadline for students to complete this introductory course via the interactions tool.</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Quick Task PowerPoints: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If you’d like to introduce students to other platform tools today (or in future), use our ‘Quick Task’ slides for step-by-step presentations about how to use individual Unifrog tools: </a:t>
            </a:r>
            <a:r>
              <a:rPr lang="en-GB" sz="1200" b="1" u="none" dirty="0">
                <a:latin typeface="+mn-lt"/>
                <a:ea typeface="Open Sans" panose="020B0606030504020204" pitchFamily="34" charset="0"/>
                <a:cs typeface="Open Sans" panose="020B0606030504020204" pitchFamily="34" charset="0"/>
              </a:rPr>
              <a:t>unifrog.org/teacher/resources/series-quick-tasks</a:t>
            </a:r>
          </a:p>
        </p:txBody>
      </p:sp>
      <p:sp>
        <p:nvSpPr>
          <p:cNvPr id="4" name="Slide Number Placeholder 3">
            <a:extLst>
              <a:ext uri="{FF2B5EF4-FFF2-40B4-BE49-F238E27FC236}">
                <a16:creationId xmlns:a16="http://schemas.microsoft.com/office/drawing/2014/main" id="{23EDFABF-24E1-E1DD-79E3-567BFED16E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708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15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A4997-0F26-E9F9-6BC0-84EEB3F9F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7E142-EF35-B448-6501-FD268AE66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8C95B-9706-C594-32CA-9C908F47A5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66B296-BCA6-3BC2-15FD-0CB29CB6CF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51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b="0" u="none" dirty="0"/>
          </a:p>
          <a:p>
            <a:pPr marL="171450" indent="-171450">
              <a:buFont typeface="Arial" panose="020B0604020202020204" pitchFamily="34" charset="0"/>
              <a:buChar char="•"/>
            </a:pPr>
            <a:r>
              <a:rPr lang="en-GB" b="0" u="none" dirty="0"/>
              <a:t>Slide 6 contains a </a:t>
            </a:r>
            <a:r>
              <a:rPr lang="en-GB" b="1" u="none" dirty="0"/>
              <a:t>launch video </a:t>
            </a:r>
            <a:r>
              <a:rPr lang="en-GB" b="0" u="none" dirty="0"/>
              <a:t>to introduce students to Unifrog, specifically designed for 11–14-year-olds.</a:t>
            </a:r>
          </a:p>
          <a:p>
            <a:pPr marL="171450" indent="-171450">
              <a:buFont typeface="Arial" panose="020B0604020202020204" pitchFamily="34" charset="0"/>
              <a:buChar char="•"/>
            </a:pPr>
            <a:r>
              <a:rPr lang="en-GB" b="0" u="none" dirty="0"/>
              <a:t>Slide 7 allows you to select whether you’re using the </a:t>
            </a:r>
            <a:r>
              <a:rPr lang="en-GB" b="1" u="none" dirty="0"/>
              <a:t>welcome email method </a:t>
            </a:r>
            <a:r>
              <a:rPr lang="en-GB" b="0" u="none" dirty="0"/>
              <a:t>or </a:t>
            </a:r>
            <a:r>
              <a:rPr lang="en-GB" b="1" u="none" dirty="0"/>
              <a:t>Sign up Code method</a:t>
            </a:r>
            <a:r>
              <a:rPr lang="en-GB" b="0" u="none" dirty="0"/>
              <a:t> to create Unifrog accounts. </a:t>
            </a:r>
          </a:p>
          <a:p>
            <a:pPr marL="171450" indent="-171450">
              <a:buFont typeface="Arial" panose="020B0604020202020204" pitchFamily="34" charset="0"/>
              <a:buChar char="•"/>
            </a:pPr>
            <a:r>
              <a:rPr lang="en-GB" b="0" u="none" dirty="0"/>
              <a:t>The remainder of the slides contain instructions for students to </a:t>
            </a:r>
            <a:r>
              <a:rPr lang="en-GB" b="1" u="none" dirty="0"/>
              <a:t>create their Unifrog accounts </a:t>
            </a:r>
            <a:r>
              <a:rPr lang="en-GB" b="0" u="none" dirty="0"/>
              <a:t>and complete the </a:t>
            </a:r>
            <a:r>
              <a:rPr lang="en-GB" b="1" u="none" dirty="0"/>
              <a:t>Unifrog 101 course, </a:t>
            </a:r>
            <a:r>
              <a:rPr lang="en-GB" b="0" u="none" dirty="0"/>
              <a:t>specifically designed for 11-14 year-olds. </a:t>
            </a:r>
          </a:p>
          <a:p>
            <a:pPr marL="628650" lvl="1" indent="-171450">
              <a:buFont typeface="Arial" panose="020B0604020202020204" pitchFamily="34" charset="0"/>
              <a:buChar char="•"/>
            </a:pPr>
            <a:r>
              <a:rPr lang="en-GB" b="0" u="none" dirty="0"/>
              <a:t>Slides in section 1 are for schools who are using the </a:t>
            </a:r>
            <a:r>
              <a:rPr lang="en-GB" b="1" u="none" dirty="0"/>
              <a:t>welcome email method</a:t>
            </a:r>
            <a:r>
              <a:rPr lang="en-GB" b="0" u="none" dirty="0"/>
              <a:t>.	</a:t>
            </a:r>
          </a:p>
          <a:p>
            <a:pPr marL="628650" lvl="1" indent="-171450">
              <a:buFont typeface="Arial" panose="020B0604020202020204" pitchFamily="34" charset="0"/>
              <a:buChar char="•"/>
            </a:pPr>
            <a:r>
              <a:rPr lang="en-GB" b="0" u="none" dirty="0"/>
              <a:t>Slides in section 2 are for schools who are using the </a:t>
            </a:r>
            <a:r>
              <a:rPr lang="en-GB" b="1" u="none" dirty="0"/>
              <a:t>Sign up Code method</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Click the image on the slide to open the Unifrog launch video in an internet browser – you’ll need to log in to your Unifrog account first. Alternatively, copy and paste this URL into an internet browser: </a:t>
            </a:r>
            <a:r>
              <a:rPr lang="en-US" sz="1200" b="1" u="none" dirty="0">
                <a:latin typeface="+mn-lt"/>
                <a:ea typeface="Open Sans" panose="020B0606030504020204" pitchFamily="34" charset="0"/>
                <a:cs typeface="Open Sans" panose="020B0606030504020204" pitchFamily="34" charset="0"/>
              </a:rPr>
              <a:t>unifrog.org/teacher/resources/direct/know-how-student-launch-video-11-14</a:t>
            </a:r>
          </a:p>
          <a:p>
            <a:endParaRPr lang="en-US" sz="1200" b="1" u="none" dirty="0">
              <a:latin typeface="+mn-lt"/>
              <a:ea typeface="Open Sans" panose="020B0606030504020204" pitchFamily="34" charset="0"/>
              <a:cs typeface="Open Sans" panose="020B0606030504020204" pitchFamily="34" charset="0"/>
            </a:endParaRPr>
          </a:p>
          <a:p>
            <a:r>
              <a:rPr lang="en-US" sz="1200" b="0" u="none" dirty="0">
                <a:latin typeface="+mn-lt"/>
                <a:ea typeface="Open Sans" panose="020B0606030504020204" pitchFamily="34" charset="0"/>
                <a:cs typeface="Open Sans" panose="020B0606030504020204" pitchFamily="34" charset="0"/>
              </a:rPr>
              <a:t>To turn on subtitles, </a:t>
            </a:r>
            <a:r>
              <a:rPr lang="en-US" sz="1200" u="none" dirty="0">
                <a:latin typeface="+mn-lt"/>
                <a:ea typeface="Open Sans" panose="020B0606030504020204" pitchFamily="34" charset="0"/>
                <a:cs typeface="Open Sans" panose="020B0606030504020204" pitchFamily="34" charset="0"/>
              </a:rPr>
              <a:t>click the three dots in the bottom right-hand corner of the video, then click ‘</a:t>
            </a:r>
            <a:r>
              <a:rPr lang="en-US" sz="1200" b="1" u="none" dirty="0">
                <a:latin typeface="+mn-lt"/>
                <a:ea typeface="Open Sans" panose="020B0606030504020204" pitchFamily="34" charset="0"/>
                <a:cs typeface="Open Sans" panose="020B0606030504020204" pitchFamily="34" charset="0"/>
              </a:rPr>
              <a:t>Captions</a:t>
            </a:r>
            <a:r>
              <a:rPr lang="en-US" sz="1200" b="0" u="none" dirty="0">
                <a:latin typeface="+mn-lt"/>
                <a:ea typeface="Open Sans" panose="020B0606030504020204" pitchFamily="34" charset="0"/>
                <a:cs typeface="Open Sans" panose="020B0606030504020204" pitchFamily="34" charset="0"/>
              </a:rPr>
              <a:t>’.</a:t>
            </a:r>
          </a:p>
          <a:p>
            <a:endParaRPr lang="en-US" sz="1200" u="none"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If you cannot access your Unifrog account for any reason, use this URL to open the video file directly: </a:t>
            </a:r>
            <a:r>
              <a:rPr lang="en-US" sz="1200" b="1" u="none" dirty="0">
                <a:latin typeface="+mn-lt"/>
                <a:ea typeface="Open Sans" panose="020B0606030504020204" pitchFamily="34" charset="0"/>
                <a:cs typeface="Open Sans" panose="020B0606030504020204" pitchFamily="34" charset="0"/>
              </a:rPr>
              <a:t>cdn.unifrog.org/video/45v2970bm9/720.mp4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85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1" u="none" dirty="0"/>
              <a:t>Click the screenshot/text that matches your student registration method to access the relevant set of slides.</a:t>
            </a:r>
          </a:p>
          <a:p>
            <a:pPr marL="171450" indent="-171450">
              <a:buFont typeface="Arial" panose="020B0604020202020204" pitchFamily="34" charset="0"/>
              <a:buChar char="•"/>
            </a:pPr>
            <a:r>
              <a:rPr lang="en-GB" b="0"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0" u="none" dirty="0"/>
              <a:t>If your school is using the Sign up Code method, deliver slides in section 2.</a:t>
            </a:r>
          </a:p>
          <a:p>
            <a:pPr marL="0" indent="0">
              <a:buFont typeface="Arial" panose="020B0604020202020204" pitchFamily="34" charset="0"/>
              <a:buNone/>
            </a:pP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19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67577-937D-8ECB-EEED-5950963BE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445A9-AF2C-CD98-1770-9C3C2B4FA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B115F-FA44-A906-49E3-A3198CA87178}"/>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Encourage students to make a note of their Unifrog password.</a:t>
            </a:r>
          </a:p>
          <a:p>
            <a:pPr marL="0" indent="0">
              <a:buFont typeface="Arial" panose="020B0604020202020204" pitchFamily="34" charset="0"/>
              <a:buNone/>
            </a:pPr>
            <a:endParaRPr lang="en-GB" b="0" u="none" dirty="0"/>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E3538DC1-8026-96CD-6B6F-5B17368971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4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B0BBC-ED95-4607-7C51-1A21C0988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7E358-D89D-B7A4-9CB9-8AACBBCF1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5D2D0-A6EF-90E1-F1C4-5BC6C934C05C}"/>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Students should use the URL they used to register (</a:t>
            </a:r>
            <a:r>
              <a:rPr lang="en-GB" b="1" u="none" dirty="0"/>
              <a:t>unifrog.org/sign-in</a:t>
            </a:r>
            <a:r>
              <a:rPr lang="en-GB" b="0" u="none" dirty="0"/>
              <a:t>)</a:t>
            </a:r>
            <a:r>
              <a:rPr lang="en-GB" b="1" u="none" dirty="0"/>
              <a:t> </a:t>
            </a:r>
            <a:r>
              <a:rPr lang="en-GB" b="0" u="none" dirty="0"/>
              <a:t>each time they want to access the Unifrog platform. Alternatively, they can go to </a:t>
            </a:r>
            <a:r>
              <a:rPr lang="en-GB" b="1" u="none" dirty="0"/>
              <a:t>unifrog.org </a:t>
            </a:r>
            <a:r>
              <a:rPr lang="en-GB" b="0" u="none" dirty="0"/>
              <a:t>and click the ‘</a:t>
            </a:r>
            <a:r>
              <a:rPr lang="en-GB" b="1" u="none" dirty="0"/>
              <a:t>SIGN IN</a:t>
            </a:r>
            <a:r>
              <a:rPr lang="en-GB" b="0" u="none" dirty="0"/>
              <a:t>’ button in the top right-hand corner. </a:t>
            </a:r>
          </a:p>
        </p:txBody>
      </p:sp>
      <p:sp>
        <p:nvSpPr>
          <p:cNvPr id="4" name="Slide Number Placeholder 3">
            <a:extLst>
              <a:ext uri="{FF2B5EF4-FFF2-40B4-BE49-F238E27FC236}">
                <a16:creationId xmlns:a16="http://schemas.microsoft.com/office/drawing/2014/main" id="{E413315E-256D-E8D0-AF2C-5CC9150B61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22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103858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02522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6539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8167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21498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98808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326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50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936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35667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8493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87146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5.jp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3.sv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38.sv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sv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15.jpg"/><Relationship Id="rId5" Type="http://schemas.openxmlformats.org/officeDocument/2006/relationships/image" Target="../media/image10.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s://www.loom.com/share/a663ad68f01241579bb687b91473c850?sid=1b1f2717-7df3-40c6-9454-a7fcbc3ceca7"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0.sv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www.unifrog.org/teacher/resources/direct/know-how-student-launch-video-11-14"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slide" Target="slide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Launching Unifrog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11-14</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51073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3C947-ED32-FF00-9645-82AF3F05E8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D44AC03-2C2E-B827-73AE-E96748E9EED1}"/>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p>
        </p:txBody>
      </p:sp>
      <p:sp>
        <p:nvSpPr>
          <p:cNvPr id="11" name="TextBox 10">
            <a:extLst>
              <a:ext uri="{FF2B5EF4-FFF2-40B4-BE49-F238E27FC236}">
                <a16:creationId xmlns:a16="http://schemas.microsoft.com/office/drawing/2014/main" id="{5E2F42E5-8618-E155-1E06-F19D2DAC407A}"/>
              </a:ext>
            </a:extLst>
          </p:cNvPr>
          <p:cNvSpPr txBox="1"/>
          <p:nvPr/>
        </p:nvSpPr>
        <p:spPr>
          <a:xfrm>
            <a:off x="4432470" y="1434924"/>
            <a:ext cx="7349066"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From your Unifrog homepage, scroll down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Exploring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don’t see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Courses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tool</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straight away,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tools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7" name="Group 6">
            <a:extLst>
              <a:ext uri="{FF2B5EF4-FFF2-40B4-BE49-F238E27FC236}">
                <a16:creationId xmlns:a16="http://schemas.microsoft.com/office/drawing/2014/main" id="{21A783C2-EF41-3B79-E6F7-E0E2E202ECEE}"/>
              </a:ext>
            </a:extLst>
          </p:cNvPr>
          <p:cNvGrpSpPr/>
          <p:nvPr/>
        </p:nvGrpSpPr>
        <p:grpSpPr>
          <a:xfrm>
            <a:off x="410464" y="1434924"/>
            <a:ext cx="3554640" cy="4014561"/>
            <a:chOff x="372865" y="1434997"/>
            <a:chExt cx="3554640" cy="4014561"/>
          </a:xfrm>
        </p:grpSpPr>
        <p:pic>
          <p:nvPicPr>
            <p:cNvPr id="9" name="Picture 8">
              <a:extLst>
                <a:ext uri="{FF2B5EF4-FFF2-40B4-BE49-F238E27FC236}">
                  <a16:creationId xmlns:a16="http://schemas.microsoft.com/office/drawing/2014/main" id="{751A7357-5189-AD6C-A205-A7AA8BF20A4D}"/>
                </a:ext>
              </a:extLst>
            </p:cNvPr>
            <p:cNvPicPr>
              <a:picLocks noChangeAspect="1"/>
            </p:cNvPicPr>
            <p:nvPr/>
          </p:nvPicPr>
          <p:blipFill>
            <a:blip r:embed="rId3"/>
            <a:stretch>
              <a:fillRect/>
            </a:stretch>
          </p:blipFill>
          <p:spPr>
            <a:xfrm>
              <a:off x="372865" y="1434997"/>
              <a:ext cx="3473629" cy="3988005"/>
            </a:xfrm>
            <a:prstGeom prst="rect">
              <a:avLst/>
            </a:prstGeom>
            <a:ln>
              <a:noFill/>
            </a:ln>
            <a:effectLst>
              <a:outerShdw blurRad="292100" dist="139700" dir="2700000" algn="tl" rotWithShape="0">
                <a:srgbClr val="333333">
                  <a:alpha val="65000"/>
                </a:srgbClr>
              </a:outerShdw>
            </a:effectLst>
          </p:spPr>
        </p:pic>
        <p:pic>
          <p:nvPicPr>
            <p:cNvPr id="17" name="Graphic 16" descr="Cursor with solid fill">
              <a:extLst>
                <a:ext uri="{FF2B5EF4-FFF2-40B4-BE49-F238E27FC236}">
                  <a16:creationId xmlns:a16="http://schemas.microsoft.com/office/drawing/2014/main" id="{5941E0EC-5450-0FCB-D2C5-8320F7803C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3376713" y="4898766"/>
              <a:ext cx="550792" cy="550792"/>
            </a:xfrm>
            <a:prstGeom prst="rect">
              <a:avLst/>
            </a:prstGeom>
          </p:spPr>
        </p:pic>
        <p:sp>
          <p:nvSpPr>
            <p:cNvPr id="2" name="Rectangle 1">
              <a:extLst>
                <a:ext uri="{FF2B5EF4-FFF2-40B4-BE49-F238E27FC236}">
                  <a16:creationId xmlns:a16="http://schemas.microsoft.com/office/drawing/2014/main" id="{A0B32168-C02A-FB5D-9813-6794083E8795}"/>
                </a:ext>
              </a:extLst>
            </p:cNvPr>
            <p:cNvSpPr/>
            <p:nvPr/>
          </p:nvSpPr>
          <p:spPr>
            <a:xfrm>
              <a:off x="382896" y="4577495"/>
              <a:ext cx="3463598"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3ABEB8D2-3E1F-55E8-64B3-4FA96A3626E3}"/>
              </a:ext>
            </a:extLst>
          </p:cNvPr>
          <p:cNvGrpSpPr/>
          <p:nvPr/>
        </p:nvGrpSpPr>
        <p:grpSpPr>
          <a:xfrm>
            <a:off x="6131290" y="4281678"/>
            <a:ext cx="3951426" cy="1081443"/>
            <a:chOff x="7124199" y="3683217"/>
            <a:chExt cx="3951426" cy="1081443"/>
          </a:xfrm>
        </p:grpSpPr>
        <p:pic>
          <p:nvPicPr>
            <p:cNvPr id="14" name="Picture 13" descr="A green and white square with white text&#10;&#10;Description automatically generated">
              <a:extLst>
                <a:ext uri="{FF2B5EF4-FFF2-40B4-BE49-F238E27FC236}">
                  <a16:creationId xmlns:a16="http://schemas.microsoft.com/office/drawing/2014/main" id="{EF090B7C-CFA8-59C2-BE19-79778FCE63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199" y="3719287"/>
              <a:ext cx="3771900" cy="77324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D43D5CF-464B-1CD1-BE99-87A688970443}"/>
                </a:ext>
              </a:extLst>
            </p:cNvPr>
            <p:cNvSpPr/>
            <p:nvPr/>
          </p:nvSpPr>
          <p:spPr>
            <a:xfrm>
              <a:off x="9159537" y="3683217"/>
              <a:ext cx="1759287"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24AE11CE-5A26-0792-E47C-1FB8F75333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459370" y="4148405"/>
              <a:ext cx="616255" cy="616255"/>
            </a:xfrm>
            <a:prstGeom prst="rect">
              <a:avLst/>
            </a:prstGeom>
          </p:spPr>
        </p:pic>
      </p:grpSp>
    </p:spTree>
    <p:extLst>
      <p:ext uri="{BB962C8B-B14F-4D97-AF65-F5344CB8AC3E}">
        <p14:creationId xmlns:p14="http://schemas.microsoft.com/office/powerpoint/2010/main" val="416650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44990-0ED3-380F-83B1-83FF3A7679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063C6E1-F0AC-BBCA-4951-06582E66609A}"/>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pic>
        <p:nvPicPr>
          <p:cNvPr id="10" name="Picture 9">
            <a:extLst>
              <a:ext uri="{FF2B5EF4-FFF2-40B4-BE49-F238E27FC236}">
                <a16:creationId xmlns:a16="http://schemas.microsoft.com/office/drawing/2014/main" id="{B945AC7A-8AE2-B6A3-8CA2-F88C9DF1C96F}"/>
              </a:ext>
            </a:extLst>
          </p:cNvPr>
          <p:cNvPicPr>
            <a:picLocks noChangeAspect="1"/>
          </p:cNvPicPr>
          <p:nvPr/>
        </p:nvPicPr>
        <p:blipFill>
          <a:blip r:embed="rId3"/>
          <a:stretch>
            <a:fillRect/>
          </a:stretch>
        </p:blipFill>
        <p:spPr>
          <a:xfrm>
            <a:off x="326294" y="1281480"/>
            <a:ext cx="5769706" cy="162880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80EDA8E1-3E94-2044-F22F-9234DE9E4F18}"/>
              </a:ext>
            </a:extLst>
          </p:cNvPr>
          <p:cNvSpPr txBox="1"/>
          <p:nvPr/>
        </p:nvSpPr>
        <p:spPr>
          <a:xfrm>
            <a:off x="537798" y="2239974"/>
            <a:ext cx="4095750" cy="430887"/>
          </a:xfrm>
          <a:prstGeom prst="rect">
            <a:avLst/>
          </a:prstGeom>
          <a:solidFill>
            <a:schemeClr val="bg1"/>
          </a:solidFill>
        </p:spPr>
        <p:txBody>
          <a:bodyPr wrap="square" rtlCol="0">
            <a:spAutoFit/>
          </a:bodyPr>
          <a:lstStyle/>
          <a:p>
            <a:r>
              <a:rPr lang="en-GB" sz="2200" b="1" dirty="0">
                <a:latin typeface="Open Sans" panose="020B0606030504020204" pitchFamily="34" charset="0"/>
                <a:ea typeface="Open Sans" panose="020B0606030504020204" pitchFamily="34" charset="0"/>
                <a:cs typeface="Open Sans" panose="020B0606030504020204" pitchFamily="34" charset="0"/>
              </a:rPr>
              <a:t>101</a:t>
            </a:r>
          </a:p>
        </p:txBody>
      </p:sp>
      <p:sp>
        <p:nvSpPr>
          <p:cNvPr id="15" name="TextBox 14">
            <a:extLst>
              <a:ext uri="{FF2B5EF4-FFF2-40B4-BE49-F238E27FC236}">
                <a16:creationId xmlns:a16="http://schemas.microsoft.com/office/drawing/2014/main" id="{D731A818-C268-8BBA-AAE3-C63A35F04159}"/>
              </a:ext>
            </a:extLst>
          </p:cNvPr>
          <p:cNvSpPr txBox="1"/>
          <p:nvPr/>
        </p:nvSpPr>
        <p:spPr>
          <a:xfrm>
            <a:off x="6400800" y="1143362"/>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on the Courses tool, scroll down to the keyword search bar. </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Type in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Go</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CA0FC03C-BC0D-7E55-A234-36884871865C}"/>
              </a:ext>
            </a:extLst>
          </p:cNvPr>
          <p:cNvPicPr>
            <a:picLocks noChangeAspect="1"/>
          </p:cNvPicPr>
          <p:nvPr/>
        </p:nvPicPr>
        <p:blipFill>
          <a:blip r:embed="rId4"/>
          <a:srcRect t="23610" b="1"/>
          <a:stretch/>
        </p:blipFill>
        <p:spPr>
          <a:xfrm>
            <a:off x="1837132" y="3130453"/>
            <a:ext cx="2748029" cy="269082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CE4239-97E9-C373-DB9C-7F5A9BFA5A4D}"/>
              </a:ext>
            </a:extLst>
          </p:cNvPr>
          <p:cNvSpPr txBox="1"/>
          <p:nvPr/>
        </p:nvSpPr>
        <p:spPr>
          <a:xfrm>
            <a:off x="6400800" y="3523344"/>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You’ll then see the Unifrog 101 course!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Course page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5909C908-365E-012F-92FB-24B0D1D35C3A}"/>
              </a:ext>
            </a:extLst>
          </p:cNvPr>
          <p:cNvSpPr/>
          <p:nvPr/>
        </p:nvSpPr>
        <p:spPr>
          <a:xfrm>
            <a:off x="5211706" y="2095884"/>
            <a:ext cx="792000" cy="703378"/>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ursor with solid fill">
            <a:extLst>
              <a:ext uri="{FF2B5EF4-FFF2-40B4-BE49-F238E27FC236}">
                <a16:creationId xmlns:a16="http://schemas.microsoft.com/office/drawing/2014/main" id="{340093FF-EEF7-93AF-C759-3C145FA2C7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5468914" y="2558180"/>
            <a:ext cx="550792" cy="550792"/>
          </a:xfrm>
          <a:prstGeom prst="rect">
            <a:avLst/>
          </a:prstGeom>
        </p:spPr>
      </p:pic>
      <p:sp>
        <p:nvSpPr>
          <p:cNvPr id="21" name="Rectangle 20">
            <a:extLst>
              <a:ext uri="{FF2B5EF4-FFF2-40B4-BE49-F238E27FC236}">
                <a16:creationId xmlns:a16="http://schemas.microsoft.com/office/drawing/2014/main" id="{CCDB5BCD-111B-9069-F346-54E287C264B5}"/>
              </a:ext>
            </a:extLst>
          </p:cNvPr>
          <p:cNvSpPr/>
          <p:nvPr/>
        </p:nvSpPr>
        <p:spPr>
          <a:xfrm>
            <a:off x="1957387" y="5507076"/>
            <a:ext cx="647701" cy="2126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Cursor with solid fill">
            <a:extLst>
              <a:ext uri="{FF2B5EF4-FFF2-40B4-BE49-F238E27FC236}">
                <a16:creationId xmlns:a16="http://schemas.microsoft.com/office/drawing/2014/main" id="{28C90D6F-3012-F159-5AFB-E1FB4D6F67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2310276" y="5545883"/>
            <a:ext cx="550792" cy="550792"/>
          </a:xfrm>
          <a:prstGeom prst="rect">
            <a:avLst/>
          </a:prstGeom>
        </p:spPr>
      </p:pic>
    </p:spTree>
    <p:extLst>
      <p:ext uri="{BB962C8B-B14F-4D97-AF65-F5344CB8AC3E}">
        <p14:creationId xmlns:p14="http://schemas.microsoft.com/office/powerpoint/2010/main" val="23333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700"/>
                                  </p:iterate>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957A2-2D91-4E8E-20B2-BC9DAB27BF4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C18E55A-5A59-90A2-628B-EEFB1D9FA60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1530B5E8-CCE5-1950-D8B7-DB195FD39B59}"/>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 the course page, you can watch a short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intro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video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about the 101 course.</a:t>
            </a:r>
          </a:p>
        </p:txBody>
      </p:sp>
      <p:pic>
        <p:nvPicPr>
          <p:cNvPr id="6" name="Picture 5">
            <a:extLst>
              <a:ext uri="{FF2B5EF4-FFF2-40B4-BE49-F238E27FC236}">
                <a16:creationId xmlns:a16="http://schemas.microsoft.com/office/drawing/2014/main" id="{09FAA7A6-2A59-A255-0761-8127F99BBA71}"/>
              </a:ext>
            </a:extLst>
          </p:cNvPr>
          <p:cNvPicPr>
            <a:picLocks noChangeAspect="1"/>
          </p:cNvPicPr>
          <p:nvPr/>
        </p:nvPicPr>
        <p:blipFill>
          <a:blip r:embed="rId3"/>
          <a:stretch>
            <a:fillRect/>
          </a:stretch>
        </p:blipFill>
        <p:spPr>
          <a:xfrm>
            <a:off x="3009805" y="2196133"/>
            <a:ext cx="6172389" cy="3547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4079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4593B-AF78-867F-B5AF-F6989083B5DB}"/>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EA909397-5DB1-C994-967C-B327858F4D9A}"/>
              </a:ext>
            </a:extLst>
          </p:cNvPr>
          <p:cNvPicPr>
            <a:picLocks noChangeAspect="1"/>
          </p:cNvPicPr>
          <p:nvPr/>
        </p:nvPicPr>
        <p:blipFill>
          <a:blip r:embed="rId3"/>
          <a:srcRect l="840" t="2097" r="840" b="1456"/>
          <a:stretch/>
        </p:blipFill>
        <p:spPr>
          <a:xfrm>
            <a:off x="6151033" y="2524761"/>
            <a:ext cx="5190067" cy="2905760"/>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72359C9-AA4A-CB40-79E7-E2AF1373E67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2F0B64AC-0F6F-10CE-ED65-BE512F36C4CA}"/>
              </a:ext>
            </a:extLst>
          </p:cNvPr>
          <p:cNvSpPr txBox="1"/>
          <p:nvPr/>
        </p:nvSpPr>
        <p:spPr>
          <a:xfrm>
            <a:off x="410464" y="1243818"/>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the video starts to play,</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can turn on the </a:t>
            </a:r>
            <a:r>
              <a:rPr kumimoji="0" lang="en-GB" sz="2200" b="1"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captions</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using the three dots.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0E899CBF-99C8-03B3-A20F-506106B38D9F}"/>
              </a:ext>
            </a:extLst>
          </p:cNvPr>
          <p:cNvPicPr>
            <a:picLocks noChangeAspect="1"/>
          </p:cNvPicPr>
          <p:nvPr/>
        </p:nvPicPr>
        <p:blipFill>
          <a:blip r:embed="rId4"/>
          <a:srcRect l="2095" t="2083" r="664" b="2149"/>
          <a:stretch/>
        </p:blipFill>
        <p:spPr>
          <a:xfrm>
            <a:off x="457200" y="2524761"/>
            <a:ext cx="5120640" cy="2905760"/>
          </a:xfrm>
          <a:prstGeom prst="rect">
            <a:avLst/>
          </a:prstGeom>
          <a:ln>
            <a:noFill/>
          </a:ln>
          <a:effectLst>
            <a:outerShdw blurRad="292100" dist="139700" dir="2700000" algn="tl" rotWithShape="0">
              <a:srgbClr val="333333">
                <a:alpha val="65000"/>
              </a:srgbClr>
            </a:outerShdw>
          </a:effectLst>
        </p:spPr>
      </p:pic>
      <p:pic>
        <p:nvPicPr>
          <p:cNvPr id="16" name="Graphic 15" descr="Cursor with solid fill">
            <a:extLst>
              <a:ext uri="{FF2B5EF4-FFF2-40B4-BE49-F238E27FC236}">
                <a16:creationId xmlns:a16="http://schemas.microsoft.com/office/drawing/2014/main" id="{EC62A924-EB0D-CC06-05B1-5114DC15CF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5207958" y="5051699"/>
            <a:ext cx="888042" cy="888042"/>
          </a:xfrm>
          <a:prstGeom prst="rect">
            <a:avLst/>
          </a:prstGeom>
        </p:spPr>
      </p:pic>
      <p:pic>
        <p:nvPicPr>
          <p:cNvPr id="20" name="Graphic 19" descr="Cursor with solid fill">
            <a:extLst>
              <a:ext uri="{FF2B5EF4-FFF2-40B4-BE49-F238E27FC236}">
                <a16:creationId xmlns:a16="http://schemas.microsoft.com/office/drawing/2014/main" id="{47F05384-AD80-B188-B5A9-44F1C21E7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682635" y="4324868"/>
            <a:ext cx="888042" cy="888042"/>
          </a:xfrm>
          <a:prstGeom prst="rect">
            <a:avLst/>
          </a:prstGeom>
        </p:spPr>
      </p:pic>
    </p:spTree>
    <p:extLst>
      <p:ext uri="{BB962C8B-B14F-4D97-AF65-F5344CB8AC3E}">
        <p14:creationId xmlns:p14="http://schemas.microsoft.com/office/powerpoint/2010/main" val="2347376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B6670-A9A0-C4CC-3C6D-EA89D04886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36898D7-BFA5-57B6-F9BD-FBA48214490A}"/>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69143B7-8A6F-8E6D-F4C8-C3EA88E08285}"/>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ready to get started,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Join course</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C347EFA2-4087-84F7-2E8B-C76B479E47A9}"/>
              </a:ext>
            </a:extLst>
          </p:cNvPr>
          <p:cNvPicPr>
            <a:picLocks noChangeAspect="1"/>
          </p:cNvPicPr>
          <p:nvPr/>
        </p:nvPicPr>
        <p:blipFill>
          <a:blip r:embed="rId3"/>
          <a:stretch>
            <a:fillRect/>
          </a:stretch>
        </p:blipFill>
        <p:spPr>
          <a:xfrm>
            <a:off x="410464" y="2360256"/>
            <a:ext cx="5760503" cy="33103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67CFF18-9988-0613-5F76-89AB03CB6236}"/>
              </a:ext>
            </a:extLst>
          </p:cNvPr>
          <p:cNvPicPr>
            <a:picLocks noChangeAspect="1"/>
          </p:cNvPicPr>
          <p:nvPr/>
        </p:nvPicPr>
        <p:blipFill>
          <a:blip r:embed="rId4"/>
          <a:stretch>
            <a:fillRect/>
          </a:stretch>
        </p:blipFill>
        <p:spPr>
          <a:xfrm>
            <a:off x="6771129" y="2972217"/>
            <a:ext cx="5010407" cy="1701887"/>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8B4B7B26-C0B3-37CA-9E69-B357ECACA2E9}"/>
              </a:ext>
            </a:extLst>
          </p:cNvPr>
          <p:cNvSpPr/>
          <p:nvPr/>
        </p:nvSpPr>
        <p:spPr>
          <a:xfrm>
            <a:off x="6931249" y="3120548"/>
            <a:ext cx="4685018" cy="136939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ursor with solid fill">
            <a:extLst>
              <a:ext uri="{FF2B5EF4-FFF2-40B4-BE49-F238E27FC236}">
                <a16:creationId xmlns:a16="http://schemas.microsoft.com/office/drawing/2014/main" id="{09F8A777-153E-7D02-807C-E5E462D1D5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761772" y="4119808"/>
            <a:ext cx="1108590" cy="1108590"/>
          </a:xfrm>
          <a:prstGeom prst="rect">
            <a:avLst/>
          </a:prstGeom>
        </p:spPr>
      </p:pic>
    </p:spTree>
    <p:extLst>
      <p:ext uri="{BB962C8B-B14F-4D97-AF65-F5344CB8AC3E}">
        <p14:creationId xmlns:p14="http://schemas.microsoft.com/office/powerpoint/2010/main" val="49057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30A5-D8F0-1A77-0809-6A28CB6DBB9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6023769-2979-999C-D3B0-6B31C350300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0A8CF93A-5FEE-74DC-6962-723CB14D0C4B}"/>
              </a:ext>
            </a:extLst>
          </p:cNvPr>
          <p:cNvSpPr txBox="1"/>
          <p:nvPr/>
        </p:nvSpPr>
        <p:spPr>
          <a:xfrm>
            <a:off x="410464" y="1005681"/>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have access to session 1!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Session page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3" name="Picture 2">
            <a:extLst>
              <a:ext uri="{FF2B5EF4-FFF2-40B4-BE49-F238E27FC236}">
                <a16:creationId xmlns:a16="http://schemas.microsoft.com/office/drawing/2014/main" id="{F39C6B4A-7F7F-458E-39DF-C925437206F5}"/>
              </a:ext>
            </a:extLst>
          </p:cNvPr>
          <p:cNvPicPr>
            <a:picLocks noChangeAspect="1"/>
          </p:cNvPicPr>
          <p:nvPr/>
        </p:nvPicPr>
        <p:blipFill>
          <a:blip r:embed="rId3"/>
          <a:stretch>
            <a:fillRect/>
          </a:stretch>
        </p:blipFill>
        <p:spPr>
          <a:xfrm>
            <a:off x="410464" y="2149594"/>
            <a:ext cx="4940554" cy="113035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7ACFC13-4EEA-E3EB-BD37-DFEB1EE13112}"/>
              </a:ext>
            </a:extLst>
          </p:cNvPr>
          <p:cNvSpPr txBox="1"/>
          <p:nvPr/>
        </p:nvSpPr>
        <p:spPr>
          <a:xfrm>
            <a:off x="410464" y="3551788"/>
            <a:ext cx="4940554" cy="223076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Each session has some short videos to watch, things to read, and activities to complete to help you explore</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13" name="Picture 12">
            <a:extLst>
              <a:ext uri="{FF2B5EF4-FFF2-40B4-BE49-F238E27FC236}">
                <a16:creationId xmlns:a16="http://schemas.microsoft.com/office/drawing/2014/main" id="{0CD3BE8E-DC75-9B70-6EE8-4AE543EC6C6D}"/>
              </a:ext>
            </a:extLst>
          </p:cNvPr>
          <p:cNvPicPr>
            <a:picLocks noChangeAspect="1"/>
          </p:cNvPicPr>
          <p:nvPr/>
        </p:nvPicPr>
        <p:blipFill>
          <a:blip r:embed="rId4"/>
          <a:stretch>
            <a:fillRect/>
          </a:stretch>
        </p:blipFill>
        <p:spPr>
          <a:xfrm>
            <a:off x="5659082" y="2149594"/>
            <a:ext cx="4940554" cy="20797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5A256EF-6310-13EE-6986-D68499D814D5}"/>
              </a:ext>
            </a:extLst>
          </p:cNvPr>
          <p:cNvPicPr>
            <a:picLocks noChangeAspect="1"/>
          </p:cNvPicPr>
          <p:nvPr/>
        </p:nvPicPr>
        <p:blipFill>
          <a:blip r:embed="rId5"/>
          <a:stretch>
            <a:fillRect/>
          </a:stretch>
        </p:blipFill>
        <p:spPr>
          <a:xfrm>
            <a:off x="7837714" y="3562885"/>
            <a:ext cx="3943822" cy="2219663"/>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6ABD3616-0B8E-A709-D64E-B32D992A30CB}"/>
              </a:ext>
            </a:extLst>
          </p:cNvPr>
          <p:cNvSpPr/>
          <p:nvPr/>
        </p:nvSpPr>
        <p:spPr>
          <a:xfrm>
            <a:off x="4081182" y="2341017"/>
            <a:ext cx="1108038" cy="41305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ursor with solid fill">
            <a:extLst>
              <a:ext uri="{FF2B5EF4-FFF2-40B4-BE49-F238E27FC236}">
                <a16:creationId xmlns:a16="http://schemas.microsoft.com/office/drawing/2014/main" id="{0F01F10F-4466-3D8A-014B-B9629349F0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73288">
            <a:off x="4801396" y="2497723"/>
            <a:ext cx="550792" cy="550792"/>
          </a:xfrm>
          <a:prstGeom prst="rect">
            <a:avLst/>
          </a:prstGeom>
        </p:spPr>
      </p:pic>
    </p:spTree>
    <p:extLst>
      <p:ext uri="{BB962C8B-B14F-4D97-AF65-F5344CB8AC3E}">
        <p14:creationId xmlns:p14="http://schemas.microsoft.com/office/powerpoint/2010/main" val="17299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9BFE5-D044-CECB-F687-BF5D378772D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2FFF183-450C-1641-BF72-DCEB56E3AE44}"/>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98A064E0-4609-C15D-9102-D95FE614C843}"/>
              </a:ext>
            </a:extLst>
          </p:cNvPr>
          <p:cNvSpPr txBox="1"/>
          <p:nvPr/>
        </p:nvSpPr>
        <p:spPr>
          <a:xfrm>
            <a:off x="298113" y="1127052"/>
            <a:ext cx="11595774" cy="69107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you’ve finished the activities in the session 1, tick the checkbox and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Save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7" name="Picture 6">
            <a:extLst>
              <a:ext uri="{FF2B5EF4-FFF2-40B4-BE49-F238E27FC236}">
                <a16:creationId xmlns:a16="http://schemas.microsoft.com/office/drawing/2014/main" id="{8E8A994A-F83F-F3B4-03C0-65A88F06899F}"/>
              </a:ext>
            </a:extLst>
          </p:cNvPr>
          <p:cNvPicPr>
            <a:picLocks noChangeAspect="1"/>
          </p:cNvPicPr>
          <p:nvPr/>
        </p:nvPicPr>
        <p:blipFill>
          <a:blip r:embed="rId3"/>
          <a:stretch>
            <a:fillRect/>
          </a:stretch>
        </p:blipFill>
        <p:spPr>
          <a:xfrm>
            <a:off x="1265356" y="2143014"/>
            <a:ext cx="9436585" cy="358793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D6F85788-13F4-3BEE-8DC6-56A345A7FCB9}"/>
              </a:ext>
            </a:extLst>
          </p:cNvPr>
          <p:cNvSpPr/>
          <p:nvPr/>
        </p:nvSpPr>
        <p:spPr>
          <a:xfrm>
            <a:off x="4902074" y="4592340"/>
            <a:ext cx="2224439" cy="113860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ursor with solid fill">
            <a:extLst>
              <a:ext uri="{FF2B5EF4-FFF2-40B4-BE49-F238E27FC236}">
                <a16:creationId xmlns:a16="http://schemas.microsoft.com/office/drawing/2014/main" id="{27C9036B-4929-43D2-F37E-EBEF380571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566351" y="2587209"/>
            <a:ext cx="550792" cy="550792"/>
          </a:xfrm>
          <a:prstGeom prst="rect">
            <a:avLst/>
          </a:prstGeom>
        </p:spPr>
      </p:pic>
      <p:pic>
        <p:nvPicPr>
          <p:cNvPr id="11" name="Graphic 10" descr="Cursor with solid fill">
            <a:extLst>
              <a:ext uri="{FF2B5EF4-FFF2-40B4-BE49-F238E27FC236}">
                <a16:creationId xmlns:a16="http://schemas.microsoft.com/office/drawing/2014/main" id="{50F5E6FD-F366-C129-F0DF-7AA3140233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6319779" y="5103862"/>
            <a:ext cx="550792" cy="550792"/>
          </a:xfrm>
          <a:prstGeom prst="rect">
            <a:avLst/>
          </a:prstGeom>
        </p:spPr>
      </p:pic>
    </p:spTree>
    <p:extLst>
      <p:ext uri="{BB962C8B-B14F-4D97-AF65-F5344CB8AC3E}">
        <p14:creationId xmlns:p14="http://schemas.microsoft.com/office/powerpoint/2010/main" val="198115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F998-C7A7-7A8E-E74D-5FCD466EFC4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676E2B2-DBD1-C94A-E362-00BDD130B29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A2AFA584-089F-A181-BDCF-9C01A2B51AB9}"/>
              </a:ext>
            </a:extLst>
          </p:cNvPr>
          <p:cNvSpPr txBox="1"/>
          <p:nvPr/>
        </p:nvSpPr>
        <p:spPr>
          <a:xfrm>
            <a:off x="6822831" y="1006502"/>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be able to access session 2.</a:t>
            </a:r>
          </a:p>
        </p:txBody>
      </p:sp>
      <p:pic>
        <p:nvPicPr>
          <p:cNvPr id="6" name="Picture 5">
            <a:extLst>
              <a:ext uri="{FF2B5EF4-FFF2-40B4-BE49-F238E27FC236}">
                <a16:creationId xmlns:a16="http://schemas.microsoft.com/office/drawing/2014/main" id="{239242EB-05B7-5FDB-AC07-2DC5BD39C00B}"/>
              </a:ext>
            </a:extLst>
          </p:cNvPr>
          <p:cNvPicPr>
            <a:picLocks noChangeAspect="1"/>
          </p:cNvPicPr>
          <p:nvPr/>
        </p:nvPicPr>
        <p:blipFill>
          <a:blip r:embed="rId3"/>
          <a:stretch>
            <a:fillRect/>
          </a:stretch>
        </p:blipFill>
        <p:spPr>
          <a:xfrm>
            <a:off x="326438" y="1006503"/>
            <a:ext cx="6055381" cy="469378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CB22CEF-B1B3-D0A2-D414-50AB046CA4F2}"/>
              </a:ext>
            </a:extLst>
          </p:cNvPr>
          <p:cNvSpPr txBox="1"/>
          <p:nvPr/>
        </p:nvSpPr>
        <p:spPr>
          <a:xfrm>
            <a:off x="6822832" y="3599544"/>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Keep going until you’ve completed all sessions!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D24F75D3-666B-B388-3CC4-0D4080EFA517}"/>
              </a:ext>
            </a:extLst>
          </p:cNvPr>
          <p:cNvSpPr/>
          <p:nvPr/>
        </p:nvSpPr>
        <p:spPr>
          <a:xfrm>
            <a:off x="4820100" y="3004145"/>
            <a:ext cx="1368951" cy="46295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E0F6FF6F-8ED8-5693-FAE5-D81034C684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754734" y="3183537"/>
            <a:ext cx="550792" cy="550792"/>
          </a:xfrm>
          <a:prstGeom prst="rect">
            <a:avLst/>
          </a:prstGeom>
        </p:spPr>
      </p:pic>
    </p:spTree>
    <p:extLst>
      <p:ext uri="{BB962C8B-B14F-4D97-AF65-F5344CB8AC3E}">
        <p14:creationId xmlns:p14="http://schemas.microsoft.com/office/powerpoint/2010/main" val="66353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950B-04EF-3EFB-C8BB-C73E59AA87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4FDAC06-ADE3-6F12-FB0F-4DAF5BF85326}"/>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95D3FAFC-CC89-93F5-A8E2-58039FD8C612}"/>
              </a:ext>
            </a:extLst>
          </p:cNvPr>
          <p:cNvSpPr txBox="1"/>
          <p:nvPr/>
        </p:nvSpPr>
        <p:spPr>
          <a:xfrm>
            <a:off x="298113" y="1050851"/>
            <a:ext cx="11595774" cy="122715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all sessions are completed, you’ll be asked for some feedback and you can download your course completion certificate. </a:t>
            </a:r>
          </a:p>
        </p:txBody>
      </p:sp>
      <p:pic>
        <p:nvPicPr>
          <p:cNvPr id="5" name="Picture 4">
            <a:extLst>
              <a:ext uri="{FF2B5EF4-FFF2-40B4-BE49-F238E27FC236}">
                <a16:creationId xmlns:a16="http://schemas.microsoft.com/office/drawing/2014/main" id="{EF913C0A-9C2B-2ADD-2F45-9A6917291E5C}"/>
              </a:ext>
            </a:extLst>
          </p:cNvPr>
          <p:cNvPicPr>
            <a:picLocks noChangeAspect="1"/>
          </p:cNvPicPr>
          <p:nvPr/>
        </p:nvPicPr>
        <p:blipFill>
          <a:blip r:embed="rId3"/>
          <a:stretch>
            <a:fillRect/>
          </a:stretch>
        </p:blipFill>
        <p:spPr>
          <a:xfrm>
            <a:off x="298113" y="2449357"/>
            <a:ext cx="7264773" cy="35117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B960902-EA5A-422D-5EFA-5743796DC7F5}"/>
              </a:ext>
            </a:extLst>
          </p:cNvPr>
          <p:cNvPicPr>
            <a:picLocks noChangeAspect="1"/>
          </p:cNvPicPr>
          <p:nvPr/>
        </p:nvPicPr>
        <p:blipFill>
          <a:blip r:embed="rId4"/>
          <a:stretch>
            <a:fillRect/>
          </a:stretch>
        </p:blipFill>
        <p:spPr>
          <a:xfrm>
            <a:off x="7686244" y="3429000"/>
            <a:ext cx="4207643" cy="1545665"/>
          </a:xfrm>
          <a:prstGeom prst="rect">
            <a:avLst/>
          </a:prstGeom>
          <a:ln>
            <a:noFill/>
          </a:ln>
          <a:effectLst>
            <a:outerShdw blurRad="292100" dist="139700" dir="2700000" algn="tl" rotWithShape="0">
              <a:srgbClr val="333333">
                <a:alpha val="65000"/>
              </a:srgbClr>
            </a:outerShdw>
          </a:effectLst>
        </p:spPr>
      </p:pic>
      <p:pic>
        <p:nvPicPr>
          <p:cNvPr id="7" name="Graphic 6" descr="Cursor with solid fill">
            <a:extLst>
              <a:ext uri="{FF2B5EF4-FFF2-40B4-BE49-F238E27FC236}">
                <a16:creationId xmlns:a16="http://schemas.microsoft.com/office/drawing/2014/main" id="{1D16BA2A-6933-08E6-A89F-F70E6CA3D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5026296" y="3335780"/>
            <a:ext cx="550792" cy="550792"/>
          </a:xfrm>
          <a:prstGeom prst="rect">
            <a:avLst/>
          </a:prstGeom>
        </p:spPr>
      </p:pic>
      <p:sp>
        <p:nvSpPr>
          <p:cNvPr id="12" name="TextBox 11">
            <a:extLst>
              <a:ext uri="{FF2B5EF4-FFF2-40B4-BE49-F238E27FC236}">
                <a16:creationId xmlns:a16="http://schemas.microsoft.com/office/drawing/2014/main" id="{404882FA-ADBE-24EE-FD29-8A4B98AC66EF}"/>
              </a:ext>
            </a:extLst>
          </p:cNvPr>
          <p:cNvSpPr txBox="1"/>
          <p:nvPr/>
        </p:nvSpPr>
        <p:spPr>
          <a:xfrm>
            <a:off x="1630293" y="4747595"/>
            <a:ext cx="43434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think this course was…</a:t>
            </a:r>
          </a:p>
        </p:txBody>
      </p:sp>
      <p:sp>
        <p:nvSpPr>
          <p:cNvPr id="11" name="Rectangle 10">
            <a:extLst>
              <a:ext uri="{FF2B5EF4-FFF2-40B4-BE49-F238E27FC236}">
                <a16:creationId xmlns:a16="http://schemas.microsoft.com/office/drawing/2014/main" id="{51B4B383-6FB2-0A03-9730-4B3463688E47}"/>
              </a:ext>
            </a:extLst>
          </p:cNvPr>
          <p:cNvSpPr/>
          <p:nvPr/>
        </p:nvSpPr>
        <p:spPr>
          <a:xfrm>
            <a:off x="2689773" y="5446993"/>
            <a:ext cx="2534160" cy="50562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ursor with solid fill">
            <a:extLst>
              <a:ext uri="{FF2B5EF4-FFF2-40B4-BE49-F238E27FC236}">
                <a16:creationId xmlns:a16="http://schemas.microsoft.com/office/drawing/2014/main" id="{C83EF978-3E98-E3BC-1F88-F54E7D6DE1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4674607" y="5531753"/>
            <a:ext cx="550792" cy="550792"/>
          </a:xfrm>
          <a:prstGeom prst="rect">
            <a:avLst/>
          </a:prstGeom>
        </p:spPr>
      </p:pic>
      <p:sp>
        <p:nvSpPr>
          <p:cNvPr id="13" name="Rectangle 12">
            <a:extLst>
              <a:ext uri="{FF2B5EF4-FFF2-40B4-BE49-F238E27FC236}">
                <a16:creationId xmlns:a16="http://schemas.microsoft.com/office/drawing/2014/main" id="{54DA0C27-8AEE-DCD5-FCF1-5E36F2BFE0F8}"/>
              </a:ext>
            </a:extLst>
          </p:cNvPr>
          <p:cNvSpPr/>
          <p:nvPr/>
        </p:nvSpPr>
        <p:spPr>
          <a:xfrm>
            <a:off x="8258886" y="4395856"/>
            <a:ext cx="1740247" cy="351739"/>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ursor with solid fill">
            <a:extLst>
              <a:ext uri="{FF2B5EF4-FFF2-40B4-BE49-F238E27FC236}">
                <a16:creationId xmlns:a16="http://schemas.microsoft.com/office/drawing/2014/main" id="{803F3786-CE60-EBED-E46F-729C52D8E8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8252097" y="4516880"/>
            <a:ext cx="550792" cy="550792"/>
          </a:xfrm>
          <a:prstGeom prst="rect">
            <a:avLst/>
          </a:prstGeom>
        </p:spPr>
      </p:pic>
    </p:spTree>
    <p:extLst>
      <p:ext uri="{BB962C8B-B14F-4D97-AF65-F5344CB8AC3E}">
        <p14:creationId xmlns:p14="http://schemas.microsoft.com/office/powerpoint/2010/main" val="1405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autoRev="1" fill="hold" nodeType="withEffect">
                                  <p:stCondLst>
                                    <p:cond delay="0"/>
                                  </p:stCondLst>
                                  <p:childTnLst>
                                    <p:animMotion origin="layout" path="M 4.375E-6 1.11111E-6 L -0.21498 0.00324 " pathEditMode="relative" rAng="0" ptsTypes="AA">
                                      <p:cBhvr>
                                        <p:cTn id="6" dur="2000" fill="hold"/>
                                        <p:tgtEl>
                                          <p:spTgt spid="7"/>
                                        </p:tgtEl>
                                        <p:attrNameLst>
                                          <p:attrName>ppt_x</p:attrName>
                                          <p:attrName>ppt_y</p:attrName>
                                        </p:attrNameLst>
                                      </p:cBhvr>
                                      <p:rCtr x="-10755" y="162"/>
                                    </p:animMotion>
                                  </p:childTnLst>
                                </p:cTn>
                              </p:par>
                            </p:childTnLst>
                          </p:cTn>
                        </p:par>
                        <p:par>
                          <p:cTn id="7" fill="hold">
                            <p:stCondLst>
                              <p:cond delay="4000"/>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4C0BF-3B9C-11A8-1630-64B419DDDC1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6F33EBB-DC47-D5C5-04EC-66D5623124FF}"/>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2BFDF2A1-11EA-39BE-9C64-935B61FC2D00}"/>
              </a:ext>
            </a:extLst>
          </p:cNvPr>
          <p:cNvSpPr txBox="1"/>
          <p:nvPr/>
        </p:nvSpPr>
        <p:spPr>
          <a:xfrm>
            <a:off x="272920" y="1211930"/>
            <a:ext cx="5823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Finished the Unifrog 101 course early?</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out the last page of your completion certificate for more ways to explore what Unifrog has to offer!</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BE1F7532-E71D-517A-0138-101119FF3198}"/>
              </a:ext>
            </a:extLst>
          </p:cNvPr>
          <p:cNvSpPr txBox="1"/>
          <p:nvPr/>
        </p:nvSpPr>
        <p:spPr>
          <a:xfrm>
            <a:off x="6858001" y="1211929"/>
            <a:ext cx="5061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srgbClr val="F15D5D"/>
                </a:solidFill>
                <a:latin typeface="Open Sans" panose="020B0606030504020204" pitchFamily="34" charset="0"/>
                <a:ea typeface="Open Sans" panose="020B0606030504020204" pitchFamily="34" charset="0"/>
                <a:cs typeface="Open Sans" panose="020B0606030504020204" pitchFamily="34" charset="0"/>
              </a:rPr>
              <a:t>Didn’t get time to finish today?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Don’t worry – you can pick up where you left off next time you log in to Unifrog. </a:t>
            </a:r>
          </a:p>
        </p:txBody>
      </p:sp>
      <p:pic>
        <p:nvPicPr>
          <p:cNvPr id="11" name="Picture 10">
            <a:extLst>
              <a:ext uri="{FF2B5EF4-FFF2-40B4-BE49-F238E27FC236}">
                <a16:creationId xmlns:a16="http://schemas.microsoft.com/office/drawing/2014/main" id="{C9EF97DC-9518-4D4D-5DEA-AFBEB4F7CCC1}"/>
              </a:ext>
            </a:extLst>
          </p:cNvPr>
          <p:cNvPicPr>
            <a:picLocks noChangeAspect="1"/>
          </p:cNvPicPr>
          <p:nvPr/>
        </p:nvPicPr>
        <p:blipFill>
          <a:blip r:embed="rId3"/>
          <a:stretch>
            <a:fillRect/>
          </a:stretch>
        </p:blipFill>
        <p:spPr>
          <a:xfrm>
            <a:off x="8105678" y="3836893"/>
            <a:ext cx="2565725" cy="194489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8A197C0A-9BCF-EF0D-2FB1-AE0AE7051628}"/>
              </a:ext>
            </a:extLst>
          </p:cNvPr>
          <p:cNvPicPr>
            <a:picLocks noChangeAspect="1"/>
          </p:cNvPicPr>
          <p:nvPr/>
        </p:nvPicPr>
        <p:blipFill>
          <a:blip r:embed="rId4"/>
          <a:stretch>
            <a:fillRect/>
          </a:stretch>
        </p:blipFill>
        <p:spPr>
          <a:xfrm>
            <a:off x="272920" y="3972614"/>
            <a:ext cx="5823080" cy="1673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175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0E5B6A2-406E-FE68-348D-F23FA8BFEEB7}"/>
              </a:ext>
            </a:extLst>
          </p:cNvPr>
          <p:cNvSpPr/>
          <p:nvPr/>
        </p:nvSpPr>
        <p:spPr>
          <a:xfrm>
            <a:off x="511628" y="2041071"/>
            <a:ext cx="11168743" cy="1877786"/>
          </a:xfrm>
          <a:prstGeom prst="roundRect">
            <a:avLst/>
          </a:prstGeom>
          <a:solidFill>
            <a:srgbClr val="C9F0E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27B41D7-7839-C943-9DE4-360A27D587AD}"/>
              </a:ext>
            </a:extLst>
          </p:cNvPr>
          <p:cNvSpPr>
            <a:spLocks noGrp="1"/>
          </p:cNvSpPr>
          <p:nvPr>
            <p:ph type="title"/>
          </p:nvPr>
        </p:nvSpPr>
        <p:spPr>
          <a:xfrm>
            <a:off x="261962" y="511976"/>
            <a:ext cx="11595774" cy="669188"/>
          </a:xfrm>
        </p:spPr>
        <p:txBody>
          <a:bodyPr>
            <a:normAutofit/>
          </a:bodyPr>
          <a:lstStyle/>
          <a:p>
            <a:r>
              <a:rPr lang="en-GB" sz="3200" b="1" dirty="0">
                <a:latin typeface="Open Sans" panose="020B0606030504020204"/>
              </a:rPr>
              <a:t>How to launch </a:t>
            </a:r>
            <a:r>
              <a:rPr lang="en-GB" sz="3200" b="1" dirty="0" err="1">
                <a:latin typeface="Open Sans" panose="020B0606030504020204"/>
              </a:rPr>
              <a:t>Unifrog</a:t>
            </a:r>
            <a:r>
              <a:rPr lang="en-GB" sz="3200" b="1" dirty="0">
                <a:latin typeface="Open Sans" panose="020B0606030504020204"/>
              </a:rPr>
              <a:t> with your students</a:t>
            </a:r>
          </a:p>
        </p:txBody>
      </p:sp>
      <p:sp>
        <p:nvSpPr>
          <p:cNvPr id="15" name="TextBox 14">
            <a:extLst>
              <a:ext uri="{FF2B5EF4-FFF2-40B4-BE49-F238E27FC236}">
                <a16:creationId xmlns:a16="http://schemas.microsoft.com/office/drawing/2014/main" id="{7681FACF-5116-BE01-1089-1914B92DDC42}"/>
              </a:ext>
            </a:extLst>
          </p:cNvPr>
          <p:cNvSpPr txBox="1"/>
          <p:nvPr/>
        </p:nvSpPr>
        <p:spPr>
          <a:xfrm>
            <a:off x="511629" y="1311451"/>
            <a:ext cx="11168742" cy="43163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24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Use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student-facing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slides</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this PowerPoint to:</a:t>
            </a: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Show students a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launch video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introduce them to </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 students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sign in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the platform for the first time</a:t>
            </a: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Guide students to the Courses tool to complete the </a:t>
            </a:r>
            <a:r>
              <a:rPr kumimoji="0" lang="en-GB" sz="22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101 course</a:t>
            </a:r>
          </a:p>
          <a:p>
            <a:pPr marL="0" marR="0" lvl="0" indent="0" algn="l" defTabSz="914400" rtl="0" eaLnBrk="1" fontAlgn="auto" latinLnBrk="0" hangingPunct="1">
              <a:lnSpc>
                <a:spcPct val="150000"/>
              </a:lnSpc>
              <a:spcBef>
                <a:spcPts val="0"/>
              </a:spcBef>
              <a:spcAft>
                <a:spcPts val="24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you’d like to send the </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101 course directly to students, or you’d like to ask them to complete any unfinished tasks in the course for homework, you can do this using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interactions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feature. The next slide explains how. </a:t>
            </a:r>
          </a:p>
        </p:txBody>
      </p:sp>
    </p:spTree>
    <p:extLst>
      <p:ext uri="{BB962C8B-B14F-4D97-AF65-F5344CB8AC3E}">
        <p14:creationId xmlns:p14="http://schemas.microsoft.com/office/powerpoint/2010/main" val="99790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C839506E-1BAE-056C-89B1-1924D2714EA7}"/>
            </a:ext>
          </a:extLst>
        </p:cNvPr>
        <p:cNvGrpSpPr/>
        <p:nvPr/>
      </p:nvGrpSpPr>
      <p:grpSpPr>
        <a:xfrm>
          <a:off x="0" y="0"/>
          <a:ext cx="0" cy="0"/>
          <a:chOff x="0" y="0"/>
          <a:chExt cx="0" cy="0"/>
        </a:xfrm>
      </p:grpSpPr>
    </p:spTree>
    <p:extLst>
      <p:ext uri="{BB962C8B-B14F-4D97-AF65-F5344CB8AC3E}">
        <p14:creationId xmlns:p14="http://schemas.microsoft.com/office/powerpoint/2010/main" val="245157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BF6F-EFDD-84CE-9A40-A66B3C81148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5784A74-E021-9B01-52EA-EDA80894C48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7E275A58-B2F0-90E4-5D72-685A41E6E64A}"/>
              </a:ext>
            </a:extLst>
          </p:cNvPr>
          <p:cNvSpPr txBox="1"/>
          <p:nvPr/>
        </p:nvSpPr>
        <p:spPr>
          <a:xfrm>
            <a:off x="298113" y="5070817"/>
            <a:ext cx="11595774" cy="669188"/>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Go to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unifrog.org/sign-in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use it here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3" name="Picture 2">
            <a:extLst>
              <a:ext uri="{FF2B5EF4-FFF2-40B4-BE49-F238E27FC236}">
                <a16:creationId xmlns:a16="http://schemas.microsoft.com/office/drawing/2014/main" id="{E9877925-AF85-41EC-5236-FA88CD26CF1D}"/>
              </a:ext>
            </a:extLst>
          </p:cNvPr>
          <p:cNvPicPr>
            <a:picLocks noChangeAspect="1"/>
          </p:cNvPicPr>
          <p:nvPr/>
        </p:nvPicPr>
        <p:blipFill>
          <a:blip r:embed="rId3"/>
          <a:stretch>
            <a:fillRect/>
          </a:stretch>
        </p:blipFill>
        <p:spPr>
          <a:xfrm>
            <a:off x="1584051" y="1213254"/>
            <a:ext cx="9023897" cy="341717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953533F-DCFB-7354-2606-05E1F90B8BB6}"/>
              </a:ext>
            </a:extLst>
          </p:cNvPr>
          <p:cNvSpPr/>
          <p:nvPr/>
        </p:nvSpPr>
        <p:spPr>
          <a:xfrm>
            <a:off x="7016050" y="3076130"/>
            <a:ext cx="2221082" cy="5645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Cursor with solid fill">
            <a:extLst>
              <a:ext uri="{FF2B5EF4-FFF2-40B4-BE49-F238E27FC236}">
                <a16:creationId xmlns:a16="http://schemas.microsoft.com/office/drawing/2014/main" id="{B6963472-FABF-DB45-43F5-53C336AD06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7003976" y="3453966"/>
            <a:ext cx="550792" cy="550792"/>
          </a:xfrm>
          <a:prstGeom prst="rect">
            <a:avLst/>
          </a:prstGeom>
        </p:spPr>
      </p:pic>
    </p:spTree>
    <p:extLst>
      <p:ext uri="{BB962C8B-B14F-4D97-AF65-F5344CB8AC3E}">
        <p14:creationId xmlns:p14="http://schemas.microsoft.com/office/powerpoint/2010/main" val="219535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2503-C0DA-5926-0AF7-97608B90F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E82EA99-83E3-3A67-386F-63451CDD4F98}"/>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153E22FE-85E5-E4FF-A0F4-E85247EEAEC3}"/>
              </a:ext>
            </a:extLst>
          </p:cNvPr>
          <p:cNvSpPr txBox="1"/>
          <p:nvPr/>
        </p:nvSpPr>
        <p:spPr>
          <a:xfrm>
            <a:off x="7222499" y="1117995"/>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Enter your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Sign up Code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______________________</a:t>
            </a:r>
          </a:p>
        </p:txBody>
      </p:sp>
      <p:pic>
        <p:nvPicPr>
          <p:cNvPr id="5" name="Picture 4">
            <a:extLst>
              <a:ext uri="{FF2B5EF4-FFF2-40B4-BE49-F238E27FC236}">
                <a16:creationId xmlns:a16="http://schemas.microsoft.com/office/drawing/2014/main" id="{9E5D25E4-CE2D-9734-476D-61739BD33978}"/>
              </a:ext>
            </a:extLst>
          </p:cNvPr>
          <p:cNvPicPr>
            <a:picLocks noChangeAspect="1"/>
          </p:cNvPicPr>
          <p:nvPr/>
        </p:nvPicPr>
        <p:blipFill>
          <a:blip r:embed="rId3"/>
          <a:stretch>
            <a:fillRect/>
          </a:stretch>
        </p:blipFill>
        <p:spPr>
          <a:xfrm>
            <a:off x="298113" y="1117995"/>
            <a:ext cx="6629570" cy="465784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B956074-5711-E8DA-5AC6-E633B810011C}"/>
              </a:ext>
            </a:extLst>
          </p:cNvPr>
          <p:cNvSpPr txBox="1"/>
          <p:nvPr/>
        </p:nvSpPr>
        <p:spPr>
          <a:xfrm>
            <a:off x="7222498" y="2750294"/>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Use an email address that you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access frequently</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0" name="TextBox 9">
            <a:extLst>
              <a:ext uri="{FF2B5EF4-FFF2-40B4-BE49-F238E27FC236}">
                <a16:creationId xmlns:a16="http://schemas.microsoft.com/office/drawing/2014/main" id="{46E682C8-C0C6-785E-0D12-6F054679E266}"/>
              </a:ext>
            </a:extLst>
          </p:cNvPr>
          <p:cNvSpPr txBox="1"/>
          <p:nvPr/>
        </p:nvSpPr>
        <p:spPr>
          <a:xfrm>
            <a:off x="7222497" y="4382592"/>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Create a memorable password and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make a note of it!</a:t>
            </a: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C4AB38C-64F1-0827-7DAE-1D201B86B102}"/>
              </a:ext>
            </a:extLst>
          </p:cNvPr>
          <p:cNvSpPr/>
          <p:nvPr/>
        </p:nvSpPr>
        <p:spPr>
          <a:xfrm>
            <a:off x="411915" y="1232165"/>
            <a:ext cx="1391485"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9A963E-E52C-0A8B-DC2B-600F88A948A7}"/>
              </a:ext>
            </a:extLst>
          </p:cNvPr>
          <p:cNvSpPr/>
          <p:nvPr/>
        </p:nvSpPr>
        <p:spPr>
          <a:xfrm>
            <a:off x="354163" y="3532877"/>
            <a:ext cx="1449237"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28ABA2-D0D3-5B81-2179-7FE589CD3EA9}"/>
              </a:ext>
            </a:extLst>
          </p:cNvPr>
          <p:cNvSpPr/>
          <p:nvPr/>
        </p:nvSpPr>
        <p:spPr>
          <a:xfrm>
            <a:off x="665915" y="5278835"/>
            <a:ext cx="1162885"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56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B4C8A-BBC3-B491-A27D-B3787068BA5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40AF8BF-625F-154C-9DE7-9CBA5C22B3F8}"/>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CAE9117C-D287-5A8C-389B-3F957CF4957E}"/>
              </a:ext>
            </a:extLst>
          </p:cNvPr>
          <p:cNvSpPr txBox="1"/>
          <p:nvPr/>
        </p:nvSpPr>
        <p:spPr>
          <a:xfrm>
            <a:off x="7222498" y="1121489"/>
            <a:ext cx="4671387" cy="338277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see this message, your Sign up Code may have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expired</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or you may have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typed it incorrectly</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13393D17-C74B-3764-E034-A9B11FB1E844}"/>
              </a:ext>
            </a:extLst>
          </p:cNvPr>
          <p:cNvSpPr txBox="1"/>
          <p:nvPr/>
        </p:nvSpPr>
        <p:spPr>
          <a:xfrm>
            <a:off x="298111" y="4873308"/>
            <a:ext cx="11595774" cy="86320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Ask your teacher for more information.</a:t>
            </a:r>
          </a:p>
        </p:txBody>
      </p:sp>
      <p:pic>
        <p:nvPicPr>
          <p:cNvPr id="13" name="Picture 12">
            <a:extLst>
              <a:ext uri="{FF2B5EF4-FFF2-40B4-BE49-F238E27FC236}">
                <a16:creationId xmlns:a16="http://schemas.microsoft.com/office/drawing/2014/main" id="{191B7A4E-C0A2-EC78-35FA-3E2E4AAC1326}"/>
              </a:ext>
            </a:extLst>
          </p:cNvPr>
          <p:cNvPicPr>
            <a:picLocks noChangeAspect="1"/>
          </p:cNvPicPr>
          <p:nvPr/>
        </p:nvPicPr>
        <p:blipFill>
          <a:blip r:embed="rId3"/>
          <a:stretch>
            <a:fillRect/>
          </a:stretch>
        </p:blipFill>
        <p:spPr>
          <a:xfrm>
            <a:off x="298111" y="1860355"/>
            <a:ext cx="6682532" cy="1905043"/>
          </a:xfrm>
          <a:prstGeom prst="rect">
            <a:avLst/>
          </a:prstGeom>
          <a:ln>
            <a:noFill/>
          </a:ln>
          <a:effectLst>
            <a:outerShdw blurRad="292100" dist="139700" dir="2700000" algn="tl" rotWithShape="0">
              <a:srgbClr val="333333">
                <a:alpha val="65000"/>
              </a:srgbClr>
            </a:outerShdw>
          </a:effectLst>
        </p:spPr>
      </p:pic>
      <p:pic>
        <p:nvPicPr>
          <p:cNvPr id="14" name="Graphic 13" descr="Warning with solid fill">
            <a:extLst>
              <a:ext uri="{FF2B5EF4-FFF2-40B4-BE49-F238E27FC236}">
                <a16:creationId xmlns:a16="http://schemas.microsoft.com/office/drawing/2014/main" id="{4C8249D1-81D7-B05E-E0BF-66B5A68C48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0991" y="1324686"/>
            <a:ext cx="914400" cy="914400"/>
          </a:xfrm>
          <a:prstGeom prst="rect">
            <a:avLst/>
          </a:prstGeom>
        </p:spPr>
      </p:pic>
      <p:pic>
        <p:nvPicPr>
          <p:cNvPr id="16" name="Graphic 15" descr="Line arrow: Counter-clockwise curve with solid fill">
            <a:extLst>
              <a:ext uri="{FF2B5EF4-FFF2-40B4-BE49-F238E27FC236}">
                <a16:creationId xmlns:a16="http://schemas.microsoft.com/office/drawing/2014/main" id="{98C5CB3A-8256-85F3-0512-D9DC999DB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865508" flipV="1">
            <a:off x="6644370" y="2985368"/>
            <a:ext cx="914400" cy="914400"/>
          </a:xfrm>
          <a:prstGeom prst="rect">
            <a:avLst/>
          </a:prstGeom>
        </p:spPr>
      </p:pic>
    </p:spTree>
    <p:extLst>
      <p:ext uri="{BB962C8B-B14F-4D97-AF65-F5344CB8AC3E}">
        <p14:creationId xmlns:p14="http://schemas.microsoft.com/office/powerpoint/2010/main" val="32330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50DE8-7AB6-9587-FC6E-EFD5BDE5C0A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B5C71C3-BA3C-E07F-4949-23934869E405}"/>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Signing in to your Unifrog account</a:t>
            </a:r>
          </a:p>
        </p:txBody>
      </p:sp>
      <p:sp>
        <p:nvSpPr>
          <p:cNvPr id="8" name="TextBox 7">
            <a:extLst>
              <a:ext uri="{FF2B5EF4-FFF2-40B4-BE49-F238E27FC236}">
                <a16:creationId xmlns:a16="http://schemas.microsoft.com/office/drawing/2014/main" id="{78A50683-74FC-316B-6BF7-41418EFEAD2A}"/>
              </a:ext>
            </a:extLst>
          </p:cNvPr>
          <p:cNvSpPr txBox="1"/>
          <p:nvPr/>
        </p:nvSpPr>
        <p:spPr>
          <a:xfrm>
            <a:off x="6400800" y="1225410"/>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Now you’re registered, you’ll sign in to Unifrog with your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email address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password</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85CB385D-F927-3996-89C3-85F740B5AA43}"/>
              </a:ext>
            </a:extLst>
          </p:cNvPr>
          <p:cNvPicPr>
            <a:picLocks noChangeAspect="1"/>
          </p:cNvPicPr>
          <p:nvPr/>
        </p:nvPicPr>
        <p:blipFill>
          <a:blip r:embed="rId3"/>
          <a:stretch>
            <a:fillRect/>
          </a:stretch>
        </p:blipFill>
        <p:spPr>
          <a:xfrm>
            <a:off x="298111" y="1225410"/>
            <a:ext cx="5825976" cy="440718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A8EA84F-6730-A2EB-4293-6E84CD5CBEA5}"/>
              </a:ext>
            </a:extLst>
          </p:cNvPr>
          <p:cNvSpPr/>
          <p:nvPr/>
        </p:nvSpPr>
        <p:spPr>
          <a:xfrm>
            <a:off x="285410" y="5168900"/>
            <a:ext cx="3854789" cy="46994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ursor with solid fill">
            <a:extLst>
              <a:ext uri="{FF2B5EF4-FFF2-40B4-BE49-F238E27FC236}">
                <a16:creationId xmlns:a16="http://schemas.microsoft.com/office/drawing/2014/main" id="{EE100D6B-0B39-BBC3-649B-B7D57B10B7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339777" y="5499312"/>
            <a:ext cx="550792" cy="550792"/>
          </a:xfrm>
          <a:prstGeom prst="rect">
            <a:avLst/>
          </a:prstGeom>
        </p:spPr>
      </p:pic>
      <p:pic>
        <p:nvPicPr>
          <p:cNvPr id="7" name="Graphic 6" descr="Line arrow: Counter-clockwise curve with solid fill">
            <a:extLst>
              <a:ext uri="{FF2B5EF4-FFF2-40B4-BE49-F238E27FC236}">
                <a16:creationId xmlns:a16="http://schemas.microsoft.com/office/drawing/2014/main" id="{7C0AAC56-0F5A-0707-1C85-0B186D4EDC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438632" flipV="1">
            <a:off x="5566332" y="4842226"/>
            <a:ext cx="914400" cy="914400"/>
          </a:xfrm>
          <a:prstGeom prst="rect">
            <a:avLst/>
          </a:prstGeom>
        </p:spPr>
      </p:pic>
      <p:sp>
        <p:nvSpPr>
          <p:cNvPr id="10" name="TextBox 9">
            <a:extLst>
              <a:ext uri="{FF2B5EF4-FFF2-40B4-BE49-F238E27FC236}">
                <a16:creationId xmlns:a16="http://schemas.microsoft.com/office/drawing/2014/main" id="{DFA3E375-77D4-0D2E-8CF4-BB83143A57C5}"/>
              </a:ext>
            </a:extLst>
          </p:cNvPr>
          <p:cNvSpPr txBox="1"/>
          <p:nvPr/>
        </p:nvSpPr>
        <p:spPr>
          <a:xfrm>
            <a:off x="6400799" y="3429000"/>
            <a:ext cx="5493085" cy="220359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forget</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your password, click the link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reset</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(remember to check your junk/spam folders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just in case!)</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29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p>
        </p:txBody>
      </p:sp>
      <p:sp>
        <p:nvSpPr>
          <p:cNvPr id="11" name="TextBox 10">
            <a:extLst>
              <a:ext uri="{FF2B5EF4-FFF2-40B4-BE49-F238E27FC236}">
                <a16:creationId xmlns:a16="http://schemas.microsoft.com/office/drawing/2014/main" id="{8A206BDC-1040-C185-B4A4-238547219AB3}"/>
              </a:ext>
            </a:extLst>
          </p:cNvPr>
          <p:cNvSpPr txBox="1"/>
          <p:nvPr/>
        </p:nvSpPr>
        <p:spPr>
          <a:xfrm>
            <a:off x="4432470" y="1434924"/>
            <a:ext cx="7349066"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From your Unifrog homepage, scroll down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Exploring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don’t see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Courses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tool</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straight away,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tools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7" name="Group 6">
            <a:extLst>
              <a:ext uri="{FF2B5EF4-FFF2-40B4-BE49-F238E27FC236}">
                <a16:creationId xmlns:a16="http://schemas.microsoft.com/office/drawing/2014/main" id="{E97D386D-37D1-D97E-2121-D06B99F8B939}"/>
              </a:ext>
            </a:extLst>
          </p:cNvPr>
          <p:cNvGrpSpPr/>
          <p:nvPr/>
        </p:nvGrpSpPr>
        <p:grpSpPr>
          <a:xfrm>
            <a:off x="410464" y="1434924"/>
            <a:ext cx="3554640" cy="4014561"/>
            <a:chOff x="372865" y="1434997"/>
            <a:chExt cx="3554640" cy="4014561"/>
          </a:xfrm>
        </p:grpSpPr>
        <p:pic>
          <p:nvPicPr>
            <p:cNvPr id="9" name="Picture 8">
              <a:extLst>
                <a:ext uri="{FF2B5EF4-FFF2-40B4-BE49-F238E27FC236}">
                  <a16:creationId xmlns:a16="http://schemas.microsoft.com/office/drawing/2014/main" id="{3065C0C2-8813-0FA4-6054-0DED3E19D5D9}"/>
                </a:ext>
              </a:extLst>
            </p:cNvPr>
            <p:cNvPicPr>
              <a:picLocks noChangeAspect="1"/>
            </p:cNvPicPr>
            <p:nvPr/>
          </p:nvPicPr>
          <p:blipFill>
            <a:blip r:embed="rId3"/>
            <a:stretch>
              <a:fillRect/>
            </a:stretch>
          </p:blipFill>
          <p:spPr>
            <a:xfrm>
              <a:off x="372865" y="1434997"/>
              <a:ext cx="3473629" cy="3988005"/>
            </a:xfrm>
            <a:prstGeom prst="rect">
              <a:avLst/>
            </a:prstGeom>
            <a:ln>
              <a:noFill/>
            </a:ln>
            <a:effectLst>
              <a:outerShdw blurRad="292100" dist="139700" dir="2700000" algn="tl" rotWithShape="0">
                <a:srgbClr val="333333">
                  <a:alpha val="65000"/>
                </a:srgbClr>
              </a:outerShdw>
            </a:effectLst>
          </p:spPr>
        </p:pic>
        <p:pic>
          <p:nvPicPr>
            <p:cNvPr id="17" name="Graphic 16" descr="Cursor with solid fill">
              <a:extLst>
                <a:ext uri="{FF2B5EF4-FFF2-40B4-BE49-F238E27FC236}">
                  <a16:creationId xmlns:a16="http://schemas.microsoft.com/office/drawing/2014/main" id="{46CF03C7-3507-BE32-A578-1BB2C59FF4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3376713" y="4898766"/>
              <a:ext cx="550792" cy="550792"/>
            </a:xfrm>
            <a:prstGeom prst="rect">
              <a:avLst/>
            </a:prstGeom>
          </p:spPr>
        </p:pic>
        <p:sp>
          <p:nvSpPr>
            <p:cNvPr id="2" name="Rectangle 1">
              <a:extLst>
                <a:ext uri="{FF2B5EF4-FFF2-40B4-BE49-F238E27FC236}">
                  <a16:creationId xmlns:a16="http://schemas.microsoft.com/office/drawing/2014/main" id="{0663E4CE-F8C1-6026-B151-D4D96D65DA2B}"/>
                </a:ext>
              </a:extLst>
            </p:cNvPr>
            <p:cNvSpPr/>
            <p:nvPr/>
          </p:nvSpPr>
          <p:spPr>
            <a:xfrm>
              <a:off x="382896" y="4577495"/>
              <a:ext cx="3463598"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24905CED-FDB3-553C-698E-B447FA3463E6}"/>
              </a:ext>
            </a:extLst>
          </p:cNvPr>
          <p:cNvGrpSpPr/>
          <p:nvPr/>
        </p:nvGrpSpPr>
        <p:grpSpPr>
          <a:xfrm>
            <a:off x="6131290" y="4281678"/>
            <a:ext cx="3951426" cy="1081443"/>
            <a:chOff x="7124199" y="3683217"/>
            <a:chExt cx="3951426" cy="1081443"/>
          </a:xfrm>
        </p:grpSpPr>
        <p:pic>
          <p:nvPicPr>
            <p:cNvPr id="14" name="Picture 13" descr="A green and white square with white text&#10;&#10;Description automatically generated">
              <a:extLst>
                <a:ext uri="{FF2B5EF4-FFF2-40B4-BE49-F238E27FC236}">
                  <a16:creationId xmlns:a16="http://schemas.microsoft.com/office/drawing/2014/main" id="{C378E90F-464C-1C7B-F031-86D4896B0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199" y="3719287"/>
              <a:ext cx="3771900" cy="77324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B9ECB152-63C2-3314-55E1-0D03060CED4A}"/>
                </a:ext>
              </a:extLst>
            </p:cNvPr>
            <p:cNvSpPr/>
            <p:nvPr/>
          </p:nvSpPr>
          <p:spPr>
            <a:xfrm>
              <a:off x="9159537" y="3683217"/>
              <a:ext cx="1759287"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221E2D08-6F4D-40DD-526E-B111E49718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459370" y="4148405"/>
              <a:ext cx="616255" cy="616255"/>
            </a:xfrm>
            <a:prstGeom prst="rect">
              <a:avLst/>
            </a:prstGeom>
          </p:spPr>
        </p:pic>
      </p:grpSp>
    </p:spTree>
    <p:extLst>
      <p:ext uri="{BB962C8B-B14F-4D97-AF65-F5344CB8AC3E}">
        <p14:creationId xmlns:p14="http://schemas.microsoft.com/office/powerpoint/2010/main" val="429058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pic>
        <p:nvPicPr>
          <p:cNvPr id="10" name="Picture 9">
            <a:extLst>
              <a:ext uri="{FF2B5EF4-FFF2-40B4-BE49-F238E27FC236}">
                <a16:creationId xmlns:a16="http://schemas.microsoft.com/office/drawing/2014/main" id="{B1E95A71-B3CD-3343-B1AD-39F011D47D43}"/>
              </a:ext>
            </a:extLst>
          </p:cNvPr>
          <p:cNvPicPr>
            <a:picLocks noChangeAspect="1"/>
          </p:cNvPicPr>
          <p:nvPr/>
        </p:nvPicPr>
        <p:blipFill>
          <a:blip r:embed="rId3"/>
          <a:stretch>
            <a:fillRect/>
          </a:stretch>
        </p:blipFill>
        <p:spPr>
          <a:xfrm>
            <a:off x="326294" y="1281480"/>
            <a:ext cx="5769706" cy="162880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FBAD551D-93BE-A9CC-D50D-51A0A3548160}"/>
              </a:ext>
            </a:extLst>
          </p:cNvPr>
          <p:cNvSpPr txBox="1"/>
          <p:nvPr/>
        </p:nvSpPr>
        <p:spPr>
          <a:xfrm>
            <a:off x="537798" y="2239974"/>
            <a:ext cx="4095750" cy="430887"/>
          </a:xfrm>
          <a:prstGeom prst="rect">
            <a:avLst/>
          </a:prstGeom>
          <a:solidFill>
            <a:schemeClr val="bg1"/>
          </a:solidFill>
        </p:spPr>
        <p:txBody>
          <a:bodyPr wrap="square" rtlCol="0">
            <a:spAutoFit/>
          </a:bodyPr>
          <a:lstStyle/>
          <a:p>
            <a:r>
              <a:rPr lang="en-GB" sz="2200" b="1" dirty="0">
                <a:latin typeface="Open Sans" panose="020B0606030504020204" pitchFamily="34" charset="0"/>
                <a:ea typeface="Open Sans" panose="020B0606030504020204" pitchFamily="34" charset="0"/>
                <a:cs typeface="Open Sans" panose="020B0606030504020204" pitchFamily="34" charset="0"/>
              </a:rPr>
              <a:t>101</a:t>
            </a:r>
          </a:p>
        </p:txBody>
      </p:sp>
      <p:sp>
        <p:nvSpPr>
          <p:cNvPr id="15" name="TextBox 14">
            <a:extLst>
              <a:ext uri="{FF2B5EF4-FFF2-40B4-BE49-F238E27FC236}">
                <a16:creationId xmlns:a16="http://schemas.microsoft.com/office/drawing/2014/main" id="{F49BB3AA-F24F-4CA4-C81E-2D8A8A0C6F87}"/>
              </a:ext>
            </a:extLst>
          </p:cNvPr>
          <p:cNvSpPr txBox="1"/>
          <p:nvPr/>
        </p:nvSpPr>
        <p:spPr>
          <a:xfrm>
            <a:off x="6400800" y="1143362"/>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on the Courses tool, scroll down to the keyword search bar. </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Type in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Go</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5727DFC9-A19F-6B06-0685-4B166831FE2D}"/>
              </a:ext>
            </a:extLst>
          </p:cNvPr>
          <p:cNvPicPr>
            <a:picLocks noChangeAspect="1"/>
          </p:cNvPicPr>
          <p:nvPr/>
        </p:nvPicPr>
        <p:blipFill>
          <a:blip r:embed="rId4"/>
          <a:srcRect t="23610" b="1"/>
          <a:stretch/>
        </p:blipFill>
        <p:spPr>
          <a:xfrm>
            <a:off x="1837132" y="3130453"/>
            <a:ext cx="2748029" cy="269082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5F14AEB6-85DE-B89D-E660-4795D33A2A83}"/>
              </a:ext>
            </a:extLst>
          </p:cNvPr>
          <p:cNvSpPr txBox="1"/>
          <p:nvPr/>
        </p:nvSpPr>
        <p:spPr>
          <a:xfrm>
            <a:off x="6400800" y="3523344"/>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You’ll then see the Unifrog 101 course!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Course page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3E606CBA-4F9F-7B9D-19A5-CE8FA761F542}"/>
              </a:ext>
            </a:extLst>
          </p:cNvPr>
          <p:cNvSpPr/>
          <p:nvPr/>
        </p:nvSpPr>
        <p:spPr>
          <a:xfrm>
            <a:off x="5211706" y="2095884"/>
            <a:ext cx="792000" cy="703378"/>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ursor with solid fill">
            <a:extLst>
              <a:ext uri="{FF2B5EF4-FFF2-40B4-BE49-F238E27FC236}">
                <a16:creationId xmlns:a16="http://schemas.microsoft.com/office/drawing/2014/main" id="{6E2019F3-4761-DF5A-F461-1E94BE1BE0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5468914" y="2558180"/>
            <a:ext cx="550792" cy="550792"/>
          </a:xfrm>
          <a:prstGeom prst="rect">
            <a:avLst/>
          </a:prstGeom>
        </p:spPr>
      </p:pic>
      <p:sp>
        <p:nvSpPr>
          <p:cNvPr id="21" name="Rectangle 20">
            <a:extLst>
              <a:ext uri="{FF2B5EF4-FFF2-40B4-BE49-F238E27FC236}">
                <a16:creationId xmlns:a16="http://schemas.microsoft.com/office/drawing/2014/main" id="{FEA76464-1EF1-2FE5-AD02-C79E6D4CE6D2}"/>
              </a:ext>
            </a:extLst>
          </p:cNvPr>
          <p:cNvSpPr/>
          <p:nvPr/>
        </p:nvSpPr>
        <p:spPr>
          <a:xfrm>
            <a:off x="1957387" y="5507076"/>
            <a:ext cx="647701" cy="2126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Cursor with solid fill">
            <a:extLst>
              <a:ext uri="{FF2B5EF4-FFF2-40B4-BE49-F238E27FC236}">
                <a16:creationId xmlns:a16="http://schemas.microsoft.com/office/drawing/2014/main" id="{363F02AB-02B7-EEF3-0B8F-990741A11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2310276" y="5545883"/>
            <a:ext cx="550792" cy="550792"/>
          </a:xfrm>
          <a:prstGeom prst="rect">
            <a:avLst/>
          </a:prstGeom>
        </p:spPr>
      </p:pic>
    </p:spTree>
    <p:extLst>
      <p:ext uri="{BB962C8B-B14F-4D97-AF65-F5344CB8AC3E}">
        <p14:creationId xmlns:p14="http://schemas.microsoft.com/office/powerpoint/2010/main" val="106325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700"/>
                                  </p:iterate>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E4FE9-16C2-782D-1937-76F112CED78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199C4B6-15DE-72DB-E295-A508E3BAB2E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D97BF201-720B-FF6C-24E9-3081774C9EAD}"/>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 the course page, you can watch a short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intro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video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about the 101 course.</a:t>
            </a:r>
          </a:p>
        </p:txBody>
      </p:sp>
      <p:pic>
        <p:nvPicPr>
          <p:cNvPr id="6" name="Picture 5">
            <a:extLst>
              <a:ext uri="{FF2B5EF4-FFF2-40B4-BE49-F238E27FC236}">
                <a16:creationId xmlns:a16="http://schemas.microsoft.com/office/drawing/2014/main" id="{69463950-6D1B-1026-8827-4ED57639E54D}"/>
              </a:ext>
            </a:extLst>
          </p:cNvPr>
          <p:cNvPicPr>
            <a:picLocks noChangeAspect="1"/>
          </p:cNvPicPr>
          <p:nvPr/>
        </p:nvPicPr>
        <p:blipFill>
          <a:blip r:embed="rId3"/>
          <a:stretch>
            <a:fillRect/>
          </a:stretch>
        </p:blipFill>
        <p:spPr>
          <a:xfrm>
            <a:off x="3009805" y="2196133"/>
            <a:ext cx="6172389" cy="3547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6900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5741-6FA3-B925-3251-C0ADF3A9A617}"/>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35940997-1CD9-FF99-1956-6499EE4143E0}"/>
              </a:ext>
            </a:extLst>
          </p:cNvPr>
          <p:cNvPicPr>
            <a:picLocks noChangeAspect="1"/>
          </p:cNvPicPr>
          <p:nvPr/>
        </p:nvPicPr>
        <p:blipFill>
          <a:blip r:embed="rId3"/>
          <a:srcRect l="840" t="2097" r="840" b="1456"/>
          <a:stretch/>
        </p:blipFill>
        <p:spPr>
          <a:xfrm>
            <a:off x="6151033" y="2524761"/>
            <a:ext cx="5190067" cy="2905760"/>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33494CF8-2254-F30A-6D07-F318FA90AEC4}"/>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60BFF9-1968-A707-6698-4C6F811C3C0A}"/>
              </a:ext>
            </a:extLst>
          </p:cNvPr>
          <p:cNvSpPr txBox="1"/>
          <p:nvPr/>
        </p:nvSpPr>
        <p:spPr>
          <a:xfrm>
            <a:off x="410464" y="1243818"/>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the video starts to play,</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can turn on the </a:t>
            </a:r>
            <a:r>
              <a:rPr kumimoji="0" lang="en-GB" sz="2200" b="1"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captions</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using the three dots.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2DCF41D1-9143-EA9A-08BE-FEAEF92559EF}"/>
              </a:ext>
            </a:extLst>
          </p:cNvPr>
          <p:cNvPicPr>
            <a:picLocks noChangeAspect="1"/>
          </p:cNvPicPr>
          <p:nvPr/>
        </p:nvPicPr>
        <p:blipFill>
          <a:blip r:embed="rId4"/>
          <a:srcRect l="2095" t="2083" r="664" b="2149"/>
          <a:stretch/>
        </p:blipFill>
        <p:spPr>
          <a:xfrm>
            <a:off x="457200" y="2524761"/>
            <a:ext cx="5120640" cy="2905760"/>
          </a:xfrm>
          <a:prstGeom prst="rect">
            <a:avLst/>
          </a:prstGeom>
          <a:ln>
            <a:noFill/>
          </a:ln>
          <a:effectLst>
            <a:outerShdw blurRad="292100" dist="139700" dir="2700000" algn="tl" rotWithShape="0">
              <a:srgbClr val="333333">
                <a:alpha val="65000"/>
              </a:srgbClr>
            </a:outerShdw>
          </a:effectLst>
        </p:spPr>
      </p:pic>
      <p:pic>
        <p:nvPicPr>
          <p:cNvPr id="16" name="Graphic 15" descr="Cursor with solid fill">
            <a:extLst>
              <a:ext uri="{FF2B5EF4-FFF2-40B4-BE49-F238E27FC236}">
                <a16:creationId xmlns:a16="http://schemas.microsoft.com/office/drawing/2014/main" id="{0F9DB3A3-C40D-9090-D920-6DEAA8F288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5207958" y="5051699"/>
            <a:ext cx="888042" cy="888042"/>
          </a:xfrm>
          <a:prstGeom prst="rect">
            <a:avLst/>
          </a:prstGeom>
        </p:spPr>
      </p:pic>
      <p:pic>
        <p:nvPicPr>
          <p:cNvPr id="20" name="Graphic 19" descr="Cursor with solid fill">
            <a:extLst>
              <a:ext uri="{FF2B5EF4-FFF2-40B4-BE49-F238E27FC236}">
                <a16:creationId xmlns:a16="http://schemas.microsoft.com/office/drawing/2014/main" id="{BCBA20EF-2153-D000-FE1C-47E4EAE5B7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682635" y="4324868"/>
            <a:ext cx="888042" cy="888042"/>
          </a:xfrm>
          <a:prstGeom prst="rect">
            <a:avLst/>
          </a:prstGeom>
        </p:spPr>
      </p:pic>
    </p:spTree>
    <p:extLst>
      <p:ext uri="{BB962C8B-B14F-4D97-AF65-F5344CB8AC3E}">
        <p14:creationId xmlns:p14="http://schemas.microsoft.com/office/powerpoint/2010/main" val="126854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7D55E-F29B-8FE7-7469-D841CCBC87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0EE3121-0286-FE95-8809-442F4CB48C0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09F28C52-265E-A4A1-CEE2-E7B247B993DC}"/>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ready to get started,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Join course</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BF4A5106-0D0C-0F14-5071-103AEF0D5167}"/>
              </a:ext>
            </a:extLst>
          </p:cNvPr>
          <p:cNvPicPr>
            <a:picLocks noChangeAspect="1"/>
          </p:cNvPicPr>
          <p:nvPr/>
        </p:nvPicPr>
        <p:blipFill>
          <a:blip r:embed="rId3"/>
          <a:stretch>
            <a:fillRect/>
          </a:stretch>
        </p:blipFill>
        <p:spPr>
          <a:xfrm>
            <a:off x="410464" y="2360256"/>
            <a:ext cx="5760503" cy="33103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B2E9F90-6F3E-1443-AA91-81F92C4B9E4F}"/>
              </a:ext>
            </a:extLst>
          </p:cNvPr>
          <p:cNvPicPr>
            <a:picLocks noChangeAspect="1"/>
          </p:cNvPicPr>
          <p:nvPr/>
        </p:nvPicPr>
        <p:blipFill>
          <a:blip r:embed="rId4"/>
          <a:stretch>
            <a:fillRect/>
          </a:stretch>
        </p:blipFill>
        <p:spPr>
          <a:xfrm>
            <a:off x="6771129" y="2972217"/>
            <a:ext cx="5010407" cy="1701887"/>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95010F33-6BF0-4D22-42BB-E0D76C05DD84}"/>
              </a:ext>
            </a:extLst>
          </p:cNvPr>
          <p:cNvSpPr/>
          <p:nvPr/>
        </p:nvSpPr>
        <p:spPr>
          <a:xfrm>
            <a:off x="6931249" y="3120548"/>
            <a:ext cx="4685018" cy="136939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ursor with solid fill">
            <a:extLst>
              <a:ext uri="{FF2B5EF4-FFF2-40B4-BE49-F238E27FC236}">
                <a16:creationId xmlns:a16="http://schemas.microsoft.com/office/drawing/2014/main" id="{AF21CE7E-4819-DE37-A96E-4F8BEA01E7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761772" y="4119808"/>
            <a:ext cx="1108590" cy="1108590"/>
          </a:xfrm>
          <a:prstGeom prst="rect">
            <a:avLst/>
          </a:prstGeom>
        </p:spPr>
      </p:pic>
    </p:spTree>
    <p:extLst>
      <p:ext uri="{BB962C8B-B14F-4D97-AF65-F5344CB8AC3E}">
        <p14:creationId xmlns:p14="http://schemas.microsoft.com/office/powerpoint/2010/main" val="407519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66DF-9F06-5A92-045F-6B765550B12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9751FD2-889F-409C-F7BB-E5E1FC107CD8}"/>
              </a:ext>
            </a:extLst>
          </p:cNvPr>
          <p:cNvSpPr>
            <a:spLocks noGrp="1"/>
          </p:cNvSpPr>
          <p:nvPr>
            <p:ph type="title"/>
          </p:nvPr>
        </p:nvSpPr>
        <p:spPr>
          <a:xfrm>
            <a:off x="261962" y="511976"/>
            <a:ext cx="11595774" cy="669188"/>
          </a:xfrm>
        </p:spPr>
        <p:txBody>
          <a:bodyPr>
            <a:normAutofit/>
          </a:bodyPr>
          <a:lstStyle/>
          <a:p>
            <a:r>
              <a:rPr lang="en-GB" sz="3200" b="1" dirty="0">
                <a:latin typeface="Open Sans" panose="020B0606030504020204"/>
              </a:rPr>
              <a:t>How to set the </a:t>
            </a:r>
            <a:r>
              <a:rPr lang="en-GB" sz="3200" b="1" dirty="0" err="1">
                <a:latin typeface="Open Sans" panose="020B0606030504020204"/>
              </a:rPr>
              <a:t>Unifrog</a:t>
            </a:r>
            <a:r>
              <a:rPr lang="en-GB" sz="3200" b="1" dirty="0">
                <a:latin typeface="Open Sans" panose="020B0606030504020204"/>
              </a:rPr>
              <a:t> 101 course as an interaction</a:t>
            </a:r>
          </a:p>
        </p:txBody>
      </p:sp>
      <p:pic>
        <p:nvPicPr>
          <p:cNvPr id="3" name="Picture 2">
            <a:hlinkClick r:id="rId3"/>
            <a:extLst>
              <a:ext uri="{FF2B5EF4-FFF2-40B4-BE49-F238E27FC236}">
                <a16:creationId xmlns:a16="http://schemas.microsoft.com/office/drawing/2014/main" id="{37A058CA-AA8B-F78E-9776-FBAB462966A1}"/>
              </a:ext>
            </a:extLst>
          </p:cNvPr>
          <p:cNvPicPr>
            <a:picLocks noChangeAspect="1"/>
          </p:cNvPicPr>
          <p:nvPr/>
        </p:nvPicPr>
        <p:blipFill>
          <a:blip r:embed="rId4"/>
          <a:stretch>
            <a:fillRect/>
          </a:stretch>
        </p:blipFill>
        <p:spPr>
          <a:xfrm>
            <a:off x="2784108" y="1213438"/>
            <a:ext cx="6623783" cy="4681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0864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410464" y="1005681"/>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have access to session 1!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Session page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3" name="Picture 2">
            <a:extLst>
              <a:ext uri="{FF2B5EF4-FFF2-40B4-BE49-F238E27FC236}">
                <a16:creationId xmlns:a16="http://schemas.microsoft.com/office/drawing/2014/main" id="{EC9FF6DE-452F-AB94-B844-60FF3B2B0F6C}"/>
              </a:ext>
            </a:extLst>
          </p:cNvPr>
          <p:cNvPicPr>
            <a:picLocks noChangeAspect="1"/>
          </p:cNvPicPr>
          <p:nvPr/>
        </p:nvPicPr>
        <p:blipFill>
          <a:blip r:embed="rId3"/>
          <a:stretch>
            <a:fillRect/>
          </a:stretch>
        </p:blipFill>
        <p:spPr>
          <a:xfrm>
            <a:off x="410464" y="2149594"/>
            <a:ext cx="4940554" cy="113035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2E7245C-6443-ECE8-9FF5-E7E2B4FA2C5A}"/>
              </a:ext>
            </a:extLst>
          </p:cNvPr>
          <p:cNvSpPr txBox="1"/>
          <p:nvPr/>
        </p:nvSpPr>
        <p:spPr>
          <a:xfrm>
            <a:off x="410464" y="3551788"/>
            <a:ext cx="4940554" cy="223076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Each session has some short videos to watch, things to read, and activities to complete to help you explore</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13" name="Picture 12">
            <a:extLst>
              <a:ext uri="{FF2B5EF4-FFF2-40B4-BE49-F238E27FC236}">
                <a16:creationId xmlns:a16="http://schemas.microsoft.com/office/drawing/2014/main" id="{01190FE2-93AB-F8F4-AE64-FCE95225EABD}"/>
              </a:ext>
            </a:extLst>
          </p:cNvPr>
          <p:cNvPicPr>
            <a:picLocks noChangeAspect="1"/>
          </p:cNvPicPr>
          <p:nvPr/>
        </p:nvPicPr>
        <p:blipFill>
          <a:blip r:embed="rId4"/>
          <a:stretch>
            <a:fillRect/>
          </a:stretch>
        </p:blipFill>
        <p:spPr>
          <a:xfrm>
            <a:off x="5659082" y="2149594"/>
            <a:ext cx="4940554" cy="20797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F6C0103-D9EC-8CCE-5F9F-5BA81AE57C0A}"/>
              </a:ext>
            </a:extLst>
          </p:cNvPr>
          <p:cNvPicPr>
            <a:picLocks noChangeAspect="1"/>
          </p:cNvPicPr>
          <p:nvPr/>
        </p:nvPicPr>
        <p:blipFill>
          <a:blip r:embed="rId5"/>
          <a:stretch>
            <a:fillRect/>
          </a:stretch>
        </p:blipFill>
        <p:spPr>
          <a:xfrm>
            <a:off x="7837714" y="3562885"/>
            <a:ext cx="3943822" cy="2219663"/>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5E73E1D3-E180-96CA-E536-6FD5851DB155}"/>
              </a:ext>
            </a:extLst>
          </p:cNvPr>
          <p:cNvSpPr/>
          <p:nvPr/>
        </p:nvSpPr>
        <p:spPr>
          <a:xfrm>
            <a:off x="4081182" y="2341017"/>
            <a:ext cx="1108038" cy="41305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ursor with solid fill">
            <a:extLst>
              <a:ext uri="{FF2B5EF4-FFF2-40B4-BE49-F238E27FC236}">
                <a16:creationId xmlns:a16="http://schemas.microsoft.com/office/drawing/2014/main" id="{C60056BA-48DB-78C3-3B01-87F4F16BE4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73288">
            <a:off x="4801396" y="2497723"/>
            <a:ext cx="550792" cy="550792"/>
          </a:xfrm>
          <a:prstGeom prst="rect">
            <a:avLst/>
          </a:prstGeom>
        </p:spPr>
      </p:pic>
    </p:spTree>
    <p:extLst>
      <p:ext uri="{BB962C8B-B14F-4D97-AF65-F5344CB8AC3E}">
        <p14:creationId xmlns:p14="http://schemas.microsoft.com/office/powerpoint/2010/main" val="33568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298113" y="1127052"/>
            <a:ext cx="11595774" cy="69107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you’ve finished the activities in the session 1, tick the checkbox and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Save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7" name="Picture 6">
            <a:extLst>
              <a:ext uri="{FF2B5EF4-FFF2-40B4-BE49-F238E27FC236}">
                <a16:creationId xmlns:a16="http://schemas.microsoft.com/office/drawing/2014/main" id="{028E6248-5168-4F92-C14E-0AD83E3A09EF}"/>
              </a:ext>
            </a:extLst>
          </p:cNvPr>
          <p:cNvPicPr>
            <a:picLocks noChangeAspect="1"/>
          </p:cNvPicPr>
          <p:nvPr/>
        </p:nvPicPr>
        <p:blipFill>
          <a:blip r:embed="rId3"/>
          <a:stretch>
            <a:fillRect/>
          </a:stretch>
        </p:blipFill>
        <p:spPr>
          <a:xfrm>
            <a:off x="1265356" y="2143014"/>
            <a:ext cx="9436585" cy="358793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2E7E70A-7C9C-E539-6619-B5D035CBFC22}"/>
              </a:ext>
            </a:extLst>
          </p:cNvPr>
          <p:cNvSpPr/>
          <p:nvPr/>
        </p:nvSpPr>
        <p:spPr>
          <a:xfrm>
            <a:off x="4902074" y="4592340"/>
            <a:ext cx="2224439" cy="113860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ursor with solid fill">
            <a:extLst>
              <a:ext uri="{FF2B5EF4-FFF2-40B4-BE49-F238E27FC236}">
                <a16:creationId xmlns:a16="http://schemas.microsoft.com/office/drawing/2014/main" id="{DBF7B927-A966-9F9D-09CD-DE1E619EEE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566351" y="2587209"/>
            <a:ext cx="550792" cy="550792"/>
          </a:xfrm>
          <a:prstGeom prst="rect">
            <a:avLst/>
          </a:prstGeom>
        </p:spPr>
      </p:pic>
      <p:pic>
        <p:nvPicPr>
          <p:cNvPr id="11" name="Graphic 10" descr="Cursor with solid fill">
            <a:extLst>
              <a:ext uri="{FF2B5EF4-FFF2-40B4-BE49-F238E27FC236}">
                <a16:creationId xmlns:a16="http://schemas.microsoft.com/office/drawing/2014/main" id="{96B8B0A0-7125-7E25-D378-7B7AF144C6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6319779" y="5103862"/>
            <a:ext cx="550792" cy="550792"/>
          </a:xfrm>
          <a:prstGeom prst="rect">
            <a:avLst/>
          </a:prstGeom>
        </p:spPr>
      </p:pic>
    </p:spTree>
    <p:extLst>
      <p:ext uri="{BB962C8B-B14F-4D97-AF65-F5344CB8AC3E}">
        <p14:creationId xmlns:p14="http://schemas.microsoft.com/office/powerpoint/2010/main" val="3160563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6822831" y="1006502"/>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be able to access session 2.</a:t>
            </a:r>
          </a:p>
        </p:txBody>
      </p:sp>
      <p:pic>
        <p:nvPicPr>
          <p:cNvPr id="6" name="Picture 5">
            <a:extLst>
              <a:ext uri="{FF2B5EF4-FFF2-40B4-BE49-F238E27FC236}">
                <a16:creationId xmlns:a16="http://schemas.microsoft.com/office/drawing/2014/main" id="{891CA39A-DB17-93CF-20B3-A5FF8F36C7E5}"/>
              </a:ext>
            </a:extLst>
          </p:cNvPr>
          <p:cNvPicPr>
            <a:picLocks noChangeAspect="1"/>
          </p:cNvPicPr>
          <p:nvPr/>
        </p:nvPicPr>
        <p:blipFill>
          <a:blip r:embed="rId3"/>
          <a:stretch>
            <a:fillRect/>
          </a:stretch>
        </p:blipFill>
        <p:spPr>
          <a:xfrm>
            <a:off x="326438" y="1006503"/>
            <a:ext cx="6055381" cy="469378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0EFB33B-98E9-6FCB-8DAD-DC440F3C3A83}"/>
              </a:ext>
            </a:extLst>
          </p:cNvPr>
          <p:cNvSpPr txBox="1"/>
          <p:nvPr/>
        </p:nvSpPr>
        <p:spPr>
          <a:xfrm>
            <a:off x="6822832" y="3599544"/>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Keep going until you’ve completed all sessions!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13394BF8-61A8-7BB4-4A7E-12ED550FFAAC}"/>
              </a:ext>
            </a:extLst>
          </p:cNvPr>
          <p:cNvSpPr/>
          <p:nvPr/>
        </p:nvSpPr>
        <p:spPr>
          <a:xfrm>
            <a:off x="4820100" y="3004145"/>
            <a:ext cx="1368951" cy="46295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B2EF6EBC-F46D-D030-847D-F6DC250A27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754734" y="3183537"/>
            <a:ext cx="550792" cy="550792"/>
          </a:xfrm>
          <a:prstGeom prst="rect">
            <a:avLst/>
          </a:prstGeom>
        </p:spPr>
      </p:pic>
    </p:spTree>
    <p:extLst>
      <p:ext uri="{BB962C8B-B14F-4D97-AF65-F5344CB8AC3E}">
        <p14:creationId xmlns:p14="http://schemas.microsoft.com/office/powerpoint/2010/main" val="319558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298113" y="1050851"/>
            <a:ext cx="11595774" cy="122715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all sessions are completed, you’ll be asked for some feedback and you can download your course completion certificate. </a:t>
            </a:r>
          </a:p>
        </p:txBody>
      </p:sp>
      <p:pic>
        <p:nvPicPr>
          <p:cNvPr id="5" name="Picture 4">
            <a:extLst>
              <a:ext uri="{FF2B5EF4-FFF2-40B4-BE49-F238E27FC236}">
                <a16:creationId xmlns:a16="http://schemas.microsoft.com/office/drawing/2014/main" id="{9C167888-6B79-D4D7-3259-940C550E626C}"/>
              </a:ext>
            </a:extLst>
          </p:cNvPr>
          <p:cNvPicPr>
            <a:picLocks noChangeAspect="1"/>
          </p:cNvPicPr>
          <p:nvPr/>
        </p:nvPicPr>
        <p:blipFill>
          <a:blip r:embed="rId3"/>
          <a:stretch>
            <a:fillRect/>
          </a:stretch>
        </p:blipFill>
        <p:spPr>
          <a:xfrm>
            <a:off x="298113" y="2449357"/>
            <a:ext cx="7264773" cy="35117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CB4502F-D780-8C93-0451-CA3F9C3BD212}"/>
              </a:ext>
            </a:extLst>
          </p:cNvPr>
          <p:cNvPicPr>
            <a:picLocks noChangeAspect="1"/>
          </p:cNvPicPr>
          <p:nvPr/>
        </p:nvPicPr>
        <p:blipFill>
          <a:blip r:embed="rId4"/>
          <a:stretch>
            <a:fillRect/>
          </a:stretch>
        </p:blipFill>
        <p:spPr>
          <a:xfrm>
            <a:off x="7686244" y="3429000"/>
            <a:ext cx="4207643" cy="1545665"/>
          </a:xfrm>
          <a:prstGeom prst="rect">
            <a:avLst/>
          </a:prstGeom>
          <a:ln>
            <a:noFill/>
          </a:ln>
          <a:effectLst>
            <a:outerShdw blurRad="292100" dist="139700" dir="2700000" algn="tl" rotWithShape="0">
              <a:srgbClr val="333333">
                <a:alpha val="65000"/>
              </a:srgbClr>
            </a:outerShdw>
          </a:effectLst>
        </p:spPr>
      </p:pic>
      <p:pic>
        <p:nvPicPr>
          <p:cNvPr id="7" name="Graphic 6" descr="Cursor with solid fill">
            <a:extLst>
              <a:ext uri="{FF2B5EF4-FFF2-40B4-BE49-F238E27FC236}">
                <a16:creationId xmlns:a16="http://schemas.microsoft.com/office/drawing/2014/main" id="{89271ECB-8B1C-8B5E-4179-A8D8B247C8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5026296" y="3335780"/>
            <a:ext cx="550792" cy="550792"/>
          </a:xfrm>
          <a:prstGeom prst="rect">
            <a:avLst/>
          </a:prstGeom>
        </p:spPr>
      </p:pic>
      <p:sp>
        <p:nvSpPr>
          <p:cNvPr id="12" name="TextBox 11">
            <a:extLst>
              <a:ext uri="{FF2B5EF4-FFF2-40B4-BE49-F238E27FC236}">
                <a16:creationId xmlns:a16="http://schemas.microsoft.com/office/drawing/2014/main" id="{29D075F2-7282-B335-1F4D-87328BAAA56E}"/>
              </a:ext>
            </a:extLst>
          </p:cNvPr>
          <p:cNvSpPr txBox="1"/>
          <p:nvPr/>
        </p:nvSpPr>
        <p:spPr>
          <a:xfrm>
            <a:off x="1630293" y="4747595"/>
            <a:ext cx="43434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think this course was…</a:t>
            </a:r>
          </a:p>
        </p:txBody>
      </p:sp>
      <p:sp>
        <p:nvSpPr>
          <p:cNvPr id="11" name="Rectangle 10">
            <a:extLst>
              <a:ext uri="{FF2B5EF4-FFF2-40B4-BE49-F238E27FC236}">
                <a16:creationId xmlns:a16="http://schemas.microsoft.com/office/drawing/2014/main" id="{E0520CB9-CA95-288D-9018-1756B4F7944F}"/>
              </a:ext>
            </a:extLst>
          </p:cNvPr>
          <p:cNvSpPr/>
          <p:nvPr/>
        </p:nvSpPr>
        <p:spPr>
          <a:xfrm>
            <a:off x="2689773" y="5446993"/>
            <a:ext cx="2534160" cy="50562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ursor with solid fill">
            <a:extLst>
              <a:ext uri="{FF2B5EF4-FFF2-40B4-BE49-F238E27FC236}">
                <a16:creationId xmlns:a16="http://schemas.microsoft.com/office/drawing/2014/main" id="{C799FB4D-CABA-5AED-DA25-2DD1921C10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4674607" y="5531753"/>
            <a:ext cx="550792" cy="550792"/>
          </a:xfrm>
          <a:prstGeom prst="rect">
            <a:avLst/>
          </a:prstGeom>
        </p:spPr>
      </p:pic>
      <p:sp>
        <p:nvSpPr>
          <p:cNvPr id="13" name="Rectangle 12">
            <a:extLst>
              <a:ext uri="{FF2B5EF4-FFF2-40B4-BE49-F238E27FC236}">
                <a16:creationId xmlns:a16="http://schemas.microsoft.com/office/drawing/2014/main" id="{4057BBD0-D287-318C-BC31-32154B6A138A}"/>
              </a:ext>
            </a:extLst>
          </p:cNvPr>
          <p:cNvSpPr/>
          <p:nvPr/>
        </p:nvSpPr>
        <p:spPr>
          <a:xfrm>
            <a:off x="8258886" y="4395856"/>
            <a:ext cx="1740247" cy="351739"/>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ursor with solid fill">
            <a:extLst>
              <a:ext uri="{FF2B5EF4-FFF2-40B4-BE49-F238E27FC236}">
                <a16:creationId xmlns:a16="http://schemas.microsoft.com/office/drawing/2014/main" id="{D64A61F8-F115-1368-5D8B-EC9A957932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8252097" y="4516880"/>
            <a:ext cx="550792" cy="550792"/>
          </a:xfrm>
          <a:prstGeom prst="rect">
            <a:avLst/>
          </a:prstGeom>
        </p:spPr>
      </p:pic>
    </p:spTree>
    <p:extLst>
      <p:ext uri="{BB962C8B-B14F-4D97-AF65-F5344CB8AC3E}">
        <p14:creationId xmlns:p14="http://schemas.microsoft.com/office/powerpoint/2010/main" val="16175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autoRev="1" fill="hold" nodeType="withEffect">
                                  <p:stCondLst>
                                    <p:cond delay="0"/>
                                  </p:stCondLst>
                                  <p:childTnLst>
                                    <p:animMotion origin="layout" path="M 4.375E-6 1.11111E-6 L -0.21498 0.00324 " pathEditMode="relative" rAng="0" ptsTypes="AA">
                                      <p:cBhvr>
                                        <p:cTn id="6" dur="2000" fill="hold"/>
                                        <p:tgtEl>
                                          <p:spTgt spid="7"/>
                                        </p:tgtEl>
                                        <p:attrNameLst>
                                          <p:attrName>ppt_x</p:attrName>
                                          <p:attrName>ppt_y</p:attrName>
                                        </p:attrNameLst>
                                      </p:cBhvr>
                                      <p:rCtr x="-10755" y="162"/>
                                    </p:animMotion>
                                  </p:childTnLst>
                                </p:cTn>
                              </p:par>
                            </p:childTnLst>
                          </p:cTn>
                        </p:par>
                        <p:par>
                          <p:cTn id="7" fill="hold">
                            <p:stCondLst>
                              <p:cond delay="4000"/>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91829-BB6B-67F2-068D-4FCF8434665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0160BAC-CC56-A90F-C7D1-942B2EC99337}"/>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D09776C7-F4E8-3B5A-C423-E27B0EF10DC2}"/>
              </a:ext>
            </a:extLst>
          </p:cNvPr>
          <p:cNvSpPr txBox="1"/>
          <p:nvPr/>
        </p:nvSpPr>
        <p:spPr>
          <a:xfrm>
            <a:off x="272920" y="1211930"/>
            <a:ext cx="5823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Finished the Unifrog 101 course early?</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out the last page of your completion certificate for more ways to explore what Unifrog has to offer!</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577680E0-F56E-41C4-DF9E-E3374134BC46}"/>
              </a:ext>
            </a:extLst>
          </p:cNvPr>
          <p:cNvSpPr txBox="1"/>
          <p:nvPr/>
        </p:nvSpPr>
        <p:spPr>
          <a:xfrm>
            <a:off x="6858001" y="1211929"/>
            <a:ext cx="5061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srgbClr val="F15D5D"/>
                </a:solidFill>
                <a:latin typeface="Open Sans" panose="020B0606030504020204" pitchFamily="34" charset="0"/>
                <a:ea typeface="Open Sans" panose="020B0606030504020204" pitchFamily="34" charset="0"/>
                <a:cs typeface="Open Sans" panose="020B0606030504020204" pitchFamily="34" charset="0"/>
              </a:rPr>
              <a:t>Didn’t get time to finish today?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Don’t worry – you can pick up where you left off next time you log in to Unifrog. </a:t>
            </a:r>
          </a:p>
        </p:txBody>
      </p:sp>
      <p:pic>
        <p:nvPicPr>
          <p:cNvPr id="11" name="Picture 10">
            <a:extLst>
              <a:ext uri="{FF2B5EF4-FFF2-40B4-BE49-F238E27FC236}">
                <a16:creationId xmlns:a16="http://schemas.microsoft.com/office/drawing/2014/main" id="{2D6A455F-96D8-5204-8D17-653E1E5EF9E3}"/>
              </a:ext>
            </a:extLst>
          </p:cNvPr>
          <p:cNvPicPr>
            <a:picLocks noChangeAspect="1"/>
          </p:cNvPicPr>
          <p:nvPr/>
        </p:nvPicPr>
        <p:blipFill>
          <a:blip r:embed="rId3"/>
          <a:stretch>
            <a:fillRect/>
          </a:stretch>
        </p:blipFill>
        <p:spPr>
          <a:xfrm>
            <a:off x="8105678" y="3836893"/>
            <a:ext cx="2565725" cy="194489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03EF7A91-5E3E-8943-23E9-1DA679FF7D4D}"/>
              </a:ext>
            </a:extLst>
          </p:cNvPr>
          <p:cNvPicPr>
            <a:picLocks noChangeAspect="1"/>
          </p:cNvPicPr>
          <p:nvPr/>
        </p:nvPicPr>
        <p:blipFill>
          <a:blip r:embed="rId4"/>
          <a:stretch>
            <a:fillRect/>
          </a:stretch>
        </p:blipFill>
        <p:spPr>
          <a:xfrm>
            <a:off x="272920" y="3972614"/>
            <a:ext cx="5823080" cy="1673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675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3BFA088-DCC7-7D75-E746-17495B707B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9AB826-F8A3-0270-D660-37CFB6250575}"/>
              </a:ext>
            </a:extLst>
          </p:cNvPr>
          <p:cNvSpPr txBox="1"/>
          <p:nvPr/>
        </p:nvSpPr>
        <p:spPr>
          <a:xfrm>
            <a:off x="1631577" y="3155576"/>
            <a:ext cx="90134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Student-facing slides</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73057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Welcome to Unifrog!</a:t>
            </a:r>
          </a:p>
        </p:txBody>
      </p:sp>
      <p:sp>
        <p:nvSpPr>
          <p:cNvPr id="6" name="TextBox 5">
            <a:extLst>
              <a:ext uri="{FF2B5EF4-FFF2-40B4-BE49-F238E27FC236}">
                <a16:creationId xmlns:a16="http://schemas.microsoft.com/office/drawing/2014/main" id="{35C97250-E0B2-7C94-6A19-CF0360CCB817}"/>
              </a:ext>
            </a:extLst>
          </p:cNvPr>
          <p:cNvSpPr txBox="1"/>
          <p:nvPr/>
        </p:nvSpPr>
        <p:spPr>
          <a:xfrm>
            <a:off x="261963" y="1307314"/>
            <a:ext cx="5156200" cy="553059"/>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During today’s session, we will…</a:t>
            </a:r>
          </a:p>
        </p:txBody>
      </p:sp>
      <p:sp>
        <p:nvSpPr>
          <p:cNvPr id="3" name="TextBox 2">
            <a:extLst>
              <a:ext uri="{FF2B5EF4-FFF2-40B4-BE49-F238E27FC236}">
                <a16:creationId xmlns:a16="http://schemas.microsoft.com/office/drawing/2014/main" id="{5BD262BB-1A4D-58E6-E3A7-F0BC19AFABD3}"/>
              </a:ext>
            </a:extLst>
          </p:cNvPr>
          <p:cNvSpPr txBox="1"/>
          <p:nvPr/>
        </p:nvSpPr>
        <p:spPr>
          <a:xfrm>
            <a:off x="261962" y="2112673"/>
            <a:ext cx="5156200" cy="336233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Watch a video to find out about Unifrog</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Sign in to Unifrog</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Complete the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Unifrog 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course to learn how to use the platform</a:t>
            </a:r>
          </a:p>
        </p:txBody>
      </p:sp>
      <p:pic>
        <p:nvPicPr>
          <p:cNvPr id="5" name="Picture 4">
            <a:extLst>
              <a:ext uri="{FF2B5EF4-FFF2-40B4-BE49-F238E27FC236}">
                <a16:creationId xmlns:a16="http://schemas.microsoft.com/office/drawing/2014/main" id="{3BC48598-9EC2-6D55-55DA-2344CA0A079D}"/>
              </a:ext>
            </a:extLst>
          </p:cNvPr>
          <p:cNvPicPr>
            <a:picLocks noChangeAspect="1"/>
          </p:cNvPicPr>
          <p:nvPr/>
        </p:nvPicPr>
        <p:blipFill>
          <a:blip r:embed="rId3"/>
          <a:stretch>
            <a:fillRect/>
          </a:stretch>
        </p:blipFill>
        <p:spPr>
          <a:xfrm>
            <a:off x="5711486" y="1545743"/>
            <a:ext cx="6294751" cy="3540125"/>
          </a:xfrm>
          <a:prstGeom prst="rect">
            <a:avLst/>
          </a:prstGeom>
        </p:spPr>
      </p:pic>
    </p:spTree>
    <p:extLst>
      <p:ext uri="{BB962C8B-B14F-4D97-AF65-F5344CB8AC3E}">
        <p14:creationId xmlns:p14="http://schemas.microsoft.com/office/powerpoint/2010/main" val="324184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58FFE9F-3DA6-25E0-DC25-BD71AB9C1647}"/>
              </a:ext>
            </a:extLst>
          </p:cNvPr>
          <p:cNvPicPr>
            <a:picLocks noChangeAspect="1"/>
          </p:cNvPicPr>
          <p:nvPr/>
        </p:nvPicPr>
        <p:blipFill>
          <a:blip r:embed="rId4"/>
          <a:stretch>
            <a:fillRect/>
          </a:stretch>
        </p:blipFill>
        <p:spPr>
          <a:xfrm>
            <a:off x="1361268" y="449451"/>
            <a:ext cx="9469464" cy="532657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AE1D11E-3F15-4B3C-3EF9-ECD05779919B}"/>
              </a:ext>
            </a:extLst>
          </p:cNvPr>
          <p:cNvSpPr txBox="1"/>
          <p:nvPr/>
        </p:nvSpPr>
        <p:spPr>
          <a:xfrm>
            <a:off x="232475" y="6261316"/>
            <a:ext cx="8245098" cy="430887"/>
          </a:xfrm>
          <a:prstGeom prst="rect">
            <a:avLst/>
          </a:prstGeom>
          <a:noFill/>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Click the image above to open the Unifrog launch video</a:t>
            </a:r>
          </a:p>
        </p:txBody>
      </p:sp>
    </p:spTree>
    <p:extLst>
      <p:ext uri="{BB962C8B-B14F-4D97-AF65-F5344CB8AC3E}">
        <p14:creationId xmlns:p14="http://schemas.microsoft.com/office/powerpoint/2010/main" val="337961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a:t>
            </a:r>
          </a:p>
        </p:txBody>
      </p:sp>
      <p:sp>
        <p:nvSpPr>
          <p:cNvPr id="8" name="TextBox 7">
            <a:extLst>
              <a:ext uri="{FF2B5EF4-FFF2-40B4-BE49-F238E27FC236}">
                <a16:creationId xmlns:a16="http://schemas.microsoft.com/office/drawing/2014/main" id="{789086F8-62BD-302B-5BD0-D45EAF864D0B}"/>
              </a:ext>
            </a:extLst>
          </p:cNvPr>
          <p:cNvSpPr txBox="1"/>
          <p:nvPr/>
        </p:nvSpPr>
        <p:spPr>
          <a:xfrm>
            <a:off x="837184" y="1120803"/>
            <a:ext cx="10517632" cy="1114916"/>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How are students creating Unifrog accounts?</a:t>
            </a:r>
          </a:p>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Click the method you’re using below.</a:t>
            </a:r>
          </a:p>
        </p:txBody>
      </p:sp>
      <p:pic>
        <p:nvPicPr>
          <p:cNvPr id="10" name="Picture 9">
            <a:hlinkClick r:id="rId3" action="ppaction://hlinksldjump"/>
            <a:extLst>
              <a:ext uri="{FF2B5EF4-FFF2-40B4-BE49-F238E27FC236}">
                <a16:creationId xmlns:a16="http://schemas.microsoft.com/office/drawing/2014/main" id="{707E8092-13D0-6FA5-21D6-8BB12F04A7C0}"/>
              </a:ext>
            </a:extLst>
          </p:cNvPr>
          <p:cNvPicPr>
            <a:picLocks noChangeAspect="1"/>
          </p:cNvPicPr>
          <p:nvPr/>
        </p:nvPicPr>
        <p:blipFill>
          <a:blip r:embed="rId4"/>
          <a:stretch>
            <a:fillRect/>
          </a:stretch>
        </p:blipFill>
        <p:spPr>
          <a:xfrm>
            <a:off x="6605015" y="2511265"/>
            <a:ext cx="4749801" cy="2231377"/>
          </a:xfrm>
          <a:prstGeom prst="rect">
            <a:avLst/>
          </a:prstGeom>
          <a:ln>
            <a:noFill/>
          </a:ln>
          <a:effectLst>
            <a:outerShdw blurRad="292100" dist="139700" dir="2700000" algn="tl" rotWithShape="0">
              <a:srgbClr val="333333">
                <a:alpha val="65000"/>
              </a:srgbClr>
            </a:outerShdw>
          </a:effectLst>
        </p:spPr>
      </p:pic>
      <p:pic>
        <p:nvPicPr>
          <p:cNvPr id="13" name="Picture 12">
            <a:hlinkClick r:id="rId5" action="ppaction://hlinksldjump"/>
            <a:extLst>
              <a:ext uri="{FF2B5EF4-FFF2-40B4-BE49-F238E27FC236}">
                <a16:creationId xmlns:a16="http://schemas.microsoft.com/office/drawing/2014/main" id="{4AE2B9B4-8AE8-A1DD-8C61-B32F83A40F58}"/>
              </a:ext>
            </a:extLst>
          </p:cNvPr>
          <p:cNvPicPr>
            <a:picLocks noChangeAspect="1"/>
          </p:cNvPicPr>
          <p:nvPr/>
        </p:nvPicPr>
        <p:blipFill>
          <a:blip r:embed="rId6"/>
          <a:srcRect t="25090"/>
          <a:stretch/>
        </p:blipFill>
        <p:spPr>
          <a:xfrm>
            <a:off x="837185" y="2510726"/>
            <a:ext cx="4749800" cy="2231377"/>
          </a:xfrm>
          <a:prstGeom prst="rect">
            <a:avLst/>
          </a:prstGeom>
          <a:ln>
            <a:noFill/>
          </a:ln>
          <a:effectLst>
            <a:outerShdw blurRad="292100" dist="139700" dir="2700000" algn="tl" rotWithShape="0">
              <a:srgbClr val="333333">
                <a:alpha val="65000"/>
              </a:srgbClr>
            </a:outerShdw>
          </a:effectLst>
        </p:spPr>
      </p:pic>
      <p:sp>
        <p:nvSpPr>
          <p:cNvPr id="59" name="TextBox 58">
            <a:hlinkClick r:id="rId5" action="ppaction://hlinksldjump"/>
            <a:extLst>
              <a:ext uri="{FF2B5EF4-FFF2-40B4-BE49-F238E27FC236}">
                <a16:creationId xmlns:a16="http://schemas.microsoft.com/office/drawing/2014/main" id="{82558C84-74D2-7C90-A9DC-A7723F1B1726}"/>
              </a:ext>
            </a:extLst>
          </p:cNvPr>
          <p:cNvSpPr txBox="1"/>
          <p:nvPr/>
        </p:nvSpPr>
        <p:spPr>
          <a:xfrm>
            <a:off x="837185" y="4855632"/>
            <a:ext cx="4749800" cy="1114915"/>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457200" marR="0" lvl="0" indent="-457200" algn="ctr" defTabSz="914400" rtl="0" eaLnBrk="1" fontAlgn="auto" latinLnBrk="0" hangingPunct="1">
              <a:lnSpc>
                <a:spcPct val="150000"/>
              </a:lnSpc>
              <a:spcBef>
                <a:spcPts val="0"/>
              </a:spcBef>
              <a:spcAft>
                <a:spcPts val="0"/>
              </a:spcAft>
              <a:buClrTx/>
              <a:buSzTx/>
              <a:buAutoNum type="alphaLcParenR"/>
              <a:tabLst/>
              <a:defRPr/>
            </a:pPr>
            <a:r>
              <a:rPr lang="en-GB"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Welcome email method</a:t>
            </a:r>
          </a:p>
          <a:p>
            <a:pPr marR="0" lvl="0" algn="ctr"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(student bulk upload or Wonde)</a:t>
            </a:r>
          </a:p>
        </p:txBody>
      </p:sp>
      <p:sp>
        <p:nvSpPr>
          <p:cNvPr id="60" name="TextBox 59">
            <a:hlinkClick r:id="rId3" action="ppaction://hlinksldjump"/>
            <a:extLst>
              <a:ext uri="{FF2B5EF4-FFF2-40B4-BE49-F238E27FC236}">
                <a16:creationId xmlns:a16="http://schemas.microsoft.com/office/drawing/2014/main" id="{755FB7B1-2198-3A66-A375-0C7325A2D130}"/>
              </a:ext>
            </a:extLst>
          </p:cNvPr>
          <p:cNvSpPr txBox="1"/>
          <p:nvPr/>
        </p:nvSpPr>
        <p:spPr>
          <a:xfrm>
            <a:off x="6605016" y="4855631"/>
            <a:ext cx="4749800" cy="1116000"/>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457200" marR="0" lvl="0" indent="-457200" algn="ctr" defTabSz="914400" rtl="0" eaLnBrk="1" fontAlgn="auto" latinLnBrk="0" hangingPunct="1">
              <a:lnSpc>
                <a:spcPct val="150000"/>
              </a:lnSpc>
              <a:spcBef>
                <a:spcPts val="0"/>
              </a:spcBef>
              <a:spcAft>
                <a:spcPts val="0"/>
              </a:spcAft>
              <a:buClrTx/>
              <a:buSzTx/>
              <a:buAutoNum type="alphaLcParenR" startAt="2"/>
              <a:tabLst/>
              <a:defRPr/>
            </a:pPr>
            <a:r>
              <a:rPr lang="en-GB"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Sign up Code method</a:t>
            </a:r>
          </a:p>
        </p:txBody>
      </p:sp>
    </p:spTree>
    <p:extLst>
      <p:ext uri="{BB962C8B-B14F-4D97-AF65-F5344CB8AC3E}">
        <p14:creationId xmlns:p14="http://schemas.microsoft.com/office/powerpoint/2010/main" val="335218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D188-516E-A4DF-7520-F7AB90C999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0C1DD8D-8BF8-10E3-2A0D-72966E1DA8D5}"/>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Welcome email</a:t>
            </a:r>
          </a:p>
        </p:txBody>
      </p:sp>
      <p:sp>
        <p:nvSpPr>
          <p:cNvPr id="8" name="TextBox 7">
            <a:extLst>
              <a:ext uri="{FF2B5EF4-FFF2-40B4-BE49-F238E27FC236}">
                <a16:creationId xmlns:a16="http://schemas.microsoft.com/office/drawing/2014/main" id="{CE383736-0D50-5D97-9EED-893C4D94B878}"/>
              </a:ext>
            </a:extLst>
          </p:cNvPr>
          <p:cNvSpPr txBox="1"/>
          <p:nvPr/>
        </p:nvSpPr>
        <p:spPr>
          <a:xfrm>
            <a:off x="308863" y="1168401"/>
            <a:ext cx="6679762" cy="4605866"/>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An email has been sent to your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school email address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your junk/spam folders).</a:t>
            </a:r>
          </a:p>
          <a:p>
            <a:pPr marL="342900" indent="-342900">
              <a:lnSpc>
                <a:spcPct val="150000"/>
              </a:lnSpc>
              <a:buFont typeface="Arial" panose="020B0604020202020204" pitchFamily="34" charset="0"/>
              <a:buChar char="•"/>
              <a:defRPr/>
            </a:pPr>
            <a:endParaRPr lang="en-GB"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Begin</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follow the instructions.</a:t>
            </a:r>
          </a:p>
          <a:p>
            <a:pPr marL="342900" indent="-342900">
              <a:lnSpc>
                <a:spcPct val="150000"/>
              </a:lnSpc>
              <a:buFont typeface="Arial" panose="020B0604020202020204" pitchFamily="34" charset="0"/>
              <a:buChar char="•"/>
              <a:defRPr/>
            </a:pPr>
            <a:endParaRPr lang="en-GB"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Create a memorable password and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make a note of it!</a:t>
            </a: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47373EB4-9F52-A0F1-50B3-E047BEE103A3}"/>
              </a:ext>
            </a:extLst>
          </p:cNvPr>
          <p:cNvPicPr>
            <a:picLocks noChangeAspect="1"/>
          </p:cNvPicPr>
          <p:nvPr/>
        </p:nvPicPr>
        <p:blipFill>
          <a:blip r:embed="rId3"/>
          <a:stretch>
            <a:fillRect/>
          </a:stretch>
        </p:blipFill>
        <p:spPr>
          <a:xfrm>
            <a:off x="7260337" y="1142443"/>
            <a:ext cx="4622799" cy="28991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746F0F3-854E-57FE-0F59-C990B561EFB0}"/>
              </a:ext>
            </a:extLst>
          </p:cNvPr>
          <p:cNvPicPr>
            <a:picLocks noChangeAspect="1"/>
          </p:cNvPicPr>
          <p:nvPr/>
        </p:nvPicPr>
        <p:blipFill>
          <a:blip r:embed="rId4"/>
          <a:srcRect b="61537"/>
          <a:stretch/>
        </p:blipFill>
        <p:spPr>
          <a:xfrm>
            <a:off x="7260337" y="4302171"/>
            <a:ext cx="4622799" cy="1476552"/>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57FEAAD0-281C-2072-B870-96163A5BEBF7}"/>
              </a:ext>
            </a:extLst>
          </p:cNvPr>
          <p:cNvSpPr/>
          <p:nvPr/>
        </p:nvSpPr>
        <p:spPr>
          <a:xfrm>
            <a:off x="9932959" y="3497838"/>
            <a:ext cx="1950177" cy="54372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Cursor with solid fill">
            <a:extLst>
              <a:ext uri="{FF2B5EF4-FFF2-40B4-BE49-F238E27FC236}">
                <a16:creationId xmlns:a16="http://schemas.microsoft.com/office/drawing/2014/main" id="{65881DCB-8580-DCE7-5752-7481A68E33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984339" y="3766165"/>
            <a:ext cx="550792" cy="550792"/>
          </a:xfrm>
          <a:prstGeom prst="rect">
            <a:avLst/>
          </a:prstGeom>
        </p:spPr>
      </p:pic>
    </p:spTree>
    <p:extLst>
      <p:ext uri="{BB962C8B-B14F-4D97-AF65-F5344CB8AC3E}">
        <p14:creationId xmlns:p14="http://schemas.microsoft.com/office/powerpoint/2010/main" val="385284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DE91-679C-B3B7-4CBF-459CD1C6C7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CA35281-4F93-2110-1324-C08BEF80A33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Signing in to your Unifrog account</a:t>
            </a:r>
          </a:p>
        </p:txBody>
      </p:sp>
      <p:sp>
        <p:nvSpPr>
          <p:cNvPr id="8" name="TextBox 7">
            <a:extLst>
              <a:ext uri="{FF2B5EF4-FFF2-40B4-BE49-F238E27FC236}">
                <a16:creationId xmlns:a16="http://schemas.microsoft.com/office/drawing/2014/main" id="{EC8F2E3A-090A-1D06-21EF-879BB68F8FC2}"/>
              </a:ext>
            </a:extLst>
          </p:cNvPr>
          <p:cNvSpPr txBox="1"/>
          <p:nvPr/>
        </p:nvSpPr>
        <p:spPr>
          <a:xfrm>
            <a:off x="6400800" y="1225410"/>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Now you’re registered, you’ll sign in to Unifrog with your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email address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password</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9E9DBCA2-E96E-E3DC-BC6B-851384FB45B6}"/>
              </a:ext>
            </a:extLst>
          </p:cNvPr>
          <p:cNvPicPr>
            <a:picLocks noChangeAspect="1"/>
          </p:cNvPicPr>
          <p:nvPr/>
        </p:nvPicPr>
        <p:blipFill>
          <a:blip r:embed="rId3"/>
          <a:stretch>
            <a:fillRect/>
          </a:stretch>
        </p:blipFill>
        <p:spPr>
          <a:xfrm>
            <a:off x="298111" y="1225410"/>
            <a:ext cx="5825976" cy="440718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20693A46-77DB-C00F-AD63-A64FAF9FCF6E}"/>
              </a:ext>
            </a:extLst>
          </p:cNvPr>
          <p:cNvSpPr/>
          <p:nvPr/>
        </p:nvSpPr>
        <p:spPr>
          <a:xfrm>
            <a:off x="285410" y="5168900"/>
            <a:ext cx="3854789" cy="46994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ursor with solid fill">
            <a:extLst>
              <a:ext uri="{FF2B5EF4-FFF2-40B4-BE49-F238E27FC236}">
                <a16:creationId xmlns:a16="http://schemas.microsoft.com/office/drawing/2014/main" id="{1B2EBCDB-A95E-AC56-1916-F8B44FC5D4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339777" y="5499312"/>
            <a:ext cx="550792" cy="550792"/>
          </a:xfrm>
          <a:prstGeom prst="rect">
            <a:avLst/>
          </a:prstGeom>
        </p:spPr>
      </p:pic>
      <p:pic>
        <p:nvPicPr>
          <p:cNvPr id="7" name="Graphic 6" descr="Line arrow: Counter-clockwise curve with solid fill">
            <a:extLst>
              <a:ext uri="{FF2B5EF4-FFF2-40B4-BE49-F238E27FC236}">
                <a16:creationId xmlns:a16="http://schemas.microsoft.com/office/drawing/2014/main" id="{E7645EFE-311B-91F7-98D7-A1BC22C92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438632" flipV="1">
            <a:off x="5566332" y="4842226"/>
            <a:ext cx="914400" cy="914400"/>
          </a:xfrm>
          <a:prstGeom prst="rect">
            <a:avLst/>
          </a:prstGeom>
        </p:spPr>
      </p:pic>
      <p:sp>
        <p:nvSpPr>
          <p:cNvPr id="10" name="TextBox 9">
            <a:extLst>
              <a:ext uri="{FF2B5EF4-FFF2-40B4-BE49-F238E27FC236}">
                <a16:creationId xmlns:a16="http://schemas.microsoft.com/office/drawing/2014/main" id="{C7BD3E9F-352F-75C5-0D13-8CCA95D8CEAE}"/>
              </a:ext>
            </a:extLst>
          </p:cNvPr>
          <p:cNvSpPr txBox="1"/>
          <p:nvPr/>
        </p:nvSpPr>
        <p:spPr>
          <a:xfrm>
            <a:off x="6400799" y="3429000"/>
            <a:ext cx="5493085" cy="220359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forget</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your password, click the link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reset</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(remember to check your junk/spam folders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just in case!)</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54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44158</TotalTime>
  <Words>3433</Words>
  <Application>Microsoft Office PowerPoint</Application>
  <PresentationFormat>Widescreen</PresentationFormat>
  <Paragraphs>324</Paragraphs>
  <Slides>35</Slides>
  <Notes>35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Calibri</vt:lpstr>
      <vt:lpstr>Open Sans</vt:lpstr>
      <vt:lpstr>Wingdings</vt:lpstr>
      <vt:lpstr>Calibri Light</vt:lpstr>
      <vt:lpstr>Arial</vt:lpstr>
      <vt:lpstr>1_Office Theme</vt:lpstr>
      <vt:lpstr>2_Office Theme</vt:lpstr>
      <vt:lpstr>Office Theme</vt:lpstr>
      <vt:lpstr>PowerPoint Presentation</vt:lpstr>
      <vt:lpstr>How to launch Unifrog with your students</vt:lpstr>
      <vt:lpstr>How to set the Unifrog 101 course as an interaction</vt:lpstr>
      <vt:lpstr>PowerPoint Presentation</vt:lpstr>
      <vt:lpstr>Welcome to Unifrog!</vt:lpstr>
      <vt:lpstr>PowerPoint Presentation</vt:lpstr>
      <vt:lpstr>Creating your Unifrog account</vt:lpstr>
      <vt:lpstr>Creating your Unifrog account: Welcome email</vt:lpstr>
      <vt:lpstr>Signing in to your Unifrog account</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PowerPoint Presentation</vt:lpstr>
      <vt:lpstr>Creating your Unifrog account: Sign up Code</vt:lpstr>
      <vt:lpstr>Creating your Unifrog account: Sign up Code</vt:lpstr>
      <vt:lpstr>Creating your Unifrog account: Sign up Code</vt:lpstr>
      <vt:lpstr>Signing in to your Unifrog account</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Emily Adkins</cp:lastModifiedBy>
  <cp:revision>1336</cp:revision>
  <dcterms:created xsi:type="dcterms:W3CDTF">2018-10-19T14:26:26Z</dcterms:created>
  <dcterms:modified xsi:type="dcterms:W3CDTF">2025-03-19T16:22:04Z</dcterms:modified>
</cp:coreProperties>
</file>