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5" r:id="rId3"/>
    <p:sldId id="266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204F81-DFF9-4101-9863-0853CFB3D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7833A5-63B2-4FAF-BE04-EAD073EF5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62235E-1724-4219-A5BA-264BBEBC5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648985-03F3-4745-B998-2681193F3B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59A78B-57BF-4187-B3D5-799FC9E6B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966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00098B-C843-4A1D-9EB4-475F9E84B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26BAC-2C66-4EEF-B9E7-FBFB468D24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E044B5-B435-4943-BAD4-5AC198C30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FDFBDC-0A0D-44FE-A390-FDCF50C57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6F7F9E-D759-4CCF-B4C5-085DF18D6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549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57A162-E1B3-43DA-8572-67862C0572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2516ED-B60D-4060-8893-6741EB1C41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15E0D8-7171-4ABC-90C6-7A080B9692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74323-360D-40D6-B064-587886D4B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7799-A60B-4E3D-BF27-0B94F7A25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2810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23EE0-3BAA-44E7-9224-F16FB93E1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4F9DE-A37B-4EDB-B41D-81D93016D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37A453-9154-42AF-8CF6-62374D904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8C3E8-F8CA-4D56-B30B-557962ABE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4AE8F7-E270-43CB-80A9-1AF922AE7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894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092C5-8137-444C-86B1-440CBFE92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1264E0-6FA6-48C1-B0F3-01CEDDEDD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B9A9D-A766-4FAF-A2EA-64B775394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D0B8D1-753C-4228-8CDA-B754E4315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1F1D2B-5ED2-4C04-9E22-8212F5F93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2312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3C01E-EEE9-4E6C-9D9F-EC063801B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DB5E6-1BF7-4038-86A1-A1C2107B67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54B730-BCBA-4586-AD86-8681DFEF5D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B8ED52-CA9E-4859-BB5B-23EB06CAA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D4DEB-BD8B-4366-802B-EE695D6888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50FB5E-9E2C-4C12-966F-E533AFC24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730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B9926-68A2-4AB1-918C-0BCE23508C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3C7427-9214-4C52-BEBB-E31994EE9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89E2D4-9D6F-41F8-A5E2-55B3BD21E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41F887-62E4-4B70-BE11-40555FF714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9AF50D-669F-498C-97C9-513901F7B7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DB7EC-0DAB-40B4-8CCE-A4DEC6750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EE40A2-CB3B-4D30-9642-DFDEABED1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E22A85C-DD1E-40C6-B1CF-337C9AA8B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1769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C8AEA-0546-4A80-B817-CD5BCC8BE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0C7455-9A0B-43E2-BE44-3D08AA2E4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257977-B9B9-4A39-B4BD-A4166033B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87D315-F5AF-4DDF-B47C-281B86424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627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56954C-CFD1-4DE2-BC8E-1E4A47FAC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92F26F-CAEB-4B12-9753-E2F4806CE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8EEFE9-3BF0-4C29-8B83-C97AAEDC7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8846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B0BA5-212F-4718-9C40-23FF0F38E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CF713-10F9-438E-A442-7E990EC92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B791E4-3F3A-46D6-B7E3-B6FC39D0D8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2B0621-7934-423F-A7AC-78935C39D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0C5118-9A18-482D-B9F4-CBEAF6C39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764617-458B-4967-B338-A21162B0F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670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1C563-BB20-4057-88FC-0DEB9802F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7B6BC2-32A5-49AC-9A01-9A382769CCC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29A277-130B-493C-916C-C044682E15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3465CB-EFC1-4585-9ED8-EF1CCB8F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B4C0A-009C-4CFD-8314-453FC9E73F19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6E7DD6-0704-44E5-B2C7-0A0D03EA4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3E7C55-4DA2-46E3-9A90-F9B8DC261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09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674691-222A-4298-88F6-9D794F0323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78E278-DE90-49C2-AD84-37098EBE5E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CB1C7-C320-45BB-A6A7-23E83D06FD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B4C0A-009C-4CFD-8314-453FC9E73F19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FBFCB-A65D-417B-9226-F35245B5C3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5082D-3E40-48B9-8EA2-4E16963F5B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09190-BDCE-4FA3-BAA6-0CCCF4030A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05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8873" y="107808"/>
            <a:ext cx="1328257" cy="1400961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85CCA9C-D3DB-42CE-96A5-1D49B5775F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2631" y="636314"/>
            <a:ext cx="10135395" cy="5798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0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240484" y="117446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34090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Lower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382163"/>
              </p:ext>
            </p:extLst>
          </p:nvPr>
        </p:nvGraphicFramePr>
        <p:xfrm>
          <a:off x="1954893" y="1705428"/>
          <a:ext cx="8960155" cy="4503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7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/>
                        <a:t>Who am I?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Exploring Possibilities – Dream Jobs!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What is a career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What is an entrepreneur? Can my subject lead me to be one?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What is work-life balance?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Careers and the future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8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What are my interests?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Job applications and CV’s – how can my subject enhance mine?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Challenges and rewards of work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Creating the life you want – how can skill development in my subject help? Create a vision board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What does success mean to me? What does it look like in my subject?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Careers and the climate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9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What are my skills?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What comes after school? Learning pathways for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Decision making – choosing what to study at KS4. 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Working and earning, managing your money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What is the labour market and what is it saying about jobs in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39464189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63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2">
            <a:extLst>
              <a:ext uri="{FF2B5EF4-FFF2-40B4-BE49-F238E27FC236}">
                <a16:creationId xmlns:a16="http://schemas.microsoft.com/office/drawing/2014/main" id="{4A21B03C-5165-46F4-B2EE-D401232930A3}"/>
              </a:ext>
            </a:extLst>
          </p:cNvPr>
          <p:cNvSpPr/>
          <p:nvPr/>
        </p:nvSpPr>
        <p:spPr>
          <a:xfrm>
            <a:off x="450209" y="151002"/>
            <a:ext cx="1306286" cy="1242786"/>
          </a:xfrm>
          <a:custGeom>
            <a:avLst/>
            <a:gdLst/>
            <a:ahLst/>
            <a:cxnLst/>
            <a:rect l="l" t="t" r="r" b="b"/>
            <a:pathLst>
              <a:path w="2229136" h="2212983">
                <a:moveTo>
                  <a:pt x="0" y="0"/>
                </a:moveTo>
                <a:lnTo>
                  <a:pt x="2229136" y="0"/>
                </a:lnTo>
                <a:lnTo>
                  <a:pt x="2229136" y="2212983"/>
                </a:lnTo>
                <a:lnTo>
                  <a:pt x="0" y="221298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713FF7-4EA8-44DB-BCE8-907016EE52C7}"/>
              </a:ext>
            </a:extLst>
          </p:cNvPr>
          <p:cNvSpPr txBox="1"/>
          <p:nvPr/>
        </p:nvSpPr>
        <p:spPr>
          <a:xfrm>
            <a:off x="1954893" y="597929"/>
            <a:ext cx="6458857" cy="795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Upper School Plan</a:t>
            </a:r>
          </a:p>
          <a:p>
            <a:r>
              <a:rPr lang="en-GB" sz="2286" b="1" dirty="0">
                <a:solidFill>
                  <a:srgbClr val="002060"/>
                </a:solidFill>
                <a:latin typeface="Ink Free"/>
              </a:rPr>
              <a:t>Subject: 		CWRE Progression</a:t>
            </a:r>
            <a:endParaRPr lang="en-GB" sz="1286" b="1" dirty="0">
              <a:solidFill>
                <a:srgbClr val="002060"/>
              </a:solidFill>
              <a:latin typeface="Ink Free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06EDEC8-7F1F-41E8-AF50-403D9E3EDB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3010188"/>
              </p:ext>
            </p:extLst>
          </p:nvPr>
        </p:nvGraphicFramePr>
        <p:xfrm>
          <a:off x="1954893" y="1705428"/>
          <a:ext cx="8960155" cy="40415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6686">
                  <a:extLst>
                    <a:ext uri="{9D8B030D-6E8A-4147-A177-3AD203B41FA5}">
                      <a16:colId xmlns:a16="http://schemas.microsoft.com/office/drawing/2014/main" val="4255388034"/>
                    </a:ext>
                  </a:extLst>
                </a:gridCol>
                <a:gridCol w="2733381">
                  <a:extLst>
                    <a:ext uri="{9D8B030D-6E8A-4147-A177-3AD203B41FA5}">
                      <a16:colId xmlns:a16="http://schemas.microsoft.com/office/drawing/2014/main" val="737985667"/>
                    </a:ext>
                  </a:extLst>
                </a:gridCol>
                <a:gridCol w="2840049">
                  <a:extLst>
                    <a:ext uri="{9D8B030D-6E8A-4147-A177-3AD203B41FA5}">
                      <a16:colId xmlns:a16="http://schemas.microsoft.com/office/drawing/2014/main" val="1945210272"/>
                    </a:ext>
                  </a:extLst>
                </a:gridCol>
                <a:gridCol w="2240039">
                  <a:extLst>
                    <a:ext uri="{9D8B030D-6E8A-4147-A177-3AD203B41FA5}">
                      <a16:colId xmlns:a16="http://schemas.microsoft.com/office/drawing/2014/main" val="2569708753"/>
                    </a:ext>
                  </a:extLst>
                </a:gridCol>
              </a:tblGrid>
              <a:tr h="344714"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Term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2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dirty="0">
                          <a:latin typeface="Ink Free" panose="03080402000500000000" pitchFamily="66" charset="0"/>
                        </a:rPr>
                        <a:t>3</a:t>
                      </a: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1953012476"/>
                  </a:ext>
                </a:extLst>
              </a:tr>
              <a:tr h="966107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10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1a: </a:t>
                      </a:r>
                      <a:r>
                        <a:rPr lang="en-GB" sz="1400" dirty="0"/>
                        <a:t>Interests and Skills Profile – what makes you good at this subject? How will your skills transfer into the world of work?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Preparing to go on work experience. How is skill development in my subject helping you prepare?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In person, hybrid, remote. What works best for your subject sector?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A39665"/>
                          </a:solidFill>
                          <a:latin typeface="Ink Free" panose="03080402000500000000" pitchFamily="66" charset="0"/>
                        </a:rPr>
                        <a:t>2b. </a:t>
                      </a:r>
                      <a:r>
                        <a:rPr lang="en-GB" sz="1400" dirty="0"/>
                        <a:t>Taking control of your career journey. How to overcome potential barriers</a:t>
                      </a:r>
                    </a:p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3a. </a:t>
                      </a:r>
                      <a:r>
                        <a:rPr lang="en-GB" sz="1400" dirty="0"/>
                        <a:t>Wellbeing in the workplace. Discuss jobs linked to your subject and the possible challenges employees may face.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3b. </a:t>
                      </a:r>
                      <a:r>
                        <a:rPr lang="en-GB" sz="1400" dirty="0"/>
                        <a:t>What are my employability skills? How does my subject make students employable.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extLst>
                  <a:ext uri="{0D108BD9-81ED-4DB2-BD59-A6C34878D82A}">
                    <a16:rowId xmlns:a16="http://schemas.microsoft.com/office/drawing/2014/main" val="2287100114"/>
                  </a:ext>
                </a:extLst>
              </a:tr>
              <a:tr h="1066524">
                <a:tc>
                  <a:txBody>
                    <a:bodyPr/>
                    <a:lstStyle/>
                    <a:p>
                      <a:r>
                        <a:rPr lang="en-GB" sz="1300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Year 11</a:t>
                      </a: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1a. </a:t>
                      </a:r>
                      <a:r>
                        <a:rPr lang="en-GB" sz="1400" dirty="0"/>
                        <a:t>Post 16 Choices in my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1b. </a:t>
                      </a:r>
                      <a:r>
                        <a:rPr lang="en-GB" sz="1400" dirty="0"/>
                        <a:t>Decision making – choosing your post 16 pathway. What pathways are available linked to your subject?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r>
                        <a:rPr lang="en-GB" sz="1300" b="1" dirty="0">
                          <a:solidFill>
                            <a:srgbClr val="002060"/>
                          </a:solidFill>
                          <a:latin typeface="Ink Free" panose="03080402000500000000" pitchFamily="66" charset="0"/>
                        </a:rPr>
                        <a:t>2a. </a:t>
                      </a:r>
                      <a:r>
                        <a:rPr lang="en-GB" sz="1400" dirty="0"/>
                        <a:t>Money talks – apprenticeships vs higher education in your subject</a:t>
                      </a: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  <a:p>
                      <a:endParaRPr lang="en-GB" sz="1300" b="1" dirty="0">
                        <a:solidFill>
                          <a:srgbClr val="002060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/>
                </a:tc>
                <a:tc>
                  <a:txBody>
                    <a:bodyPr/>
                    <a:lstStyle/>
                    <a:p>
                      <a:endParaRPr lang="en-GB" sz="1300" b="1" dirty="0">
                        <a:solidFill>
                          <a:srgbClr val="A39665"/>
                        </a:solidFill>
                        <a:latin typeface="Ink Free" panose="03080402000500000000" pitchFamily="66" charset="0"/>
                      </a:endParaRPr>
                    </a:p>
                  </a:txBody>
                  <a:tcPr marL="65314" marR="65314" marT="32657" marB="32657"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76723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1399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389</Words>
  <Application>Microsoft Office PowerPoint</Application>
  <PresentationFormat>Widescreen</PresentationFormat>
  <Paragraphs>57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Ink Free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Cari Edwards</dc:creator>
  <cp:lastModifiedBy>Rhian Hughes</cp:lastModifiedBy>
  <cp:revision>7</cp:revision>
  <dcterms:created xsi:type="dcterms:W3CDTF">2025-06-11T13:37:05Z</dcterms:created>
  <dcterms:modified xsi:type="dcterms:W3CDTF">2025-06-17T12:58:09Z</dcterms:modified>
</cp:coreProperties>
</file>