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7" r:id="rId5"/>
    <p:sldId id="265" r:id="rId6"/>
    <p:sldId id="266" r:id="rId7"/>
    <p:sldId id="301" r:id="rId8"/>
    <p:sldId id="302" r:id="rId9"/>
    <p:sldId id="271" r:id="rId10"/>
    <p:sldId id="303"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82932-F41F-CD0E-F8E8-FB6FAD93CD54}" v="251" dt="2025-10-06T20:05:46.013"/>
    <p1510:client id="{808443AF-2BC7-E2D4-B423-ADC99A4F8813}" v="45" dt="2025-10-06T14:23:50.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Crozier" userId="S::andy.crozier@elfed-hs.flintshire.sch.uk::66044f0b-e5c4-4074-b91c-7c7bcdc0312a" providerId="AD" clId="Web-{808443AF-2BC7-E2D4-B423-ADC99A4F8813}"/>
    <pc:docChg chg="modSld sldOrd">
      <pc:chgData name="Andy Crozier" userId="S::andy.crozier@elfed-hs.flintshire.sch.uk::66044f0b-e5c4-4074-b91c-7c7bcdc0312a" providerId="AD" clId="Web-{808443AF-2BC7-E2D4-B423-ADC99A4F8813}" dt="2025-10-06T14:23:50.833" v="38"/>
      <pc:docMkLst>
        <pc:docMk/>
      </pc:docMkLst>
      <pc:sldChg chg="ord">
        <pc:chgData name="Andy Crozier" userId="S::andy.crozier@elfed-hs.flintshire.sch.uk::66044f0b-e5c4-4074-b91c-7c7bcdc0312a" providerId="AD" clId="Web-{808443AF-2BC7-E2D4-B423-ADC99A4F8813}" dt="2025-10-06T14:23:25.613" v="0"/>
        <pc:sldMkLst>
          <pc:docMk/>
          <pc:sldMk cId="2964572748" sldId="257"/>
        </pc:sldMkLst>
      </pc:sldChg>
      <pc:sldChg chg="modSp">
        <pc:chgData name="Andy Crozier" userId="S::andy.crozier@elfed-hs.flintshire.sch.uk::66044f0b-e5c4-4074-b91c-7c7bcdc0312a" providerId="AD" clId="Web-{808443AF-2BC7-E2D4-B423-ADC99A4F8813}" dt="2025-10-06T14:23:50.833" v="38"/>
        <pc:sldMkLst>
          <pc:docMk/>
          <pc:sldMk cId="4203879200" sldId="269"/>
        </pc:sldMkLst>
        <pc:graphicFrameChg chg="mod modGraphic">
          <ac:chgData name="Andy Crozier" userId="S::andy.crozier@elfed-hs.flintshire.sch.uk::66044f0b-e5c4-4074-b91c-7c7bcdc0312a" providerId="AD" clId="Web-{808443AF-2BC7-E2D4-B423-ADC99A4F8813}" dt="2025-10-06T14:23:50.833" v="38"/>
          <ac:graphicFrameMkLst>
            <pc:docMk/>
            <pc:sldMk cId="4203879200" sldId="269"/>
            <ac:graphicFrameMk id="6" creationId="{59477874-20C3-45CB-B61B-F6F45BA7D3AE}"/>
          </ac:graphicFrameMkLst>
        </pc:graphicFrameChg>
      </pc:sldChg>
    </pc:docChg>
  </pc:docChgLst>
  <pc:docChgLst>
    <pc:chgData name="Polly-Ann Smith" userId="S::polly-ann.smith@elfed-hs.flintshire.sch.uk::c6cc9298-5b34-4e8a-a1dc-f8953f4cd89f" providerId="AD" clId="Web-{13282932-F41F-CD0E-F8E8-FB6FAD93CD54}"/>
    <pc:docChg chg="addSld delSld modSld">
      <pc:chgData name="Polly-Ann Smith" userId="S::polly-ann.smith@elfed-hs.flintshire.sch.uk::c6cc9298-5b34-4e8a-a1dc-f8953f4cd89f" providerId="AD" clId="Web-{13282932-F41F-CD0E-F8E8-FB6FAD93CD54}" dt="2025-10-06T20:05:46.013" v="275"/>
      <pc:docMkLst>
        <pc:docMk/>
      </pc:docMkLst>
      <pc:sldChg chg="modSp">
        <pc:chgData name="Polly-Ann Smith" userId="S::polly-ann.smith@elfed-hs.flintshire.sch.uk::c6cc9298-5b34-4e8a-a1dc-f8953f4cd89f" providerId="AD" clId="Web-{13282932-F41F-CD0E-F8E8-FB6FAD93CD54}" dt="2025-10-06T20:02:28.405" v="225" actId="20577"/>
        <pc:sldMkLst>
          <pc:docMk/>
          <pc:sldMk cId="2964572748" sldId="257"/>
        </pc:sldMkLst>
        <pc:graphicFrameChg chg="modGraphic">
          <ac:chgData name="Polly-Ann Smith" userId="S::polly-ann.smith@elfed-hs.flintshire.sch.uk::c6cc9298-5b34-4e8a-a1dc-f8953f4cd89f" providerId="AD" clId="Web-{13282932-F41F-CD0E-F8E8-FB6FAD93CD54}" dt="2025-10-06T20:02:28.405" v="225" actId="20577"/>
          <ac:graphicFrameMkLst>
            <pc:docMk/>
            <pc:sldMk cId="2964572748" sldId="257"/>
            <ac:graphicFrameMk id="15" creationId="{6EE25214-3D94-44AD-86C6-5FFF3CF140C8}"/>
          </ac:graphicFrameMkLst>
        </pc:graphicFrameChg>
      </pc:sldChg>
      <pc:sldChg chg="modSp">
        <pc:chgData name="Polly-Ann Smith" userId="S::polly-ann.smith@elfed-hs.flintshire.sch.uk::c6cc9298-5b34-4e8a-a1dc-f8953f4cd89f" providerId="AD" clId="Web-{13282932-F41F-CD0E-F8E8-FB6FAD93CD54}" dt="2025-10-06T19:55:20.019" v="164" actId="20577"/>
        <pc:sldMkLst>
          <pc:docMk/>
          <pc:sldMk cId="950634505" sldId="265"/>
        </pc:sldMkLst>
        <pc:spChg chg="mod">
          <ac:chgData name="Polly-Ann Smith" userId="S::polly-ann.smith@elfed-hs.flintshire.sch.uk::c6cc9298-5b34-4e8a-a1dc-f8953f4cd89f" providerId="AD" clId="Web-{13282932-F41F-CD0E-F8E8-FB6FAD93CD54}" dt="2025-10-06T19:55:20.019" v="164" actId="20577"/>
          <ac:spMkLst>
            <pc:docMk/>
            <pc:sldMk cId="950634505" sldId="265"/>
            <ac:spMk id="3" creationId="{6D713FF7-4EA8-44DB-BCE8-907016EE52C7}"/>
          </ac:spMkLst>
        </pc:spChg>
      </pc:sldChg>
      <pc:sldChg chg="modSp">
        <pc:chgData name="Polly-Ann Smith" userId="S::polly-ann.smith@elfed-hs.flintshire.sch.uk::c6cc9298-5b34-4e8a-a1dc-f8953f4cd89f" providerId="AD" clId="Web-{13282932-F41F-CD0E-F8E8-FB6FAD93CD54}" dt="2025-10-06T19:55:28.956" v="170" actId="20577"/>
        <pc:sldMkLst>
          <pc:docMk/>
          <pc:sldMk cId="1781399775" sldId="266"/>
        </pc:sldMkLst>
        <pc:spChg chg="mod">
          <ac:chgData name="Polly-Ann Smith" userId="S::polly-ann.smith@elfed-hs.flintshire.sch.uk::c6cc9298-5b34-4e8a-a1dc-f8953f4cd89f" providerId="AD" clId="Web-{13282932-F41F-CD0E-F8E8-FB6FAD93CD54}" dt="2025-10-06T19:55:28.956" v="170" actId="20577"/>
          <ac:spMkLst>
            <pc:docMk/>
            <pc:sldMk cId="1781399775" sldId="266"/>
            <ac:spMk id="3" creationId="{6D713FF7-4EA8-44DB-BCE8-907016EE52C7}"/>
          </ac:spMkLst>
        </pc:spChg>
      </pc:sldChg>
      <pc:sldChg chg="del">
        <pc:chgData name="Polly-Ann Smith" userId="S::polly-ann.smith@elfed-hs.flintshire.sch.uk::c6cc9298-5b34-4e8a-a1dc-f8953f4cd89f" providerId="AD" clId="Web-{13282932-F41F-CD0E-F8E8-FB6FAD93CD54}" dt="2025-10-06T20:01:23.664" v="179"/>
        <pc:sldMkLst>
          <pc:docMk/>
          <pc:sldMk cId="618332680" sldId="268"/>
        </pc:sldMkLst>
      </pc:sldChg>
      <pc:sldChg chg="del">
        <pc:chgData name="Polly-Ann Smith" userId="S::polly-ann.smith@elfed-hs.flintshire.sch.uk::c6cc9298-5b34-4e8a-a1dc-f8953f4cd89f" providerId="AD" clId="Web-{13282932-F41F-CD0E-F8E8-FB6FAD93CD54}" dt="2025-10-06T19:51:05.606" v="1"/>
        <pc:sldMkLst>
          <pc:docMk/>
          <pc:sldMk cId="4203879200" sldId="269"/>
        </pc:sldMkLst>
      </pc:sldChg>
      <pc:sldChg chg="modSp del">
        <pc:chgData name="Polly-Ann Smith" userId="S::polly-ann.smith@elfed-hs.flintshire.sch.uk::c6cc9298-5b34-4e8a-a1dc-f8953f4cd89f" providerId="AD" clId="Web-{13282932-F41F-CD0E-F8E8-FB6FAD93CD54}" dt="2025-10-06T19:56:03.816" v="178"/>
        <pc:sldMkLst>
          <pc:docMk/>
          <pc:sldMk cId="1191919167" sldId="270"/>
        </pc:sldMkLst>
        <pc:spChg chg="mod">
          <ac:chgData name="Polly-Ann Smith" userId="S::polly-ann.smith@elfed-hs.flintshire.sch.uk::c6cc9298-5b34-4e8a-a1dc-f8953f4cd89f" providerId="AD" clId="Web-{13282932-F41F-CD0E-F8E8-FB6FAD93CD54}" dt="2025-10-06T19:55:51.863" v="175" actId="20577"/>
          <ac:spMkLst>
            <pc:docMk/>
            <pc:sldMk cId="1191919167" sldId="270"/>
            <ac:spMk id="5" creationId="{D97B7A0A-D172-40CD-8215-3211A00B2F10}"/>
          </ac:spMkLst>
        </pc:spChg>
      </pc:sldChg>
      <pc:sldChg chg="modSp add">
        <pc:chgData name="Polly-Ann Smith" userId="S::polly-ann.smith@elfed-hs.flintshire.sch.uk::c6cc9298-5b34-4e8a-a1dc-f8953f4cd89f" providerId="AD" clId="Web-{13282932-F41F-CD0E-F8E8-FB6FAD93CD54}" dt="2025-10-06T19:54:52.190" v="159"/>
        <pc:sldMkLst>
          <pc:docMk/>
          <pc:sldMk cId="2062185944" sldId="271"/>
        </pc:sldMkLst>
        <pc:graphicFrameChg chg="mod modGraphic">
          <ac:chgData name="Polly-Ann Smith" userId="S::polly-ann.smith@elfed-hs.flintshire.sch.uk::c6cc9298-5b34-4e8a-a1dc-f8953f4cd89f" providerId="AD" clId="Web-{13282932-F41F-CD0E-F8E8-FB6FAD93CD54}" dt="2025-10-06T19:54:52.190" v="159"/>
          <ac:graphicFrameMkLst>
            <pc:docMk/>
            <pc:sldMk cId="2062185944" sldId="271"/>
            <ac:graphicFrameMk id="6" creationId="{59477874-20C3-45CB-B61B-F6F45BA7D3AE}"/>
          </ac:graphicFrameMkLst>
        </pc:graphicFrameChg>
      </pc:sldChg>
      <pc:sldChg chg="add">
        <pc:chgData name="Polly-Ann Smith" userId="S::polly-ann.smith@elfed-hs.flintshire.sch.uk::c6cc9298-5b34-4e8a-a1dc-f8953f4cd89f" providerId="AD" clId="Web-{13282932-F41F-CD0E-F8E8-FB6FAD93CD54}" dt="2025-10-06T19:55:55.222" v="176"/>
        <pc:sldMkLst>
          <pc:docMk/>
          <pc:sldMk cId="62832750" sldId="301"/>
        </pc:sldMkLst>
      </pc:sldChg>
      <pc:sldChg chg="add">
        <pc:chgData name="Polly-Ann Smith" userId="S::polly-ann.smith@elfed-hs.flintshire.sch.uk::c6cc9298-5b34-4e8a-a1dc-f8953f4cd89f" providerId="AD" clId="Web-{13282932-F41F-CD0E-F8E8-FB6FAD93CD54}" dt="2025-10-06T19:55:55.269" v="177"/>
        <pc:sldMkLst>
          <pc:docMk/>
          <pc:sldMk cId="3955307932" sldId="302"/>
        </pc:sldMkLst>
      </pc:sldChg>
      <pc:sldChg chg="modSp add">
        <pc:chgData name="Polly-Ann Smith" userId="S::polly-ann.smith@elfed-hs.flintshire.sch.uk::c6cc9298-5b34-4e8a-a1dc-f8953f4cd89f" providerId="AD" clId="Web-{13282932-F41F-CD0E-F8E8-FB6FAD93CD54}" dt="2025-10-06T20:05:46.013" v="275"/>
        <pc:sldMkLst>
          <pc:docMk/>
          <pc:sldMk cId="618332680" sldId="303"/>
        </pc:sldMkLst>
        <pc:spChg chg="mod">
          <ac:chgData name="Polly-Ann Smith" userId="S::polly-ann.smith@elfed-hs.flintshire.sch.uk::c6cc9298-5b34-4e8a-a1dc-f8953f4cd89f" providerId="AD" clId="Web-{13282932-F41F-CD0E-F8E8-FB6FAD93CD54}" dt="2025-10-06T20:03:51.818" v="233" actId="20577"/>
          <ac:spMkLst>
            <pc:docMk/>
            <pc:sldMk cId="618332680" sldId="303"/>
            <ac:spMk id="5" creationId="{D97B7A0A-D172-40CD-8215-3211A00B2F10}"/>
          </ac:spMkLst>
        </pc:spChg>
        <pc:graphicFrameChg chg="mod modGraphic">
          <ac:chgData name="Polly-Ann Smith" userId="S::polly-ann.smith@elfed-hs.flintshire.sch.uk::c6cc9298-5b34-4e8a-a1dc-f8953f4cd89f" providerId="AD" clId="Web-{13282932-F41F-CD0E-F8E8-FB6FAD93CD54}" dt="2025-10-06T20:05:46.013" v="275"/>
          <ac:graphicFrameMkLst>
            <pc:docMk/>
            <pc:sldMk cId="618332680" sldId="303"/>
            <ac:graphicFrameMk id="3" creationId="{BF8CAD7B-9DD4-755C-C089-8EF10BFF7A0B}"/>
          </ac:graphicFrameMkLst>
        </pc:graphicFrameChg>
      </pc:sldChg>
    </pc:docChg>
  </pc:docChgLst>
  <pc:docChgLst>
    <pc:chgData clId="Web-{808443AF-2BC7-E2D4-B423-ADC99A4F8813}"/>
    <pc:docChg chg="addSld">
      <pc:chgData name="" userId="" providerId="" clId="Web-{808443AF-2BC7-E2D4-B423-ADC99A4F8813}" dt="2025-10-06T14:23:17.722" v="5"/>
      <pc:docMkLst>
        <pc:docMk/>
      </pc:docMkLst>
      <pc:sldChg chg="add">
        <pc:chgData name="" userId="" providerId="" clId="Web-{808443AF-2BC7-E2D4-B423-ADC99A4F8813}" dt="2025-10-06T14:23:17.425" v="1"/>
        <pc:sldMkLst>
          <pc:docMk/>
          <pc:sldMk cId="950634505" sldId="265"/>
        </pc:sldMkLst>
      </pc:sldChg>
      <pc:sldChg chg="add">
        <pc:chgData name="" userId="" providerId="" clId="Web-{808443AF-2BC7-E2D4-B423-ADC99A4F8813}" dt="2025-10-06T14:23:17.503" v="2"/>
        <pc:sldMkLst>
          <pc:docMk/>
          <pc:sldMk cId="1781399775" sldId="266"/>
        </pc:sldMkLst>
      </pc:sldChg>
      <pc:sldChg chg="add">
        <pc:chgData name="" userId="" providerId="" clId="Web-{808443AF-2BC7-E2D4-B423-ADC99A4F8813}" dt="2025-10-06T14:23:17.347" v="0"/>
        <pc:sldMkLst>
          <pc:docMk/>
          <pc:sldMk cId="964204075" sldId="267"/>
        </pc:sldMkLst>
      </pc:sldChg>
      <pc:sldChg chg="add">
        <pc:chgData name="" userId="" providerId="" clId="Web-{808443AF-2BC7-E2D4-B423-ADC99A4F8813}" dt="2025-10-06T14:23:17.722" v="5"/>
        <pc:sldMkLst>
          <pc:docMk/>
          <pc:sldMk cId="618332680" sldId="268"/>
        </pc:sldMkLst>
      </pc:sldChg>
      <pc:sldChg chg="add">
        <pc:chgData name="" userId="" providerId="" clId="Web-{808443AF-2BC7-E2D4-B423-ADC99A4F8813}" dt="2025-10-06T14:23:17.644" v="4"/>
        <pc:sldMkLst>
          <pc:docMk/>
          <pc:sldMk cId="4203879200" sldId="269"/>
        </pc:sldMkLst>
      </pc:sldChg>
      <pc:sldChg chg="add">
        <pc:chgData name="" userId="" providerId="" clId="Web-{808443AF-2BC7-E2D4-B423-ADC99A4F8813}" dt="2025-10-06T14:23:17.566" v="3"/>
        <pc:sldMkLst>
          <pc:docMk/>
          <pc:sldMk cId="1191919167"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C4BC7F4-1500-45C3-8D82-D9A5951FB92F}">
      <dgm:prSet phldrT="[Text]" custT="1"/>
      <dgm:spPr>
        <a:solidFill>
          <a:srgbClr val="7030A0"/>
        </a:solidFill>
        <a:ln>
          <a:solidFill>
            <a:schemeClr val="tx1"/>
          </a:solidFill>
        </a:ln>
      </dgm:spPr>
      <dgm:t>
        <a:bodyPr/>
        <a:lstStyle/>
        <a:p>
          <a:pPr rtl="0"/>
          <a:r>
            <a:rPr lang="en-GB" sz="1400">
              <a:solidFill>
                <a:schemeClr val="tx1"/>
              </a:solidFill>
              <a:latin typeface="Calibri"/>
              <a:ea typeface="Calibri"/>
              <a:cs typeface="Calibri"/>
            </a:rPr>
            <a:t>Health and wellbeing</a:t>
          </a:r>
          <a:endParaRPr lang="en-US" sz="1400">
            <a:solidFill>
              <a:schemeClr val="tx1"/>
            </a:solidFill>
            <a:latin typeface="Calibri"/>
            <a:ea typeface="Calibri"/>
            <a:cs typeface="Calibri"/>
          </a:endParaRP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A001EAA2-581D-4BB7-B1D8-B8451D87302F}">
      <dgm:prSet phldrT="[Text]" phldr="0" custT="1"/>
      <dgm:spPr>
        <a:solidFill>
          <a:srgbClr val="FF3399"/>
        </a:solidFill>
        <a:ln>
          <a:solidFill>
            <a:schemeClr val="tx1"/>
          </a:solidFill>
        </a:ln>
      </dgm:spPr>
      <dgm:t>
        <a:bodyPr/>
        <a:lstStyle/>
        <a:p>
          <a:pPr rtl="0"/>
          <a:r>
            <a:rPr lang="en-GB" sz="1400">
              <a:solidFill>
                <a:schemeClr val="tx1"/>
              </a:solidFill>
              <a:latin typeface="Calibri"/>
              <a:ea typeface="Calibri"/>
              <a:cs typeface="Calibri"/>
            </a:rPr>
            <a:t>Information about fitness and the benefits of exercise</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solidFill>
                <a:schemeClr val="tx1"/>
              </a:solidFill>
              <a:latin typeface="Aptos Display" panose="020F0302020204030204"/>
            </a:rPr>
            <a:t>Humanities</a:t>
          </a:r>
          <a:endParaRPr lang="en-GB" sz="1400">
            <a:solidFill>
              <a:schemeClr val="tx1"/>
            </a:solidFill>
          </a:endParaRPr>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8D475A84-91CC-40D9-8DCA-7F205D35E64B}">
      <dgm:prSet phldr="0"/>
      <dgm:spPr/>
      <dgm:t>
        <a:bodyPr/>
        <a:lstStyle/>
        <a:p>
          <a:pPr rtl="0"/>
          <a:r>
            <a:rPr lang="en-GB">
              <a:solidFill>
                <a:schemeClr val="tx1"/>
              </a:solidFill>
              <a:latin typeface="Aptos Display" panose="020F0302020204030204"/>
            </a:rPr>
            <a:t>Discussion of natural world through adventure themed texts</a:t>
          </a:r>
        </a:p>
      </dgm:t>
    </dgm:pt>
    <dgm:pt modelId="{F31D0617-1509-4DC5-BFFD-8557775F02EE}" type="parTrans" cxnId="{C3BAD2FD-5F41-4674-9339-3765FC348411}">
      <dgm:prSet/>
      <dgm:spPr/>
      <dgm:t>
        <a:bodyPr/>
        <a:lstStyle/>
        <a:p>
          <a:endParaRPr lang="en-GB"/>
        </a:p>
      </dgm:t>
    </dgm:pt>
    <dgm:pt modelId="{4557BE18-4A65-4274-89F7-D8AEDCDF1966}" type="sibTrans" cxnId="{C3BAD2FD-5F41-4674-9339-3765FC348411}">
      <dgm:prSet/>
      <dgm:spPr/>
      <dgm:t>
        <a:bodyPr/>
        <a:lstStyle/>
        <a:p>
          <a:endParaRPr lang="en-GB"/>
        </a:p>
      </dgm:t>
    </dgm:pt>
    <dgm:pt modelId="{CB955A83-F9CB-41E7-8C68-32C86CB6715A}">
      <dgm:prSet phldr="0"/>
      <dgm:spPr/>
      <dgm:t>
        <a:bodyPr/>
        <a:lstStyle/>
        <a:p>
          <a:pPr rtl="0"/>
          <a:r>
            <a:rPr lang="en-GB">
              <a:solidFill>
                <a:schemeClr val="tx1"/>
              </a:solidFill>
              <a:latin typeface="Calibri"/>
              <a:ea typeface="Calibri"/>
              <a:cs typeface="Calibri"/>
            </a:rPr>
            <a:t>Exploration of Welsh culture through reading texts about Wales</a:t>
          </a:r>
          <a:endParaRPr lang="en-GB">
            <a:solidFill>
              <a:schemeClr val="tx1"/>
            </a:solidFill>
          </a:endParaRPr>
        </a:p>
      </dgm:t>
    </dgm:pt>
    <dgm:pt modelId="{F16AB37C-9E5D-49BE-B2D5-2713CD650EFF}" type="parTrans" cxnId="{D1511D09-2F0A-4A76-9E76-7E502D00988C}">
      <dgm:prSet/>
      <dgm:spPr/>
      <dgm:t>
        <a:bodyPr/>
        <a:lstStyle/>
        <a:p>
          <a:endParaRPr lang="en-GB"/>
        </a:p>
      </dgm:t>
    </dgm:pt>
    <dgm:pt modelId="{F8DCFB51-55B7-4FC0-89F3-C3B9A9CE823A}" type="sibTrans" cxnId="{D1511D09-2F0A-4A76-9E76-7E502D00988C}">
      <dgm:prSet/>
      <dgm:spPr/>
      <dgm:t>
        <a:bodyPr/>
        <a:lstStyle/>
        <a:p>
          <a:endParaRPr lang="en-GB"/>
        </a:p>
      </dgm:t>
    </dgm:pt>
    <dgm:pt modelId="{CB03F5A6-D7A5-429A-A395-CD72994A8AC1}">
      <dgm:prSet phldr="0"/>
      <dgm:spPr/>
      <dgm:t>
        <a:bodyPr/>
        <a:lstStyle/>
        <a:p>
          <a:pPr rtl="0"/>
          <a:r>
            <a:rPr lang="en-GB">
              <a:solidFill>
                <a:schemeClr val="tx1"/>
              </a:solidFill>
              <a:latin typeface="Calibri"/>
              <a:ea typeface="Calibri"/>
              <a:cs typeface="Calibri"/>
            </a:rPr>
            <a:t>Welsh</a:t>
          </a:r>
          <a:endParaRPr lang="en-US">
            <a:solidFill>
              <a:schemeClr val="tx1"/>
            </a:solidFill>
            <a:latin typeface="Calibri"/>
            <a:ea typeface="Calibri"/>
            <a:cs typeface="Calibri"/>
          </a:endParaRPr>
        </a:p>
      </dgm:t>
    </dgm:pt>
    <dgm:pt modelId="{DA38589A-BCE5-44DD-B52B-509A0C10E25F}" type="parTrans" cxnId="{A4D257EF-49F6-4611-862B-48A2B1EBFAD1}">
      <dgm:prSet/>
      <dgm:spPr/>
      <dgm:t>
        <a:bodyPr/>
        <a:lstStyle/>
        <a:p>
          <a:endParaRPr lang="en-GB"/>
        </a:p>
      </dgm:t>
    </dgm:pt>
    <dgm:pt modelId="{B33D042F-BF1A-4501-BA19-C80569ADA6BC}" type="sibTrans" cxnId="{A4D257EF-49F6-4611-862B-48A2B1EBFAD1}">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D46ABF4D-BC50-4FB8-917E-90C6982450BD}" type="pres">
      <dgm:prSet presAssocID="{CB03F5A6-D7A5-429A-A395-CD72994A8AC1}" presName="composite" presStyleCnt="0"/>
      <dgm:spPr/>
    </dgm:pt>
    <dgm:pt modelId="{EF6F7BD6-35FE-4671-8A82-093C28A45DBC}" type="pres">
      <dgm:prSet presAssocID="{CB03F5A6-D7A5-429A-A395-CD72994A8AC1}" presName="FirstChild" presStyleLbl="revTx" presStyleIdx="0" presStyleCnt="3">
        <dgm:presLayoutVars>
          <dgm:chMax val="0"/>
          <dgm:chPref val="0"/>
          <dgm:bulletEnabled val="1"/>
        </dgm:presLayoutVars>
      </dgm:prSet>
      <dgm:spPr/>
    </dgm:pt>
    <dgm:pt modelId="{4DFD9193-F2B8-48B3-9BCF-483923752AC7}" type="pres">
      <dgm:prSet presAssocID="{CB03F5A6-D7A5-429A-A395-CD72994A8AC1}" presName="Parent" presStyleLbl="alignNode1" presStyleIdx="0" presStyleCnt="3">
        <dgm:presLayoutVars>
          <dgm:chMax val="3"/>
          <dgm:chPref val="3"/>
          <dgm:bulletEnabled val="1"/>
        </dgm:presLayoutVars>
      </dgm:prSet>
      <dgm:spPr/>
    </dgm:pt>
    <dgm:pt modelId="{853FA760-FD2E-4EE5-8C82-4DDF45A72577}" type="pres">
      <dgm:prSet presAssocID="{CB03F5A6-D7A5-429A-A395-CD72994A8AC1}" presName="Accent" presStyleLbl="parChTrans1D1" presStyleIdx="0" presStyleCnt="3"/>
      <dgm:spPr/>
    </dgm:pt>
    <dgm:pt modelId="{8E898381-0BCE-4B4E-B68C-FD303193D7CE}" type="pres">
      <dgm:prSet presAssocID="{B33D042F-BF1A-4501-BA19-C80569ADA6BC}"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3">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3">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3"/>
      <dgm:spPr/>
    </dgm:pt>
    <dgm:pt modelId="{8C0D3643-43D3-4BA5-9ABB-48EFD2CF5D5B}" type="pres">
      <dgm:prSet presAssocID="{BF31B968-ACDF-4EE9-91BC-25B887E26070}"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2" presStyleCnt="3">
        <dgm:presLayoutVars>
          <dgm:chMax val="0"/>
          <dgm:chPref val="0"/>
          <dgm:bulletEnabled val="1"/>
        </dgm:presLayoutVars>
      </dgm:prSet>
      <dgm:spPr/>
    </dgm:pt>
    <dgm:pt modelId="{1E9B5D5E-FC63-4918-B9D4-5C0D0210F2A5}" type="pres">
      <dgm:prSet presAssocID="{07E59273-8767-4947-B2FE-562B43597FBB}" presName="Parent" presStyleLbl="alignNode1" presStyleIdx="2" presStyleCnt="3">
        <dgm:presLayoutVars>
          <dgm:chMax val="3"/>
          <dgm:chPref val="3"/>
          <dgm:bulletEnabled val="1"/>
        </dgm:presLayoutVars>
      </dgm:prSet>
      <dgm:spPr/>
    </dgm:pt>
    <dgm:pt modelId="{6D19CD1B-5941-468D-A133-B60E96D5B54C}" type="pres">
      <dgm:prSet presAssocID="{07E59273-8767-4947-B2FE-562B43597FBB}" presName="Accent" presStyleLbl="parChTrans1D1" presStyleIdx="2" presStyleCnt="3"/>
      <dgm:spPr/>
    </dgm:pt>
  </dgm:ptLst>
  <dgm:cxnLst>
    <dgm:cxn modelId="{D1511D09-2F0A-4A76-9E76-7E502D00988C}" srcId="{CB03F5A6-D7A5-429A-A395-CD72994A8AC1}" destId="{CB955A83-F9CB-41E7-8C68-32C86CB6715A}" srcOrd="0" destOrd="0" parTransId="{F16AB37C-9E5D-49BE-B2D5-2713CD650EFF}" sibTransId="{F8DCFB51-55B7-4FC0-89F3-C3B9A9CE823A}"/>
    <dgm:cxn modelId="{6763CF18-DAAA-46E1-BCAF-491D38B15ADB}" type="presOf" srcId="{CB955A83-F9CB-41E7-8C68-32C86CB6715A}" destId="{EF6F7BD6-35FE-4671-8A82-093C28A45DBC}" srcOrd="0" destOrd="0" presId="urn:microsoft.com/office/officeart/2011/layout/TabList"/>
    <dgm:cxn modelId="{04B9581F-A3D9-488D-882C-C8FB4682F6EC}" type="presOf" srcId="{CB03F5A6-D7A5-429A-A395-CD72994A8AC1}" destId="{4DFD9193-F2B8-48B3-9BCF-483923752AC7}" srcOrd="0" destOrd="0" presId="urn:microsoft.com/office/officeart/2011/layout/TabList"/>
    <dgm:cxn modelId="{65A5D725-EC75-4457-878E-106D4240DF61}" type="presOf" srcId="{8D475A84-91CC-40D9-8DCA-7F205D35E64B}" destId="{7B0FE066-775A-4625-8F94-A5E6F87DFCFF}"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6DB84A6D-5C3D-4AFF-AB63-44E906B5AC06}" srcId="{F5F99392-49C5-4C13-A53F-857B81212D90}" destId="{07E59273-8767-4947-B2FE-562B43597FBB}" srcOrd="2" destOrd="0" parTransId="{08800422-13E5-42CB-BF6C-8F089BB34CAA}" sibTransId="{7F59E3B1-5736-4236-9F58-463BD4C0FCF2}"/>
    <dgm:cxn modelId="{31C2A476-1075-4508-98C2-4275AE687767}" type="presOf" srcId="{A001EAA2-581D-4BB7-B1D8-B8451D87302F}" destId="{FC5AACF1-F8B3-48A5-9F17-DFD4F5124191}" srcOrd="0" destOrd="0" presId="urn:microsoft.com/office/officeart/2011/layout/TabList"/>
    <dgm:cxn modelId="{91BAF776-E87B-426C-B454-B63FB19B465D}" srcId="{F5F99392-49C5-4C13-A53F-857B81212D90}" destId="{3C4BC7F4-1500-45C3-8D82-D9A5951FB92F}" srcOrd="1" destOrd="0" parTransId="{1C83A2D3-A084-43FC-9885-6686A46A9EBB}" sibTransId="{BF31B968-ACDF-4EE9-91BC-25B887E26070}"/>
    <dgm:cxn modelId="{BBB1DF7D-EF35-458A-A360-3DDE721EA378}" type="presOf" srcId="{3C4BC7F4-1500-45C3-8D82-D9A5951FB92F}" destId="{20E48F43-B081-4576-B77D-C98BEFE010AA}" srcOrd="0" destOrd="0" presId="urn:microsoft.com/office/officeart/2011/layout/TabList"/>
    <dgm:cxn modelId="{2331FEB9-A73F-4A94-8E78-0CF19FB176CF}" srcId="{3C4BC7F4-1500-45C3-8D82-D9A5951FB92F}" destId="{A001EAA2-581D-4BB7-B1D8-B8451D87302F}" srcOrd="0" destOrd="0" parTransId="{09596C66-3125-404A-B04E-A198C808BD10}" sibTransId="{A836EF9E-CB3B-407F-9D52-88097CC30FC9}"/>
    <dgm:cxn modelId="{25AE93CD-FB57-4C29-A82A-034DB46C219F}" type="presOf" srcId="{07E59273-8767-4947-B2FE-562B43597FBB}" destId="{1E9B5D5E-FC63-4918-B9D4-5C0D0210F2A5}" srcOrd="0" destOrd="0" presId="urn:microsoft.com/office/officeart/2011/layout/TabList"/>
    <dgm:cxn modelId="{A4D257EF-49F6-4611-862B-48A2B1EBFAD1}" srcId="{F5F99392-49C5-4C13-A53F-857B81212D90}" destId="{CB03F5A6-D7A5-429A-A395-CD72994A8AC1}" srcOrd="0" destOrd="0" parTransId="{DA38589A-BCE5-44DD-B52B-509A0C10E25F}" sibTransId="{B33D042F-BF1A-4501-BA19-C80569ADA6BC}"/>
    <dgm:cxn modelId="{C3BAD2FD-5F41-4674-9339-3765FC348411}" srcId="{07E59273-8767-4947-B2FE-562B43597FBB}" destId="{8D475A84-91CC-40D9-8DCA-7F205D35E64B}" srcOrd="0" destOrd="0" parTransId="{F31D0617-1509-4DC5-BFFD-8557775F02EE}" sibTransId="{4557BE18-4A65-4274-89F7-D8AEDCDF1966}"/>
    <dgm:cxn modelId="{F5B4F4D5-5317-4529-AE5B-D47516A02C0A}" type="presParOf" srcId="{27A71F52-3192-4E89-9614-1AC820CC2DBB}" destId="{D46ABF4D-BC50-4FB8-917E-90C6982450BD}" srcOrd="0" destOrd="0" presId="urn:microsoft.com/office/officeart/2011/layout/TabList"/>
    <dgm:cxn modelId="{85B84196-E7D6-4C76-A98C-84E63851B2F3}" type="presParOf" srcId="{D46ABF4D-BC50-4FB8-917E-90C6982450BD}" destId="{EF6F7BD6-35FE-4671-8A82-093C28A45DBC}" srcOrd="0" destOrd="0" presId="urn:microsoft.com/office/officeart/2011/layout/TabList"/>
    <dgm:cxn modelId="{3191FA4E-9ACF-4108-B3BA-9942AC77F8C6}" type="presParOf" srcId="{D46ABF4D-BC50-4FB8-917E-90C6982450BD}" destId="{4DFD9193-F2B8-48B3-9BCF-483923752AC7}" srcOrd="1" destOrd="0" presId="urn:microsoft.com/office/officeart/2011/layout/TabList"/>
    <dgm:cxn modelId="{EEB6CBF1-3D4D-42B9-98C4-AAB82DE54161}" type="presParOf" srcId="{D46ABF4D-BC50-4FB8-917E-90C6982450BD}" destId="{853FA760-FD2E-4EE5-8C82-4DDF45A72577}" srcOrd="2" destOrd="0" presId="urn:microsoft.com/office/officeart/2011/layout/TabList"/>
    <dgm:cxn modelId="{2954326C-8C7A-432B-B55D-CC6B543939B9}" type="presParOf" srcId="{27A71F52-3192-4E89-9614-1AC820CC2DBB}" destId="{8E898381-0BCE-4B4E-B68C-FD303193D7CE}" srcOrd="1" destOrd="0" presId="urn:microsoft.com/office/officeart/2011/layout/TabList"/>
    <dgm:cxn modelId="{C4E42B0B-C0BA-4555-AA57-F2FC741E588A}" type="presParOf" srcId="{27A71F52-3192-4E89-9614-1AC820CC2DBB}" destId="{774759C4-99D4-4EF3-B5FC-2DF88C91E2CF}" srcOrd="2" destOrd="0" presId="urn:microsoft.com/office/officeart/2011/layout/TabList"/>
    <dgm:cxn modelId="{455904FC-211E-4411-AF5F-5D4542D693E4}" type="presParOf" srcId="{774759C4-99D4-4EF3-B5FC-2DF88C91E2CF}" destId="{FC5AACF1-F8B3-48A5-9F17-DFD4F5124191}" srcOrd="0" destOrd="0" presId="urn:microsoft.com/office/officeart/2011/layout/TabList"/>
    <dgm:cxn modelId="{672B0981-0110-48D8-8569-26EA9B4F87FD}" type="presParOf" srcId="{774759C4-99D4-4EF3-B5FC-2DF88C91E2CF}" destId="{20E48F43-B081-4576-B77D-C98BEFE010AA}" srcOrd="1" destOrd="0" presId="urn:microsoft.com/office/officeart/2011/layout/TabList"/>
    <dgm:cxn modelId="{9199ECF9-8262-4EB0-9473-0D9704584EE5}" type="presParOf" srcId="{774759C4-99D4-4EF3-B5FC-2DF88C91E2CF}" destId="{4C87646E-5C92-40EF-9209-D53F794D31BA}" srcOrd="2" destOrd="0" presId="urn:microsoft.com/office/officeart/2011/layout/TabList"/>
    <dgm:cxn modelId="{D22521D6-0361-4784-A55C-312679A3067D}" type="presParOf" srcId="{27A71F52-3192-4E89-9614-1AC820CC2DBB}" destId="{8C0D3643-43D3-4BA5-9ABB-48EFD2CF5D5B}" srcOrd="3" destOrd="0" presId="urn:microsoft.com/office/officeart/2011/layout/TabList"/>
    <dgm:cxn modelId="{3598D56B-10D7-489C-B3C9-9147B6E1D883}" type="presParOf" srcId="{27A71F52-3192-4E89-9614-1AC820CC2DBB}" destId="{F9CF6742-93AA-48FB-BFAB-82512B5F3282}" srcOrd="4" destOrd="0" presId="urn:microsoft.com/office/officeart/2011/layout/TabList"/>
    <dgm:cxn modelId="{943C8D21-42CF-45C3-9B08-BB407359A940}" type="presParOf" srcId="{F9CF6742-93AA-48FB-BFAB-82512B5F3282}" destId="{7B0FE066-775A-4625-8F94-A5E6F87DFCFF}" srcOrd="0" destOrd="0" presId="urn:microsoft.com/office/officeart/2011/layout/TabList"/>
    <dgm:cxn modelId="{ACF2004B-CE21-4F7F-9D08-3DA7D179C0D4}" type="presParOf" srcId="{F9CF6742-93AA-48FB-BFAB-82512B5F3282}" destId="{1E9B5D5E-FC63-4918-B9D4-5C0D0210F2A5}" srcOrd="1" destOrd="0" presId="urn:microsoft.com/office/officeart/2011/layout/TabList"/>
    <dgm:cxn modelId="{F09862D3-81C1-4EA2-831E-CD38DA3F1A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a:latin typeface="Ink Free"/>
            </a:rPr>
            <a:t>Knowledge and understanding: Using a range of word classes is required to communicate effectively.</a:t>
          </a:r>
        </a:p>
        <a:p>
          <a:pPr algn="l"/>
          <a:endParaRPr lang="en-GB" sz="1200"/>
        </a:p>
        <a:p>
          <a:pPr algn="l"/>
          <a:endParaRPr lang="en-GB" sz="1200"/>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a:solidFill>
                <a:srgbClr val="000000"/>
              </a:solidFill>
              <a:latin typeface="Ink Free"/>
            </a:rPr>
            <a:t>Skills (Writing)</a:t>
          </a:r>
          <a:br>
            <a:rPr lang="en-GB" sz="1400" b="1">
              <a:latin typeface="Ink Free"/>
            </a:rPr>
          </a:br>
          <a:endParaRPr lang="en-GB" sz="1400" b="0">
            <a:solidFill>
              <a:srgbClr val="000000"/>
            </a:solidFill>
            <a:latin typeface="Aptos Display"/>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2"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2" custScaleX="714587" custScaleY="48904" custLinFactNeighborX="0" custLinFactNeighborY="8862">
        <dgm:presLayoutVars>
          <dgm:bulletEnabled val="1"/>
        </dgm:presLayoutVars>
      </dgm:prSet>
      <dgm:spPr/>
    </dgm:pt>
  </dgm:ptLst>
  <dgm:cxnLst>
    <dgm:cxn modelId="{B50C3A6A-87BF-4748-92B9-042A1D85C3F0}" type="presOf" srcId="{6C7F385F-3D09-443F-A0AB-E65919A098A8}" destId="{3C17E512-A5D7-463D-B618-8D161FA01809}"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07D61FEB-F1F5-45DA-9D79-EFE1E8C38F5B}" type="presOf" srcId="{18FC90F7-43BA-48CD-A033-6CF1445E1B15}" destId="{4A391992-1D39-41EE-898A-D092113ED043}" srcOrd="0" destOrd="0" presId="urn:diagrams.loki3.com/VaryingWidthList"/>
    <dgm:cxn modelId="{573B97EC-8EB5-4F9E-9949-66B9E95ABA8F}" srcId="{814303D1-91B5-4DD8-90E6-00AE72C4A5C5}" destId="{6C7F385F-3D09-443F-A0AB-E65919A098A8}" srcOrd="0" destOrd="0" parTransId="{2400A6B0-CF3C-4E0B-926E-4A04D0416FAE}" sibTransId="{B7AF1C54-E979-495D-A4F2-E6ED788EC381}"/>
    <dgm:cxn modelId="{11F3C107-2333-4914-9C01-CB755986AFFB}" type="presParOf" srcId="{C8BEAD66-2628-4B43-9A6B-FF08F3444FAF}" destId="{3C17E512-A5D7-463D-B618-8D161FA01809}" srcOrd="0" destOrd="0" presId="urn:diagrams.loki3.com/VaryingWidthList"/>
    <dgm:cxn modelId="{7F3567F3-0959-4ACF-9832-21043EE92F18}" type="presParOf" srcId="{C8BEAD66-2628-4B43-9A6B-FF08F3444FAF}" destId="{8E05D897-61AC-4344-A2C3-C47677776E03}" srcOrd="1" destOrd="0" presId="urn:diagrams.loki3.com/VaryingWidthList"/>
    <dgm:cxn modelId="{BBF51B46-2008-4C2E-9959-C35D213B96D5}" type="presParOf" srcId="{C8BEAD66-2628-4B43-9A6B-FF08F3444FAF}" destId="{4A391992-1D39-41EE-898A-D092113ED043}" srcOrd="2"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00569"/>
          <a:ext cx="4266235"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1058459"/>
          <a:ext cx="4266235"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3FA760-FD2E-4EE5-8C82-4DDF45A72577}">
      <dsp:nvSpPr>
        <dsp:cNvPr id="0" name=""/>
        <dsp:cNvSpPr/>
      </dsp:nvSpPr>
      <dsp:spPr>
        <a:xfrm>
          <a:off x="0" y="516349"/>
          <a:ext cx="4266235"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6F7BD6-35FE-4671-8A82-093C28A45DBC}">
      <dsp:nvSpPr>
        <dsp:cNvPr id="0" name=""/>
        <dsp:cNvSpPr/>
      </dsp:nvSpPr>
      <dsp:spPr>
        <a:xfrm>
          <a:off x="1109221" y="53"/>
          <a:ext cx="3157013" cy="51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rtl="0">
            <a:lnSpc>
              <a:spcPct val="90000"/>
            </a:lnSpc>
            <a:spcBef>
              <a:spcPct val="0"/>
            </a:spcBef>
            <a:spcAft>
              <a:spcPct val="35000"/>
            </a:spcAft>
            <a:buNone/>
          </a:pPr>
          <a:r>
            <a:rPr lang="en-GB" sz="1600" kern="1200">
              <a:solidFill>
                <a:schemeClr val="tx1"/>
              </a:solidFill>
              <a:latin typeface="Calibri"/>
              <a:ea typeface="Calibri"/>
              <a:cs typeface="Calibri"/>
            </a:rPr>
            <a:t>Exploration of Welsh culture through reading texts about Wales</a:t>
          </a:r>
          <a:endParaRPr lang="en-GB" sz="1600" kern="1200">
            <a:solidFill>
              <a:schemeClr val="tx1"/>
            </a:solidFill>
          </a:endParaRPr>
        </a:p>
      </dsp:txBody>
      <dsp:txXfrm>
        <a:off x="1109221" y="53"/>
        <a:ext cx="3157013" cy="516295"/>
      </dsp:txXfrm>
    </dsp:sp>
    <dsp:sp modelId="{4DFD9193-F2B8-48B3-9BCF-483923752AC7}">
      <dsp:nvSpPr>
        <dsp:cNvPr id="0" name=""/>
        <dsp:cNvSpPr/>
      </dsp:nvSpPr>
      <dsp:spPr>
        <a:xfrm>
          <a:off x="0" y="53"/>
          <a:ext cx="1109221" cy="516295"/>
        </a:xfrm>
        <a:prstGeom prst="round2SameRect">
          <a:avLst>
            <a:gd name="adj1" fmla="val 16670"/>
            <a:gd name="adj2" fmla="val 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0">
            <a:lnSpc>
              <a:spcPct val="90000"/>
            </a:lnSpc>
            <a:spcBef>
              <a:spcPct val="0"/>
            </a:spcBef>
            <a:spcAft>
              <a:spcPct val="35000"/>
            </a:spcAft>
            <a:buNone/>
          </a:pPr>
          <a:r>
            <a:rPr lang="en-GB" sz="2700" kern="1200">
              <a:solidFill>
                <a:schemeClr val="tx1"/>
              </a:solidFill>
              <a:latin typeface="Calibri"/>
              <a:ea typeface="Calibri"/>
              <a:cs typeface="Calibri"/>
            </a:rPr>
            <a:t>Welsh</a:t>
          </a:r>
          <a:endParaRPr lang="en-US" sz="2700" kern="1200">
            <a:solidFill>
              <a:schemeClr val="tx1"/>
            </a:solidFill>
            <a:latin typeface="Calibri"/>
            <a:ea typeface="Calibri"/>
            <a:cs typeface="Calibri"/>
          </a:endParaRPr>
        </a:p>
      </dsp:txBody>
      <dsp:txXfrm>
        <a:off x="25208" y="25261"/>
        <a:ext cx="1058805" cy="491087"/>
      </dsp:txXfrm>
    </dsp:sp>
    <dsp:sp modelId="{FC5AACF1-F8B3-48A5-9F17-DFD4F5124191}">
      <dsp:nvSpPr>
        <dsp:cNvPr id="0" name=""/>
        <dsp:cNvSpPr/>
      </dsp:nvSpPr>
      <dsp:spPr>
        <a:xfrm>
          <a:off x="1109221" y="542163"/>
          <a:ext cx="3157013" cy="516295"/>
        </a:xfrm>
        <a:prstGeom prst="rect">
          <a:avLst/>
        </a:prstGeom>
        <a:solidFill>
          <a:srgbClr val="FF3399"/>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rtl="0">
            <a:lnSpc>
              <a:spcPct val="90000"/>
            </a:lnSpc>
            <a:spcBef>
              <a:spcPct val="0"/>
            </a:spcBef>
            <a:spcAft>
              <a:spcPct val="35000"/>
            </a:spcAft>
            <a:buNone/>
          </a:pPr>
          <a:r>
            <a:rPr lang="en-GB" sz="1400" kern="1200">
              <a:solidFill>
                <a:schemeClr val="tx1"/>
              </a:solidFill>
              <a:latin typeface="Calibri"/>
              <a:ea typeface="Calibri"/>
              <a:cs typeface="Calibri"/>
            </a:rPr>
            <a:t>Information about fitness and the benefits of exercise</a:t>
          </a:r>
        </a:p>
      </dsp:txBody>
      <dsp:txXfrm>
        <a:off x="1109221" y="542163"/>
        <a:ext cx="3157013" cy="516295"/>
      </dsp:txXfrm>
    </dsp:sp>
    <dsp:sp modelId="{20E48F43-B081-4576-B77D-C98BEFE010AA}">
      <dsp:nvSpPr>
        <dsp:cNvPr id="0" name=""/>
        <dsp:cNvSpPr/>
      </dsp:nvSpPr>
      <dsp:spPr>
        <a:xfrm>
          <a:off x="0" y="542163"/>
          <a:ext cx="1109221" cy="516295"/>
        </a:xfrm>
        <a:prstGeom prst="round2SameRect">
          <a:avLst>
            <a:gd name="adj1" fmla="val 16670"/>
            <a:gd name="adj2" fmla="val 0"/>
          </a:avLst>
        </a:prstGeom>
        <a:solidFill>
          <a:srgbClr val="7030A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GB" sz="1400" kern="1200">
              <a:solidFill>
                <a:schemeClr val="tx1"/>
              </a:solidFill>
              <a:latin typeface="Calibri"/>
              <a:ea typeface="Calibri"/>
              <a:cs typeface="Calibri"/>
            </a:rPr>
            <a:t>Health and wellbeing</a:t>
          </a:r>
          <a:endParaRPr lang="en-US" sz="1400" kern="1200">
            <a:solidFill>
              <a:schemeClr val="tx1"/>
            </a:solidFill>
            <a:latin typeface="Calibri"/>
            <a:ea typeface="Calibri"/>
            <a:cs typeface="Calibri"/>
          </a:endParaRPr>
        </a:p>
      </dsp:txBody>
      <dsp:txXfrm>
        <a:off x="25208" y="567371"/>
        <a:ext cx="1058805" cy="491087"/>
      </dsp:txXfrm>
    </dsp:sp>
    <dsp:sp modelId="{7B0FE066-775A-4625-8F94-A5E6F87DFCFF}">
      <dsp:nvSpPr>
        <dsp:cNvPr id="0" name=""/>
        <dsp:cNvSpPr/>
      </dsp:nvSpPr>
      <dsp:spPr>
        <a:xfrm>
          <a:off x="1109221" y="1084273"/>
          <a:ext cx="3157013" cy="51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rtl="0">
            <a:lnSpc>
              <a:spcPct val="90000"/>
            </a:lnSpc>
            <a:spcBef>
              <a:spcPct val="0"/>
            </a:spcBef>
            <a:spcAft>
              <a:spcPct val="35000"/>
            </a:spcAft>
            <a:buNone/>
          </a:pPr>
          <a:r>
            <a:rPr lang="en-GB" sz="1600" kern="1200">
              <a:solidFill>
                <a:schemeClr val="tx1"/>
              </a:solidFill>
              <a:latin typeface="Aptos Display" panose="020F0302020204030204"/>
            </a:rPr>
            <a:t>Discussion of natural world through adventure themed texts</a:t>
          </a:r>
        </a:p>
      </dsp:txBody>
      <dsp:txXfrm>
        <a:off x="1109221" y="1084273"/>
        <a:ext cx="3157013" cy="516295"/>
      </dsp:txXfrm>
    </dsp:sp>
    <dsp:sp modelId="{1E9B5D5E-FC63-4918-B9D4-5C0D0210F2A5}">
      <dsp:nvSpPr>
        <dsp:cNvPr id="0" name=""/>
        <dsp:cNvSpPr/>
      </dsp:nvSpPr>
      <dsp:spPr>
        <a:xfrm>
          <a:off x="0" y="1084273"/>
          <a:ext cx="1109221" cy="516295"/>
        </a:xfrm>
        <a:prstGeom prst="round2SameRect">
          <a:avLst>
            <a:gd name="adj1" fmla="val 16670"/>
            <a:gd name="adj2" fmla="val 0"/>
          </a:avLst>
        </a:prstGeom>
        <a:solidFill>
          <a:srgbClr val="CC33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ptos Display" panose="020F0302020204030204"/>
            </a:rPr>
            <a:t>Humanities</a:t>
          </a:r>
          <a:endParaRPr lang="en-GB" sz="1400" kern="1200">
            <a:solidFill>
              <a:schemeClr val="tx1"/>
            </a:solidFill>
          </a:endParaRPr>
        </a:p>
      </dsp:txBody>
      <dsp:txXfrm>
        <a:off x="25208" y="1109481"/>
        <a:ext cx="1058805" cy="49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1217"/>
          <a:ext cx="3904221" cy="2326436"/>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a:solidFill>
                <a:srgbClr val="000000"/>
              </a:solidFill>
              <a:latin typeface="Ink Free"/>
            </a:rPr>
            <a:t>Skills (Writing)</a:t>
          </a:r>
          <a:br>
            <a:rPr lang="en-GB" sz="1400" b="1" kern="1200">
              <a:latin typeface="Ink Free"/>
            </a:rPr>
          </a:br>
          <a:endParaRPr lang="en-GB" sz="1400" b="0" kern="1200">
            <a:solidFill>
              <a:srgbClr val="000000"/>
            </a:solidFill>
            <a:latin typeface="Aptos Display"/>
          </a:endParaRPr>
        </a:p>
      </dsp:txBody>
      <dsp:txXfrm>
        <a:off x="0" y="1217"/>
        <a:ext cx="3904221" cy="2326436"/>
      </dsp:txXfrm>
    </dsp:sp>
    <dsp:sp modelId="{4A391992-1D39-41EE-898A-D092113ED043}">
      <dsp:nvSpPr>
        <dsp:cNvPr id="0" name=""/>
        <dsp:cNvSpPr/>
      </dsp:nvSpPr>
      <dsp:spPr>
        <a:xfrm>
          <a:off x="0" y="2554261"/>
          <a:ext cx="3904221" cy="220450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a:latin typeface="Ink Free"/>
            </a:rPr>
            <a:t>Knowledge and understanding: Using a range of word classes is required to communicate effectively.</a:t>
          </a:r>
        </a:p>
        <a:p>
          <a:pPr marL="0" lvl="0" indent="0" algn="l" defTabSz="622300">
            <a:lnSpc>
              <a:spcPct val="90000"/>
            </a:lnSpc>
            <a:spcBef>
              <a:spcPct val="0"/>
            </a:spcBef>
            <a:spcAft>
              <a:spcPct val="35000"/>
            </a:spcAft>
            <a:buNone/>
          </a:pPr>
          <a:endParaRPr lang="en-GB" sz="1200" kern="1200"/>
        </a:p>
        <a:p>
          <a:pPr marL="0" lvl="0" indent="0" algn="l" defTabSz="622300">
            <a:lnSpc>
              <a:spcPct val="90000"/>
            </a:lnSpc>
            <a:spcBef>
              <a:spcPct val="0"/>
            </a:spcBef>
            <a:spcAft>
              <a:spcPct val="35000"/>
            </a:spcAft>
            <a:buNone/>
          </a:pPr>
          <a:endParaRPr lang="en-GB" sz="1200" kern="1200"/>
        </a:p>
        <a:p>
          <a:pPr marL="0" lvl="0" indent="0" algn="l" defTabSz="622300">
            <a:lnSpc>
              <a:spcPct val="90000"/>
            </a:lnSpc>
            <a:spcBef>
              <a:spcPct val="0"/>
            </a:spcBef>
            <a:spcAft>
              <a:spcPct val="35000"/>
            </a:spcAft>
            <a:buNone/>
          </a:pPr>
          <a:endParaRPr lang="en-GB" sz="1200" kern="1200"/>
        </a:p>
      </dsp:txBody>
      <dsp:txXfrm>
        <a:off x="0" y="2554261"/>
        <a:ext cx="3904221" cy="220450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06/10/2025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71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0141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2239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1871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06/10/2025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5446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06/10/2025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9641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06/10/2025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8005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4609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06/10/2025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7962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0735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4473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06/10/2025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048523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1652631" y="636314"/>
            <a:ext cx="10135395" cy="5798042"/>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0484" y="117446"/>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713FF7-4EA8-44DB-BCE8-907016EE52C7}"/>
              </a:ext>
            </a:extLst>
          </p:cNvPr>
          <p:cNvSpPr txBox="1"/>
          <p:nvPr/>
        </p:nvSpPr>
        <p:spPr>
          <a:xfrm>
            <a:off x="1954893" y="340909"/>
            <a:ext cx="6458857" cy="1136593"/>
          </a:xfrm>
          <a:prstGeom prst="rect">
            <a:avLst/>
          </a:prstGeom>
          <a:noFill/>
        </p:spPr>
        <p:txBody>
          <a:bodyPr wrap="square" lIns="91440" tIns="45720" rIns="91440" bIns="45720" rtlCol="0" anchor="t">
            <a:spAutoFit/>
          </a:bodyPr>
          <a:lstStyle/>
          <a:p>
            <a:r>
              <a:rPr lang="en-GB" sz="2286" b="1">
                <a:solidFill>
                  <a:srgbClr val="002060"/>
                </a:solidFill>
                <a:latin typeface="Ink Free"/>
              </a:rPr>
              <a:t>Lower School Plan</a:t>
            </a:r>
          </a:p>
          <a:p>
            <a:r>
              <a:rPr lang="en-GB" sz="2250" b="1">
                <a:solidFill>
                  <a:srgbClr val="002060"/>
                </a:solidFill>
                <a:latin typeface="Ink Free"/>
              </a:rPr>
              <a:t>Subject: English</a:t>
            </a:r>
          </a:p>
          <a:p>
            <a:r>
              <a:rPr lang="en-GB" sz="2250" b="1">
                <a:solidFill>
                  <a:srgbClr val="002060"/>
                </a:solidFill>
                <a:latin typeface="Ink Free"/>
              </a:rPr>
              <a:t>CWRE Progression</a:t>
            </a:r>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nvGraphicFramePr>
        <p:xfrm>
          <a:off x="1954893" y="1705428"/>
          <a:ext cx="8960155" cy="4716416"/>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300">
                          <a:latin typeface="Ink Free" panose="03080402000500000000" pitchFamily="66" charset="0"/>
                        </a:rPr>
                        <a:t>Term</a:t>
                      </a:r>
                    </a:p>
                  </a:txBody>
                  <a:tcPr marL="65314" marR="65314" marT="32657" marB="32657"/>
                </a:tc>
                <a:tc>
                  <a:txBody>
                    <a:bodyPr/>
                    <a:lstStyle/>
                    <a:p>
                      <a:r>
                        <a:rPr lang="en-GB" sz="1300">
                          <a:latin typeface="Ink Free" panose="03080402000500000000" pitchFamily="66" charset="0"/>
                        </a:rPr>
                        <a:t>1</a:t>
                      </a:r>
                    </a:p>
                  </a:txBody>
                  <a:tcPr marL="65314" marR="65314" marT="32657" marB="32657"/>
                </a:tc>
                <a:tc>
                  <a:txBody>
                    <a:bodyPr/>
                    <a:lstStyle/>
                    <a:p>
                      <a:r>
                        <a:rPr lang="en-GB" sz="1300">
                          <a:latin typeface="Ink Free" panose="03080402000500000000" pitchFamily="66" charset="0"/>
                        </a:rPr>
                        <a:t>2</a:t>
                      </a:r>
                    </a:p>
                  </a:txBody>
                  <a:tcPr marL="65314" marR="65314" marT="32657" marB="32657"/>
                </a:tc>
                <a:tc>
                  <a:txBody>
                    <a:bodyPr/>
                    <a:lstStyle/>
                    <a:p>
                      <a:r>
                        <a:rPr lang="en-GB" sz="1300">
                          <a:latin typeface="Ink Free" panose="03080402000500000000" pitchFamily="66" charset="0"/>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300">
                          <a:solidFill>
                            <a:srgbClr val="002060"/>
                          </a:solidFill>
                          <a:latin typeface="Ink Free" panose="03080402000500000000" pitchFamily="66" charset="0"/>
                        </a:rPr>
                        <a:t>Year 7</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1a: </a:t>
                      </a:r>
                      <a:r>
                        <a:rPr lang="en-GB" sz="1400"/>
                        <a:t>Who am I? </a:t>
                      </a:r>
                    </a:p>
                    <a:p>
                      <a:endParaRPr lang="en-GB" sz="1300" b="1">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1b. </a:t>
                      </a:r>
                      <a:r>
                        <a:rPr lang="en-GB" sz="1400"/>
                        <a:t>Exploring Possibilities – Dream Jobs!</a:t>
                      </a:r>
                    </a:p>
                    <a:p>
                      <a:endParaRPr lang="en-GB" sz="1300" b="1">
                        <a:solidFill>
                          <a:srgbClr val="002060"/>
                        </a:solidFill>
                        <a:latin typeface="Ink Free" panose="03080402000500000000" pitchFamily="66" charset="0"/>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A39665"/>
                          </a:solidFill>
                          <a:latin typeface="Ink Free" panose="03080402000500000000" pitchFamily="66" charset="0"/>
                        </a:rPr>
                        <a:t>2a. </a:t>
                      </a:r>
                      <a:r>
                        <a:rPr lang="en-GB" sz="1400"/>
                        <a:t>What is a career in my subject?</a:t>
                      </a:r>
                    </a:p>
                    <a:p>
                      <a:endParaRPr lang="en-GB" sz="1300" b="1">
                        <a:solidFill>
                          <a:srgbClr val="A39665"/>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A39665"/>
                          </a:solidFill>
                          <a:latin typeface="Ink Free" panose="03080402000500000000" pitchFamily="66" charset="0"/>
                        </a:rPr>
                        <a:t>2b. </a:t>
                      </a:r>
                      <a:r>
                        <a:rPr lang="en-GB" sz="1400"/>
                        <a:t>What is an entrepreneur? Can my subject lead me to be one?</a:t>
                      </a:r>
                    </a:p>
                    <a:p>
                      <a:endParaRPr lang="en-GB" sz="1300" b="1">
                        <a:solidFill>
                          <a:srgbClr val="A39665"/>
                        </a:solidFill>
                        <a:latin typeface="Ink Free" panose="03080402000500000000" pitchFamily="66" charset="0"/>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3a. </a:t>
                      </a:r>
                      <a:r>
                        <a:rPr lang="en-GB" sz="1400"/>
                        <a:t>What is work-life balance? </a:t>
                      </a:r>
                    </a:p>
                    <a:p>
                      <a:endParaRPr lang="en-GB" sz="1300" b="1">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3b. </a:t>
                      </a:r>
                      <a:r>
                        <a:rPr lang="en-GB" sz="1400"/>
                        <a:t>Careers and the future</a:t>
                      </a:r>
                    </a:p>
                    <a:p>
                      <a:endParaRPr lang="en-GB" sz="1300" b="1">
                        <a:solidFill>
                          <a:srgbClr val="002060"/>
                        </a:solidFill>
                        <a:latin typeface="Ink Free" panose="03080402000500000000" pitchFamily="66" charset="0"/>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300">
                          <a:solidFill>
                            <a:srgbClr val="002060"/>
                          </a:solidFill>
                          <a:latin typeface="Ink Free" panose="03080402000500000000" pitchFamily="66" charset="0"/>
                        </a:rPr>
                        <a:t>Year 8</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1a. </a:t>
                      </a:r>
                      <a:r>
                        <a:rPr lang="en-GB" sz="1400"/>
                        <a:t>What are my interests?</a:t>
                      </a:r>
                    </a:p>
                    <a:p>
                      <a:endParaRPr lang="en-GB" sz="1300" b="1">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1b. </a:t>
                      </a:r>
                      <a:r>
                        <a:rPr lang="en-GB" sz="1400"/>
                        <a:t>Job applications and CV’s – how can my subject enhance mine?</a:t>
                      </a:r>
                    </a:p>
                    <a:p>
                      <a:endParaRPr lang="en-GB" sz="1300" b="1">
                        <a:solidFill>
                          <a:srgbClr val="002060"/>
                        </a:solidFill>
                        <a:latin typeface="Ink Free" panose="03080402000500000000" pitchFamily="66" charset="0"/>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2a. </a:t>
                      </a:r>
                      <a:r>
                        <a:rPr lang="en-GB" sz="1400"/>
                        <a:t>Challenges and rewards of work</a:t>
                      </a:r>
                    </a:p>
                    <a:p>
                      <a:endParaRPr lang="en-GB" sz="1300" b="1">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2b. </a:t>
                      </a:r>
                      <a:r>
                        <a:rPr lang="en-GB" sz="1400"/>
                        <a:t>Creating the life you want – how can skill development in my subject help? Create a vision board</a:t>
                      </a:r>
                    </a:p>
                    <a:p>
                      <a:endParaRPr lang="en-GB" sz="1300" b="1">
                        <a:solidFill>
                          <a:srgbClr val="002060"/>
                        </a:solidFill>
                        <a:latin typeface="Ink Free" panose="03080402000500000000" pitchFamily="66" charset="0"/>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A39665"/>
                          </a:solidFill>
                          <a:latin typeface="Ink Free" panose="03080402000500000000" pitchFamily="66" charset="0"/>
                        </a:rPr>
                        <a:t>3a. </a:t>
                      </a:r>
                      <a:r>
                        <a:rPr lang="en-GB" sz="1400"/>
                        <a:t>What does success mean to me? What does it look like in my subject?</a:t>
                      </a:r>
                    </a:p>
                    <a:p>
                      <a:endParaRPr lang="en-GB" sz="1300" b="1">
                        <a:solidFill>
                          <a:srgbClr val="A39665"/>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A39665"/>
                          </a:solidFill>
                          <a:latin typeface="Ink Free" panose="03080402000500000000" pitchFamily="66" charset="0"/>
                        </a:rPr>
                        <a:t>3b. </a:t>
                      </a:r>
                      <a:r>
                        <a:rPr lang="en-GB" sz="1400"/>
                        <a:t>Careers and the climate</a:t>
                      </a:r>
                    </a:p>
                    <a:p>
                      <a:endParaRPr lang="en-GB" sz="1300" b="1">
                        <a:solidFill>
                          <a:srgbClr val="A39665"/>
                        </a:solidFill>
                        <a:latin typeface="Ink Free" panose="03080402000500000000" pitchFamily="66" charset="0"/>
                      </a:endParaRPr>
                    </a:p>
                  </a:txBody>
                  <a:tcPr marL="65314" marR="65314" marT="32657" marB="32657"/>
                </a:tc>
                <a:extLst>
                  <a:ext uri="{0D108BD9-81ED-4DB2-BD59-A6C34878D82A}">
                    <a16:rowId xmlns:a16="http://schemas.microsoft.com/office/drawing/2014/main" val="2707672348"/>
                  </a:ext>
                </a:extLst>
              </a:tr>
              <a:tr h="966107">
                <a:tc>
                  <a:txBody>
                    <a:bodyPr/>
                    <a:lstStyle/>
                    <a:p>
                      <a:r>
                        <a:rPr lang="en-GB" sz="1300">
                          <a:solidFill>
                            <a:srgbClr val="002060"/>
                          </a:solidFill>
                          <a:latin typeface="Ink Free" panose="03080402000500000000" pitchFamily="66" charset="0"/>
                        </a:rPr>
                        <a:t>Year 9</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1a. </a:t>
                      </a:r>
                      <a:r>
                        <a:rPr lang="en-GB" sz="1400"/>
                        <a:t>What are my skills?</a:t>
                      </a:r>
                    </a:p>
                    <a:p>
                      <a:endParaRPr lang="en-GB" sz="1300" b="1">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1b. </a:t>
                      </a:r>
                      <a:r>
                        <a:rPr lang="en-GB" sz="1400"/>
                        <a:t>What comes after school? Learning pathways for my subject</a:t>
                      </a:r>
                    </a:p>
                    <a:p>
                      <a:endParaRPr lang="en-GB" sz="1300" b="1">
                        <a:solidFill>
                          <a:srgbClr val="002060"/>
                        </a:solidFill>
                        <a:latin typeface="Ink Free" panose="03080402000500000000" pitchFamily="66" charset="0"/>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2a. </a:t>
                      </a:r>
                      <a:r>
                        <a:rPr lang="en-GB" sz="1400"/>
                        <a:t>Decision making – choosing what to study at KS4. </a:t>
                      </a:r>
                    </a:p>
                    <a:p>
                      <a:endParaRPr lang="en-GB" sz="1300" b="1">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2b. </a:t>
                      </a:r>
                      <a:r>
                        <a:rPr lang="en-GB" sz="1400"/>
                        <a:t>Taking control of your career journey. How to overcome potential barriers</a:t>
                      </a:r>
                    </a:p>
                    <a:p>
                      <a:endParaRPr lang="en-GB" sz="1300" b="1">
                        <a:solidFill>
                          <a:srgbClr val="002060"/>
                        </a:solidFill>
                        <a:latin typeface="Ink Free" panose="03080402000500000000" pitchFamily="66" charset="0"/>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A39665"/>
                          </a:solidFill>
                          <a:latin typeface="Ink Free" panose="03080402000500000000" pitchFamily="66" charset="0"/>
                        </a:rPr>
                        <a:t>3a. </a:t>
                      </a:r>
                      <a:r>
                        <a:rPr lang="en-GB" sz="1400"/>
                        <a:t>Working and earning, managing your money</a:t>
                      </a:r>
                    </a:p>
                    <a:p>
                      <a:endParaRPr lang="en-GB" sz="1300" b="1">
                        <a:solidFill>
                          <a:srgbClr val="A39665"/>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A39665"/>
                          </a:solidFill>
                          <a:latin typeface="Ink Free" panose="03080402000500000000" pitchFamily="66" charset="0"/>
                        </a:rPr>
                        <a:t>3b. </a:t>
                      </a:r>
                      <a:r>
                        <a:rPr lang="en-GB" sz="1400"/>
                        <a:t>What is the labour market and what is it saying about jobs in your subject sector?</a:t>
                      </a:r>
                    </a:p>
                    <a:p>
                      <a:endParaRPr lang="en-GB" sz="1300" b="1">
                        <a:solidFill>
                          <a:srgbClr val="A39665"/>
                        </a:solidFill>
                        <a:latin typeface="Ink Free" panose="03080402000500000000" pitchFamily="66" charset="0"/>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95063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93158" y="81334"/>
            <a:ext cx="1204420" cy="117270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713FF7-4EA8-44DB-BCE8-907016EE52C7}"/>
              </a:ext>
            </a:extLst>
          </p:cNvPr>
          <p:cNvSpPr txBox="1"/>
          <p:nvPr/>
        </p:nvSpPr>
        <p:spPr>
          <a:xfrm>
            <a:off x="1954893" y="597929"/>
            <a:ext cx="6458857" cy="1136593"/>
          </a:xfrm>
          <a:prstGeom prst="rect">
            <a:avLst/>
          </a:prstGeom>
          <a:noFill/>
        </p:spPr>
        <p:txBody>
          <a:bodyPr wrap="square" lIns="91440" tIns="45720" rIns="91440" bIns="45720" rtlCol="0" anchor="t">
            <a:spAutoFit/>
          </a:bodyPr>
          <a:lstStyle/>
          <a:p>
            <a:r>
              <a:rPr lang="en-GB" sz="2286" b="1">
                <a:solidFill>
                  <a:srgbClr val="002060"/>
                </a:solidFill>
                <a:latin typeface="Ink Free"/>
              </a:rPr>
              <a:t>Upper School Plan</a:t>
            </a:r>
          </a:p>
          <a:p>
            <a:r>
              <a:rPr lang="en-GB" sz="2250" b="1">
                <a:solidFill>
                  <a:srgbClr val="002060"/>
                </a:solidFill>
                <a:latin typeface="Ink Free"/>
              </a:rPr>
              <a:t>Subject: English</a:t>
            </a:r>
          </a:p>
          <a:p>
            <a:r>
              <a:rPr lang="en-GB" sz="2250" b="1">
                <a:solidFill>
                  <a:srgbClr val="002060"/>
                </a:solidFill>
                <a:latin typeface="Ink Free"/>
              </a:rPr>
              <a:t>CWRE Progression</a:t>
            </a:r>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nvGraphicFramePr>
        <p:xfrm>
          <a:off x="1615922" y="1661885"/>
          <a:ext cx="8960155" cy="4254862"/>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300">
                          <a:latin typeface="Ink Free" panose="03080402000500000000" pitchFamily="66" charset="0"/>
                        </a:rPr>
                        <a:t>Term</a:t>
                      </a:r>
                    </a:p>
                  </a:txBody>
                  <a:tcPr marL="65314" marR="65314" marT="32657" marB="32657"/>
                </a:tc>
                <a:tc>
                  <a:txBody>
                    <a:bodyPr/>
                    <a:lstStyle/>
                    <a:p>
                      <a:r>
                        <a:rPr lang="en-GB" sz="1300">
                          <a:latin typeface="Ink Free" panose="03080402000500000000" pitchFamily="66" charset="0"/>
                        </a:rPr>
                        <a:t>1</a:t>
                      </a:r>
                    </a:p>
                  </a:txBody>
                  <a:tcPr marL="65314" marR="65314" marT="32657" marB="32657"/>
                </a:tc>
                <a:tc>
                  <a:txBody>
                    <a:bodyPr/>
                    <a:lstStyle/>
                    <a:p>
                      <a:r>
                        <a:rPr lang="en-GB" sz="1300">
                          <a:latin typeface="Ink Free" panose="03080402000500000000" pitchFamily="66" charset="0"/>
                        </a:rPr>
                        <a:t>2</a:t>
                      </a:r>
                    </a:p>
                  </a:txBody>
                  <a:tcPr marL="65314" marR="65314" marT="32657" marB="32657"/>
                </a:tc>
                <a:tc>
                  <a:txBody>
                    <a:bodyPr/>
                    <a:lstStyle/>
                    <a:p>
                      <a:r>
                        <a:rPr lang="en-GB" sz="1300">
                          <a:latin typeface="Ink Free" panose="03080402000500000000" pitchFamily="66" charset="0"/>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300">
                          <a:solidFill>
                            <a:srgbClr val="002060"/>
                          </a:solidFill>
                          <a:latin typeface="Ink Free" panose="03080402000500000000" pitchFamily="66" charset="0"/>
                        </a:rPr>
                        <a:t>Year 10</a:t>
                      </a:r>
                    </a:p>
                  </a:txBody>
                  <a:tcPr marL="65314" marR="65314" marT="32657" marB="32657"/>
                </a:tc>
                <a:tc>
                  <a:txBody>
                    <a:bodyPr/>
                    <a:lstStyle/>
                    <a:p>
                      <a:r>
                        <a:rPr lang="en-GB" sz="1300" b="1">
                          <a:solidFill>
                            <a:srgbClr val="002060"/>
                          </a:solidFill>
                          <a:latin typeface="Ink Free" panose="03080402000500000000" pitchFamily="66" charset="0"/>
                        </a:rPr>
                        <a:t>1a: </a:t>
                      </a:r>
                      <a:r>
                        <a:rPr lang="en-GB" sz="1400"/>
                        <a:t>Interests and Skills Profile – what makes you good at this subject? How will your skills transfer into the world of work?</a:t>
                      </a:r>
                    </a:p>
                    <a:p>
                      <a:endParaRPr lang="en-GB" sz="1300" b="1">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1b. </a:t>
                      </a:r>
                      <a:r>
                        <a:rPr lang="en-GB" sz="1400"/>
                        <a:t>Preparing to go on work experience. How is skill development in my subject helping you prepare?</a:t>
                      </a:r>
                    </a:p>
                    <a:p>
                      <a:endParaRPr lang="en-GB" sz="1300" b="1">
                        <a:solidFill>
                          <a:srgbClr val="002060"/>
                        </a:solidFill>
                        <a:latin typeface="Ink Free" panose="03080402000500000000" pitchFamily="66" charset="0"/>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A39665"/>
                          </a:solidFill>
                          <a:latin typeface="Ink Free" panose="03080402000500000000" pitchFamily="66" charset="0"/>
                        </a:rPr>
                        <a:t>2a. </a:t>
                      </a:r>
                      <a:r>
                        <a:rPr lang="en-GB" sz="1400"/>
                        <a:t>In person, hybrid, remote. What works best for your subject sector?</a:t>
                      </a:r>
                    </a:p>
                    <a:p>
                      <a:endParaRPr lang="en-GB" sz="1300" b="1">
                        <a:solidFill>
                          <a:srgbClr val="A39665"/>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A39665"/>
                          </a:solidFill>
                          <a:latin typeface="Ink Free" panose="03080402000500000000" pitchFamily="66" charset="0"/>
                        </a:rPr>
                        <a:t>2b. </a:t>
                      </a:r>
                      <a:r>
                        <a:rPr lang="en-GB" sz="1400"/>
                        <a:t>Taking control of your career journey. How to overcome potential barriers</a:t>
                      </a:r>
                    </a:p>
                    <a:p>
                      <a:endParaRPr lang="en-GB" sz="1300" b="1">
                        <a:solidFill>
                          <a:srgbClr val="A39665"/>
                        </a:solidFill>
                        <a:latin typeface="Ink Free" panose="03080402000500000000" pitchFamily="66" charset="0"/>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3a. </a:t>
                      </a:r>
                      <a:r>
                        <a:rPr lang="en-GB" sz="1400"/>
                        <a:t>Wellbeing in the workplace. Discuss jobs linked to your subject and the possible challenges employees may face.</a:t>
                      </a:r>
                    </a:p>
                    <a:p>
                      <a:endParaRPr lang="en-GB" sz="1300" b="1">
                        <a:solidFill>
                          <a:srgbClr val="002060"/>
                        </a:solidFill>
                        <a:latin typeface="Ink Free" panose="03080402000500000000" pitchFamily="66" charset="0"/>
                      </a:endParaRPr>
                    </a:p>
                    <a:p>
                      <a:r>
                        <a:rPr lang="en-GB" sz="1300" b="1">
                          <a:solidFill>
                            <a:srgbClr val="002060"/>
                          </a:solidFill>
                          <a:latin typeface="Ink Free" panose="03080402000500000000" pitchFamily="66" charset="0"/>
                        </a:rPr>
                        <a:t>3b. </a:t>
                      </a:r>
                      <a:r>
                        <a:rPr lang="en-GB" sz="1400"/>
                        <a:t>What are my employability skills? How does my subject make students employable.</a:t>
                      </a:r>
                    </a:p>
                    <a:p>
                      <a:endParaRPr lang="en-GB" sz="1300" b="1">
                        <a:solidFill>
                          <a:srgbClr val="002060"/>
                        </a:solidFill>
                        <a:latin typeface="Ink Free" panose="03080402000500000000" pitchFamily="66" charset="0"/>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300">
                          <a:solidFill>
                            <a:srgbClr val="002060"/>
                          </a:solidFill>
                          <a:latin typeface="Ink Free" panose="03080402000500000000" pitchFamily="66" charset="0"/>
                        </a:rPr>
                        <a:t>Year 11</a:t>
                      </a:r>
                    </a:p>
                  </a:txBody>
                  <a:tcPr marL="65314" marR="65314" marT="32657" marB="32657"/>
                </a:tc>
                <a:tc>
                  <a:txBody>
                    <a:bodyPr/>
                    <a:lstStyle/>
                    <a:p>
                      <a:r>
                        <a:rPr lang="en-GB" sz="1300" b="1">
                          <a:solidFill>
                            <a:srgbClr val="002060"/>
                          </a:solidFill>
                          <a:latin typeface="Ink Free" panose="03080402000500000000" pitchFamily="66" charset="0"/>
                        </a:rPr>
                        <a:t>1a. </a:t>
                      </a:r>
                      <a:r>
                        <a:rPr lang="en-GB" sz="1400"/>
                        <a:t>Post 16 Choices in my subject</a:t>
                      </a:r>
                    </a:p>
                    <a:p>
                      <a:endParaRPr lang="en-GB" sz="1300" b="1">
                        <a:solidFill>
                          <a:srgbClr val="00206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2060"/>
                          </a:solidFill>
                          <a:latin typeface="Ink Free" panose="03080402000500000000" pitchFamily="66" charset="0"/>
                        </a:rPr>
                        <a:t>1b. </a:t>
                      </a:r>
                      <a:r>
                        <a:rPr lang="en-GB" sz="1400"/>
                        <a:t>Decision making – choosing your post 16 pathway. What pathways are available linked to your subject?</a:t>
                      </a:r>
                    </a:p>
                    <a:p>
                      <a:endParaRPr lang="en-GB" sz="1300" b="1">
                        <a:solidFill>
                          <a:srgbClr val="002060"/>
                        </a:solidFill>
                        <a:latin typeface="Ink Free" panose="03080402000500000000" pitchFamily="66" charset="0"/>
                      </a:endParaRPr>
                    </a:p>
                  </a:txBody>
                  <a:tcPr marL="65314" marR="65314" marT="32657" marB="32657"/>
                </a:tc>
                <a:tc>
                  <a:txBody>
                    <a:bodyPr/>
                    <a:lstStyle/>
                    <a:p>
                      <a:r>
                        <a:rPr lang="en-GB" sz="1300" b="1">
                          <a:solidFill>
                            <a:srgbClr val="002060"/>
                          </a:solidFill>
                          <a:latin typeface="Ink Free" panose="03080402000500000000" pitchFamily="66" charset="0"/>
                        </a:rPr>
                        <a:t>2a. </a:t>
                      </a:r>
                      <a:r>
                        <a:rPr lang="en-GB" sz="1400"/>
                        <a:t>Money talks – apprenticeships vs higher education in your subject</a:t>
                      </a:r>
                    </a:p>
                    <a:p>
                      <a:endParaRPr lang="en-GB" sz="1300" b="1">
                        <a:solidFill>
                          <a:srgbClr val="002060"/>
                        </a:solidFill>
                        <a:latin typeface="Ink Free" panose="03080402000500000000" pitchFamily="66" charset="0"/>
                      </a:endParaRPr>
                    </a:p>
                    <a:p>
                      <a:endParaRPr lang="en-GB" sz="1300" b="1">
                        <a:solidFill>
                          <a:srgbClr val="002060"/>
                        </a:solidFill>
                        <a:latin typeface="Ink Free" panose="03080402000500000000" pitchFamily="66" charset="0"/>
                      </a:endParaRPr>
                    </a:p>
                  </a:txBody>
                  <a:tcPr marL="65314" marR="65314" marT="32657" marB="32657"/>
                </a:tc>
                <a:tc>
                  <a:txBody>
                    <a:bodyPr/>
                    <a:lstStyle/>
                    <a:p>
                      <a:endParaRPr lang="en-GB" sz="1300" b="1">
                        <a:solidFill>
                          <a:srgbClr val="A39665"/>
                        </a:solidFill>
                        <a:latin typeface="Ink Free" panose="03080402000500000000" pitchFamily="66" charset="0"/>
                      </a:endParaRPr>
                    </a:p>
                  </a:txBody>
                  <a:tcPr marL="65314" marR="65314" marT="32657" marB="32657">
                    <a:solidFill>
                      <a:schemeClr val="bg2">
                        <a:lumMod val="75000"/>
                      </a:schemeClr>
                    </a:solidFill>
                  </a:tcPr>
                </a:tc>
                <a:extLst>
                  <a:ext uri="{0D108BD9-81ED-4DB2-BD59-A6C34878D82A}">
                    <a16:rowId xmlns:a16="http://schemas.microsoft.com/office/drawing/2014/main" val="2707672348"/>
                  </a:ext>
                </a:extLst>
              </a:tr>
            </a:tbl>
          </a:graphicData>
        </a:graphic>
      </p:graphicFrame>
    </p:spTree>
    <p:extLst>
      <p:ext uri="{BB962C8B-B14F-4D97-AF65-F5344CB8AC3E}">
        <p14:creationId xmlns:p14="http://schemas.microsoft.com/office/powerpoint/2010/main" val="178139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4A1BD37-982E-4753-AD79-2F262A6193A6}"/>
              </a:ext>
            </a:extLst>
          </p:cNvPr>
          <p:cNvGrpSpPr/>
          <p:nvPr/>
        </p:nvGrpSpPr>
        <p:grpSpPr>
          <a:xfrm>
            <a:off x="1324215" y="106706"/>
            <a:ext cx="1106501" cy="1109293"/>
            <a:chOff x="88900" y="117574"/>
            <a:chExt cx="1219200" cy="1222276"/>
          </a:xfrm>
        </p:grpSpPr>
        <p:sp>
          <p:nvSpPr>
            <p:cNvPr id="5" name="Rectangle 4">
              <a:extLst>
                <a:ext uri="{FF2B5EF4-FFF2-40B4-BE49-F238E27FC236}">
                  <a16:creationId xmlns:a16="http://schemas.microsoft.com/office/drawing/2014/main" id="{469FC1CA-7FA8-4A86-839C-7E75B7811F13}"/>
                </a:ext>
              </a:extLst>
            </p:cNvPr>
            <p:cNvSpPr/>
            <p:nvPr/>
          </p:nvSpPr>
          <p:spPr>
            <a:xfrm>
              <a:off x="88900" y="128139"/>
              <a:ext cx="1219200" cy="1211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CAACDA2-6B9E-4FF2-89B6-B2E8169EB947}"/>
                </a:ext>
              </a:extLst>
            </p:cNvPr>
            <p:cNvPicPr>
              <a:picLocks noChangeAspect="1"/>
            </p:cNvPicPr>
            <p:nvPr/>
          </p:nvPicPr>
          <p:blipFill>
            <a:blip r:embed="rId2"/>
            <a:stretch>
              <a:fillRect/>
            </a:stretch>
          </p:blipFill>
          <p:spPr>
            <a:xfrm>
              <a:off x="147540" y="117574"/>
              <a:ext cx="978047" cy="1026707"/>
            </a:xfrm>
            <a:prstGeom prst="rect">
              <a:avLst/>
            </a:prstGeom>
          </p:spPr>
        </p:pic>
      </p:grpSp>
      <p:pic>
        <p:nvPicPr>
          <p:cNvPr id="12" name="Picture 11">
            <a:extLst>
              <a:ext uri="{FF2B5EF4-FFF2-40B4-BE49-F238E27FC236}">
                <a16:creationId xmlns:a16="http://schemas.microsoft.com/office/drawing/2014/main" id="{F6323E19-D545-4B36-A8C8-73EB8010955E}"/>
              </a:ext>
            </a:extLst>
          </p:cNvPr>
          <p:cNvPicPr>
            <a:picLocks noChangeAspect="1"/>
          </p:cNvPicPr>
          <p:nvPr/>
        </p:nvPicPr>
        <p:blipFill>
          <a:blip r:embed="rId3"/>
          <a:stretch>
            <a:fillRect/>
          </a:stretch>
        </p:blipFill>
        <p:spPr>
          <a:xfrm>
            <a:off x="1235872" y="0"/>
            <a:ext cx="9720257" cy="6858000"/>
          </a:xfrm>
          <a:prstGeom prst="rect">
            <a:avLst/>
          </a:prstGeom>
        </p:spPr>
      </p:pic>
    </p:spTree>
    <p:extLst>
      <p:ext uri="{BB962C8B-B14F-4D97-AF65-F5344CB8AC3E}">
        <p14:creationId xmlns:p14="http://schemas.microsoft.com/office/powerpoint/2010/main" val="628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2">
            <a:extLst>
              <a:ext uri="{FF2B5EF4-FFF2-40B4-BE49-F238E27FC236}">
                <a16:creationId xmlns:a16="http://schemas.microsoft.com/office/drawing/2014/main" id="{EB482903-E2DF-4272-B415-7019B57FF518}"/>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5" name="TextBox 4">
            <a:extLst>
              <a:ext uri="{FF2B5EF4-FFF2-40B4-BE49-F238E27FC236}">
                <a16:creationId xmlns:a16="http://schemas.microsoft.com/office/drawing/2014/main" id="{D97B7A0A-D172-40CD-8215-3211A00B2F10}"/>
              </a:ext>
            </a:extLst>
          </p:cNvPr>
          <p:cNvSpPr txBox="1"/>
          <p:nvPr/>
        </p:nvSpPr>
        <p:spPr>
          <a:xfrm>
            <a:off x="1675484" y="114225"/>
            <a:ext cx="6458857" cy="1147622"/>
          </a:xfrm>
          <a:prstGeom prst="rect">
            <a:avLst/>
          </a:prstGeom>
          <a:noFill/>
        </p:spPr>
        <p:txBody>
          <a:bodyPr wrap="square" lIns="91440" tIns="45720" rIns="91440" bIns="45720" rtlCol="0" anchor="t">
            <a:spAutoFit/>
          </a:bodyPr>
          <a:lstStyle/>
          <a:p>
            <a:r>
              <a:rPr lang="en-GB" sz="2286" b="1">
                <a:solidFill>
                  <a:srgbClr val="002060"/>
                </a:solidFill>
                <a:latin typeface="Ink Free"/>
              </a:rPr>
              <a:t>Lower School Plan</a:t>
            </a:r>
          </a:p>
          <a:p>
            <a:r>
              <a:rPr lang="en-GB" sz="2250" b="1">
                <a:solidFill>
                  <a:srgbClr val="002060"/>
                </a:solidFill>
                <a:latin typeface="Ink Free"/>
              </a:rPr>
              <a:t>Subject: English</a:t>
            </a:r>
          </a:p>
          <a:p>
            <a:r>
              <a:rPr lang="en-GB" sz="2286" b="1">
                <a:solidFill>
                  <a:srgbClr val="002060"/>
                </a:solidFill>
                <a:latin typeface="Ink Free"/>
              </a:rPr>
              <a:t>Skill: Digital Skills Progression</a:t>
            </a:r>
            <a:endParaRPr lang="en-GB" sz="1286" b="1">
              <a:solidFill>
                <a:srgbClr val="002060"/>
              </a:solidFill>
              <a:latin typeface="Ink Free"/>
            </a:endParaRPr>
          </a:p>
        </p:txBody>
      </p:sp>
      <p:graphicFrame>
        <p:nvGraphicFramePr>
          <p:cNvPr id="6" name="Table 5">
            <a:extLst>
              <a:ext uri="{FF2B5EF4-FFF2-40B4-BE49-F238E27FC236}">
                <a16:creationId xmlns:a16="http://schemas.microsoft.com/office/drawing/2014/main" id="{573617AC-7D39-41C2-855B-CCFA50FA7A6E}"/>
              </a:ext>
            </a:extLst>
          </p:cNvPr>
          <p:cNvGraphicFramePr>
            <a:graphicFrameLocks noGrp="1"/>
          </p:cNvGraphicFramePr>
          <p:nvPr/>
        </p:nvGraphicFramePr>
        <p:xfrm>
          <a:off x="1577130" y="1261847"/>
          <a:ext cx="8645072" cy="5421982"/>
        </p:xfrm>
        <a:graphic>
          <a:graphicData uri="http://schemas.openxmlformats.org/drawingml/2006/table">
            <a:tbl>
              <a:tblPr firstRow="1" bandRow="1">
                <a:tableStyleId>{5C22544A-7EE6-4342-B048-85BDC9FD1C3A}</a:tableStyleId>
              </a:tblPr>
              <a:tblGrid>
                <a:gridCol w="914216">
                  <a:extLst>
                    <a:ext uri="{9D8B030D-6E8A-4147-A177-3AD203B41FA5}">
                      <a16:colId xmlns:a16="http://schemas.microsoft.com/office/drawing/2014/main" val="4255388034"/>
                    </a:ext>
                  </a:extLst>
                </a:gridCol>
                <a:gridCol w="2410463">
                  <a:extLst>
                    <a:ext uri="{9D8B030D-6E8A-4147-A177-3AD203B41FA5}">
                      <a16:colId xmlns:a16="http://schemas.microsoft.com/office/drawing/2014/main" val="737985667"/>
                    </a:ext>
                  </a:extLst>
                </a:gridCol>
                <a:gridCol w="2603500">
                  <a:extLst>
                    <a:ext uri="{9D8B030D-6E8A-4147-A177-3AD203B41FA5}">
                      <a16:colId xmlns:a16="http://schemas.microsoft.com/office/drawing/2014/main" val="1945210272"/>
                    </a:ext>
                  </a:extLst>
                </a:gridCol>
                <a:gridCol w="2716893">
                  <a:extLst>
                    <a:ext uri="{9D8B030D-6E8A-4147-A177-3AD203B41FA5}">
                      <a16:colId xmlns:a16="http://schemas.microsoft.com/office/drawing/2014/main" val="2569708753"/>
                    </a:ext>
                  </a:extLst>
                </a:gridCol>
              </a:tblGrid>
              <a:tr h="332871">
                <a:tc>
                  <a:txBody>
                    <a:bodyPr/>
                    <a:lstStyle/>
                    <a:p>
                      <a:r>
                        <a:rPr lang="en-GB" sz="1300">
                          <a:latin typeface="Ink Free" panose="03080402000500000000" pitchFamily="66" charset="0"/>
                        </a:rPr>
                        <a:t>Term</a:t>
                      </a:r>
                    </a:p>
                  </a:txBody>
                  <a:tcPr marL="65314" marR="65314" marT="32657" marB="32657"/>
                </a:tc>
                <a:tc>
                  <a:txBody>
                    <a:bodyPr/>
                    <a:lstStyle/>
                    <a:p>
                      <a:r>
                        <a:rPr lang="en-GB" sz="1300">
                          <a:latin typeface="Ink Free" panose="03080402000500000000" pitchFamily="66" charset="0"/>
                        </a:rPr>
                        <a:t>1</a:t>
                      </a:r>
                    </a:p>
                  </a:txBody>
                  <a:tcPr marL="65314" marR="65314" marT="32657" marB="32657"/>
                </a:tc>
                <a:tc>
                  <a:txBody>
                    <a:bodyPr/>
                    <a:lstStyle/>
                    <a:p>
                      <a:r>
                        <a:rPr lang="en-GB" sz="1300">
                          <a:latin typeface="Ink Free" panose="03080402000500000000" pitchFamily="66" charset="0"/>
                        </a:rPr>
                        <a:t>2</a:t>
                      </a:r>
                    </a:p>
                  </a:txBody>
                  <a:tcPr marL="65314" marR="65314" marT="32657" marB="32657"/>
                </a:tc>
                <a:tc>
                  <a:txBody>
                    <a:bodyPr/>
                    <a:lstStyle/>
                    <a:p>
                      <a:r>
                        <a:rPr lang="en-GB" sz="1300">
                          <a:latin typeface="Ink Free" panose="03080402000500000000" pitchFamily="66" charset="0"/>
                        </a:rPr>
                        <a:t>3</a:t>
                      </a:r>
                    </a:p>
                  </a:txBody>
                  <a:tcPr marL="65314" marR="65314" marT="32657" marB="32657"/>
                </a:tc>
                <a:extLst>
                  <a:ext uri="{0D108BD9-81ED-4DB2-BD59-A6C34878D82A}">
                    <a16:rowId xmlns:a16="http://schemas.microsoft.com/office/drawing/2014/main" val="1953012476"/>
                  </a:ext>
                </a:extLst>
              </a:tr>
              <a:tr h="1917338">
                <a:tc>
                  <a:txBody>
                    <a:bodyPr/>
                    <a:lstStyle/>
                    <a:p>
                      <a:r>
                        <a:rPr lang="en-GB" sz="1300">
                          <a:solidFill>
                            <a:srgbClr val="002060"/>
                          </a:solidFill>
                          <a:latin typeface="Ink Free" panose="03080402000500000000" pitchFamily="66" charset="0"/>
                        </a:rPr>
                        <a:t>Year 7</a:t>
                      </a:r>
                    </a:p>
                  </a:txBody>
                  <a:tcPr marL="65314" marR="65314" marT="32657" marB="32657"/>
                </a:tc>
                <a:tc>
                  <a:txBody>
                    <a:bodyPr/>
                    <a:lstStyle/>
                    <a:p>
                      <a:pPr marL="0" algn="l" defTabSz="1280160" rtl="0" eaLnBrk="1" latinLnBrk="0" hangingPunct="1"/>
                      <a:endParaRPr lang="en-GB" sz="1300" b="0" i="0" kern="1200">
                        <a:solidFill>
                          <a:schemeClr val="dk1"/>
                        </a:solidFill>
                        <a:effectLst/>
                        <a:latin typeface="Ink Free" panose="03080402000500000000" pitchFamily="66" charset="0"/>
                        <a:ea typeface="+mn-ea"/>
                        <a:cs typeface="+mn-cs"/>
                      </a:endParaRPr>
                    </a:p>
                  </a:txBody>
                  <a:tcPr marL="65314" marR="65314" marT="32657" marB="32657"/>
                </a:tc>
                <a:tc>
                  <a:txBody>
                    <a:bodyPr/>
                    <a:lstStyle/>
                    <a:p>
                      <a:endParaRPr lang="en-GB" sz="1400">
                        <a:latin typeface="Ink Free"/>
                      </a:endParaRPr>
                    </a:p>
                  </a:txBody>
                  <a:tcPr marL="65314" marR="65314" marT="32657" marB="32657"/>
                </a:tc>
                <a:tc>
                  <a:txBody>
                    <a:bodyPr/>
                    <a:lstStyle/>
                    <a:p>
                      <a:r>
                        <a:rPr lang="en-GB" sz="1300" b="0" i="0" kern="1200">
                          <a:solidFill>
                            <a:schemeClr val="dk1"/>
                          </a:solidFill>
                          <a:effectLst/>
                          <a:latin typeface="Ink Free"/>
                          <a:ea typeface="+mn-ea"/>
                          <a:cs typeface="+mn-cs"/>
                        </a:rPr>
                        <a:t>Learners will create a  Google slides presentation for their group presentation promoting Elfed High school. Learners need to think about the transitions between slides, animations to text/images and include hyperlinks to suitable websites. </a:t>
                      </a:r>
                    </a:p>
                  </a:txBody>
                  <a:tcPr marL="65314" marR="65314" marT="32657" marB="32657"/>
                </a:tc>
                <a:extLst>
                  <a:ext uri="{0D108BD9-81ED-4DB2-BD59-A6C34878D82A}">
                    <a16:rowId xmlns:a16="http://schemas.microsoft.com/office/drawing/2014/main" val="2287100114"/>
                  </a:ext>
                </a:extLst>
              </a:tr>
              <a:tr h="1632857">
                <a:tc>
                  <a:txBody>
                    <a:bodyPr/>
                    <a:lstStyle/>
                    <a:p>
                      <a:r>
                        <a:rPr lang="en-GB" sz="1300">
                          <a:solidFill>
                            <a:srgbClr val="002060"/>
                          </a:solidFill>
                          <a:latin typeface="Ink Free" panose="03080402000500000000" pitchFamily="66" charset="0"/>
                        </a:rPr>
                        <a:t>Year 8</a:t>
                      </a:r>
                    </a:p>
                  </a:txBody>
                  <a:tcPr marL="65314" marR="65314" marT="32657" marB="32657"/>
                </a:tc>
                <a:tc>
                  <a:txBody>
                    <a:bodyPr/>
                    <a:lstStyle/>
                    <a:p>
                      <a:endParaRPr lang="en-GB" sz="1300" b="0" i="0" kern="1200">
                        <a:solidFill>
                          <a:schemeClr val="dk1"/>
                        </a:solidFill>
                        <a:effectLst/>
                        <a:latin typeface="Ink Free" panose="03080402000500000000" pitchFamily="66" charset="0"/>
                        <a:ea typeface="+mn-ea"/>
                        <a:cs typeface="+mn-cs"/>
                      </a:endParaRPr>
                    </a:p>
                  </a:txBody>
                  <a:tcPr marL="65314" marR="65314" marT="32657" marB="32657"/>
                </a:tc>
                <a:tc>
                  <a:txBody>
                    <a:bodyPr/>
                    <a:lstStyle/>
                    <a:p>
                      <a:endParaRPr lang="en-GB" sz="1400">
                        <a:latin typeface="Ink Free"/>
                      </a:endParaRPr>
                    </a:p>
                  </a:txBody>
                  <a:tcPr marL="65314" marR="65314" marT="32657" marB="32657"/>
                </a:tc>
                <a:tc>
                  <a:txBody>
                    <a:bodyPr/>
                    <a:lstStyle/>
                    <a:p>
                      <a:endParaRPr lang="en-GB" sz="1300" b="0" kern="1200">
                        <a:solidFill>
                          <a:schemeClr val="tx1"/>
                        </a:solidFill>
                        <a:latin typeface="Ink Free" panose="03080402000500000000" pitchFamily="66" charset="0"/>
                        <a:ea typeface="+mn-ea"/>
                        <a:cs typeface="+mn-cs"/>
                      </a:endParaRPr>
                    </a:p>
                  </a:txBody>
                  <a:tcPr marL="65314" marR="65314" marT="32657" marB="32657"/>
                </a:tc>
                <a:extLst>
                  <a:ext uri="{0D108BD9-81ED-4DB2-BD59-A6C34878D82A}">
                    <a16:rowId xmlns:a16="http://schemas.microsoft.com/office/drawing/2014/main" val="2707672348"/>
                  </a:ext>
                </a:extLst>
              </a:tr>
              <a:tr h="1538916">
                <a:tc>
                  <a:txBody>
                    <a:bodyPr/>
                    <a:lstStyle/>
                    <a:p>
                      <a:r>
                        <a:rPr lang="en-GB" sz="1300">
                          <a:solidFill>
                            <a:srgbClr val="002060"/>
                          </a:solidFill>
                          <a:latin typeface="Ink Free" panose="03080402000500000000" pitchFamily="66" charset="0"/>
                        </a:rPr>
                        <a:t>Year 9</a:t>
                      </a:r>
                    </a:p>
                  </a:txBody>
                  <a:tcPr marL="65314" marR="65314" marT="32657" marB="32657"/>
                </a:tc>
                <a:tc>
                  <a:txBody>
                    <a:bodyPr/>
                    <a:lstStyle/>
                    <a:p>
                      <a:endParaRPr lang="en-GB" sz="1300" b="0" i="0" kern="1200">
                        <a:solidFill>
                          <a:schemeClr val="dk1"/>
                        </a:solidFill>
                        <a:effectLst/>
                        <a:latin typeface="Ink Free" panose="03080402000500000000" pitchFamily="66" charset="0"/>
                        <a:ea typeface="+mn-ea"/>
                        <a:cs typeface="+mn-cs"/>
                      </a:endParaRPr>
                    </a:p>
                  </a:txBody>
                  <a:tcPr marL="65314" marR="65314" marT="32657" marB="32657"/>
                </a:tc>
                <a:tc>
                  <a:txBody>
                    <a:bodyPr/>
                    <a:lstStyle/>
                    <a:p>
                      <a:endParaRPr lang="en-GB" sz="1400">
                        <a:latin typeface="Ink Free" panose="03080402000500000000" pitchFamily="66" charset="0"/>
                      </a:endParaRPr>
                    </a:p>
                  </a:txBody>
                  <a:tcPr marL="65314" marR="65314" marT="32657" marB="32657"/>
                </a:tc>
                <a:tc>
                  <a:txBody>
                    <a:bodyPr/>
                    <a:lstStyle/>
                    <a:p>
                      <a:r>
                        <a:rPr lang="en-GB" sz="1300" b="0" i="0" kern="1200">
                          <a:solidFill>
                            <a:schemeClr val="dk1"/>
                          </a:solidFill>
                          <a:effectLst/>
                          <a:latin typeface="Ink Free"/>
                          <a:ea typeface="+mn-ea"/>
                          <a:cs typeface="+mn-cs"/>
                        </a:rPr>
                        <a:t>Learners will create a video news report using Adobe Express including multiple videos in a scene </a:t>
                      </a:r>
                      <a:endParaRPr lang="en-GB" sz="1300" b="0" i="0" kern="1200">
                        <a:solidFill>
                          <a:schemeClr val="dk1"/>
                        </a:solidFill>
                        <a:effectLst/>
                        <a:latin typeface="Ink Free" panose="03080402000500000000" pitchFamily="66" charset="0"/>
                        <a:ea typeface="+mn-ea"/>
                        <a:cs typeface="+mn-cs"/>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395530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2">
            <a:extLst>
              <a:ext uri="{FF2B5EF4-FFF2-40B4-BE49-F238E27FC236}">
                <a16:creationId xmlns:a16="http://schemas.microsoft.com/office/drawing/2014/main" id="{EB482903-E2DF-4272-B415-7019B57FF518}"/>
              </a:ext>
            </a:extLst>
          </p:cNvPr>
          <p:cNvSpPr/>
          <p:nvPr/>
        </p:nvSpPr>
        <p:spPr>
          <a:xfrm>
            <a:off x="248874" y="107808"/>
            <a:ext cx="961618" cy="1006889"/>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5" name="TextBox 4">
            <a:extLst>
              <a:ext uri="{FF2B5EF4-FFF2-40B4-BE49-F238E27FC236}">
                <a16:creationId xmlns:a16="http://schemas.microsoft.com/office/drawing/2014/main" id="{D97B7A0A-D172-40CD-8215-3211A00B2F10}"/>
              </a:ext>
            </a:extLst>
          </p:cNvPr>
          <p:cNvSpPr txBox="1"/>
          <p:nvPr/>
        </p:nvSpPr>
        <p:spPr>
          <a:xfrm>
            <a:off x="1675483" y="114225"/>
            <a:ext cx="7851694" cy="1147622"/>
          </a:xfrm>
          <a:prstGeom prst="rect">
            <a:avLst/>
          </a:prstGeom>
          <a:noFill/>
        </p:spPr>
        <p:txBody>
          <a:bodyPr wrap="square" lIns="91440" tIns="45720" rIns="91440" bIns="45720" rtlCol="0" anchor="t">
            <a:spAutoFit/>
          </a:bodyPr>
          <a:lstStyle/>
          <a:p>
            <a:r>
              <a:rPr lang="en-GB" sz="2250" b="1">
                <a:solidFill>
                  <a:srgbClr val="002060"/>
                </a:solidFill>
                <a:latin typeface="Ink Free"/>
              </a:rPr>
              <a:t>Lower School</a:t>
            </a:r>
            <a:endParaRPr lang="en-GB" sz="2286" b="1">
              <a:solidFill>
                <a:srgbClr val="002060"/>
              </a:solidFill>
              <a:latin typeface="Ink Free"/>
            </a:endParaRPr>
          </a:p>
          <a:p>
            <a:r>
              <a:rPr lang="en-GB" sz="2250" b="1">
                <a:solidFill>
                  <a:srgbClr val="002060"/>
                </a:solidFill>
                <a:latin typeface="Ink Free"/>
              </a:rPr>
              <a:t>Subject: English</a:t>
            </a:r>
          </a:p>
          <a:p>
            <a:r>
              <a:rPr lang="en-GB" sz="2286" b="1">
                <a:solidFill>
                  <a:srgbClr val="002060"/>
                </a:solidFill>
                <a:latin typeface="Ink Free"/>
              </a:rPr>
              <a:t>Skill: Literacy Progression</a:t>
            </a:r>
            <a:endParaRPr lang="en-GB" sz="1286" b="1">
              <a:solidFill>
                <a:srgbClr val="002060"/>
              </a:solidFill>
              <a:latin typeface="Ink Free"/>
            </a:endParaRPr>
          </a:p>
        </p:txBody>
      </p:sp>
      <p:graphicFrame>
        <p:nvGraphicFramePr>
          <p:cNvPr id="6" name="Table 5">
            <a:extLst>
              <a:ext uri="{FF2B5EF4-FFF2-40B4-BE49-F238E27FC236}">
                <a16:creationId xmlns:a16="http://schemas.microsoft.com/office/drawing/2014/main" id="{59477874-20C3-45CB-B61B-F6F45BA7D3AE}"/>
              </a:ext>
            </a:extLst>
          </p:cNvPr>
          <p:cNvGraphicFramePr>
            <a:graphicFrameLocks noGrp="1"/>
          </p:cNvGraphicFramePr>
          <p:nvPr>
            <p:extLst>
              <p:ext uri="{D42A27DB-BD31-4B8C-83A1-F6EECF244321}">
                <p14:modId xmlns:p14="http://schemas.microsoft.com/office/powerpoint/2010/main" val="1093923734"/>
              </p:ext>
            </p:extLst>
          </p:nvPr>
        </p:nvGraphicFramePr>
        <p:xfrm>
          <a:off x="822476" y="1197428"/>
          <a:ext cx="10613556" cy="5219529"/>
        </p:xfrm>
        <a:graphic>
          <a:graphicData uri="http://schemas.openxmlformats.org/drawingml/2006/table">
            <a:tbl>
              <a:tblPr firstRow="1" bandRow="1">
                <a:tableStyleId>{5C22544A-7EE6-4342-B048-85BDC9FD1C3A}</a:tableStyleId>
              </a:tblPr>
              <a:tblGrid>
                <a:gridCol w="1122383">
                  <a:extLst>
                    <a:ext uri="{9D8B030D-6E8A-4147-A177-3AD203B41FA5}">
                      <a16:colId xmlns:a16="http://schemas.microsoft.com/office/drawing/2014/main" val="4255388034"/>
                    </a:ext>
                  </a:extLst>
                </a:gridCol>
                <a:gridCol w="2896547">
                  <a:extLst>
                    <a:ext uri="{9D8B030D-6E8A-4147-A177-3AD203B41FA5}">
                      <a16:colId xmlns:a16="http://schemas.microsoft.com/office/drawing/2014/main" val="737985667"/>
                    </a:ext>
                  </a:extLst>
                </a:gridCol>
                <a:gridCol w="3259096">
                  <a:extLst>
                    <a:ext uri="{9D8B030D-6E8A-4147-A177-3AD203B41FA5}">
                      <a16:colId xmlns:a16="http://schemas.microsoft.com/office/drawing/2014/main" val="1945210272"/>
                    </a:ext>
                  </a:extLst>
                </a:gridCol>
                <a:gridCol w="3335530">
                  <a:extLst>
                    <a:ext uri="{9D8B030D-6E8A-4147-A177-3AD203B41FA5}">
                      <a16:colId xmlns:a16="http://schemas.microsoft.com/office/drawing/2014/main" val="2569708753"/>
                    </a:ext>
                  </a:extLst>
                </a:gridCol>
              </a:tblGrid>
              <a:tr h="310686">
                <a:tc>
                  <a:txBody>
                    <a:bodyPr/>
                    <a:lstStyle/>
                    <a:p>
                      <a:r>
                        <a:rPr lang="en-GB" sz="1300">
                          <a:latin typeface="Ink Free" panose="03080402000500000000" pitchFamily="66" charset="0"/>
                        </a:rPr>
                        <a:t>Term</a:t>
                      </a:r>
                    </a:p>
                  </a:txBody>
                  <a:tcPr marL="65314" marR="65314" marT="32657" marB="32657"/>
                </a:tc>
                <a:tc>
                  <a:txBody>
                    <a:bodyPr/>
                    <a:lstStyle/>
                    <a:p>
                      <a:r>
                        <a:rPr lang="en-GB" sz="1300">
                          <a:latin typeface="Ink Free" panose="03080402000500000000" pitchFamily="66" charset="0"/>
                        </a:rPr>
                        <a:t>1</a:t>
                      </a:r>
                    </a:p>
                  </a:txBody>
                  <a:tcPr marL="65314" marR="65314" marT="32657" marB="32657"/>
                </a:tc>
                <a:tc>
                  <a:txBody>
                    <a:bodyPr/>
                    <a:lstStyle/>
                    <a:p>
                      <a:r>
                        <a:rPr lang="en-GB" sz="1300">
                          <a:latin typeface="Ink Free" panose="03080402000500000000" pitchFamily="66" charset="0"/>
                        </a:rPr>
                        <a:t>2</a:t>
                      </a:r>
                    </a:p>
                  </a:txBody>
                  <a:tcPr marL="65314" marR="65314" marT="32657" marB="32657"/>
                </a:tc>
                <a:tc>
                  <a:txBody>
                    <a:bodyPr/>
                    <a:lstStyle/>
                    <a:p>
                      <a:r>
                        <a:rPr lang="en-GB" sz="1300">
                          <a:latin typeface="Ink Free" panose="03080402000500000000" pitchFamily="66" charset="0"/>
                        </a:rPr>
                        <a:t>3</a:t>
                      </a:r>
                    </a:p>
                  </a:txBody>
                  <a:tcPr marL="65314" marR="65314" marT="32657" marB="32657"/>
                </a:tc>
                <a:extLst>
                  <a:ext uri="{0D108BD9-81ED-4DB2-BD59-A6C34878D82A}">
                    <a16:rowId xmlns:a16="http://schemas.microsoft.com/office/drawing/2014/main" val="1953012476"/>
                  </a:ext>
                </a:extLst>
              </a:tr>
              <a:tr h="4908843">
                <a:tc>
                  <a:txBody>
                    <a:bodyPr/>
                    <a:lstStyle/>
                    <a:p>
                      <a:r>
                        <a:rPr lang="en-GB" sz="1300">
                          <a:solidFill>
                            <a:srgbClr val="002060"/>
                          </a:solidFill>
                          <a:latin typeface="Ink Free"/>
                        </a:rPr>
                        <a:t>Year 9</a:t>
                      </a:r>
                      <a:endParaRPr lang="en-US">
                        <a:latin typeface="Ink Free"/>
                      </a:endParaRPr>
                    </a:p>
                  </a:txBody>
                  <a:tcPr marL="65314" marR="65314" marT="32657" marB="32657"/>
                </a:tc>
                <a:tc>
                  <a:txBody>
                    <a:bodyPr/>
                    <a:lstStyle/>
                    <a:p>
                      <a:pPr marL="0" lvl="0" algn="l" rtl="0" eaLnBrk="1" latinLnBrk="0" hangingPunct="1">
                        <a:lnSpc>
                          <a:spcPct val="100000"/>
                        </a:lnSpc>
                        <a:spcBef>
                          <a:spcPts val="0"/>
                        </a:spcBef>
                        <a:spcAft>
                          <a:spcPts val="0"/>
                        </a:spcAft>
                      </a:pPr>
                      <a:r>
                        <a:rPr lang="en-GB" sz="1300" b="0" i="0" kern="1200">
                          <a:solidFill>
                            <a:srgbClr val="000000"/>
                          </a:solidFill>
                          <a:effectLst/>
                          <a:latin typeface="Ink Free"/>
                          <a:ea typeface="+mn-ea"/>
                          <a:cs typeface="+mn-cs"/>
                        </a:rPr>
                        <a:t>GCSE Skills &amp; Poetry</a:t>
                      </a:r>
                      <a:br>
                        <a:rPr lang="en-GB" sz="1300" b="0" i="0" kern="1200">
                          <a:solidFill>
                            <a:srgbClr val="000000"/>
                          </a:solidFill>
                          <a:effectLst/>
                          <a:latin typeface="Ink Free"/>
                          <a:ea typeface="+mn-ea"/>
                          <a:cs typeface="+mn-cs"/>
                        </a:rPr>
                      </a:br>
                      <a:r>
                        <a:rPr lang="en-GB" sz="1300" b="0" i="0" u="none" strike="noStrike" kern="1200" noProof="0">
                          <a:solidFill>
                            <a:srgbClr val="39373C"/>
                          </a:solidFill>
                          <a:effectLst/>
                          <a:latin typeface="Ink Free"/>
                        </a:rPr>
                        <a:t>I can decode printed and digital texts, considering context, genre and implied meaning. </a:t>
                      </a: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read a text aloud varying tone as appropriate.</a:t>
                      </a:r>
                      <a:endParaRPr lang="en-GB">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identify a wide range of quotations to support a point of view and explore alternative interpretations.</a:t>
                      </a:r>
                      <a:endParaRPr lang="en-GB">
                        <a:latin typeface="Ink Free"/>
                      </a:endParaRPr>
                    </a:p>
                    <a:p>
                      <a:pPr marL="0" lvl="0" algn="l">
                        <a:lnSpc>
                          <a:spcPct val="100000"/>
                        </a:lnSpc>
                        <a:spcBef>
                          <a:spcPts val="0"/>
                        </a:spcBef>
                        <a:spcAft>
                          <a:spcPts val="0"/>
                        </a:spcAft>
                        <a:buNone/>
                      </a:pPr>
                      <a:r>
                        <a:rPr lang="en-GB" sz="1300" b="0" i="0" u="none" strike="noStrike" kern="1200" noProof="0">
                          <a:solidFill>
                            <a:srgbClr val="39373C"/>
                          </a:solidFill>
                          <a:effectLst/>
                          <a:latin typeface="Ink Free"/>
                        </a:rPr>
                        <a:t>I have read at least 6 age-appropriate books by the end of year 9.</a:t>
                      </a:r>
                      <a:br>
                        <a:rPr lang="en-GB" sz="1300" b="0" i="0" u="none" strike="noStrike" kern="1200" noProof="0">
                          <a:solidFill>
                            <a:srgbClr val="39373C"/>
                          </a:solidFill>
                          <a:effectLst/>
                          <a:latin typeface="Ink Free"/>
                        </a:rPr>
                      </a:br>
                      <a:r>
                        <a:rPr lang="en-GB" sz="1300" b="0" i="0" u="none" strike="noStrike" kern="1200" noProof="0">
                          <a:solidFill>
                            <a:srgbClr val="39373C"/>
                          </a:solidFill>
                          <a:effectLst/>
                          <a:latin typeface="Ink Free"/>
                        </a:rPr>
                        <a:t>I can use more complex punctuation (semi colons, colons, brackets, apostrophes) for effect.</a:t>
                      </a: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spell the high frequency words used in the English language correctly. I can use and spell more sophisticated vocabulary.</a:t>
                      </a:r>
                      <a:endParaRPr lang="en-GB">
                        <a:latin typeface="Ink Free"/>
                      </a:endParaRPr>
                    </a:p>
                    <a:p>
                      <a:pPr marL="0" lvl="0" algn="l">
                        <a:lnSpc>
                          <a:spcPct val="100000"/>
                        </a:lnSpc>
                        <a:spcBef>
                          <a:spcPts val="0"/>
                        </a:spcBef>
                        <a:spcAft>
                          <a:spcPts val="0"/>
                        </a:spcAft>
                        <a:buNone/>
                      </a:pPr>
                      <a:r>
                        <a:rPr lang="en-GB" sz="1300" b="0" i="0" u="none" strike="noStrike" kern="1200" noProof="0">
                          <a:solidFill>
                            <a:srgbClr val="39373C"/>
                          </a:solidFill>
                          <a:effectLst/>
                          <a:latin typeface="Ink Free"/>
                        </a:rPr>
                        <a:t>I know the key terminology in each subject and can accurately spell these words in my books.</a:t>
                      </a:r>
                      <a:endParaRPr lang="en-GB">
                        <a:latin typeface="Ink Free"/>
                      </a:endParaRPr>
                    </a:p>
                    <a:p>
                      <a:pPr marL="0" lvl="0" algn="l">
                        <a:lnSpc>
                          <a:spcPct val="100000"/>
                        </a:lnSpc>
                        <a:spcBef>
                          <a:spcPts val="0"/>
                        </a:spcBef>
                        <a:spcAft>
                          <a:spcPts val="0"/>
                        </a:spcAft>
                        <a:buNone/>
                      </a:pPr>
                      <a:endParaRPr lang="en-GB" sz="1300" b="0" i="0" u="none" strike="noStrike" kern="1200" noProof="0">
                        <a:solidFill>
                          <a:srgbClr val="39373C"/>
                        </a:solidFill>
                        <a:effectLst/>
                        <a:latin typeface="Ink Free"/>
                      </a:endParaRPr>
                    </a:p>
                    <a:p>
                      <a:pPr marL="0" lvl="0" algn="l">
                        <a:lnSpc>
                          <a:spcPct val="100000"/>
                        </a:lnSpc>
                        <a:spcBef>
                          <a:spcPts val="0"/>
                        </a:spcBef>
                        <a:spcAft>
                          <a:spcPts val="0"/>
                        </a:spcAft>
                        <a:buNone/>
                      </a:pPr>
                      <a:endParaRPr lang="en-GB" sz="1300" b="0" i="0" u="none" strike="noStrike" kern="1200" noProof="0">
                        <a:solidFill>
                          <a:srgbClr val="39373C"/>
                        </a:solidFill>
                        <a:effectLst/>
                        <a:latin typeface="Ink Free"/>
                      </a:endParaRPr>
                    </a:p>
                    <a:p>
                      <a:pPr marL="0" lvl="0" algn="l">
                        <a:buNone/>
                      </a:pPr>
                      <a:endParaRPr lang="en-GB" sz="1300" b="0" i="0" kern="1200">
                        <a:solidFill>
                          <a:srgbClr val="000000"/>
                        </a:solidFill>
                        <a:effectLst/>
                        <a:latin typeface="Ink Free"/>
                        <a:ea typeface="+mn-ea"/>
                        <a:cs typeface="+mn-cs"/>
                      </a:endParaRPr>
                    </a:p>
                  </a:txBody>
                  <a:tcPr marL="65314" marR="65314" marT="32657" marB="32657"/>
                </a:tc>
                <a:tc>
                  <a:txBody>
                    <a:bodyPr/>
                    <a:lstStyle/>
                    <a:p>
                      <a:pPr marL="0" algn="l">
                        <a:lnSpc>
                          <a:spcPct val="100000"/>
                        </a:lnSpc>
                        <a:spcBef>
                          <a:spcPts val="0"/>
                        </a:spcBef>
                        <a:spcAft>
                          <a:spcPts val="0"/>
                        </a:spcAft>
                      </a:pPr>
                      <a:r>
                        <a:rPr lang="en-GB" sz="1300" b="0" i="0" kern="1200">
                          <a:solidFill>
                            <a:schemeClr val="dk1"/>
                          </a:solidFill>
                          <a:effectLst/>
                          <a:latin typeface="Ink Free"/>
                          <a:ea typeface="+mn-ea"/>
                          <a:cs typeface="+mn-cs"/>
                        </a:rPr>
                        <a:t>Short Stories &amp; Fast Fashion</a:t>
                      </a:r>
                    </a:p>
                    <a:p>
                      <a:pPr marL="0" lvl="0" algn="l">
                        <a:lnSpc>
                          <a:spcPct val="100000"/>
                        </a:lnSpc>
                        <a:spcBef>
                          <a:spcPts val="0"/>
                        </a:spcBef>
                        <a:spcAft>
                          <a:spcPts val="0"/>
                        </a:spcAft>
                        <a:buNone/>
                      </a:pPr>
                      <a:r>
                        <a:rPr lang="en-GB" sz="1300" b="0" i="0" u="none" strike="noStrike" kern="1200" noProof="0">
                          <a:solidFill>
                            <a:srgbClr val="39373C"/>
                          </a:solidFill>
                          <a:effectLst/>
                          <a:latin typeface="Ink Free"/>
                        </a:rPr>
                        <a:t>I can decode printed and digital texts, considering context, genre and implied meaning. </a:t>
                      </a:r>
                      <a:endParaRPr lang="en-GB" sz="1300" b="0" i="0" u="none" strike="noStrike" kern="1200" noProof="0">
                        <a:solidFill>
                          <a:srgbClr val="000000"/>
                        </a:solidFill>
                        <a:effectLst/>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read a text aloud varying tone as appropriate.</a:t>
                      </a:r>
                      <a:endParaRPr lang="en-GB" sz="1300" b="0" i="0" u="none" strike="noStrike" kern="1200" noProof="0">
                        <a:solidFill>
                          <a:srgbClr val="000000"/>
                        </a:solidFill>
                        <a:effectLst/>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identify a wide range of quotations to support a point of view and explore alternative interpretations.</a:t>
                      </a:r>
                      <a:endParaRPr lang="en-GB">
                        <a:latin typeface="Ink Free"/>
                      </a:endParaRPr>
                    </a:p>
                    <a:p>
                      <a:pPr lvl="0" algn="l">
                        <a:lnSpc>
                          <a:spcPct val="100000"/>
                        </a:lnSpc>
                        <a:spcBef>
                          <a:spcPts val="0"/>
                        </a:spcBef>
                        <a:spcAft>
                          <a:spcPts val="0"/>
                        </a:spcAft>
                        <a:buNone/>
                      </a:pPr>
                      <a:br>
                        <a:rPr lang="en-GB" sz="1300" b="0" i="0" u="none" strike="noStrike" kern="1200" noProof="0">
                          <a:solidFill>
                            <a:srgbClr val="39373C"/>
                          </a:solidFill>
                          <a:effectLst/>
                          <a:latin typeface="Ink Free"/>
                        </a:rPr>
                      </a:br>
                      <a:r>
                        <a:rPr lang="en-GB" sz="1300" b="0" i="0" u="none" strike="noStrike" kern="1200" noProof="0">
                          <a:solidFill>
                            <a:srgbClr val="39373C"/>
                          </a:solidFill>
                          <a:effectLst/>
                          <a:latin typeface="Ink Free"/>
                        </a:rPr>
                        <a:t>I can use Standard English appropriately to present a point of view.</a:t>
                      </a:r>
                      <a:endParaRPr lang="en-GB">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organise my talk in a detailed and accurate manner.</a:t>
                      </a:r>
                      <a:endParaRPr lang="en-GB">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vary my register for a variety of purposes and audiences.</a:t>
                      </a:r>
                      <a:br>
                        <a:rPr lang="en-GB" sz="1300" b="0" i="0" u="none" strike="noStrike" kern="1200" noProof="0">
                          <a:solidFill>
                            <a:srgbClr val="39373C"/>
                          </a:solidFill>
                          <a:effectLst/>
                          <a:latin typeface="Ink Free"/>
                        </a:rPr>
                      </a:br>
                      <a:r>
                        <a:rPr lang="en-GB" sz="1300" b="0" i="0" u="none" strike="noStrike" kern="1200" noProof="0">
                          <a:solidFill>
                            <a:srgbClr val="39373C"/>
                          </a:solidFill>
                          <a:effectLst/>
                          <a:latin typeface="Ink Free"/>
                        </a:rPr>
                        <a:t>I can use Standard English appropriately to present a point of view.</a:t>
                      </a:r>
                      <a:endParaRPr lang="en-GB">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organise my talk in a detailed and accurate manner.</a:t>
                      </a:r>
                      <a:endParaRPr lang="en-GB">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vary my register for a variety of purposes and audiences.</a:t>
                      </a:r>
                      <a:endParaRPr lang="en-GB">
                        <a:latin typeface="Ink Free"/>
                      </a:endParaRPr>
                    </a:p>
                  </a:txBody>
                  <a:tcPr marL="65314" marR="65314" marT="32657" marB="32657"/>
                </a:tc>
                <a:tc>
                  <a:txBody>
                    <a:bodyPr/>
                    <a:lstStyle/>
                    <a:p>
                      <a:pPr marL="0" lvl="0" algn="l">
                        <a:lnSpc>
                          <a:spcPct val="100000"/>
                        </a:lnSpc>
                        <a:spcBef>
                          <a:spcPts val="0"/>
                        </a:spcBef>
                        <a:spcAft>
                          <a:spcPts val="0"/>
                        </a:spcAft>
                        <a:buNone/>
                      </a:pPr>
                      <a:r>
                        <a:rPr lang="en-GB" sz="1300" b="0" i="0" u="none" strike="noStrike" kern="1200" noProof="0">
                          <a:solidFill>
                            <a:srgbClr val="39373C"/>
                          </a:solidFill>
                          <a:effectLst/>
                          <a:latin typeface="Ink Free"/>
                        </a:rPr>
                        <a:t>Mock Trial &amp; A Christmas Carol</a:t>
                      </a:r>
                      <a:br>
                        <a:rPr lang="en-GB" sz="1300" b="0" i="0" u="none" strike="noStrike" kern="1200" noProof="0">
                          <a:solidFill>
                            <a:srgbClr val="39373C"/>
                          </a:solidFill>
                          <a:effectLst/>
                          <a:latin typeface="Ink Free"/>
                        </a:rPr>
                      </a:br>
                      <a:r>
                        <a:rPr lang="en-GB" sz="1300" b="0" i="0" u="none" strike="noStrike" kern="1200" noProof="0">
                          <a:solidFill>
                            <a:srgbClr val="39373C"/>
                          </a:solidFill>
                          <a:effectLst/>
                          <a:latin typeface="Ink Free"/>
                        </a:rPr>
                        <a:t>I can decode printed and digital texts, considering context, genre and implied meaning. </a:t>
                      </a:r>
                      <a:endParaRPr lang="en-GB" sz="1300" b="0" i="0" u="none" strike="noStrike" kern="1200" noProof="0">
                        <a:solidFill>
                          <a:srgbClr val="000000"/>
                        </a:solidFill>
                        <a:effectLst/>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read a text aloud varying tone as appropriate.</a:t>
                      </a:r>
                      <a:endParaRPr lang="en-GB" sz="1300" b="0" i="0" u="none" strike="noStrike" kern="1200" noProof="0">
                        <a:solidFill>
                          <a:srgbClr val="000000"/>
                        </a:solidFill>
                        <a:effectLst/>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can identify a wide range of quotations to support a point of view and explore alternative interpretations.</a:t>
                      </a:r>
                      <a:endParaRPr lang="en-GB" sz="1300" b="0" i="0" u="none" strike="noStrike" kern="1200" noProof="0">
                        <a:solidFill>
                          <a:srgbClr val="000000"/>
                        </a:solidFill>
                        <a:effectLst/>
                        <a:latin typeface="Ink Free"/>
                      </a:endParaRPr>
                    </a:p>
                    <a:p>
                      <a:pPr marL="0" lvl="0" algn="l">
                        <a:lnSpc>
                          <a:spcPct val="100000"/>
                        </a:lnSpc>
                        <a:spcBef>
                          <a:spcPts val="0"/>
                        </a:spcBef>
                        <a:spcAft>
                          <a:spcPts val="0"/>
                        </a:spcAft>
                        <a:buNone/>
                      </a:pPr>
                      <a:r>
                        <a:rPr lang="en-GB" sz="1300" b="0" i="0" u="none" strike="noStrike" kern="1200" noProof="0">
                          <a:solidFill>
                            <a:srgbClr val="39373C"/>
                          </a:solidFill>
                          <a:effectLst/>
                          <a:latin typeface="Ink Free"/>
                        </a:rPr>
                        <a:t>I have read at least 6 age-appropriate books by the end of year 9.</a:t>
                      </a:r>
                      <a:br>
                        <a:rPr lang="en-GB" sz="1300" b="0" i="0" u="none" strike="noStrike" kern="1200" noProof="0">
                          <a:solidFill>
                            <a:srgbClr val="39373C"/>
                          </a:solidFill>
                          <a:effectLst/>
                          <a:latin typeface="Ink Free"/>
                        </a:rPr>
                      </a:br>
                      <a:r>
                        <a:rPr lang="en-GB" sz="1300" b="0" i="0" u="none" strike="noStrike" kern="1200" noProof="0">
                          <a:solidFill>
                            <a:srgbClr val="39373C"/>
                          </a:solidFill>
                          <a:effectLst/>
                          <a:latin typeface="Ink Free"/>
                        </a:rPr>
                        <a:t>I can use more complex punctuation (semi colons, colons, brackets, apostrophes) for effect.</a:t>
                      </a:r>
                      <a:endParaRPr lang="en-GB" sz="1300" b="0" i="0" u="none" strike="noStrike" kern="1200" noProof="0">
                        <a:solidFill>
                          <a:srgbClr val="000000"/>
                        </a:solidFill>
                        <a:effectLst/>
                        <a:latin typeface="Ink Free"/>
                      </a:endParaRPr>
                    </a:p>
                    <a:p>
                      <a:pPr lvl="0" algn="l">
                        <a:lnSpc>
                          <a:spcPct val="100000"/>
                        </a:lnSpc>
                        <a:spcBef>
                          <a:spcPts val="0"/>
                        </a:spcBef>
                        <a:spcAft>
                          <a:spcPts val="0"/>
                        </a:spcAft>
                        <a:buNone/>
                      </a:pPr>
                      <a:r>
                        <a:rPr lang="en-GB" sz="1300" b="0" i="0" u="none" strike="noStrike" kern="1200" noProof="0">
                          <a:solidFill>
                            <a:srgbClr val="39373C"/>
                          </a:solidFill>
                          <a:effectLst/>
                          <a:latin typeface="Ink Free"/>
                        </a:rPr>
                        <a:t>I spell the high frequency words used in the English language correctly. I can use and spell more sophisticated vocabulary.</a:t>
                      </a:r>
                      <a:endParaRPr lang="en-GB" sz="1300" b="0" i="0" u="none" strike="noStrike" kern="1200" noProof="0">
                        <a:solidFill>
                          <a:srgbClr val="000000"/>
                        </a:solidFill>
                        <a:effectLst/>
                        <a:latin typeface="Ink Free"/>
                      </a:endParaRPr>
                    </a:p>
                    <a:p>
                      <a:pPr marL="0" lvl="0" algn="l">
                        <a:lnSpc>
                          <a:spcPct val="100000"/>
                        </a:lnSpc>
                        <a:spcBef>
                          <a:spcPts val="0"/>
                        </a:spcBef>
                        <a:spcAft>
                          <a:spcPts val="0"/>
                        </a:spcAft>
                        <a:buNone/>
                      </a:pPr>
                      <a:r>
                        <a:rPr lang="en-GB" sz="1300" b="0" i="0" u="none" strike="noStrike" kern="1200" noProof="0">
                          <a:solidFill>
                            <a:srgbClr val="39373C"/>
                          </a:solidFill>
                          <a:effectLst/>
                          <a:latin typeface="Ink Free"/>
                        </a:rPr>
                        <a:t>I know the key terminology in each subject and can accurately spell these words in my books.</a:t>
                      </a:r>
                      <a:endParaRPr lang="en-GB">
                        <a:latin typeface="Ink Free"/>
                      </a:endParaRPr>
                    </a:p>
                  </a:txBody>
                  <a:tcPr marL="65314" marR="65314" marT="32657" marB="32657"/>
                </a:tc>
                <a:extLst>
                  <a:ext uri="{0D108BD9-81ED-4DB2-BD59-A6C34878D82A}">
                    <a16:rowId xmlns:a16="http://schemas.microsoft.com/office/drawing/2014/main" val="2287100114"/>
                  </a:ext>
                </a:extLst>
              </a:tr>
            </a:tbl>
          </a:graphicData>
        </a:graphic>
      </p:graphicFrame>
    </p:spTree>
    <p:extLst>
      <p:ext uri="{BB962C8B-B14F-4D97-AF65-F5344CB8AC3E}">
        <p14:creationId xmlns:p14="http://schemas.microsoft.com/office/powerpoint/2010/main" val="206218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2">
            <a:extLst>
              <a:ext uri="{FF2B5EF4-FFF2-40B4-BE49-F238E27FC236}">
                <a16:creationId xmlns:a16="http://schemas.microsoft.com/office/drawing/2014/main" id="{EB482903-E2DF-4272-B415-7019B57FF518}"/>
              </a:ext>
            </a:extLst>
          </p:cNvPr>
          <p:cNvSpPr/>
          <p:nvPr/>
        </p:nvSpPr>
        <p:spPr>
          <a:xfrm>
            <a:off x="1345211" y="730532"/>
            <a:ext cx="873299" cy="860552"/>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5" name="TextBox 4">
            <a:extLst>
              <a:ext uri="{FF2B5EF4-FFF2-40B4-BE49-F238E27FC236}">
                <a16:creationId xmlns:a16="http://schemas.microsoft.com/office/drawing/2014/main" id="{D97B7A0A-D172-40CD-8215-3211A00B2F10}"/>
              </a:ext>
            </a:extLst>
          </p:cNvPr>
          <p:cNvSpPr txBox="1"/>
          <p:nvPr/>
        </p:nvSpPr>
        <p:spPr>
          <a:xfrm>
            <a:off x="2926083" y="735745"/>
            <a:ext cx="5965261" cy="949684"/>
          </a:xfrm>
          <a:prstGeom prst="rect">
            <a:avLst/>
          </a:prstGeom>
          <a:noFill/>
        </p:spPr>
        <p:txBody>
          <a:bodyPr wrap="square" lIns="91440" tIns="45720" rIns="91440" bIns="45720" rtlCol="0" anchor="t">
            <a:spAutoFit/>
          </a:bodyPr>
          <a:lstStyle/>
          <a:p>
            <a:r>
              <a:rPr lang="en-GB" sz="1857" b="1">
                <a:solidFill>
                  <a:srgbClr val="002060"/>
                </a:solidFill>
                <a:latin typeface="Ink Free"/>
              </a:rPr>
              <a:t>Lower School Plan</a:t>
            </a:r>
          </a:p>
          <a:p>
            <a:r>
              <a:rPr lang="en-GB" sz="1850" b="1">
                <a:solidFill>
                  <a:srgbClr val="002060"/>
                </a:solidFill>
                <a:latin typeface="Ink Free"/>
              </a:rPr>
              <a:t>Subject: English</a:t>
            </a:r>
          </a:p>
          <a:p>
            <a:r>
              <a:rPr lang="en-GB" sz="1857" b="1">
                <a:solidFill>
                  <a:srgbClr val="002060"/>
                </a:solidFill>
                <a:latin typeface="Ink Free"/>
              </a:rPr>
              <a:t>Skill: Numeracy Progression</a:t>
            </a:r>
            <a:endParaRPr lang="en-GB" sz="1045" b="1">
              <a:solidFill>
                <a:srgbClr val="002060"/>
              </a:solidFill>
              <a:latin typeface="Ink Free"/>
            </a:endParaRPr>
          </a:p>
        </p:txBody>
      </p:sp>
      <p:graphicFrame>
        <p:nvGraphicFramePr>
          <p:cNvPr id="3" name="Table 2">
            <a:extLst>
              <a:ext uri="{FF2B5EF4-FFF2-40B4-BE49-F238E27FC236}">
                <a16:creationId xmlns:a16="http://schemas.microsoft.com/office/drawing/2014/main" id="{BF8CAD7B-9DD4-755C-C089-8EF10BFF7A0B}"/>
              </a:ext>
            </a:extLst>
          </p:cNvPr>
          <p:cNvGraphicFramePr>
            <a:graphicFrameLocks noGrp="1"/>
          </p:cNvGraphicFramePr>
          <p:nvPr>
            <p:extLst>
              <p:ext uri="{D42A27DB-BD31-4B8C-83A1-F6EECF244321}">
                <p14:modId xmlns:p14="http://schemas.microsoft.com/office/powerpoint/2010/main" val="3528375745"/>
              </p:ext>
            </p:extLst>
          </p:nvPr>
        </p:nvGraphicFramePr>
        <p:xfrm>
          <a:off x="2228494" y="2169167"/>
          <a:ext cx="7934868" cy="2897808"/>
        </p:xfrm>
        <a:graphic>
          <a:graphicData uri="http://schemas.openxmlformats.org/drawingml/2006/table">
            <a:tbl>
              <a:tblPr firstRow="1" bandRow="1">
                <a:tableStyleId>{5C22544A-7EE6-4342-B048-85BDC9FD1C3A}</a:tableStyleId>
              </a:tblPr>
              <a:tblGrid>
                <a:gridCol w="1223678">
                  <a:extLst>
                    <a:ext uri="{9D8B030D-6E8A-4147-A177-3AD203B41FA5}">
                      <a16:colId xmlns:a16="http://schemas.microsoft.com/office/drawing/2014/main" val="4255388034"/>
                    </a:ext>
                  </a:extLst>
                </a:gridCol>
                <a:gridCol w="784565">
                  <a:extLst>
                    <a:ext uri="{9D8B030D-6E8A-4147-A177-3AD203B41FA5}">
                      <a16:colId xmlns:a16="http://schemas.microsoft.com/office/drawing/2014/main" val="737985667"/>
                    </a:ext>
                  </a:extLst>
                </a:gridCol>
                <a:gridCol w="5926625">
                  <a:extLst>
                    <a:ext uri="{9D8B030D-6E8A-4147-A177-3AD203B41FA5}">
                      <a16:colId xmlns:a16="http://schemas.microsoft.com/office/drawing/2014/main" val="1945210272"/>
                    </a:ext>
                  </a:extLst>
                </a:gridCol>
              </a:tblGrid>
              <a:tr h="270458">
                <a:tc>
                  <a:txBody>
                    <a:bodyPr/>
                    <a:lstStyle/>
                    <a:p>
                      <a:r>
                        <a:rPr lang="en-GB" sz="1100">
                          <a:latin typeface="Calibri"/>
                        </a:rPr>
                        <a:t>Year</a:t>
                      </a:r>
                    </a:p>
                  </a:txBody>
                  <a:tcPr marL="53068" marR="53068" marT="26534" marB="26534"/>
                </a:tc>
                <a:tc>
                  <a:txBody>
                    <a:bodyPr/>
                    <a:lstStyle/>
                    <a:p>
                      <a:r>
                        <a:rPr lang="en-GB" sz="1100">
                          <a:latin typeface="Calibri"/>
                        </a:rPr>
                        <a:t>Term</a:t>
                      </a:r>
                    </a:p>
                  </a:txBody>
                  <a:tcPr marL="53068" marR="53068" marT="26534" marB="26534"/>
                </a:tc>
                <a:tc>
                  <a:txBody>
                    <a:bodyPr/>
                    <a:lstStyle/>
                    <a:p>
                      <a:r>
                        <a:rPr lang="en-GB" sz="1100">
                          <a:latin typeface="Calibri"/>
                        </a:rPr>
                        <a:t>Numeracy Task</a:t>
                      </a:r>
                    </a:p>
                  </a:txBody>
                  <a:tcPr marL="53068" marR="53068" marT="26534" marB="26534"/>
                </a:tc>
                <a:extLst>
                  <a:ext uri="{0D108BD9-81ED-4DB2-BD59-A6C34878D82A}">
                    <a16:rowId xmlns:a16="http://schemas.microsoft.com/office/drawing/2014/main" val="1953012476"/>
                  </a:ext>
                </a:extLst>
              </a:tr>
              <a:tr h="709448">
                <a:tc>
                  <a:txBody>
                    <a:bodyPr/>
                    <a:lstStyle/>
                    <a:p>
                      <a:r>
                        <a:rPr lang="en-GB" sz="1100">
                          <a:solidFill>
                            <a:srgbClr val="002060"/>
                          </a:solidFill>
                          <a:latin typeface="Ink Free"/>
                        </a:rPr>
                        <a:t>Year 7</a:t>
                      </a:r>
                    </a:p>
                  </a:txBody>
                  <a:tcPr marL="53068" marR="53068" marT="26534" marB="26534"/>
                </a:tc>
                <a:tc>
                  <a:txBody>
                    <a:bodyPr/>
                    <a:lstStyle/>
                    <a:p>
                      <a:pPr marL="0" lvl="0" algn="l" rtl="0">
                        <a:buNone/>
                      </a:pPr>
                      <a:endParaRPr lang="en-GB" sz="1100" b="0" i="0" kern="1200">
                        <a:solidFill>
                          <a:schemeClr val="dk1"/>
                        </a:solidFill>
                        <a:effectLst/>
                        <a:latin typeface="Ink Free"/>
                        <a:ea typeface="+mn-ea"/>
                        <a:cs typeface="+mn-cs"/>
                      </a:endParaRPr>
                    </a:p>
                  </a:txBody>
                  <a:tcPr marL="53068" marR="53068" marT="26534" marB="26534"/>
                </a:tc>
                <a:tc>
                  <a:txBody>
                    <a:bodyPr/>
                    <a:lstStyle/>
                    <a:p>
                      <a:endParaRPr lang="en-GB" sz="1100">
                        <a:latin typeface="Ink Free"/>
                      </a:endParaRPr>
                    </a:p>
                    <a:p>
                      <a:pPr lvl="0" algn="l">
                        <a:lnSpc>
                          <a:spcPct val="100000"/>
                        </a:lnSpc>
                        <a:spcBef>
                          <a:spcPts val="0"/>
                        </a:spcBef>
                        <a:spcAft>
                          <a:spcPts val="0"/>
                        </a:spcAft>
                        <a:buNone/>
                      </a:pPr>
                      <a:endParaRPr lang="en-GB" sz="1100" b="0" i="0" u="none" strike="noStrike" noProof="0">
                        <a:latin typeface="Ink Free"/>
                      </a:endParaRPr>
                    </a:p>
                  </a:txBody>
                  <a:tcPr marL="53068" marR="53068" marT="26534" marB="26534"/>
                </a:tc>
                <a:extLst>
                  <a:ext uri="{0D108BD9-81ED-4DB2-BD59-A6C34878D82A}">
                    <a16:rowId xmlns:a16="http://schemas.microsoft.com/office/drawing/2014/main" val="2287100114"/>
                  </a:ext>
                </a:extLst>
              </a:tr>
              <a:tr h="1326696">
                <a:tc>
                  <a:txBody>
                    <a:bodyPr/>
                    <a:lstStyle/>
                    <a:p>
                      <a:r>
                        <a:rPr lang="en-GB" sz="1100">
                          <a:solidFill>
                            <a:srgbClr val="002060"/>
                          </a:solidFill>
                          <a:latin typeface="Ink Free"/>
                        </a:rPr>
                        <a:t>Year 8</a:t>
                      </a:r>
                    </a:p>
                  </a:txBody>
                  <a:tcPr marL="53068" marR="53068" marT="26534" marB="26534"/>
                </a:tc>
                <a:tc>
                  <a:txBody>
                    <a:bodyPr/>
                    <a:lstStyle/>
                    <a:p>
                      <a:endParaRPr lang="en-GB" sz="1100" b="0" i="0" kern="1200">
                        <a:solidFill>
                          <a:schemeClr val="dk1"/>
                        </a:solidFill>
                        <a:effectLst/>
                        <a:latin typeface="Ink Free"/>
                        <a:ea typeface="+mn-ea"/>
                        <a:cs typeface="+mn-cs"/>
                      </a:endParaRPr>
                    </a:p>
                  </a:txBody>
                  <a:tcPr marL="53068" marR="53068" marT="26534" marB="26534"/>
                </a:tc>
                <a:tc>
                  <a:txBody>
                    <a:bodyPr/>
                    <a:lstStyle/>
                    <a:p>
                      <a:pPr lvl="0" algn="l">
                        <a:lnSpc>
                          <a:spcPct val="100000"/>
                        </a:lnSpc>
                        <a:spcBef>
                          <a:spcPts val="0"/>
                        </a:spcBef>
                        <a:spcAft>
                          <a:spcPts val="0"/>
                        </a:spcAft>
                        <a:buNone/>
                      </a:pPr>
                      <a:endParaRPr lang="en-GB" sz="1100" b="0" i="0" u="none" strike="noStrike" noProof="0">
                        <a:latin typeface="Ink Free"/>
                      </a:endParaRPr>
                    </a:p>
                  </a:txBody>
                  <a:tcPr marL="53068" marR="53068" marT="26534" marB="26534"/>
                </a:tc>
                <a:extLst>
                  <a:ext uri="{0D108BD9-81ED-4DB2-BD59-A6C34878D82A}">
                    <a16:rowId xmlns:a16="http://schemas.microsoft.com/office/drawing/2014/main" val="2707672348"/>
                  </a:ext>
                </a:extLst>
              </a:tr>
              <a:tr h="591206">
                <a:tc>
                  <a:txBody>
                    <a:bodyPr/>
                    <a:lstStyle/>
                    <a:p>
                      <a:r>
                        <a:rPr lang="en-GB" sz="1100">
                          <a:solidFill>
                            <a:srgbClr val="002060"/>
                          </a:solidFill>
                          <a:latin typeface="Ink Free"/>
                        </a:rPr>
                        <a:t>Year 9</a:t>
                      </a:r>
                    </a:p>
                  </a:txBody>
                  <a:tcPr marL="53068" marR="53068" marT="26534" marB="26534"/>
                </a:tc>
                <a:tc>
                  <a:txBody>
                    <a:bodyPr/>
                    <a:lstStyle/>
                    <a:p>
                      <a:r>
                        <a:rPr lang="en-GB" sz="1100" b="0" i="0" kern="1200">
                          <a:solidFill>
                            <a:schemeClr val="dk1"/>
                          </a:solidFill>
                          <a:effectLst/>
                          <a:latin typeface="Ink Free"/>
                          <a:ea typeface="+mn-ea"/>
                          <a:cs typeface="+mn-cs"/>
                        </a:rPr>
                        <a:t>2</a:t>
                      </a:r>
                    </a:p>
                  </a:txBody>
                  <a:tcPr marL="53068" marR="53068" marT="26534" marB="26534"/>
                </a:tc>
                <a:tc>
                  <a:txBody>
                    <a:bodyPr/>
                    <a:lstStyle/>
                    <a:p>
                      <a:pPr lvl="0" algn="l">
                        <a:lnSpc>
                          <a:spcPct val="100000"/>
                        </a:lnSpc>
                        <a:spcBef>
                          <a:spcPts val="0"/>
                        </a:spcBef>
                        <a:spcAft>
                          <a:spcPts val="0"/>
                        </a:spcAft>
                        <a:buNone/>
                      </a:pPr>
                      <a:r>
                        <a:rPr lang="en-GB" sz="1100" b="0" i="0" u="none" strike="noStrike" noProof="0">
                          <a:solidFill>
                            <a:srgbClr val="000000"/>
                          </a:solidFill>
                          <a:latin typeface="Ink Free"/>
                        </a:rPr>
                        <a:t> I can interpret a frequency diagram.</a:t>
                      </a:r>
                      <a:endParaRPr lang="en-US">
                        <a:latin typeface="Ink Free"/>
                      </a:endParaRPr>
                    </a:p>
                  </a:txBody>
                  <a:tcPr marL="53068" marR="53068" marT="26534" marB="26534"/>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61833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04C6C9-6A60-4ABD-9D73-B6E3DF440077}"/>
              </a:ext>
            </a:extLst>
          </p:cNvPr>
          <p:cNvSpPr txBox="1"/>
          <p:nvPr/>
        </p:nvSpPr>
        <p:spPr>
          <a:xfrm>
            <a:off x="1076655" y="-10387"/>
            <a:ext cx="4626306" cy="619978"/>
          </a:xfrm>
          <a:prstGeom prst="rect">
            <a:avLst/>
          </a:prstGeom>
          <a:noFill/>
        </p:spPr>
        <p:txBody>
          <a:bodyPr wrap="square" lIns="91440" tIns="45720" rIns="91440" bIns="45720"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Ink Free"/>
                <a:ea typeface="+mn-ea"/>
                <a:cs typeface="+mn-cs"/>
              </a:rPr>
              <a:t>Subject: English</a:t>
            </a:r>
            <a:endParaRPr kumimoji="0" lang="en-GB" sz="1143" b="1" i="0" u="none" strike="noStrike" kern="1200" cap="none" spc="0" normalizeH="0" baseline="0" noProof="0">
              <a:ln>
                <a:noFill/>
              </a:ln>
              <a:solidFill>
                <a:prstClr val="black"/>
              </a:solidFill>
              <a:effectLst/>
              <a:uLnTx/>
              <a:uFillTx/>
              <a:latin typeface="Ink Free" panose="03080402000500000000" pitchFamily="66" charset="0"/>
              <a:ea typeface="+mn-ea"/>
              <a:cs typeface="+mn-cs"/>
            </a:endParaRPr>
          </a:p>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Ink Free"/>
                <a:ea typeface="+mn-ea"/>
                <a:cs typeface="+mn-cs"/>
              </a:rPr>
              <a:t>Topic: </a:t>
            </a:r>
            <a:r>
              <a:rPr lang="en-GB" sz="1100" b="1">
                <a:solidFill>
                  <a:prstClr val="black"/>
                </a:solidFill>
                <a:latin typeface="Ink Free"/>
              </a:rPr>
              <a:t>Language Skills</a:t>
            </a:r>
            <a:endParaRPr kumimoji="0" lang="en-GB" sz="1100" b="1" i="0" u="none" strike="noStrike" kern="1200" cap="none" spc="0" normalizeH="0" baseline="0" noProof="0">
              <a:ln>
                <a:noFill/>
              </a:ln>
              <a:solidFill>
                <a:prstClr val="black"/>
              </a:solidFill>
              <a:effectLst/>
              <a:uLnTx/>
              <a:uFillTx/>
              <a:latin typeface="Ink Free" panose="03080402000500000000" pitchFamily="66" charset="0"/>
              <a:ea typeface="+mn-ea"/>
              <a:cs typeface="+mn-cs"/>
            </a:endParaRPr>
          </a:p>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Ink Free"/>
                <a:ea typeface="+mn-ea"/>
                <a:cs typeface="+mn-cs"/>
              </a:rPr>
              <a:t>Key Question: </a:t>
            </a:r>
            <a:r>
              <a:rPr kumimoji="0" lang="es-ES" sz="1100" b="1" i="0" u="none" strike="noStrike" kern="1200" cap="none" spc="0" normalizeH="0" baseline="0" noProof="0" err="1">
                <a:ln>
                  <a:noFill/>
                </a:ln>
                <a:solidFill>
                  <a:prstClr val="black"/>
                </a:solidFill>
                <a:effectLst/>
                <a:uLnTx/>
                <a:uFillTx/>
                <a:latin typeface="Ink Free"/>
                <a:ea typeface="+mn-ea"/>
                <a:cs typeface="+mn-cs"/>
              </a:rPr>
              <a:t>What</a:t>
            </a:r>
            <a:r>
              <a:rPr kumimoji="0" lang="es-ES" sz="1100" b="1" i="0" u="none" strike="noStrike" kern="1200" cap="none" spc="0" normalizeH="0" baseline="0" noProof="0">
                <a:ln>
                  <a:noFill/>
                </a:ln>
                <a:solidFill>
                  <a:prstClr val="black"/>
                </a:solidFill>
                <a:effectLst/>
                <a:uLnTx/>
                <a:uFillTx/>
                <a:latin typeface="Ink Free"/>
                <a:ea typeface="+mn-ea"/>
                <a:cs typeface="+mn-cs"/>
              </a:rPr>
              <a:t> </a:t>
            </a:r>
            <a:r>
              <a:rPr kumimoji="0" lang="es-ES" sz="1100" b="1" i="0" u="none" strike="noStrike" kern="1200" cap="none" spc="0" normalizeH="0" baseline="0" noProof="0" err="1">
                <a:ln>
                  <a:noFill/>
                </a:ln>
                <a:solidFill>
                  <a:prstClr val="black"/>
                </a:solidFill>
                <a:effectLst/>
                <a:uLnTx/>
                <a:uFillTx/>
                <a:latin typeface="Ink Free"/>
                <a:ea typeface="+mn-ea"/>
                <a:cs typeface="+mn-cs"/>
              </a:rPr>
              <a:t>makes</a:t>
            </a:r>
            <a:r>
              <a:rPr kumimoji="0" lang="es-ES" sz="1100" b="1" i="0" u="none" strike="noStrike" kern="1200" cap="none" spc="0" normalizeH="0" baseline="0" noProof="0">
                <a:ln>
                  <a:noFill/>
                </a:ln>
                <a:solidFill>
                  <a:prstClr val="black"/>
                </a:solidFill>
                <a:effectLst/>
                <a:uLnTx/>
                <a:uFillTx/>
                <a:latin typeface="Ink Free"/>
                <a:ea typeface="+mn-ea"/>
                <a:cs typeface="+mn-cs"/>
              </a:rPr>
              <a:t> </a:t>
            </a:r>
            <a:r>
              <a:rPr kumimoji="0" lang="es-ES" sz="1100" b="1" i="0" u="none" strike="noStrike" kern="1200" cap="none" spc="0" normalizeH="0" baseline="0" noProof="0" err="1">
                <a:ln>
                  <a:noFill/>
                </a:ln>
                <a:solidFill>
                  <a:prstClr val="black"/>
                </a:solidFill>
                <a:effectLst/>
                <a:uLnTx/>
                <a:uFillTx/>
                <a:latin typeface="Ink Free"/>
                <a:ea typeface="+mn-ea"/>
                <a:cs typeface="+mn-cs"/>
              </a:rPr>
              <a:t>an</a:t>
            </a:r>
            <a:r>
              <a:rPr kumimoji="0" lang="es-ES" sz="1100" b="1" i="0" u="none" strike="noStrike" kern="1200" cap="none" spc="0" normalizeH="0" baseline="0" noProof="0">
                <a:ln>
                  <a:noFill/>
                </a:ln>
                <a:solidFill>
                  <a:prstClr val="black"/>
                </a:solidFill>
                <a:effectLst/>
                <a:uLnTx/>
                <a:uFillTx/>
                <a:latin typeface="Ink Free"/>
                <a:ea typeface="+mn-ea"/>
                <a:cs typeface="+mn-cs"/>
              </a:rPr>
              <a:t> </a:t>
            </a:r>
            <a:r>
              <a:rPr kumimoji="0" lang="es-ES" sz="1100" b="1" i="0" u="none" strike="noStrike" kern="1200" cap="none" spc="0" normalizeH="0" baseline="0" noProof="0" err="1">
                <a:ln>
                  <a:noFill/>
                </a:ln>
                <a:solidFill>
                  <a:prstClr val="black"/>
                </a:solidFill>
                <a:effectLst/>
                <a:uLnTx/>
                <a:uFillTx/>
                <a:latin typeface="Ink Free"/>
                <a:ea typeface="+mn-ea"/>
                <a:cs typeface="+mn-cs"/>
              </a:rPr>
              <a:t>effective</a:t>
            </a:r>
            <a:r>
              <a:rPr kumimoji="0" lang="es-ES" sz="1100" b="1" i="0" u="none" strike="noStrike" kern="1200" cap="none" spc="0" normalizeH="0" baseline="0" noProof="0">
                <a:ln>
                  <a:noFill/>
                </a:ln>
                <a:solidFill>
                  <a:prstClr val="black"/>
                </a:solidFill>
                <a:effectLst/>
                <a:uLnTx/>
                <a:uFillTx/>
                <a:latin typeface="Ink Free"/>
                <a:ea typeface="+mn-ea"/>
                <a:cs typeface="+mn-cs"/>
              </a:rPr>
              <a:t> </a:t>
            </a:r>
            <a:r>
              <a:rPr lang="es-ES" sz="1100" b="1" err="1">
                <a:solidFill>
                  <a:prstClr val="black"/>
                </a:solidFill>
                <a:latin typeface="Ink Free"/>
              </a:rPr>
              <a:t>description</a:t>
            </a:r>
            <a:r>
              <a:rPr kumimoji="0" lang="es-ES" sz="1100" b="1" i="0" u="none" strike="noStrike" kern="1200" cap="none" spc="0" normalizeH="0" baseline="0" noProof="0">
                <a:ln>
                  <a:noFill/>
                </a:ln>
                <a:solidFill>
                  <a:prstClr val="black"/>
                </a:solidFill>
                <a:effectLst/>
                <a:uLnTx/>
                <a:uFillTx/>
                <a:latin typeface="Ink Free"/>
                <a:ea typeface="+mn-ea"/>
                <a:cs typeface="+mn-cs"/>
              </a:rPr>
              <a:t>?</a:t>
            </a:r>
            <a:endParaRPr kumimoji="0" lang="en-GB" sz="1143" b="1" i="0" u="none" strike="noStrike" kern="1200" cap="none" spc="0" normalizeH="0" baseline="0" noProof="0">
              <a:ln>
                <a:noFill/>
              </a:ln>
              <a:solidFill>
                <a:prstClr val="black"/>
              </a:solidFill>
              <a:effectLst/>
              <a:uLnTx/>
              <a:uFillTx/>
              <a:latin typeface="Ink Free" panose="03080402000500000000" pitchFamily="66" charset="0"/>
              <a:ea typeface="+mn-ea"/>
              <a:cs typeface="+mn-cs"/>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021570" y="564902"/>
            <a:ext cx="5463845" cy="1608133"/>
          </a:xfrm>
          <a:prstGeom prst="rect">
            <a:avLst/>
          </a:prstGeom>
          <a:noFill/>
          <a:ln w="28575">
            <a:solidFill>
              <a:schemeClr val="accent1"/>
            </a:solidFill>
          </a:ln>
        </p:spPr>
        <p:txBody>
          <a:bodyPr wrap="square" lIns="91440" tIns="45720" rIns="91440" bIns="45720"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kumimoji="0" lang="en-GB" sz="850" b="1" i="0" u="none" strike="noStrike" kern="1200" cap="none" spc="0" normalizeH="0" baseline="0" noProof="0">
                <a:ln>
                  <a:noFill/>
                </a:ln>
                <a:solidFill>
                  <a:prstClr val="black"/>
                </a:solidFill>
                <a:effectLst/>
                <a:uLnTx/>
                <a:uFillTx/>
                <a:latin typeface="Aptos" panose="020B0004020202020204"/>
                <a:ea typeface="+mn-ea"/>
                <a:cs typeface="+mn-cs"/>
              </a:rPr>
              <a:t>Overview </a:t>
            </a:r>
            <a:r>
              <a:rPr lang="en-GB" sz="800"/>
              <a:t>In this unit, the students will be developing their descriptive writing skills through the lens of the </a:t>
            </a:r>
            <a:r>
              <a:rPr lang="en-GB" sz="800" i="1"/>
              <a:t>adventure</a:t>
            </a:r>
            <a:r>
              <a:rPr lang="en-GB" sz="800"/>
              <a:t> genre. They will begin by creating detailed, believable characters who could realistically exist within a high-stakes or challenging setting. Through focused writing activities, students will explore how to bring these characters to life using rich vocabulary, varied sentence structures, and deliberate language choices to convey personality, emotion, and motivation. These characters will serve as strong foundations for future literary tasks, including narrative and extended writing assignments.</a:t>
            </a:r>
          </a:p>
          <a:p>
            <a:r>
              <a:rPr lang="en-GB" sz="800"/>
              <a:t>The unit will then move into reading skills, with a continued focus on the adventure theme. Students will engage with a range of fiction and non-fiction texts, such as extracts from adventure novels, travel writing, survival accounts, and autobiographical experiences. They will develop key reading skills including synthesis of ideas across texts, comparison of themes and character responses, and drawing impressions using evidence. In preparation for their GCSEs, students will also deepen their understanding of how writers use word class and structural choices for effect, and will be encouraged to analyse language precisely to support thoughtful interpretations.</a:t>
            </a:r>
          </a:p>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prstClr val="black"/>
                </a:solidFill>
                <a:effectLst/>
                <a:uLnTx/>
                <a:uFillTx/>
                <a:latin typeface="Aptos" panose="020B0004020202020204"/>
                <a:ea typeface="+mn-ea"/>
                <a:cs typeface="+mn-cs"/>
              </a:rPr>
              <a:t>No. of lessons: 28</a:t>
            </a:r>
            <a:r>
              <a:rPr kumimoji="0" lang="en-GB" sz="1000" b="0" i="0" u="none" strike="noStrike" kern="1200" cap="none" spc="0" normalizeH="0" baseline="0" noProof="0">
                <a:ln>
                  <a:noFill/>
                </a:ln>
                <a:solidFill>
                  <a:prstClr val="black"/>
                </a:solidFill>
                <a:effectLst/>
                <a:uLnTx/>
                <a:uFillTx/>
                <a:latin typeface="Aptos" panose="020B0004020202020204"/>
                <a:ea typeface="+mn-ea"/>
                <a:cs typeface="+mn-cs"/>
              </a:rPr>
              <a:t>                                                                                                                  </a:t>
            </a:r>
            <a:r>
              <a:rPr kumimoji="0" lang="en-GB" sz="1000" b="1" i="0" u="none" strike="noStrike" kern="1200" cap="none" spc="0" normalizeH="0" baseline="0" noProof="0">
                <a:ln>
                  <a:noFill/>
                </a:ln>
                <a:solidFill>
                  <a:prstClr val="white"/>
                </a:solidFill>
                <a:effectLst/>
                <a:uLnTx/>
                <a:uFillTx/>
                <a:latin typeface="Aptos" panose="020B0004020202020204"/>
                <a:ea typeface="+mn-ea"/>
                <a:cs typeface="+mn-cs"/>
              </a:rPr>
              <a:t>Lesson objectives</a:t>
            </a: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ctr" defTabSz="38875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Ink Free" panose="03080402000500000000" pitchFamily="66" charset="0"/>
                <a:ea typeface="+mn-ea"/>
                <a:cs typeface="+mn-cs"/>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83674" y="6087932"/>
            <a:ext cx="2745377" cy="553998"/>
          </a:xfrm>
          <a:prstGeom prst="rect">
            <a:avLst/>
          </a:prstGeom>
          <a:noFill/>
          <a:ln w="28575">
            <a:solidFill>
              <a:schemeClr val="accent1"/>
            </a:solidFill>
          </a:ln>
        </p:spPr>
        <p:txBody>
          <a:bodyPr wrap="square" lIns="91440" tIns="45720" rIns="91440" bIns="45720"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Ink Free" panose="03080402000500000000" pitchFamily="66" charset="0"/>
                <a:ea typeface="+mn-ea"/>
                <a:cs typeface="+mn-cs"/>
              </a:rPr>
              <a:t>Develop an understanding of real life adventure experiences and the emotions that come with them.</a:t>
            </a:r>
          </a:p>
        </p:txBody>
      </p:sp>
      <p:sp>
        <p:nvSpPr>
          <p:cNvPr id="16" name="TextBox 15">
            <a:extLst>
              <a:ext uri="{FF2B5EF4-FFF2-40B4-BE49-F238E27FC236}">
                <a16:creationId xmlns:a16="http://schemas.microsoft.com/office/drawing/2014/main" id="{958F7D37-7D4A-4B04-9C63-2CCF2BEF98D0}"/>
              </a:ext>
            </a:extLst>
          </p:cNvPr>
          <p:cNvSpPr txBox="1"/>
          <p:nvPr/>
        </p:nvSpPr>
        <p:spPr>
          <a:xfrm>
            <a:off x="88502" y="4968148"/>
            <a:ext cx="2740549" cy="1114601"/>
          </a:xfrm>
          <a:prstGeom prst="rect">
            <a:avLst/>
          </a:prstGeom>
          <a:noFill/>
          <a:ln w="28575">
            <a:solidFill>
              <a:schemeClr val="accent1"/>
            </a:solidFill>
          </a:ln>
        </p:spPr>
        <p:txBody>
          <a:bodyPr wrap="square" lIns="91440" tIns="45720" rIns="91440" bIns="45720"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Ink Free"/>
                <a:ea typeface="+mn-ea"/>
                <a:cs typeface="+mn-cs"/>
              </a:rPr>
              <a:t>Key Words</a:t>
            </a:r>
          </a:p>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ptos" panose="020B0004020202020204"/>
                <a:ea typeface="+mn-lt"/>
                <a:cs typeface="+mn-lt"/>
              </a:rPr>
              <a:t>Alliteration, simile, personification, repetition, adjective, adverb, verb, noun, connotation, impression, summarise, synthesise, compare.</a:t>
            </a:r>
            <a:endParaRPr kumimoji="0" lang="en-GB" sz="1500" b="0" i="0" u="none" strike="noStrike" kern="1200" cap="none" spc="0" normalizeH="0" baseline="0" noProof="0">
              <a:ln>
                <a:noFill/>
              </a:ln>
              <a:solidFill>
                <a:prstClr val="black"/>
              </a:solidFill>
              <a:effectLst/>
              <a:uLnTx/>
              <a:uFillTx/>
              <a:latin typeface="Aptos" panose="020B0004020202020204"/>
              <a:ea typeface="+mn-ea"/>
              <a:cs typeface="+mn-cs"/>
            </a:endParaRPr>
          </a:p>
          <a:p>
            <a:pPr marL="0" marR="0" lvl="0" indent="0" algn="l" defTabSz="388757"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a:ln>
                <a:noFill/>
              </a:ln>
              <a:solidFill>
                <a:prstClr val="black"/>
              </a:solidFill>
              <a:effectLst/>
              <a:uLnTx/>
              <a:uFillTx/>
              <a:latin typeface="Ink Free" panose="03080402000500000000" pitchFamily="66" charset="0"/>
              <a:ea typeface="+mn-ea"/>
              <a:cs typeface="+mn-cs"/>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extLst>
              <p:ext uri="{D42A27DB-BD31-4B8C-83A1-F6EECF244321}">
                <p14:modId xmlns:p14="http://schemas.microsoft.com/office/powerpoint/2010/main" val="4106895257"/>
              </p:ext>
            </p:extLst>
          </p:nvPr>
        </p:nvGraphicFramePr>
        <p:xfrm>
          <a:off x="3052769" y="5144992"/>
          <a:ext cx="4266235" cy="1600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3874756" y="4361870"/>
            <a:ext cx="3497017"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857" b="0" i="0" u="none" strike="noStrike" kern="1200" cap="none" spc="0" normalizeH="0" baseline="0" noProof="0">
                <a:ln>
                  <a:noFill/>
                </a:ln>
                <a:solidFill>
                  <a:prstClr val="black"/>
                </a:solidFill>
                <a:effectLst/>
                <a:uLnTx/>
                <a:uFillTx/>
                <a:latin typeface="Aptos" panose="020B0004020202020204"/>
                <a:ea typeface="+mn-ea"/>
                <a:cs typeface="+mn-cs"/>
              </a:rPr>
              <a:t> </a:t>
            </a:r>
          </a:p>
          <a:p>
            <a:pPr marL="0" marR="0" lvl="0" indent="0" algn="l" defTabSz="388757" rtl="0" eaLnBrk="1" fontAlgn="auto" latinLnBrk="0" hangingPunct="1">
              <a:lnSpc>
                <a:spcPct val="100000"/>
              </a:lnSpc>
              <a:spcBef>
                <a:spcPts val="0"/>
              </a:spcBef>
              <a:spcAft>
                <a:spcPts val="0"/>
              </a:spcAft>
              <a:buClrTx/>
              <a:buSzTx/>
              <a:buFontTx/>
              <a:buNone/>
              <a:tabLst/>
              <a:defRPr/>
            </a:pPr>
            <a:endParaRPr kumimoji="0" lang="en-GB" sz="857"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extLst>
              <p:ext uri="{D42A27DB-BD31-4B8C-83A1-F6EECF244321}">
                <p14:modId xmlns:p14="http://schemas.microsoft.com/office/powerpoint/2010/main" val="1219526071"/>
              </p:ext>
            </p:extLst>
          </p:nvPr>
        </p:nvGraphicFramePr>
        <p:xfrm>
          <a:off x="316432" y="2263147"/>
          <a:ext cx="6520374" cy="2383970"/>
        </p:xfrm>
        <a:graphic>
          <a:graphicData uri="http://schemas.openxmlformats.org/drawingml/2006/table">
            <a:tbl>
              <a:tblPr firstRow="1" bandRow="1">
                <a:tableStyleId>{5C22544A-7EE6-4342-B048-85BDC9FD1C3A}</a:tableStyleId>
              </a:tblPr>
              <a:tblGrid>
                <a:gridCol w="2718968">
                  <a:extLst>
                    <a:ext uri="{9D8B030D-6E8A-4147-A177-3AD203B41FA5}">
                      <a16:colId xmlns:a16="http://schemas.microsoft.com/office/drawing/2014/main" val="1008402731"/>
                    </a:ext>
                  </a:extLst>
                </a:gridCol>
                <a:gridCol w="3801406">
                  <a:extLst>
                    <a:ext uri="{9D8B030D-6E8A-4147-A177-3AD203B41FA5}">
                      <a16:colId xmlns:a16="http://schemas.microsoft.com/office/drawing/2014/main" val="3928792102"/>
                    </a:ext>
                  </a:extLst>
                </a:gridCol>
              </a:tblGrid>
              <a:tr h="267215">
                <a:tc gridSpan="2">
                  <a:txBody>
                    <a:bodyPr/>
                    <a:lstStyle/>
                    <a:p>
                      <a:r>
                        <a:rPr lang="en-GB" sz="180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267215">
                <a:tc>
                  <a:txBody>
                    <a:bodyPr/>
                    <a:lstStyle/>
                    <a:p>
                      <a:r>
                        <a:rPr lang="en-GB" sz="900" b="1">
                          <a:latin typeface="Ink Free"/>
                        </a:rPr>
                        <a:t>Descriptive techniques</a:t>
                      </a:r>
                    </a:p>
                  </a:txBody>
                  <a:tcPr marL="65314" marR="65314" marT="32657" marB="32657">
                    <a:solidFill>
                      <a:schemeClr val="accent1">
                        <a:lumMod val="40000"/>
                        <a:lumOff val="60000"/>
                      </a:schemeClr>
                    </a:solidFill>
                  </a:tcPr>
                </a:tc>
                <a:tc>
                  <a:txBody>
                    <a:bodyPr/>
                    <a:lstStyle/>
                    <a:p>
                      <a:pPr lvl="0" algn="l">
                        <a:lnSpc>
                          <a:spcPct val="100000"/>
                        </a:lnSpc>
                        <a:spcBef>
                          <a:spcPts val="0"/>
                        </a:spcBef>
                        <a:spcAft>
                          <a:spcPts val="0"/>
                        </a:spcAft>
                        <a:buNone/>
                      </a:pPr>
                      <a:r>
                        <a:rPr lang="en-GB" sz="900" b="0" i="0" u="none" strike="noStrike" noProof="0">
                          <a:latin typeface="Malgun Gothic"/>
                        </a:rPr>
                        <a:t>I can identify descriptive techniques.</a:t>
                      </a:r>
                    </a:p>
                    <a:p>
                      <a:pPr lvl="0" algn="l">
                        <a:lnSpc>
                          <a:spcPct val="100000"/>
                        </a:lnSpc>
                        <a:spcBef>
                          <a:spcPts val="0"/>
                        </a:spcBef>
                        <a:spcAft>
                          <a:spcPts val="0"/>
                        </a:spcAft>
                        <a:buNone/>
                      </a:pPr>
                      <a:r>
                        <a:rPr lang="en-GB" sz="900" b="0" i="0" u="none" strike="noStrike" noProof="0">
                          <a:latin typeface="Malgun Gothic"/>
                        </a:rPr>
                        <a:t>I can use descriptive techniques for effect.</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267215">
                <a:tc>
                  <a:txBody>
                    <a:bodyPr/>
                    <a:lstStyle/>
                    <a:p>
                      <a:pPr lvl="0">
                        <a:buNone/>
                      </a:pPr>
                      <a:r>
                        <a:rPr lang="en-GB" sz="900" b="1" i="0" u="none" strike="noStrike" noProof="0">
                          <a:solidFill>
                            <a:srgbClr val="000000"/>
                          </a:solidFill>
                          <a:latin typeface="Malgun Gothic"/>
                        </a:rPr>
                        <a:t>QMA: Character Description</a:t>
                      </a:r>
                      <a:endParaRPr lang="en-GB" sz="900" b="0" i="0" u="none" strike="noStrike" noProof="0">
                        <a:solidFill>
                          <a:srgbClr val="000000"/>
                        </a:solidFill>
                        <a:latin typeface="Malgun Gothic"/>
                      </a:endParaRPr>
                    </a:p>
                  </a:txBody>
                  <a:tcPr marL="65314" marR="65314" marT="32657" marB="32657">
                    <a:solidFill>
                      <a:schemeClr val="accent1">
                        <a:lumMod val="40000"/>
                        <a:lumOff val="60000"/>
                      </a:schemeClr>
                    </a:solidFill>
                  </a:tcPr>
                </a:tc>
                <a:tc>
                  <a:txBody>
                    <a:bodyPr/>
                    <a:lstStyle/>
                    <a:p>
                      <a:pPr lvl="0" algn="l">
                        <a:buNone/>
                      </a:pPr>
                      <a:r>
                        <a:rPr lang="en-GB" sz="900" b="0" i="0" u="none" strike="noStrike" noProof="0">
                          <a:solidFill>
                            <a:srgbClr val="000000"/>
                          </a:solidFill>
                          <a:latin typeface="Malgun Gothic"/>
                        </a:rPr>
                        <a:t>I can demonstrate my understanding of </a:t>
                      </a:r>
                      <a:r>
                        <a:rPr lang="en-GB" sz="900" b="0" i="0" u="none" strike="noStrike" noProof="0" err="1">
                          <a:solidFill>
                            <a:srgbClr val="000000"/>
                          </a:solidFill>
                          <a:latin typeface="Malgun Gothic"/>
                        </a:rPr>
                        <a:t>SPaG</a:t>
                      </a:r>
                      <a:r>
                        <a:rPr lang="en-GB" sz="900" b="0" i="0" u="none" strike="noStrike" noProof="0">
                          <a:solidFill>
                            <a:srgbClr val="000000"/>
                          </a:solidFill>
                          <a:latin typeface="Malgun Gothic"/>
                        </a:rPr>
                        <a:t> rules and descriptive techniques.</a:t>
                      </a: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267215">
                <a:tc>
                  <a:txBody>
                    <a:bodyPr/>
                    <a:lstStyle/>
                    <a:p>
                      <a:r>
                        <a:rPr lang="en-GB" sz="900" b="1">
                          <a:latin typeface="Ink Free" panose="03080402000500000000" pitchFamily="66" charset="0"/>
                        </a:rPr>
                        <a:t>Reading skills </a:t>
                      </a:r>
                    </a:p>
                  </a:txBody>
                  <a:tcPr marL="65314" marR="65314" marT="32657" marB="32657">
                    <a:solidFill>
                      <a:schemeClr val="accent1">
                        <a:lumMod val="40000"/>
                        <a:lumOff val="60000"/>
                      </a:schemeClr>
                    </a:solidFill>
                  </a:tcPr>
                </a:tc>
                <a:tc>
                  <a:txBody>
                    <a:bodyPr/>
                    <a:lstStyle/>
                    <a:p>
                      <a:pPr algn="l"/>
                      <a:r>
                        <a:rPr lang="en-GB" sz="900"/>
                        <a:t>I can discuss the use of specific sentence structures/words by effectively answering how and impressions questions.</a:t>
                      </a:r>
                    </a:p>
                    <a:p>
                      <a:pPr algn="l"/>
                      <a:r>
                        <a:rPr lang="en-GB" sz="900"/>
                        <a:t>I can effectively summarise and synthesise a range of texts.</a:t>
                      </a:r>
                    </a:p>
                    <a:p>
                      <a:pPr algn="l"/>
                      <a:r>
                        <a:rPr lang="en-GB" sz="900"/>
                        <a:t>I can compare texts.</a:t>
                      </a: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438865">
                <a:tc>
                  <a:txBody>
                    <a:bodyPr/>
                    <a:lstStyle/>
                    <a:p>
                      <a:r>
                        <a:rPr lang="en-GB" sz="900" b="1">
                          <a:latin typeface="Ink Free" panose="03080402000500000000" pitchFamily="66" charset="0"/>
                        </a:rPr>
                        <a:t>SA: Developed character description within narrative extract</a:t>
                      </a:r>
                    </a:p>
                  </a:txBody>
                  <a:tcPr marL="65314" marR="65314" marT="32657" marB="32657">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noProof="0">
                          <a:solidFill>
                            <a:srgbClr val="000000"/>
                          </a:solidFill>
                          <a:latin typeface="Malgun Gothic"/>
                        </a:rPr>
                        <a:t>I can demonstrate my understanding of </a:t>
                      </a:r>
                      <a:r>
                        <a:rPr lang="en-GB" sz="900" b="0" i="0" u="none" strike="noStrike" noProof="0" err="1">
                          <a:solidFill>
                            <a:srgbClr val="000000"/>
                          </a:solidFill>
                          <a:latin typeface="Malgun Gothic"/>
                        </a:rPr>
                        <a:t>SPaG</a:t>
                      </a:r>
                      <a:r>
                        <a:rPr lang="en-GB" sz="900" b="0" i="0" u="none" strike="noStrike" noProof="0">
                          <a:solidFill>
                            <a:srgbClr val="000000"/>
                          </a:solidFill>
                          <a:latin typeface="Malgun Gothic"/>
                        </a:rPr>
                        <a:t> rules and descriptive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noProof="0">
                          <a:solidFill>
                            <a:srgbClr val="000000"/>
                          </a:solidFill>
                          <a:latin typeface="Malgun Gothic"/>
                        </a:rPr>
                        <a:t>I can create a developed and sustained character using language for effect</a:t>
                      </a:r>
                    </a:p>
                    <a:p>
                      <a:pPr lvl="0" algn="l">
                        <a:buNone/>
                      </a:pPr>
                      <a:endParaRPr lang="en-GB" sz="900" b="0" i="0" u="none" strike="noStrike" noProof="0">
                        <a:solidFill>
                          <a:srgbClr val="000000"/>
                        </a:solidFill>
                        <a:latin typeface="Aptos"/>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084326" y="3013"/>
            <a:ext cx="6101050" cy="5084100"/>
            <a:chOff x="7305553" y="30167"/>
            <a:chExt cx="8268656" cy="1700562"/>
          </a:xfrm>
        </p:grpSpPr>
        <p:graphicFrame>
          <p:nvGraphicFramePr>
            <p:cNvPr id="24" name="Diagram 23">
              <a:extLst>
                <a:ext uri="{FF2B5EF4-FFF2-40B4-BE49-F238E27FC236}">
                  <a16:creationId xmlns:a16="http://schemas.microsoft.com/office/drawing/2014/main" id="{6C8A4F0D-00CC-4FD4-B93A-8F6D1AE0A15F}"/>
                </a:ext>
              </a:extLst>
            </p:cNvPr>
            <p:cNvGraphicFramePr/>
            <p:nvPr>
              <p:extLst>
                <p:ext uri="{D42A27DB-BD31-4B8C-83A1-F6EECF244321}">
                  <p14:modId xmlns:p14="http://schemas.microsoft.com/office/powerpoint/2010/main" val="62331977"/>
                </p:ext>
              </p:extLst>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05553" y="30167"/>
              <a:ext cx="8268656" cy="77210"/>
            </a:xfrm>
            <a:prstGeom prst="rect">
              <a:avLst/>
            </a:prstGeom>
            <a:noFill/>
          </p:spPr>
          <p:txBody>
            <a:bodyPr wrap="square" lIns="91440" tIns="45720" rIns="91440" bIns="45720"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highlight>
                    <a:srgbClr val="FFFF00"/>
                  </a:highlight>
                  <a:uLnTx/>
                  <a:uFillTx/>
                  <a:latin typeface="Ink Free"/>
                  <a:ea typeface="+mn-ea"/>
                  <a:cs typeface="+mn-cs"/>
                </a:rPr>
                <a:t>Consider what progression step you are pitching your content at when planning your lessons</a:t>
              </a:r>
              <a:endParaRPr kumimoji="0" lang="en-GB" sz="900" b="1" i="0" u="none" strike="noStrike" kern="1200" cap="none" spc="0" normalizeH="0" baseline="0" noProof="0">
                <a:ln>
                  <a:noFill/>
                </a:ln>
                <a:solidFill>
                  <a:prstClr val="black"/>
                </a:solidFill>
                <a:effectLst/>
                <a:uLnTx/>
                <a:uFillTx/>
                <a:latin typeface="Ink Free"/>
                <a:ea typeface="+mn-ea"/>
                <a:cs typeface="+mn-cs"/>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83673"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ctr" defTabSz="38875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Ink Free" panose="03080402000500000000" pitchFamily="66" charset="0"/>
                <a:ea typeface="+mn-ea"/>
                <a:cs typeface="+mn-cs"/>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2"/>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3"/>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73616" y="59510"/>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4"/>
            <a:stretch>
              <a:fillRect/>
            </a:stretch>
          </a:blipFill>
        </p:spPr>
      </p:sp>
      <p:graphicFrame>
        <p:nvGraphicFramePr>
          <p:cNvPr id="3037" name="Table 3036">
            <a:extLst>
              <a:ext uri="{FF2B5EF4-FFF2-40B4-BE49-F238E27FC236}">
                <a16:creationId xmlns:a16="http://schemas.microsoft.com/office/drawing/2014/main" id="{D44F22EF-AD2A-4DF0-FDD9-3445D1F14D36}"/>
              </a:ext>
            </a:extLst>
          </p:cNvPr>
          <p:cNvGraphicFramePr>
            <a:graphicFrameLocks noGrp="1"/>
          </p:cNvGraphicFramePr>
          <p:nvPr>
            <p:extLst>
              <p:ext uri="{D42A27DB-BD31-4B8C-83A1-F6EECF244321}">
                <p14:modId xmlns:p14="http://schemas.microsoft.com/office/powerpoint/2010/main" val="2392018624"/>
              </p:ext>
            </p:extLst>
          </p:nvPr>
        </p:nvGraphicFramePr>
        <p:xfrm>
          <a:off x="7696484" y="5380659"/>
          <a:ext cx="4266234" cy="1249680"/>
        </p:xfrm>
        <a:graphic>
          <a:graphicData uri="http://schemas.openxmlformats.org/drawingml/2006/table">
            <a:tbl>
              <a:tblPr firstRow="1" bandRow="1">
                <a:tableStyleId>{5C22544A-7EE6-4342-B048-85BDC9FD1C3A}</a:tableStyleId>
              </a:tblPr>
              <a:tblGrid>
                <a:gridCol w="4266234">
                  <a:extLst>
                    <a:ext uri="{9D8B030D-6E8A-4147-A177-3AD203B41FA5}">
                      <a16:colId xmlns:a16="http://schemas.microsoft.com/office/drawing/2014/main" val="3144830541"/>
                    </a:ext>
                  </a:extLst>
                </a:gridCol>
              </a:tblGrid>
              <a:tr h="515834">
                <a:tc>
                  <a:txBody>
                    <a:bodyPr/>
                    <a:lstStyle/>
                    <a:p>
                      <a:pPr lvl="0">
                        <a:buNone/>
                      </a:pPr>
                      <a:r>
                        <a:rPr lang="en-GB" sz="1000" b="0" i="0" u="none" strike="noStrike" noProof="0">
                          <a:solidFill>
                            <a:srgbClr val="000000"/>
                          </a:solidFill>
                          <a:latin typeface="Calibri"/>
                        </a:rPr>
                        <a:t>QMA: Character description</a:t>
                      </a:r>
                      <a:endParaRPr lang="en-US" sz="1400"/>
                    </a:p>
                    <a:p>
                      <a:pPr lvl="0">
                        <a:buNone/>
                      </a:pPr>
                      <a:r>
                        <a:rPr lang="en-GB" sz="1000" b="0" i="0" u="none" strike="noStrike" noProof="0">
                          <a:solidFill>
                            <a:srgbClr val="000000"/>
                          </a:solidFill>
                          <a:latin typeface="Calibri"/>
                        </a:rPr>
                        <a:t>S : Writing an effective character description </a:t>
                      </a:r>
                      <a:endParaRPr lang="en-US" sz="1400"/>
                    </a:p>
                    <a:p>
                      <a:pPr lvl="0">
                        <a:buNone/>
                      </a:pPr>
                      <a:r>
                        <a:rPr lang="en-GB" sz="1000" b="0" i="0" u="none" strike="noStrike" noProof="0">
                          <a:solidFill>
                            <a:srgbClr val="000000"/>
                          </a:solidFill>
                          <a:latin typeface="Calibri"/>
                        </a:rPr>
                        <a:t>K&amp;U: Demonstrating understanding of </a:t>
                      </a:r>
                      <a:r>
                        <a:rPr lang="en-GB" sz="1000" b="0" i="0" u="none" strike="noStrike" noProof="0" err="1">
                          <a:solidFill>
                            <a:srgbClr val="000000"/>
                          </a:solidFill>
                          <a:latin typeface="Calibri"/>
                        </a:rPr>
                        <a:t>SPaG</a:t>
                      </a:r>
                      <a:r>
                        <a:rPr lang="en-GB" sz="1000" b="0" i="0" u="none" strike="noStrike" noProof="0">
                          <a:solidFill>
                            <a:srgbClr val="000000"/>
                          </a:solidFill>
                          <a:latin typeface="Calibri"/>
                        </a:rPr>
                        <a:t> and using </a:t>
                      </a:r>
                      <a:r>
                        <a:rPr lang="en-GB" sz="1000" b="0" i="0" u="none" strike="noStrike" noProof="0" err="1">
                          <a:solidFill>
                            <a:srgbClr val="000000"/>
                          </a:solidFill>
                          <a:latin typeface="Calibri"/>
                        </a:rPr>
                        <a:t>wordclass</a:t>
                      </a:r>
                      <a:r>
                        <a:rPr lang="en-GB" sz="1000" b="0" i="0" u="none" strike="noStrike" noProof="0">
                          <a:solidFill>
                            <a:srgbClr val="000000"/>
                          </a:solidFill>
                          <a:latin typeface="Calibri"/>
                        </a:rPr>
                        <a:t> for effect.</a:t>
                      </a:r>
                      <a:endParaRPr lang="en-US" sz="1400"/>
                    </a:p>
                  </a:txBody>
                  <a:tcPr/>
                </a:tc>
                <a:extLst>
                  <a:ext uri="{0D108BD9-81ED-4DB2-BD59-A6C34878D82A}">
                    <a16:rowId xmlns:a16="http://schemas.microsoft.com/office/drawing/2014/main" val="294615708"/>
                  </a:ext>
                </a:extLst>
              </a:tr>
              <a:tr h="627971">
                <a:tc>
                  <a:txBody>
                    <a:bodyPr/>
                    <a:lstStyle/>
                    <a:p>
                      <a:pPr marL="0" marR="0" lvl="0" indent="0">
                        <a:lnSpc>
                          <a:spcPct val="100000"/>
                        </a:lnSpc>
                        <a:spcBef>
                          <a:spcPts val="0"/>
                        </a:spcBef>
                        <a:spcAft>
                          <a:spcPts val="0"/>
                        </a:spcAft>
                        <a:buClr>
                          <a:srgbClr val="000000"/>
                        </a:buClr>
                        <a:buNone/>
                      </a:pPr>
                      <a:r>
                        <a:rPr lang="en-GB" sz="1000" b="0" i="0" u="none" strike="noStrike" noProof="0">
                          <a:solidFill>
                            <a:srgbClr val="444444"/>
                          </a:solidFill>
                          <a:latin typeface="Calibri"/>
                        </a:rPr>
                        <a:t>SA: Character Description </a:t>
                      </a:r>
                    </a:p>
                    <a:p>
                      <a:pPr lvl="0">
                        <a:buNone/>
                      </a:pPr>
                      <a:r>
                        <a:rPr lang="en-GB" sz="1000" b="0" i="0" u="none" strike="noStrike" noProof="0">
                          <a:solidFill>
                            <a:srgbClr val="000000"/>
                          </a:solidFill>
                          <a:latin typeface="Calibri"/>
                        </a:rPr>
                        <a:t>S : Writing an effective character description </a:t>
                      </a:r>
                      <a:endParaRPr lang="en-US" sz="1000"/>
                    </a:p>
                    <a:p>
                      <a:pPr lvl="0">
                        <a:buNone/>
                      </a:pPr>
                      <a:r>
                        <a:rPr lang="en-GB" sz="1000" b="0" i="0" u="none" strike="noStrike" noProof="0">
                          <a:solidFill>
                            <a:srgbClr val="000000"/>
                          </a:solidFill>
                          <a:latin typeface="Calibri"/>
                        </a:rPr>
                        <a:t>K&amp;U: Demonstrating understanding of </a:t>
                      </a:r>
                      <a:r>
                        <a:rPr lang="en-GB" sz="1000" b="0" i="0" u="none" strike="noStrike" noProof="0" err="1">
                          <a:solidFill>
                            <a:srgbClr val="000000"/>
                          </a:solidFill>
                          <a:latin typeface="Calibri"/>
                        </a:rPr>
                        <a:t>SPaG</a:t>
                      </a:r>
                      <a:r>
                        <a:rPr lang="en-GB" sz="1000" b="0" i="0" u="none" strike="noStrike" noProof="0">
                          <a:solidFill>
                            <a:srgbClr val="000000"/>
                          </a:solidFill>
                          <a:latin typeface="Calibri"/>
                        </a:rPr>
                        <a:t> and using </a:t>
                      </a:r>
                      <a:r>
                        <a:rPr lang="en-GB" sz="1000" b="0" i="0" u="none" strike="noStrike" noProof="0" err="1">
                          <a:solidFill>
                            <a:srgbClr val="000000"/>
                          </a:solidFill>
                          <a:latin typeface="Calibri"/>
                        </a:rPr>
                        <a:t>wordclass</a:t>
                      </a:r>
                      <a:r>
                        <a:rPr lang="en-GB" sz="1000" b="0" i="0" u="none" strike="noStrike" noProof="0">
                          <a:solidFill>
                            <a:srgbClr val="000000"/>
                          </a:solidFill>
                          <a:latin typeface="Calibri"/>
                        </a:rPr>
                        <a:t> for effect.</a:t>
                      </a:r>
                      <a:endParaRPr lang="en-US" sz="1000"/>
                    </a:p>
                    <a:p>
                      <a:pPr marL="0" marR="0" lvl="0" indent="0">
                        <a:lnSpc>
                          <a:spcPct val="100000"/>
                        </a:lnSpc>
                        <a:spcBef>
                          <a:spcPts val="0"/>
                        </a:spcBef>
                        <a:spcAft>
                          <a:spcPts val="0"/>
                        </a:spcAft>
                        <a:buClr>
                          <a:srgbClr val="000000"/>
                        </a:buClr>
                        <a:buNone/>
                      </a:pPr>
                      <a:endParaRPr lang="en-GB" sz="1000" b="0" i="0" u="none" strike="noStrike" noProof="0">
                        <a:solidFill>
                          <a:srgbClr val="444444"/>
                        </a:solidFill>
                        <a:latin typeface="Calibri"/>
                      </a:endParaRPr>
                    </a:p>
                  </a:txBody>
                  <a:tcPr/>
                </a:tc>
                <a:extLst>
                  <a:ext uri="{0D108BD9-81ED-4DB2-BD59-A6C34878D82A}">
                    <a16:rowId xmlns:a16="http://schemas.microsoft.com/office/drawing/2014/main" val="212973874"/>
                  </a:ext>
                </a:extLst>
              </a:tr>
            </a:tbl>
          </a:graphicData>
        </a:graphic>
      </p:graphicFrame>
      <p:sp>
        <p:nvSpPr>
          <p:cNvPr id="53" name="TextBox 52">
            <a:extLst>
              <a:ext uri="{FF2B5EF4-FFF2-40B4-BE49-F238E27FC236}">
                <a16:creationId xmlns:a16="http://schemas.microsoft.com/office/drawing/2014/main" id="{29E4FA4F-FA4B-381E-1E02-728120A49B7F}"/>
              </a:ext>
            </a:extLst>
          </p:cNvPr>
          <p:cNvSpPr txBox="1"/>
          <p:nvPr/>
        </p:nvSpPr>
        <p:spPr>
          <a:xfrm>
            <a:off x="7376034" y="679807"/>
            <a:ext cx="3568645" cy="181588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lang="en-GB" sz="1400" b="1" i="0">
                <a:solidFill>
                  <a:srgbClr val="002060"/>
                </a:solidFill>
                <a:effectLst/>
                <a:latin typeface="Ink Free" panose="03080402000500000000" pitchFamily="66" charset="0"/>
              </a:rPr>
              <a:t>Limited ability to produce a developed piece of writing</a:t>
            </a:r>
            <a:endParaRPr lang="en-GB" sz="1100">
              <a:solidFill>
                <a:prstClr val="black"/>
              </a:solidFill>
              <a:latin typeface="Aptos" panose="020B0004020202020204"/>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lang="en-GB" sz="1400" b="1" i="0">
                <a:solidFill>
                  <a:srgbClr val="002060"/>
                </a:solidFill>
                <a:effectLst/>
                <a:latin typeface="Ink Free" panose="03080402000500000000" pitchFamily="66" charset="0"/>
              </a:rPr>
              <a:t>Some ability to produce a developed piece of writing</a:t>
            </a:r>
            <a:endParaRPr lang="en-GB" sz="1100" b="1" i="0">
              <a:solidFill>
                <a:prstClr val="black"/>
              </a:solidFill>
              <a:effectLst/>
              <a:latin typeface="Aptos" panose="020B0004020202020204"/>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lang="en-GB" sz="1400" b="1" i="0">
                <a:solidFill>
                  <a:srgbClr val="002060"/>
                </a:solidFill>
                <a:effectLst/>
                <a:latin typeface="Ink Free" panose="03080402000500000000" pitchFamily="66" charset="0"/>
              </a:rPr>
              <a:t>Secure ability to produce a developed piece of writing to a sophisticated standard</a:t>
            </a:r>
            <a:endParaRPr kumimoji="0" lang="en-GB" sz="1100" b="0" i="0" u="none" strike="noStrike" kern="1200" cap="none" spc="0" normalizeH="0" baseline="0" noProof="0">
              <a:ln>
                <a:noFill/>
              </a:ln>
              <a:solidFill>
                <a:prstClr val="black"/>
              </a:solidFill>
              <a:effectLst/>
              <a:uLnTx/>
              <a:uFillTx/>
              <a:latin typeface="Aptos" panose="020B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endParaRPr kumimoji="0" lang="en-GB" sz="14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3218" name="TextBox 3217">
            <a:extLst>
              <a:ext uri="{FF2B5EF4-FFF2-40B4-BE49-F238E27FC236}">
                <a16:creationId xmlns:a16="http://schemas.microsoft.com/office/drawing/2014/main" id="{17E5E4B6-F19D-E5B9-5F79-88C28C38E2F1}"/>
              </a:ext>
            </a:extLst>
          </p:cNvPr>
          <p:cNvSpPr txBox="1"/>
          <p:nvPr/>
        </p:nvSpPr>
        <p:spPr>
          <a:xfrm>
            <a:off x="7350150" y="3524203"/>
            <a:ext cx="3694032" cy="13849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lang="en-GB" sz="1400" b="1" i="0">
                <a:solidFill>
                  <a:srgbClr val="002060"/>
                </a:solidFill>
                <a:effectLst/>
                <a:latin typeface="Ink Free" panose="03080402000500000000" pitchFamily="66" charset="0"/>
              </a:rPr>
              <a:t>Displays limited subject knowledge and understanding</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lang="en-GB" sz="1400" b="1" i="0">
                <a:solidFill>
                  <a:srgbClr val="002060"/>
                </a:solidFill>
                <a:effectLst/>
                <a:latin typeface="Ink Free" panose="03080402000500000000" pitchFamily="66" charset="0"/>
              </a:rPr>
              <a:t> Displays some subject knowledge and understanding </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lang="en-GB" sz="1400" b="1" i="0">
                <a:solidFill>
                  <a:srgbClr val="002060"/>
                </a:solidFill>
                <a:effectLst/>
                <a:latin typeface="Ink Free" panose="03080402000500000000" pitchFamily="66" charset="0"/>
              </a:rPr>
              <a:t>Displays secure subject knowledge and understanding</a:t>
            </a:r>
            <a:endParaRPr kumimoji="0" lang="en-GB" sz="11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9645727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7194bf-fa17-4d88-9ea8-e0ec8f97bf06">
      <Terms xmlns="http://schemas.microsoft.com/office/infopath/2007/PartnerControls"/>
    </lcf76f155ced4ddcb4097134ff3c332f>
    <TaxCatchAll xmlns="14642272-a132-4bf2-874a-c176713ef5d4" xsi:nil="true"/>
    <SharedWithUsers xmlns="14642272-a132-4bf2-874a-c176713ef5d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C9AD34-CAE3-4A14-9E8E-AB578330AFD3}">
  <ds:schemaRefs>
    <ds:schemaRef ds:uri="14642272-a132-4bf2-874a-c176713ef5d4"/>
    <ds:schemaRef ds:uri="5d7194bf-fa17-4d88-9ea8-e0ec8f97bf0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59E075-C341-4DEF-8713-1BF92CAFBF93}">
  <ds:schemaRefs>
    <ds:schemaRef ds:uri="http://schemas.microsoft.com/sharepoint/v3/contenttype/forms"/>
  </ds:schemaRefs>
</ds:datastoreItem>
</file>

<file path=customXml/itemProps3.xml><?xml version="1.0" encoding="utf-8"?>
<ds:datastoreItem xmlns:ds="http://schemas.openxmlformats.org/officeDocument/2006/customXml" ds:itemID="{D7E7CB76-BBB4-4969-9B8D-3A312747A214}">
  <ds:schemaRefs>
    <ds:schemaRef ds:uri="14642272-a132-4bf2-874a-c176713ef5d4"/>
    <ds:schemaRef ds:uri="5d7194bf-fa17-4d88-9ea8-e0ec8f97bf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Polly-Ann Smith</dc:creator>
  <cp:revision>1</cp:revision>
  <dcterms:created xsi:type="dcterms:W3CDTF">2025-09-02T08:51:42Z</dcterms:created>
  <dcterms:modified xsi:type="dcterms:W3CDTF">2025-10-06T20:06:20Z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Order">
    <vt:r8>5864800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