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5.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0" r:id="rId5"/>
    <p:sldId id="261" r:id="rId6"/>
    <p:sldId id="281" r:id="rId7"/>
    <p:sldId id="264" r:id="rId8"/>
    <p:sldId id="265" r:id="rId9"/>
    <p:sldId id="266" r:id="rId10"/>
    <p:sldId id="283" r:id="rId11"/>
    <p:sldId id="276" r:id="rId12"/>
    <p:sldId id="285" r:id="rId13"/>
    <p:sldId id="278" r:id="rId14"/>
    <p:sldId id="27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ley-Anne Done" userId="6ac66115-1931-4de1-a633-3ab5be8c08a7" providerId="ADAL" clId="{168828F2-D09C-47DF-874C-E7C7A36D728A}"/>
    <pc:docChg chg="addSld modSld">
      <pc:chgData name="Lesley-Anne Done" userId="6ac66115-1931-4de1-a633-3ab5be8c08a7" providerId="ADAL" clId="{168828F2-D09C-47DF-874C-E7C7A36D728A}" dt="2025-07-14T16:38:42.002" v="0"/>
      <pc:docMkLst>
        <pc:docMk/>
      </pc:docMkLst>
      <pc:sldChg chg="add">
        <pc:chgData name="Lesley-Anne Done" userId="6ac66115-1931-4de1-a633-3ab5be8c08a7" providerId="ADAL" clId="{168828F2-D09C-47DF-874C-E7C7A36D728A}" dt="2025-07-14T16:38:42.002" v="0"/>
        <pc:sldMkLst>
          <pc:docMk/>
          <pc:sldMk cId="540793070" sldId="260"/>
        </pc:sldMkLst>
      </pc:sldChg>
      <pc:sldChg chg="add">
        <pc:chgData name="Lesley-Anne Done" userId="6ac66115-1931-4de1-a633-3ab5be8c08a7" providerId="ADAL" clId="{168828F2-D09C-47DF-874C-E7C7A36D728A}" dt="2025-07-14T16:38:42.002" v="0"/>
        <pc:sldMkLst>
          <pc:docMk/>
          <pc:sldMk cId="2222420179" sldId="261"/>
        </pc:sldMkLst>
      </pc:sldChg>
      <pc:sldChg chg="add">
        <pc:chgData name="Lesley-Anne Done" userId="6ac66115-1931-4de1-a633-3ab5be8c08a7" providerId="ADAL" clId="{168828F2-D09C-47DF-874C-E7C7A36D728A}" dt="2025-07-14T16:38:42.002" v="0"/>
        <pc:sldMkLst>
          <pc:docMk/>
          <pc:sldMk cId="721693992" sldId="264"/>
        </pc:sldMkLst>
      </pc:sldChg>
      <pc:sldChg chg="add">
        <pc:chgData name="Lesley-Anne Done" userId="6ac66115-1931-4de1-a633-3ab5be8c08a7" providerId="ADAL" clId="{168828F2-D09C-47DF-874C-E7C7A36D728A}" dt="2025-07-14T16:38:42.002" v="0"/>
        <pc:sldMkLst>
          <pc:docMk/>
          <pc:sldMk cId="950634505" sldId="265"/>
        </pc:sldMkLst>
      </pc:sldChg>
      <pc:sldChg chg="add">
        <pc:chgData name="Lesley-Anne Done" userId="6ac66115-1931-4de1-a633-3ab5be8c08a7" providerId="ADAL" clId="{168828F2-D09C-47DF-874C-E7C7A36D728A}" dt="2025-07-14T16:38:42.002" v="0"/>
        <pc:sldMkLst>
          <pc:docMk/>
          <pc:sldMk cId="1781399775" sldId="266"/>
        </pc:sldMkLst>
      </pc:sldChg>
      <pc:sldChg chg="add">
        <pc:chgData name="Lesley-Anne Done" userId="6ac66115-1931-4de1-a633-3ab5be8c08a7" providerId="ADAL" clId="{168828F2-D09C-47DF-874C-E7C7A36D728A}" dt="2025-07-14T16:38:42.002" v="0"/>
        <pc:sldMkLst>
          <pc:docMk/>
          <pc:sldMk cId="577427743" sldId="281"/>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D7A1E643-4DD6-4BDF-B825-E49E03B474AF}">
      <dgm:prSet phldrT="[Text]" custT="1">
        <dgm:style>
          <a:lnRef idx="2">
            <a:schemeClr val="accent2"/>
          </a:lnRef>
          <a:fillRef idx="1">
            <a:schemeClr val="lt1"/>
          </a:fillRef>
          <a:effectRef idx="0">
            <a:schemeClr val="accent2"/>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1200" dirty="0"/>
            <a:t>Rates of reaction QMA: Skills.</a:t>
          </a:r>
        </a:p>
      </dgm:t>
    </dgm:pt>
    <dgm:pt modelId="{F3E8D204-EC37-4028-B4FE-3E6FDD6356E5}" type="parTrans" cxnId="{15D1B70F-0AA1-4DB2-98B3-A4E290AEE3CB}">
      <dgm:prSet/>
      <dgm:spPr/>
      <dgm:t>
        <a:bodyPr/>
        <a:lstStyle/>
        <a:p>
          <a:endParaRPr lang="en-GB"/>
        </a:p>
      </dgm:t>
    </dgm:pt>
    <dgm:pt modelId="{4683ED46-7CE4-445E-9497-CC79C387165B}" type="sibTrans" cxnId="{15D1B70F-0AA1-4DB2-98B3-A4E290AEE3CB}">
      <dgm:prSet/>
      <dgm:spPr/>
      <dgm:t>
        <a:bodyPr/>
        <a:lstStyle/>
        <a:p>
          <a:endParaRPr lang="en-GB"/>
        </a:p>
      </dgm:t>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1200" dirty="0"/>
            <a:t>Starter activity quizzes and end of topic test: Recall, Knowledge and Understanding.</a:t>
          </a:r>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F8EFB8DC-5454-4771-B990-010C33358183}" type="pres">
      <dgm:prSet presAssocID="{D7A1E643-4DD6-4BDF-B825-E49E03B474AF}" presName="text" presStyleLbl="node1" presStyleIdx="0" presStyleCnt="2" custScaleX="714587" custLinFactNeighborX="-10802" custLinFactNeighborY="-84419">
        <dgm:presLayoutVars>
          <dgm:bulletEnabled val="1"/>
        </dgm:presLayoutVars>
      </dgm:prSet>
      <dgm:spPr/>
    </dgm:pt>
    <dgm:pt modelId="{8AF05ADB-1DD2-4D10-88E9-5FA64E64A7D6}" type="pres">
      <dgm:prSet presAssocID="{4683ED46-7CE4-445E-9497-CC79C387165B}" presName="space" presStyleCnt="0"/>
      <dgm:spPr/>
    </dgm:pt>
    <dgm:pt modelId="{4A391992-1D39-41EE-898A-D092113ED043}" type="pres">
      <dgm:prSet presAssocID="{18FC90F7-43BA-48CD-A033-6CF1445E1B15}" presName="text" presStyleLbl="node1" presStyleIdx="1" presStyleCnt="2" custScaleX="714587">
        <dgm:presLayoutVars>
          <dgm:bulletEnabled val="1"/>
        </dgm:presLayoutVars>
      </dgm:prSet>
      <dgm:spPr/>
    </dgm:pt>
  </dgm:ptLst>
  <dgm:cxnLst>
    <dgm:cxn modelId="{15D1B70F-0AA1-4DB2-98B3-A4E290AEE3CB}" srcId="{814303D1-91B5-4DD8-90E6-00AE72C4A5C5}" destId="{D7A1E643-4DD6-4BDF-B825-E49E03B474AF}" srcOrd="0" destOrd="0" parTransId="{F3E8D204-EC37-4028-B4FE-3E6FDD6356E5}" sibTransId="{4683ED46-7CE4-445E-9497-CC79C387165B}"/>
    <dgm:cxn modelId="{76BD3C15-5A0F-40DD-8181-3B3AC2CBCC74}" type="presOf" srcId="{D7A1E643-4DD6-4BDF-B825-E49E03B474AF}" destId="{F8EFB8DC-5454-4771-B990-010C33358183}" srcOrd="0" destOrd="0" presId="urn:diagrams.loki3.com/VaryingWidthList"/>
    <dgm:cxn modelId="{E921FF81-DD7C-4408-AD6A-621D2AB3483E}" type="presOf" srcId="{814303D1-91B5-4DD8-90E6-00AE72C4A5C5}" destId="{C8BEAD66-2628-4B43-9A6B-FF08F3444FAF}" srcOrd="0" destOrd="0" presId="urn:diagrams.loki3.com/VaryingWidthList"/>
    <dgm:cxn modelId="{3AAE1187-7622-44B6-A070-4D03187EFACE}" type="presOf" srcId="{18FC90F7-43BA-48CD-A033-6CF1445E1B15}" destId="{4A391992-1D39-41EE-898A-D092113ED043}"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46D54ED8-1511-4E50-BF1B-10C8D1358EBC}" type="presParOf" srcId="{C8BEAD66-2628-4B43-9A6B-FF08F3444FAF}" destId="{F8EFB8DC-5454-4771-B990-010C33358183}" srcOrd="0" destOrd="0" presId="urn:diagrams.loki3.com/VaryingWidthList"/>
    <dgm:cxn modelId="{526FBA9D-E781-4475-9F0A-C657F96A5D15}" type="presParOf" srcId="{C8BEAD66-2628-4B43-9A6B-FF08F3444FAF}" destId="{8AF05ADB-1DD2-4D10-88E9-5FA64E64A7D6}" srcOrd="1" destOrd="0" presId="urn:diagrams.loki3.com/VaryingWidthList"/>
    <dgm:cxn modelId="{C85D6527-DCE0-4763-9CD4-3ED4533BC17F}" type="presParOf" srcId="{C8BEAD66-2628-4B43-9A6B-FF08F3444FAF}" destId="{4A391992-1D39-41EE-898A-D092113ED043}" srcOrd="2" destOrd="0" presId="urn:diagrams.loki3.com/VaryingWidthList"/>
  </dgm:cxnLst>
  <dgm:bg>
    <a:solidFill>
      <a:srgbClr val="CC66FF"/>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D7A1E643-4DD6-4BDF-B825-E49E03B474AF}">
      <dgm:prSet phldrT="[Text]" custT="1">
        <dgm:style>
          <a:lnRef idx="2">
            <a:schemeClr val="accent2"/>
          </a:lnRef>
          <a:fillRef idx="1">
            <a:schemeClr val="lt1"/>
          </a:fillRef>
          <a:effectRef idx="0">
            <a:schemeClr val="accent2"/>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1000" dirty="0"/>
            <a:t>1) Investigating electric circuits QMA: Skills, Independent Learning.</a:t>
          </a:r>
        </a:p>
      </dgm:t>
    </dgm:pt>
    <dgm:pt modelId="{F3E8D204-EC37-4028-B4FE-3E6FDD6356E5}" type="parTrans" cxnId="{15D1B70F-0AA1-4DB2-98B3-A4E290AEE3CB}">
      <dgm:prSet/>
      <dgm:spPr/>
      <dgm:t>
        <a:bodyPr/>
        <a:lstStyle/>
        <a:p>
          <a:endParaRPr lang="en-GB"/>
        </a:p>
      </dgm:t>
    </dgm:pt>
    <dgm:pt modelId="{4683ED46-7CE4-445E-9497-CC79C387165B}" type="sibTrans" cxnId="{15D1B70F-0AA1-4DB2-98B3-A4E290AEE3CB}">
      <dgm:prSet/>
      <dgm:spPr/>
      <dgm:t>
        <a:bodyPr/>
        <a:lstStyle/>
        <a:p>
          <a:endParaRPr lang="en-GB"/>
        </a:p>
      </dgm:t>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1200" dirty="0"/>
            <a:t>Starter activity quizzes and end of topic test: Knowledge and Understanding.</a:t>
          </a:r>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F8EFB8DC-5454-4771-B990-010C33358183}" type="pres">
      <dgm:prSet presAssocID="{D7A1E643-4DD6-4BDF-B825-E49E03B474AF}" presName="text" presStyleLbl="node1" presStyleIdx="0" presStyleCnt="2" custScaleX="714587" custLinFactNeighborX="-10802" custLinFactNeighborY="-84419">
        <dgm:presLayoutVars>
          <dgm:bulletEnabled val="1"/>
        </dgm:presLayoutVars>
      </dgm:prSet>
      <dgm:spPr/>
    </dgm:pt>
    <dgm:pt modelId="{8AF05ADB-1DD2-4D10-88E9-5FA64E64A7D6}" type="pres">
      <dgm:prSet presAssocID="{4683ED46-7CE4-445E-9497-CC79C387165B}" presName="space" presStyleCnt="0"/>
      <dgm:spPr/>
    </dgm:pt>
    <dgm:pt modelId="{4A391992-1D39-41EE-898A-D092113ED043}" type="pres">
      <dgm:prSet presAssocID="{18FC90F7-43BA-48CD-A033-6CF1445E1B15}" presName="text" presStyleLbl="node1" presStyleIdx="1" presStyleCnt="2" custScaleX="714587">
        <dgm:presLayoutVars>
          <dgm:bulletEnabled val="1"/>
        </dgm:presLayoutVars>
      </dgm:prSet>
      <dgm:spPr/>
    </dgm:pt>
  </dgm:ptLst>
  <dgm:cxnLst>
    <dgm:cxn modelId="{15D1B70F-0AA1-4DB2-98B3-A4E290AEE3CB}" srcId="{814303D1-91B5-4DD8-90E6-00AE72C4A5C5}" destId="{D7A1E643-4DD6-4BDF-B825-E49E03B474AF}" srcOrd="0" destOrd="0" parTransId="{F3E8D204-EC37-4028-B4FE-3E6FDD6356E5}" sibTransId="{4683ED46-7CE4-445E-9497-CC79C387165B}"/>
    <dgm:cxn modelId="{76BD3C15-5A0F-40DD-8181-3B3AC2CBCC74}" type="presOf" srcId="{D7A1E643-4DD6-4BDF-B825-E49E03B474AF}" destId="{F8EFB8DC-5454-4771-B990-010C33358183}" srcOrd="0" destOrd="0" presId="urn:diagrams.loki3.com/VaryingWidthList"/>
    <dgm:cxn modelId="{E921FF81-DD7C-4408-AD6A-621D2AB3483E}" type="presOf" srcId="{814303D1-91B5-4DD8-90E6-00AE72C4A5C5}" destId="{C8BEAD66-2628-4B43-9A6B-FF08F3444FAF}" srcOrd="0" destOrd="0" presId="urn:diagrams.loki3.com/VaryingWidthList"/>
    <dgm:cxn modelId="{3AAE1187-7622-44B6-A070-4D03187EFACE}" type="presOf" srcId="{18FC90F7-43BA-48CD-A033-6CF1445E1B15}" destId="{4A391992-1D39-41EE-898A-D092113ED043}"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46D54ED8-1511-4E50-BF1B-10C8D1358EBC}" type="presParOf" srcId="{C8BEAD66-2628-4B43-9A6B-FF08F3444FAF}" destId="{F8EFB8DC-5454-4771-B990-010C33358183}" srcOrd="0" destOrd="0" presId="urn:diagrams.loki3.com/VaryingWidthList"/>
    <dgm:cxn modelId="{526FBA9D-E781-4475-9F0A-C657F96A5D15}" type="presParOf" srcId="{C8BEAD66-2628-4B43-9A6B-FF08F3444FAF}" destId="{8AF05ADB-1DD2-4D10-88E9-5FA64E64A7D6}" srcOrd="1" destOrd="0" presId="urn:diagrams.loki3.com/VaryingWidthList"/>
    <dgm:cxn modelId="{C85D6527-DCE0-4763-9CD4-3ED4533BC17F}" type="presParOf" srcId="{C8BEAD66-2628-4B43-9A6B-FF08F3444FAF}" destId="{4A391992-1D39-41EE-898A-D092113ED043}" srcOrd="2" destOrd="0" presId="urn:diagrams.loki3.com/VaryingWidthList"/>
  </dgm:cxnLst>
  <dgm:bg>
    <a:solidFill>
      <a:srgbClr val="CC66FF"/>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5F99392-49C5-4C13-A53F-857B81212D90}" type="doc">
      <dgm:prSet loTypeId="urn:microsoft.com/office/officeart/2011/layout/TabList" loCatId="list" qsTypeId="urn:microsoft.com/office/officeart/2005/8/quickstyle/simple1" qsCatId="simple" csTypeId="urn:microsoft.com/office/officeart/2005/8/colors/colorful1" csCatId="colorful" phldr="1"/>
      <dgm:spPr/>
      <dgm:t>
        <a:bodyPr/>
        <a:lstStyle/>
        <a:p>
          <a:endParaRPr lang="en-GB"/>
        </a:p>
      </dgm:t>
    </dgm:pt>
    <dgm:pt modelId="{3B8FB89E-8FA9-49D8-8488-5AA5BD716C73}">
      <dgm:prSet phldrT="[Text]" custT="1"/>
      <dgm:spPr>
        <a:solidFill>
          <a:srgbClr val="009999"/>
        </a:solidFill>
        <a:ln>
          <a:solidFill>
            <a:schemeClr val="tx1"/>
          </a:solidFill>
        </a:ln>
      </dgm:spPr>
      <dgm:t>
        <a:bodyPr/>
        <a:lstStyle/>
        <a:p>
          <a:r>
            <a:rPr lang="en-GB" sz="1400" dirty="0"/>
            <a:t>Digital</a:t>
          </a:r>
        </a:p>
      </dgm:t>
    </dgm:pt>
    <dgm:pt modelId="{864D9F88-7CEF-43E3-BCF6-559D1EEFFE6F}" type="parTrans" cxnId="{6BE3FBEE-07FE-46CA-810E-87226EB35CBB}">
      <dgm:prSet/>
      <dgm:spPr/>
      <dgm:t>
        <a:bodyPr/>
        <a:lstStyle/>
        <a:p>
          <a:endParaRPr lang="en-GB"/>
        </a:p>
      </dgm:t>
    </dgm:pt>
    <dgm:pt modelId="{A43DB183-F9FE-4E77-8461-B773A97E3C3E}" type="sibTrans" cxnId="{6BE3FBEE-07FE-46CA-810E-87226EB35CBB}">
      <dgm:prSet/>
      <dgm:spPr/>
      <dgm:t>
        <a:bodyPr/>
        <a:lstStyle/>
        <a:p>
          <a:endParaRPr lang="en-GB"/>
        </a:p>
      </dgm:t>
    </dgm:pt>
    <dgm:pt modelId="{DF861D88-1577-4689-B9E0-DF0280030A03}">
      <dgm:prSet phldrT="[Text]" custT="1"/>
      <dgm:spPr/>
      <dgm:t>
        <a:bodyPr/>
        <a:lstStyle/>
        <a:p>
          <a:r>
            <a:rPr lang="en-GB" sz="1400"/>
            <a:t> </a:t>
          </a:r>
        </a:p>
      </dgm:t>
    </dgm:pt>
    <dgm:pt modelId="{758DEA5E-B622-4966-8B0F-F5664D8EF198}" type="parTrans" cxnId="{346402C4-7638-481A-AEE9-5DCC080025E0}">
      <dgm:prSet/>
      <dgm:spPr/>
      <dgm:t>
        <a:bodyPr/>
        <a:lstStyle/>
        <a:p>
          <a:endParaRPr lang="en-GB"/>
        </a:p>
      </dgm:t>
    </dgm:pt>
    <dgm:pt modelId="{5C751399-A634-4FC6-B7F7-676830636C4C}" type="sibTrans" cxnId="{346402C4-7638-481A-AEE9-5DCC080025E0}">
      <dgm:prSet/>
      <dgm:spPr/>
      <dgm:t>
        <a:bodyPr/>
        <a:lstStyle/>
        <a:p>
          <a:endParaRPr lang="en-GB"/>
        </a:p>
      </dgm:t>
    </dgm:pt>
    <dgm:pt modelId="{3C4BC7F4-1500-45C3-8D82-D9A5951FB92F}">
      <dgm:prSet phldrT="[Text]" custT="1"/>
      <dgm:spPr>
        <a:solidFill>
          <a:srgbClr val="7030A0"/>
        </a:solidFill>
        <a:ln>
          <a:solidFill>
            <a:schemeClr val="tx1"/>
          </a:solidFill>
        </a:ln>
      </dgm:spPr>
      <dgm:t>
        <a:bodyPr/>
        <a:lstStyle/>
        <a:p>
          <a:r>
            <a:rPr lang="en-GB" sz="1200" dirty="0"/>
            <a:t>Numeracy</a:t>
          </a:r>
          <a:endParaRPr lang="en-GB" sz="1400" dirty="0"/>
        </a:p>
      </dgm:t>
    </dgm:pt>
    <dgm:pt modelId="{1C83A2D3-A084-43FC-9885-6686A46A9EBB}" type="parTrans" cxnId="{91BAF776-E87B-426C-B454-B63FB19B465D}">
      <dgm:prSet/>
      <dgm:spPr/>
      <dgm:t>
        <a:bodyPr/>
        <a:lstStyle/>
        <a:p>
          <a:endParaRPr lang="en-GB"/>
        </a:p>
      </dgm:t>
    </dgm:pt>
    <dgm:pt modelId="{BF31B968-ACDF-4EE9-91BC-25B887E26070}" type="sibTrans" cxnId="{91BAF776-E87B-426C-B454-B63FB19B465D}">
      <dgm:prSet/>
      <dgm:spPr/>
      <dgm:t>
        <a:bodyPr/>
        <a:lstStyle/>
        <a:p>
          <a:endParaRPr lang="en-GB"/>
        </a:p>
      </dgm:t>
    </dgm:pt>
    <dgm:pt modelId="{F62F349B-8D16-4257-90D1-2557AD4A6C40}">
      <dgm:prSet phldrT="[Text]" custT="1"/>
      <dgm:spPr/>
      <dgm:t>
        <a:bodyPr/>
        <a:lstStyle/>
        <a:p>
          <a:r>
            <a:rPr lang="en-GB" sz="1400"/>
            <a:t> </a:t>
          </a:r>
        </a:p>
      </dgm:t>
    </dgm:pt>
    <dgm:pt modelId="{CE055BC4-D7A6-49B7-AC27-478CD9AAAD79}" type="parTrans" cxnId="{59FF03B1-4791-4D61-B9E5-373ACD9A0F5A}">
      <dgm:prSet/>
      <dgm:spPr/>
      <dgm:t>
        <a:bodyPr/>
        <a:lstStyle/>
        <a:p>
          <a:endParaRPr lang="en-GB"/>
        </a:p>
      </dgm:t>
    </dgm:pt>
    <dgm:pt modelId="{3D4CA848-5A14-436B-8457-6CE4A7291560}" type="sibTrans" cxnId="{59FF03B1-4791-4D61-B9E5-373ACD9A0F5A}">
      <dgm:prSet/>
      <dgm:spPr/>
      <dgm:t>
        <a:bodyPr/>
        <a:lstStyle/>
        <a:p>
          <a:endParaRPr lang="en-GB"/>
        </a:p>
      </dgm:t>
    </dgm:pt>
    <dgm:pt modelId="{A001EAA2-581D-4BB7-B1D8-B8451D87302F}">
      <dgm:prSet phldrT="[Text]" custT="1"/>
      <dgm:spPr>
        <a:solidFill>
          <a:srgbClr val="FF3399"/>
        </a:solidFill>
        <a:ln>
          <a:solidFill>
            <a:schemeClr val="tx1"/>
          </a:solidFill>
        </a:ln>
      </dgm:spPr>
      <dgm:t>
        <a:bodyPr/>
        <a:lstStyle/>
        <a:p>
          <a:r>
            <a:rPr lang="en-GB" sz="1400" dirty="0"/>
            <a:t>RVE</a:t>
          </a:r>
        </a:p>
      </dgm:t>
    </dgm:pt>
    <dgm:pt modelId="{09596C66-3125-404A-B04E-A198C808BD10}" type="parTrans" cxnId="{2331FEB9-A73F-4A94-8E78-0CF19FB176CF}">
      <dgm:prSet/>
      <dgm:spPr/>
      <dgm:t>
        <a:bodyPr/>
        <a:lstStyle/>
        <a:p>
          <a:endParaRPr lang="en-GB"/>
        </a:p>
      </dgm:t>
    </dgm:pt>
    <dgm:pt modelId="{A836EF9E-CB3B-407F-9D52-88097CC30FC9}" type="sibTrans" cxnId="{2331FEB9-A73F-4A94-8E78-0CF19FB176CF}">
      <dgm:prSet/>
      <dgm:spPr/>
      <dgm:t>
        <a:bodyPr/>
        <a:lstStyle/>
        <a:p>
          <a:endParaRPr lang="en-GB"/>
        </a:p>
      </dgm:t>
    </dgm:pt>
    <dgm:pt modelId="{749F371C-14CD-4319-BF0C-2E5AB2D68642}">
      <dgm:prSet phldrT="[Text]" custT="1"/>
      <dgm:spPr/>
      <dgm:t>
        <a:bodyPr/>
        <a:lstStyle/>
        <a:p>
          <a:r>
            <a:rPr lang="en-GB" sz="1400"/>
            <a:t> </a:t>
          </a:r>
        </a:p>
      </dgm:t>
    </dgm:pt>
    <dgm:pt modelId="{853B845D-B3A6-4234-829D-5008A4034528}" type="parTrans" cxnId="{4ECD78FF-9467-4572-A3EC-DC155AFBFCB3}">
      <dgm:prSet/>
      <dgm:spPr/>
      <dgm:t>
        <a:bodyPr/>
        <a:lstStyle/>
        <a:p>
          <a:endParaRPr lang="en-GB"/>
        </a:p>
      </dgm:t>
    </dgm:pt>
    <dgm:pt modelId="{47BEEE67-4BF7-425D-8A88-80C8F5DEEDAA}" type="sibTrans" cxnId="{4ECD78FF-9467-4572-A3EC-DC155AFBFCB3}">
      <dgm:prSet/>
      <dgm:spPr/>
      <dgm:t>
        <a:bodyPr/>
        <a:lstStyle/>
        <a:p>
          <a:endParaRPr lang="en-GB"/>
        </a:p>
      </dgm:t>
    </dgm:pt>
    <dgm:pt modelId="{E0EAF1AA-1C8E-4EDD-B8F4-42ABE2F52785}">
      <dgm:prSet phldrT="[Text]" custT="1"/>
      <dgm:spPr>
        <a:ln>
          <a:solidFill>
            <a:schemeClr val="tx1"/>
          </a:solidFill>
        </a:ln>
      </dgm:spPr>
      <dgm:t>
        <a:bodyPr/>
        <a:lstStyle/>
        <a:p>
          <a:r>
            <a:rPr lang="en-GB" sz="1400" dirty="0"/>
            <a:t>History</a:t>
          </a:r>
        </a:p>
      </dgm:t>
    </dgm:pt>
    <dgm:pt modelId="{0AC79570-24C8-453E-8889-2847ABC6DD30}" type="parTrans" cxnId="{38936B53-FF2C-459A-9087-739EEA300667}">
      <dgm:prSet/>
      <dgm:spPr/>
      <dgm:t>
        <a:bodyPr/>
        <a:lstStyle/>
        <a:p>
          <a:endParaRPr lang="en-GB"/>
        </a:p>
      </dgm:t>
    </dgm:pt>
    <dgm:pt modelId="{A802B87A-B8E8-4B8B-BE1C-52303BFF5536}" type="sibTrans" cxnId="{38936B53-FF2C-459A-9087-739EEA300667}">
      <dgm:prSet/>
      <dgm:spPr/>
      <dgm:t>
        <a:bodyPr/>
        <a:lstStyle/>
        <a:p>
          <a:endParaRPr lang="en-GB"/>
        </a:p>
      </dgm:t>
    </dgm:pt>
    <dgm:pt modelId="{FDC09A97-120B-4459-8FC8-6B982EDD88F8}">
      <dgm:prSet phldrT="[Text]" custT="1"/>
      <dgm:spPr/>
      <dgm:t>
        <a:bodyPr/>
        <a:lstStyle/>
        <a:p>
          <a:endParaRPr lang="en-GB" sz="1400"/>
        </a:p>
      </dgm:t>
    </dgm:pt>
    <dgm:pt modelId="{82436B6E-152D-4CFF-BB33-F031E990299C}" type="parTrans" cxnId="{1777463A-DE34-4742-BBEB-F5A3D0666AE9}">
      <dgm:prSet/>
      <dgm:spPr/>
      <dgm:t>
        <a:bodyPr/>
        <a:lstStyle/>
        <a:p>
          <a:endParaRPr lang="en-GB"/>
        </a:p>
      </dgm:t>
    </dgm:pt>
    <dgm:pt modelId="{0E14F6B7-9162-46B0-86D1-A39FE771D67D}" type="sibTrans" cxnId="{1777463A-DE34-4742-BBEB-F5A3D0666AE9}">
      <dgm:prSet/>
      <dgm:spPr/>
      <dgm:t>
        <a:bodyPr/>
        <a:lstStyle/>
        <a:p>
          <a:endParaRPr lang="en-GB"/>
        </a:p>
      </dgm:t>
    </dgm:pt>
    <dgm:pt modelId="{3A67FC93-4897-4EBD-9A38-1D62EB9ACAAF}">
      <dgm:prSet phldrT="[Text]" custT="1"/>
      <dgm:spPr/>
      <dgm:t>
        <a:bodyPr/>
        <a:lstStyle/>
        <a:p>
          <a:endParaRPr lang="en-GB" sz="1400"/>
        </a:p>
      </dgm:t>
    </dgm:pt>
    <dgm:pt modelId="{3901D40C-7273-47F1-B72F-49D7966EF3C7}" type="parTrans" cxnId="{4012612C-BC55-4A6B-8305-191EC0D45A43}">
      <dgm:prSet/>
      <dgm:spPr/>
      <dgm:t>
        <a:bodyPr/>
        <a:lstStyle/>
        <a:p>
          <a:endParaRPr lang="en-GB"/>
        </a:p>
      </dgm:t>
    </dgm:pt>
    <dgm:pt modelId="{0571B34B-D7DA-4A91-B97A-B3B213BF4936}" type="sibTrans" cxnId="{4012612C-BC55-4A6B-8305-191EC0D45A43}">
      <dgm:prSet/>
      <dgm:spPr/>
      <dgm:t>
        <a:bodyPr/>
        <a:lstStyle/>
        <a:p>
          <a:endParaRPr lang="en-GB"/>
        </a:p>
      </dgm:t>
    </dgm:pt>
    <dgm:pt modelId="{07E59273-8767-4947-B2FE-562B43597FBB}">
      <dgm:prSet phldrT="[Text]" custT="1"/>
      <dgm:spPr>
        <a:solidFill>
          <a:srgbClr val="CC3300"/>
        </a:solidFill>
        <a:ln>
          <a:solidFill>
            <a:schemeClr val="tx1"/>
          </a:solidFill>
        </a:ln>
      </dgm:spPr>
      <dgm:t>
        <a:bodyPr/>
        <a:lstStyle/>
        <a:p>
          <a:r>
            <a:rPr lang="en-GB" sz="1200" dirty="0"/>
            <a:t>Numeracy</a:t>
          </a:r>
          <a:endParaRPr lang="en-GB" sz="1400" dirty="0"/>
        </a:p>
      </dgm:t>
    </dgm:pt>
    <dgm:pt modelId="{7F59E3B1-5736-4236-9F58-463BD4C0FCF2}" type="sibTrans" cxnId="{6DB84A6D-5C3D-4AFF-AB63-44E906B5AC06}">
      <dgm:prSet/>
      <dgm:spPr/>
      <dgm:t>
        <a:bodyPr/>
        <a:lstStyle/>
        <a:p>
          <a:endParaRPr lang="en-GB"/>
        </a:p>
      </dgm:t>
    </dgm:pt>
    <dgm:pt modelId="{08800422-13E5-42CB-BF6C-8F089BB34CAA}" type="parTrans" cxnId="{6DB84A6D-5C3D-4AFF-AB63-44E906B5AC06}">
      <dgm:prSet/>
      <dgm:spPr/>
      <dgm:t>
        <a:bodyPr/>
        <a:lstStyle/>
        <a:p>
          <a:endParaRPr lang="en-GB"/>
        </a:p>
      </dgm:t>
    </dgm:pt>
    <dgm:pt modelId="{27A71F52-3192-4E89-9614-1AC820CC2DBB}" type="pres">
      <dgm:prSet presAssocID="{F5F99392-49C5-4C13-A53F-857B81212D90}" presName="Name0" presStyleCnt="0">
        <dgm:presLayoutVars>
          <dgm:chMax/>
          <dgm:chPref val="3"/>
          <dgm:dir/>
          <dgm:animOne val="branch"/>
          <dgm:animLvl val="lvl"/>
        </dgm:presLayoutVars>
      </dgm:prSet>
      <dgm:spPr/>
    </dgm:pt>
    <dgm:pt modelId="{F3E34061-C78D-4C65-B479-C376D6B74B0F}" type="pres">
      <dgm:prSet presAssocID="{3B8FB89E-8FA9-49D8-8488-5AA5BD716C73}" presName="composite" presStyleCnt="0"/>
      <dgm:spPr/>
    </dgm:pt>
    <dgm:pt modelId="{0BECDC9C-B80C-4971-8452-24C843D1290B}" type="pres">
      <dgm:prSet presAssocID="{3B8FB89E-8FA9-49D8-8488-5AA5BD716C73}" presName="FirstChild" presStyleLbl="revTx" presStyleIdx="0" presStyleCnt="5">
        <dgm:presLayoutVars>
          <dgm:chMax val="0"/>
          <dgm:chPref val="0"/>
          <dgm:bulletEnabled val="1"/>
        </dgm:presLayoutVars>
      </dgm:prSet>
      <dgm:spPr/>
    </dgm:pt>
    <dgm:pt modelId="{47C47C67-97A9-4E02-8D22-9115C00A1B72}" type="pres">
      <dgm:prSet presAssocID="{3B8FB89E-8FA9-49D8-8488-5AA5BD716C73}" presName="Parent" presStyleLbl="alignNode1" presStyleIdx="0" presStyleCnt="5">
        <dgm:presLayoutVars>
          <dgm:chMax val="3"/>
          <dgm:chPref val="3"/>
          <dgm:bulletEnabled val="1"/>
        </dgm:presLayoutVars>
      </dgm:prSet>
      <dgm:spPr/>
    </dgm:pt>
    <dgm:pt modelId="{C6D5467F-4837-447C-8787-B91C9AEEC14E}" type="pres">
      <dgm:prSet presAssocID="{3B8FB89E-8FA9-49D8-8488-5AA5BD716C73}" presName="Accent" presStyleLbl="parChTrans1D1" presStyleIdx="0" presStyleCnt="5"/>
      <dgm:spPr/>
    </dgm:pt>
    <dgm:pt modelId="{7D2C6D4C-837E-4F4D-A472-4642BE18E557}" type="pres">
      <dgm:prSet presAssocID="{A43DB183-F9FE-4E77-8461-B773A97E3C3E}" presName="sibTrans" presStyleCnt="0"/>
      <dgm:spPr/>
    </dgm:pt>
    <dgm:pt modelId="{774759C4-99D4-4EF3-B5FC-2DF88C91E2CF}" type="pres">
      <dgm:prSet presAssocID="{3C4BC7F4-1500-45C3-8D82-D9A5951FB92F}" presName="composite" presStyleCnt="0"/>
      <dgm:spPr/>
    </dgm:pt>
    <dgm:pt modelId="{FC5AACF1-F8B3-48A5-9F17-DFD4F5124191}" type="pres">
      <dgm:prSet presAssocID="{3C4BC7F4-1500-45C3-8D82-D9A5951FB92F}" presName="FirstChild" presStyleLbl="revTx" presStyleIdx="1" presStyleCnt="5">
        <dgm:presLayoutVars>
          <dgm:chMax val="0"/>
          <dgm:chPref val="0"/>
          <dgm:bulletEnabled val="1"/>
        </dgm:presLayoutVars>
      </dgm:prSet>
      <dgm:spPr/>
    </dgm:pt>
    <dgm:pt modelId="{20E48F43-B081-4576-B77D-C98BEFE010AA}" type="pres">
      <dgm:prSet presAssocID="{3C4BC7F4-1500-45C3-8D82-D9A5951FB92F}" presName="Parent" presStyleLbl="alignNode1" presStyleIdx="1" presStyleCnt="5">
        <dgm:presLayoutVars>
          <dgm:chMax val="3"/>
          <dgm:chPref val="3"/>
          <dgm:bulletEnabled val="1"/>
        </dgm:presLayoutVars>
      </dgm:prSet>
      <dgm:spPr/>
    </dgm:pt>
    <dgm:pt modelId="{4C87646E-5C92-40EF-9209-D53F794D31BA}" type="pres">
      <dgm:prSet presAssocID="{3C4BC7F4-1500-45C3-8D82-D9A5951FB92F}" presName="Accent" presStyleLbl="parChTrans1D1" presStyleIdx="1" presStyleCnt="5"/>
      <dgm:spPr/>
    </dgm:pt>
    <dgm:pt modelId="{8C0D3643-43D3-4BA5-9ABB-48EFD2CF5D5B}" type="pres">
      <dgm:prSet presAssocID="{BF31B968-ACDF-4EE9-91BC-25B887E26070}" presName="sibTrans" presStyleCnt="0"/>
      <dgm:spPr/>
    </dgm:pt>
    <dgm:pt modelId="{71F151DD-3898-4651-8AE7-F9BB12A09E63}" type="pres">
      <dgm:prSet presAssocID="{A001EAA2-581D-4BB7-B1D8-B8451D87302F}" presName="composite" presStyleCnt="0"/>
      <dgm:spPr/>
    </dgm:pt>
    <dgm:pt modelId="{0D0F3F31-C825-4795-BCBE-D677066585E8}" type="pres">
      <dgm:prSet presAssocID="{A001EAA2-581D-4BB7-B1D8-B8451D87302F}" presName="FirstChild" presStyleLbl="revTx" presStyleIdx="2" presStyleCnt="5">
        <dgm:presLayoutVars>
          <dgm:chMax val="0"/>
          <dgm:chPref val="0"/>
          <dgm:bulletEnabled val="1"/>
        </dgm:presLayoutVars>
      </dgm:prSet>
      <dgm:spPr/>
    </dgm:pt>
    <dgm:pt modelId="{0F661122-FF5C-41FD-8986-F2E25502D929}" type="pres">
      <dgm:prSet presAssocID="{A001EAA2-581D-4BB7-B1D8-B8451D87302F}" presName="Parent" presStyleLbl="alignNode1" presStyleIdx="2" presStyleCnt="5">
        <dgm:presLayoutVars>
          <dgm:chMax val="3"/>
          <dgm:chPref val="3"/>
          <dgm:bulletEnabled val="1"/>
        </dgm:presLayoutVars>
      </dgm:prSet>
      <dgm:spPr/>
    </dgm:pt>
    <dgm:pt modelId="{EB609FDB-D64A-47ED-B9E8-FEAC23B2C3A6}" type="pres">
      <dgm:prSet presAssocID="{A001EAA2-581D-4BB7-B1D8-B8451D87302F}" presName="Accent" presStyleLbl="parChTrans1D1" presStyleIdx="2" presStyleCnt="5"/>
      <dgm:spPr/>
    </dgm:pt>
    <dgm:pt modelId="{27591710-3DF1-43A0-AA86-7CE12598EEE4}" type="pres">
      <dgm:prSet presAssocID="{A836EF9E-CB3B-407F-9D52-88097CC30FC9}" presName="sibTrans" presStyleCnt="0"/>
      <dgm:spPr/>
    </dgm:pt>
    <dgm:pt modelId="{DABD9F9C-C61E-4696-8079-1E3CD3F10554}" type="pres">
      <dgm:prSet presAssocID="{E0EAF1AA-1C8E-4EDD-B8F4-42ABE2F52785}" presName="composite" presStyleCnt="0"/>
      <dgm:spPr/>
    </dgm:pt>
    <dgm:pt modelId="{CDBE7ECF-F590-467D-B269-19ED3E4AF0C5}" type="pres">
      <dgm:prSet presAssocID="{E0EAF1AA-1C8E-4EDD-B8F4-42ABE2F52785}" presName="FirstChild" presStyleLbl="revTx" presStyleIdx="3" presStyleCnt="5">
        <dgm:presLayoutVars>
          <dgm:chMax val="0"/>
          <dgm:chPref val="0"/>
          <dgm:bulletEnabled val="1"/>
        </dgm:presLayoutVars>
      </dgm:prSet>
      <dgm:spPr/>
    </dgm:pt>
    <dgm:pt modelId="{22BA5738-8198-414D-A6D5-D20E3D9E5F31}" type="pres">
      <dgm:prSet presAssocID="{E0EAF1AA-1C8E-4EDD-B8F4-42ABE2F52785}" presName="Parent" presStyleLbl="alignNode1" presStyleIdx="3" presStyleCnt="5">
        <dgm:presLayoutVars>
          <dgm:chMax val="3"/>
          <dgm:chPref val="3"/>
          <dgm:bulletEnabled val="1"/>
        </dgm:presLayoutVars>
      </dgm:prSet>
      <dgm:spPr/>
    </dgm:pt>
    <dgm:pt modelId="{A3F14F9C-E5F9-4FB7-A080-9CF96D84CD66}" type="pres">
      <dgm:prSet presAssocID="{E0EAF1AA-1C8E-4EDD-B8F4-42ABE2F52785}" presName="Accent" presStyleLbl="parChTrans1D1" presStyleIdx="3" presStyleCnt="5"/>
      <dgm:spPr/>
    </dgm:pt>
    <dgm:pt modelId="{ED27C59F-879E-46B1-85DB-D99FA5D5CCC1}" type="pres">
      <dgm:prSet presAssocID="{A802B87A-B8E8-4B8B-BE1C-52303BFF5536}" presName="sibTrans" presStyleCnt="0"/>
      <dgm:spPr/>
    </dgm:pt>
    <dgm:pt modelId="{F9CF6742-93AA-48FB-BFAB-82512B5F3282}" type="pres">
      <dgm:prSet presAssocID="{07E59273-8767-4947-B2FE-562B43597FBB}" presName="composite" presStyleCnt="0"/>
      <dgm:spPr/>
    </dgm:pt>
    <dgm:pt modelId="{7B0FE066-775A-4625-8F94-A5E6F87DFCFF}" type="pres">
      <dgm:prSet presAssocID="{07E59273-8767-4947-B2FE-562B43597FBB}" presName="FirstChild" presStyleLbl="revTx" presStyleIdx="4" presStyleCnt="5">
        <dgm:presLayoutVars>
          <dgm:chMax val="0"/>
          <dgm:chPref val="0"/>
          <dgm:bulletEnabled val="1"/>
        </dgm:presLayoutVars>
      </dgm:prSet>
      <dgm:spPr/>
    </dgm:pt>
    <dgm:pt modelId="{1E9B5D5E-FC63-4918-B9D4-5C0D0210F2A5}" type="pres">
      <dgm:prSet presAssocID="{07E59273-8767-4947-B2FE-562B43597FBB}" presName="Parent" presStyleLbl="alignNode1" presStyleIdx="4" presStyleCnt="5">
        <dgm:presLayoutVars>
          <dgm:chMax val="3"/>
          <dgm:chPref val="3"/>
          <dgm:bulletEnabled val="1"/>
        </dgm:presLayoutVars>
      </dgm:prSet>
      <dgm:spPr/>
    </dgm:pt>
    <dgm:pt modelId="{6D19CD1B-5941-468D-A133-B60E96D5B54C}" type="pres">
      <dgm:prSet presAssocID="{07E59273-8767-4947-B2FE-562B43597FBB}" presName="Accent" presStyleLbl="parChTrans1D1" presStyleIdx="4" presStyleCnt="5"/>
      <dgm:spPr/>
    </dgm:pt>
  </dgm:ptLst>
  <dgm:cxnLst>
    <dgm:cxn modelId="{28511200-297D-450E-AF58-A2FD0083E424}" type="presOf" srcId="{FDC09A97-120B-4459-8FC8-6B982EDD88F8}" destId="{CDBE7ECF-F590-467D-B269-19ED3E4AF0C5}" srcOrd="0" destOrd="0" presId="urn:microsoft.com/office/officeart/2011/layout/TabList"/>
    <dgm:cxn modelId="{4012612C-BC55-4A6B-8305-191EC0D45A43}" srcId="{07E59273-8767-4947-B2FE-562B43597FBB}" destId="{3A67FC93-4897-4EBD-9A38-1D62EB9ACAAF}" srcOrd="0" destOrd="0" parTransId="{3901D40C-7273-47F1-B72F-49D7966EF3C7}" sibTransId="{0571B34B-D7DA-4A91-B97A-B3B213BF4936}"/>
    <dgm:cxn modelId="{3B35DE2E-0E82-4DFE-961A-CDFE3B08B8F1}" type="presOf" srcId="{3A67FC93-4897-4EBD-9A38-1D62EB9ACAAF}" destId="{7B0FE066-775A-4625-8F94-A5E6F87DFCFF}" srcOrd="0" destOrd="0" presId="urn:microsoft.com/office/officeart/2011/layout/TabList"/>
    <dgm:cxn modelId="{36629138-6808-418B-9F14-DE063597448D}" type="presOf" srcId="{F5F99392-49C5-4C13-A53F-857B81212D90}" destId="{27A71F52-3192-4E89-9614-1AC820CC2DBB}" srcOrd="0" destOrd="0" presId="urn:microsoft.com/office/officeart/2011/layout/TabList"/>
    <dgm:cxn modelId="{1777463A-DE34-4742-BBEB-F5A3D0666AE9}" srcId="{E0EAF1AA-1C8E-4EDD-B8F4-42ABE2F52785}" destId="{FDC09A97-120B-4459-8FC8-6B982EDD88F8}" srcOrd="0" destOrd="0" parTransId="{82436B6E-152D-4CFF-BB33-F031E990299C}" sibTransId="{0E14F6B7-9162-46B0-86D1-A39FE771D67D}"/>
    <dgm:cxn modelId="{3CF4B93B-8583-4606-8D5A-8AA1C73DA52F}" type="presOf" srcId="{3C4BC7F4-1500-45C3-8D82-D9A5951FB92F}" destId="{20E48F43-B081-4576-B77D-C98BEFE010AA}" srcOrd="0" destOrd="0" presId="urn:microsoft.com/office/officeart/2011/layout/TabList"/>
    <dgm:cxn modelId="{5F4CF85E-5729-44C9-9431-13B18E8E6782}" type="presOf" srcId="{749F371C-14CD-4319-BF0C-2E5AB2D68642}" destId="{0D0F3F31-C825-4795-BCBE-D677066585E8}" srcOrd="0" destOrd="0" presId="urn:microsoft.com/office/officeart/2011/layout/TabList"/>
    <dgm:cxn modelId="{44BED261-3440-471C-9182-069FCFC46890}" type="presOf" srcId="{DF861D88-1577-4689-B9E0-DF0280030A03}" destId="{0BECDC9C-B80C-4971-8452-24C843D1290B}" srcOrd="0" destOrd="0" presId="urn:microsoft.com/office/officeart/2011/layout/TabList"/>
    <dgm:cxn modelId="{F3844366-C24E-4C0D-8531-DFC94C386240}" type="presOf" srcId="{3B8FB89E-8FA9-49D8-8488-5AA5BD716C73}" destId="{47C47C67-97A9-4E02-8D22-9115C00A1B72}" srcOrd="0" destOrd="0" presId="urn:microsoft.com/office/officeart/2011/layout/TabList"/>
    <dgm:cxn modelId="{6DB84A6D-5C3D-4AFF-AB63-44E906B5AC06}" srcId="{F5F99392-49C5-4C13-A53F-857B81212D90}" destId="{07E59273-8767-4947-B2FE-562B43597FBB}" srcOrd="4" destOrd="0" parTransId="{08800422-13E5-42CB-BF6C-8F089BB34CAA}" sibTransId="{7F59E3B1-5736-4236-9F58-463BD4C0FCF2}"/>
    <dgm:cxn modelId="{38936B53-FF2C-459A-9087-739EEA300667}" srcId="{F5F99392-49C5-4C13-A53F-857B81212D90}" destId="{E0EAF1AA-1C8E-4EDD-B8F4-42ABE2F52785}" srcOrd="3" destOrd="0" parTransId="{0AC79570-24C8-453E-8889-2847ABC6DD30}" sibTransId="{A802B87A-B8E8-4B8B-BE1C-52303BFF5536}"/>
    <dgm:cxn modelId="{822FBB74-BB33-4DC7-8F66-70ACD529A042}" type="presOf" srcId="{A001EAA2-581D-4BB7-B1D8-B8451D87302F}" destId="{0F661122-FF5C-41FD-8986-F2E25502D929}" srcOrd="0" destOrd="0" presId="urn:microsoft.com/office/officeart/2011/layout/TabList"/>
    <dgm:cxn modelId="{3BEDDC75-5547-4880-8FC8-B87B61138307}" type="presOf" srcId="{F62F349B-8D16-4257-90D1-2557AD4A6C40}" destId="{FC5AACF1-F8B3-48A5-9F17-DFD4F5124191}" srcOrd="0" destOrd="0" presId="urn:microsoft.com/office/officeart/2011/layout/TabList"/>
    <dgm:cxn modelId="{91BAF776-E87B-426C-B454-B63FB19B465D}" srcId="{F5F99392-49C5-4C13-A53F-857B81212D90}" destId="{3C4BC7F4-1500-45C3-8D82-D9A5951FB92F}" srcOrd="1" destOrd="0" parTransId="{1C83A2D3-A084-43FC-9885-6686A46A9EBB}" sibTransId="{BF31B968-ACDF-4EE9-91BC-25B887E26070}"/>
    <dgm:cxn modelId="{49005277-C49E-4158-8FCA-72D07C4F5615}" type="presOf" srcId="{E0EAF1AA-1C8E-4EDD-B8F4-42ABE2F52785}" destId="{22BA5738-8198-414D-A6D5-D20E3D9E5F31}" srcOrd="0" destOrd="0" presId="urn:microsoft.com/office/officeart/2011/layout/TabList"/>
    <dgm:cxn modelId="{CDD6B3A8-3CCD-4092-A1DB-FC285C49ABE1}" type="presOf" srcId="{07E59273-8767-4947-B2FE-562B43597FBB}" destId="{1E9B5D5E-FC63-4918-B9D4-5C0D0210F2A5}" srcOrd="0" destOrd="0" presId="urn:microsoft.com/office/officeart/2011/layout/TabList"/>
    <dgm:cxn modelId="{59FF03B1-4791-4D61-B9E5-373ACD9A0F5A}" srcId="{3C4BC7F4-1500-45C3-8D82-D9A5951FB92F}" destId="{F62F349B-8D16-4257-90D1-2557AD4A6C40}" srcOrd="0" destOrd="0" parTransId="{CE055BC4-D7A6-49B7-AC27-478CD9AAAD79}" sibTransId="{3D4CA848-5A14-436B-8457-6CE4A7291560}"/>
    <dgm:cxn modelId="{2331FEB9-A73F-4A94-8E78-0CF19FB176CF}" srcId="{F5F99392-49C5-4C13-A53F-857B81212D90}" destId="{A001EAA2-581D-4BB7-B1D8-B8451D87302F}" srcOrd="2" destOrd="0" parTransId="{09596C66-3125-404A-B04E-A198C808BD10}" sibTransId="{A836EF9E-CB3B-407F-9D52-88097CC30FC9}"/>
    <dgm:cxn modelId="{346402C4-7638-481A-AEE9-5DCC080025E0}" srcId="{3B8FB89E-8FA9-49D8-8488-5AA5BD716C73}" destId="{DF861D88-1577-4689-B9E0-DF0280030A03}" srcOrd="0" destOrd="0" parTransId="{758DEA5E-B622-4966-8B0F-F5664D8EF198}" sibTransId="{5C751399-A634-4FC6-B7F7-676830636C4C}"/>
    <dgm:cxn modelId="{6BE3FBEE-07FE-46CA-810E-87226EB35CBB}" srcId="{F5F99392-49C5-4C13-A53F-857B81212D90}" destId="{3B8FB89E-8FA9-49D8-8488-5AA5BD716C73}" srcOrd="0" destOrd="0" parTransId="{864D9F88-7CEF-43E3-BCF6-559D1EEFFE6F}" sibTransId="{A43DB183-F9FE-4E77-8461-B773A97E3C3E}"/>
    <dgm:cxn modelId="{4ECD78FF-9467-4572-A3EC-DC155AFBFCB3}" srcId="{A001EAA2-581D-4BB7-B1D8-B8451D87302F}" destId="{749F371C-14CD-4319-BF0C-2E5AB2D68642}" srcOrd="0" destOrd="0" parTransId="{853B845D-B3A6-4234-829D-5008A4034528}" sibTransId="{47BEEE67-4BF7-425D-8A88-80C8F5DEEDAA}"/>
    <dgm:cxn modelId="{BF7F06FA-CA88-4212-B912-EA86B90EB6CE}" type="presParOf" srcId="{27A71F52-3192-4E89-9614-1AC820CC2DBB}" destId="{F3E34061-C78D-4C65-B479-C376D6B74B0F}" srcOrd="0" destOrd="0" presId="urn:microsoft.com/office/officeart/2011/layout/TabList"/>
    <dgm:cxn modelId="{42A244E0-AD39-492C-BDFF-38059D0F594E}" type="presParOf" srcId="{F3E34061-C78D-4C65-B479-C376D6B74B0F}" destId="{0BECDC9C-B80C-4971-8452-24C843D1290B}" srcOrd="0" destOrd="0" presId="urn:microsoft.com/office/officeart/2011/layout/TabList"/>
    <dgm:cxn modelId="{9FE3FA9E-CDF5-47E8-9DD3-DB67BA59124D}" type="presParOf" srcId="{F3E34061-C78D-4C65-B479-C376D6B74B0F}" destId="{47C47C67-97A9-4E02-8D22-9115C00A1B72}" srcOrd="1" destOrd="0" presId="urn:microsoft.com/office/officeart/2011/layout/TabList"/>
    <dgm:cxn modelId="{55A27EB3-B575-48F3-A705-D23CAC6E0A8A}" type="presParOf" srcId="{F3E34061-C78D-4C65-B479-C376D6B74B0F}" destId="{C6D5467F-4837-447C-8787-B91C9AEEC14E}" srcOrd="2" destOrd="0" presId="urn:microsoft.com/office/officeart/2011/layout/TabList"/>
    <dgm:cxn modelId="{18C61840-321F-4088-9089-4286B9B80D74}" type="presParOf" srcId="{27A71F52-3192-4E89-9614-1AC820CC2DBB}" destId="{7D2C6D4C-837E-4F4D-A472-4642BE18E557}" srcOrd="1" destOrd="0" presId="urn:microsoft.com/office/officeart/2011/layout/TabList"/>
    <dgm:cxn modelId="{22DAAA47-7F59-4EE5-8BE2-365A49DEB3F7}" type="presParOf" srcId="{27A71F52-3192-4E89-9614-1AC820CC2DBB}" destId="{774759C4-99D4-4EF3-B5FC-2DF88C91E2CF}" srcOrd="2" destOrd="0" presId="urn:microsoft.com/office/officeart/2011/layout/TabList"/>
    <dgm:cxn modelId="{BC6D01A6-42A9-454B-9A69-2EF3636CFB00}" type="presParOf" srcId="{774759C4-99D4-4EF3-B5FC-2DF88C91E2CF}" destId="{FC5AACF1-F8B3-48A5-9F17-DFD4F5124191}" srcOrd="0" destOrd="0" presId="urn:microsoft.com/office/officeart/2011/layout/TabList"/>
    <dgm:cxn modelId="{2B2EEAB7-D44C-416E-8387-80D9A5896FA1}" type="presParOf" srcId="{774759C4-99D4-4EF3-B5FC-2DF88C91E2CF}" destId="{20E48F43-B081-4576-B77D-C98BEFE010AA}" srcOrd="1" destOrd="0" presId="urn:microsoft.com/office/officeart/2011/layout/TabList"/>
    <dgm:cxn modelId="{DDF26689-CE26-40EE-AFDC-C44B967A1A29}" type="presParOf" srcId="{774759C4-99D4-4EF3-B5FC-2DF88C91E2CF}" destId="{4C87646E-5C92-40EF-9209-D53F794D31BA}" srcOrd="2" destOrd="0" presId="urn:microsoft.com/office/officeart/2011/layout/TabList"/>
    <dgm:cxn modelId="{15D9613F-539B-4D32-A9B5-C50D05EA91CF}" type="presParOf" srcId="{27A71F52-3192-4E89-9614-1AC820CC2DBB}" destId="{8C0D3643-43D3-4BA5-9ABB-48EFD2CF5D5B}" srcOrd="3" destOrd="0" presId="urn:microsoft.com/office/officeart/2011/layout/TabList"/>
    <dgm:cxn modelId="{3FAC43AF-2E83-43C5-8A19-2BCF1A131542}" type="presParOf" srcId="{27A71F52-3192-4E89-9614-1AC820CC2DBB}" destId="{71F151DD-3898-4651-8AE7-F9BB12A09E63}" srcOrd="4" destOrd="0" presId="urn:microsoft.com/office/officeart/2011/layout/TabList"/>
    <dgm:cxn modelId="{7AB2AF1C-D0A8-42EB-AA76-A6C19BCDA656}" type="presParOf" srcId="{71F151DD-3898-4651-8AE7-F9BB12A09E63}" destId="{0D0F3F31-C825-4795-BCBE-D677066585E8}" srcOrd="0" destOrd="0" presId="urn:microsoft.com/office/officeart/2011/layout/TabList"/>
    <dgm:cxn modelId="{24F4C051-C11E-4C5D-8577-9AA82935E940}" type="presParOf" srcId="{71F151DD-3898-4651-8AE7-F9BB12A09E63}" destId="{0F661122-FF5C-41FD-8986-F2E25502D929}" srcOrd="1" destOrd="0" presId="urn:microsoft.com/office/officeart/2011/layout/TabList"/>
    <dgm:cxn modelId="{B289D2BB-6819-4A1F-910D-7EC6FD3508DC}" type="presParOf" srcId="{71F151DD-3898-4651-8AE7-F9BB12A09E63}" destId="{EB609FDB-D64A-47ED-B9E8-FEAC23B2C3A6}" srcOrd="2" destOrd="0" presId="urn:microsoft.com/office/officeart/2011/layout/TabList"/>
    <dgm:cxn modelId="{CD93F6C4-0E26-4638-8EC3-D0249EB6F05F}" type="presParOf" srcId="{27A71F52-3192-4E89-9614-1AC820CC2DBB}" destId="{27591710-3DF1-43A0-AA86-7CE12598EEE4}" srcOrd="5" destOrd="0" presId="urn:microsoft.com/office/officeart/2011/layout/TabList"/>
    <dgm:cxn modelId="{91031B1E-1537-4F8A-A09B-2115B2CD2B80}" type="presParOf" srcId="{27A71F52-3192-4E89-9614-1AC820CC2DBB}" destId="{DABD9F9C-C61E-4696-8079-1E3CD3F10554}" srcOrd="6" destOrd="0" presId="urn:microsoft.com/office/officeart/2011/layout/TabList"/>
    <dgm:cxn modelId="{39E34BCC-DB68-4546-99E4-A6B0585F23E9}" type="presParOf" srcId="{DABD9F9C-C61E-4696-8079-1E3CD3F10554}" destId="{CDBE7ECF-F590-467D-B269-19ED3E4AF0C5}" srcOrd="0" destOrd="0" presId="urn:microsoft.com/office/officeart/2011/layout/TabList"/>
    <dgm:cxn modelId="{CDEF5325-3902-4C58-865C-0749A3B16A75}" type="presParOf" srcId="{DABD9F9C-C61E-4696-8079-1E3CD3F10554}" destId="{22BA5738-8198-414D-A6D5-D20E3D9E5F31}" srcOrd="1" destOrd="0" presId="urn:microsoft.com/office/officeart/2011/layout/TabList"/>
    <dgm:cxn modelId="{D0C4D7FE-CFD6-4E4F-AD2A-A9A0E518EEBB}" type="presParOf" srcId="{DABD9F9C-C61E-4696-8079-1E3CD3F10554}" destId="{A3F14F9C-E5F9-4FB7-A080-9CF96D84CD66}" srcOrd="2" destOrd="0" presId="urn:microsoft.com/office/officeart/2011/layout/TabList"/>
    <dgm:cxn modelId="{74CD96BB-1940-4336-A31A-F4459D3BDE97}" type="presParOf" srcId="{27A71F52-3192-4E89-9614-1AC820CC2DBB}" destId="{ED27C59F-879E-46B1-85DB-D99FA5D5CCC1}" srcOrd="7" destOrd="0" presId="urn:microsoft.com/office/officeart/2011/layout/TabList"/>
    <dgm:cxn modelId="{13D39C50-BE33-4FCB-8411-90C1FFA1DCB2}" type="presParOf" srcId="{27A71F52-3192-4E89-9614-1AC820CC2DBB}" destId="{F9CF6742-93AA-48FB-BFAB-82512B5F3282}" srcOrd="8" destOrd="0" presId="urn:microsoft.com/office/officeart/2011/layout/TabList"/>
    <dgm:cxn modelId="{8E66D1F0-565B-4C23-8EFC-09600255A0CA}" type="presParOf" srcId="{F9CF6742-93AA-48FB-BFAB-82512B5F3282}" destId="{7B0FE066-775A-4625-8F94-A5E6F87DFCFF}" srcOrd="0" destOrd="0" presId="urn:microsoft.com/office/officeart/2011/layout/TabList"/>
    <dgm:cxn modelId="{B50AF2E4-08DC-4315-9300-F42DD8C879EF}" type="presParOf" srcId="{F9CF6742-93AA-48FB-BFAB-82512B5F3282}" destId="{1E9B5D5E-FC63-4918-B9D4-5C0D0210F2A5}" srcOrd="1" destOrd="0" presId="urn:microsoft.com/office/officeart/2011/layout/TabList"/>
    <dgm:cxn modelId="{12533A08-B90B-4EEF-A185-484C689AE98C}" type="presParOf" srcId="{F9CF6742-93AA-48FB-BFAB-82512B5F3282}" destId="{6D19CD1B-5941-468D-A133-B60E96D5B54C}" srcOrd="2" destOrd="0" presId="urn:microsoft.com/office/officeart/2011/layout/Tab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t>
        <a:bodyPr/>
        <a:lstStyle/>
        <a:p>
          <a:endParaRPr lang="en-GB"/>
        </a:p>
      </dgm:t>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ln w="38100">
          <a:solidFill>
            <a:schemeClr val="accent1"/>
          </a:solidFill>
        </a:ln>
      </dgm:spPr>
      <dgm:t>
        <a:bodyPr/>
        <a:lstStyle/>
        <a:p>
          <a:pPr algn="l">
            <a:spcAft>
              <a:spcPts val="0"/>
            </a:spcAft>
          </a:pPr>
          <a:r>
            <a:rPr lang="en-GB" sz="900" b="1" dirty="0">
              <a:latin typeface="Ink Free" panose="03080402000500000000" pitchFamily="66" charset="0"/>
            </a:rPr>
            <a:t>Skills.</a:t>
          </a:r>
        </a:p>
        <a:p>
          <a:pPr algn="l">
            <a:spcAft>
              <a:spcPts val="0"/>
            </a:spcAft>
          </a:pPr>
          <a:r>
            <a:rPr lang="en-GB" sz="900" b="0" i="0" u="none" dirty="0">
              <a:solidFill>
                <a:srgbClr val="FF0000"/>
              </a:solidFill>
            </a:rPr>
            <a:t>I have basic practical skills</a:t>
          </a:r>
          <a:r>
            <a:rPr lang="en-US" sz="900" b="0" i="0" dirty="0">
              <a:solidFill>
                <a:srgbClr val="FF0000"/>
              </a:solidFill>
            </a:rPr>
            <a:t>​ where I can follow a method with help to collect data.</a:t>
          </a:r>
        </a:p>
        <a:p>
          <a:pPr algn="l">
            <a:spcAft>
              <a:spcPts val="0"/>
            </a:spcAft>
          </a:pPr>
          <a:r>
            <a:rPr lang="en-GB" sz="900" b="0" i="0" u="none" dirty="0">
              <a:solidFill>
                <a:srgbClr val="FFC000"/>
              </a:solidFill>
            </a:rPr>
            <a:t>I have learnt how to construct data tables with correct headings and can follow methods to collect data. </a:t>
          </a:r>
          <a:endParaRPr lang="en-US" sz="900" b="0" i="0" dirty="0">
            <a:solidFill>
              <a:srgbClr val="FFC000"/>
            </a:solidFill>
          </a:endParaRPr>
        </a:p>
        <a:p>
          <a:pPr algn="l">
            <a:spcAft>
              <a:spcPts val="0"/>
            </a:spcAft>
          </a:pPr>
          <a:r>
            <a:rPr lang="en-GB" sz="900" b="0" i="0" u="none" dirty="0">
              <a:solidFill>
                <a:srgbClr val="FFFF00"/>
              </a:solidFill>
            </a:rPr>
            <a:t>I can apply knowledge of variables to carry out investigations that </a:t>
          </a:r>
          <a:r>
            <a:rPr lang="en-US" sz="900" b="0" i="0" dirty="0">
              <a:solidFill>
                <a:srgbClr val="FFFF00"/>
              </a:solidFill>
            </a:rPr>
            <a:t>​allow valid data to be recorded.</a:t>
          </a:r>
        </a:p>
        <a:p>
          <a:pPr algn="l">
            <a:spcAft>
              <a:spcPts val="0"/>
            </a:spcAft>
          </a:pPr>
          <a:r>
            <a:rPr lang="en-GB" sz="900" b="0" i="0" u="none" dirty="0">
              <a:solidFill>
                <a:srgbClr val="0070C0"/>
              </a:solidFill>
            </a:rPr>
            <a:t>I can use my knowledge to build my skills</a:t>
          </a:r>
          <a:r>
            <a:rPr lang="en-US" sz="900" b="0" i="0" dirty="0">
              <a:solidFill>
                <a:srgbClr val="0070C0"/>
              </a:solidFill>
            </a:rPr>
            <a:t>​ in order to identify ways to improve the validity of my results.</a:t>
          </a:r>
        </a:p>
        <a:p>
          <a:pPr algn="l">
            <a:spcAft>
              <a:spcPts val="0"/>
            </a:spcAft>
          </a:pPr>
          <a:r>
            <a:rPr lang="en-GB" sz="900" b="0" i="0" u="none" dirty="0">
              <a:solidFill>
                <a:srgbClr val="00B050"/>
              </a:solidFill>
            </a:rPr>
            <a:t>I can use complex prior learning and skills to solve problems and suggest alternative ways to conduct an investigation.</a:t>
          </a:r>
          <a:endParaRPr lang="en-GB" sz="900" dirty="0">
            <a:solidFill>
              <a:srgbClr val="00B050"/>
            </a:solidFill>
          </a:endParaRPr>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D6B5A32E-9A63-438E-A755-58D65FA152C4}">
      <dgm:prSet phldrT="[Text]" custT="1">
        <dgm:style>
          <a:lnRef idx="2">
            <a:schemeClr val="accent6"/>
          </a:lnRef>
          <a:fillRef idx="1">
            <a:schemeClr val="lt1"/>
          </a:fillRef>
          <a:effectRef idx="0">
            <a:schemeClr val="accent6"/>
          </a:effectRef>
          <a:fontRef idx="minor">
            <a:schemeClr val="dk1"/>
          </a:fontRef>
        </dgm:style>
      </dgm:prSet>
      <dgm:spPr>
        <a:ln w="38100">
          <a:solidFill>
            <a:schemeClr val="accent1"/>
          </a:solidFill>
        </a:ln>
      </dgm:spPr>
      <dgm:t>
        <a:bodyPr anchor="t"/>
        <a:lstStyle/>
        <a:p>
          <a:pPr algn="l">
            <a:spcAft>
              <a:spcPts val="0"/>
            </a:spcAft>
          </a:pPr>
          <a:r>
            <a:rPr lang="en-GB" sz="800" b="1" dirty="0">
              <a:solidFill>
                <a:schemeClr val="tx1"/>
              </a:solidFill>
              <a:latin typeface="Ink Free" panose="03080402000500000000" pitchFamily="66" charset="0"/>
            </a:rPr>
            <a:t>Independent Learning.</a:t>
          </a:r>
          <a:br>
            <a:rPr lang="en-GB" sz="800" dirty="0"/>
          </a:br>
          <a:r>
            <a:rPr lang="en-GB" sz="800" dirty="0">
              <a:solidFill>
                <a:srgbClr val="FF0000"/>
              </a:solidFill>
            </a:rPr>
            <a:t>I can begin to explore key science topics with support, using given resources to understand basic ideas.</a:t>
          </a:r>
          <a:br>
            <a:rPr lang="en-GB" sz="800" dirty="0"/>
          </a:br>
          <a:r>
            <a:rPr lang="en-GB" sz="800" dirty="0">
              <a:solidFill>
                <a:srgbClr val="FFC000"/>
              </a:solidFill>
            </a:rPr>
            <a:t>I can follow guided instructions to research and practise using facts about circuits, radiation, and magnetism.</a:t>
          </a:r>
          <a:br>
            <a:rPr lang="en-GB" sz="800" dirty="0"/>
          </a:br>
          <a:r>
            <a:rPr lang="en-GB" sz="800" dirty="0">
              <a:solidFill>
                <a:srgbClr val="FFFF00"/>
              </a:solidFill>
            </a:rPr>
            <a:t>I can work independently on tasks like building circuits or solving calculations, with occasional help when needed.</a:t>
          </a:r>
          <a:br>
            <a:rPr lang="en-GB" sz="800" dirty="0"/>
          </a:br>
          <a:r>
            <a:rPr lang="en-GB" sz="800" dirty="0">
              <a:solidFill>
                <a:srgbClr val="0070C0"/>
              </a:solidFill>
            </a:rPr>
            <a:t>I can plan and carry out my own investigations, using a range of resources to extend my learning beyond the classroom.</a:t>
          </a:r>
          <a:br>
            <a:rPr lang="en-GB" sz="800" dirty="0"/>
          </a:br>
          <a:r>
            <a:rPr lang="en-GB" sz="800" dirty="0">
              <a:solidFill>
                <a:srgbClr val="00B050"/>
              </a:solidFill>
            </a:rPr>
            <a:t>I can confidently take responsibility for my learning, evaluate sources, and apply knowledge to new and unfamiliar scientific problems.</a:t>
          </a:r>
          <a:endParaRPr lang="en-GB" sz="800" b="1" dirty="0">
            <a:solidFill>
              <a:srgbClr val="00B050"/>
            </a:solidFill>
            <a:latin typeface="Ink Free" panose="03080402000500000000" pitchFamily="66" charset="0"/>
          </a:endParaRPr>
        </a:p>
      </dgm:t>
    </dgm:pt>
    <dgm:pt modelId="{2345C089-A9B5-4B8B-87DC-D4717E203945}" type="sibTrans" cxnId="{694929F3-0809-4697-A635-E4857B213C79}">
      <dgm:prSet/>
      <dgm:spPr/>
      <dgm:t>
        <a:bodyPr/>
        <a:lstStyle/>
        <a:p>
          <a:endParaRPr lang="en-GB"/>
        </a:p>
      </dgm:t>
    </dgm:pt>
    <dgm:pt modelId="{2040F1D3-E061-4739-A170-6B11339D3BAD}" type="parTrans" cxnId="{694929F3-0809-4697-A635-E4857B213C79}">
      <dgm:prSet/>
      <dgm:spPr/>
      <dgm:t>
        <a:bodyPr/>
        <a:lstStyle/>
        <a:p>
          <a:endParaRPr lang="en-GB"/>
        </a:p>
      </dgm:t>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nchor="t"/>
        <a:lstStyle/>
        <a:p>
          <a:pPr algn="l">
            <a:lnSpc>
              <a:spcPct val="100000"/>
            </a:lnSpc>
            <a:spcAft>
              <a:spcPts val="0"/>
            </a:spcAft>
          </a:pPr>
          <a:r>
            <a:rPr lang="en-GB" sz="900" b="1" dirty="0">
              <a:latin typeface="Ink Free" panose="03080402000500000000" pitchFamily="66" charset="0"/>
            </a:rPr>
            <a:t>Knowledge and Understanding.</a:t>
          </a:r>
          <a:br>
            <a:rPr lang="en-GB" sz="900" dirty="0"/>
          </a:br>
          <a:r>
            <a:rPr lang="en-GB" sz="900" dirty="0">
              <a:solidFill>
                <a:srgbClr val="FF0000"/>
              </a:solidFill>
            </a:rPr>
            <a:t>I can start to describe key ideas in energy, electricity, magnetism, and space using basic facts and vocabulary.</a:t>
          </a:r>
          <a:br>
            <a:rPr lang="en-GB" sz="900" dirty="0"/>
          </a:br>
          <a:r>
            <a:rPr lang="en-GB" sz="900" dirty="0">
              <a:solidFill>
                <a:srgbClr val="FFC000"/>
              </a:solidFill>
            </a:rPr>
            <a:t>I can support my understanding with key scientific facts about nuclear radiation, circuits, and space travel.</a:t>
          </a:r>
          <a:br>
            <a:rPr lang="en-GB" sz="900" dirty="0"/>
          </a:br>
          <a:r>
            <a:rPr lang="en-GB" sz="900" dirty="0">
              <a:solidFill>
                <a:srgbClr val="FFFF00"/>
              </a:solidFill>
            </a:rPr>
            <a:t>I can work with a partner to build circuits, measure resistance or density, and investigate how components behave.</a:t>
          </a:r>
          <a:br>
            <a:rPr lang="en-GB" sz="900" dirty="0"/>
          </a:br>
          <a:r>
            <a:rPr lang="en-GB" sz="900" dirty="0">
              <a:solidFill>
                <a:srgbClr val="0070C0"/>
              </a:solidFill>
            </a:rPr>
            <a:t>I can contribute to group experiments and discussions, explaining results and linking ideas about energy and matter.</a:t>
          </a:r>
          <a:br>
            <a:rPr lang="en-GB" sz="900" dirty="0"/>
          </a:br>
          <a:r>
            <a:rPr lang="en-GB" sz="900" dirty="0">
              <a:solidFill>
                <a:srgbClr val="00B050"/>
              </a:solidFill>
            </a:rPr>
            <a:t>I can justify and evaluate my scientific conclusions using evidence from experiments and apply this understanding to real-world issues.</a:t>
          </a:r>
          <a:endParaRPr lang="en-GB" sz="900" b="1" dirty="0">
            <a:solidFill>
              <a:srgbClr val="00B050"/>
            </a:solidFill>
            <a:latin typeface="Ink Free" panose="03080402000500000000" pitchFamily="66" charset="0"/>
          </a:endParaRP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3" custScaleX="714587" custScaleY="51609">
        <dgm:presLayoutVars>
          <dgm:bulletEnabled val="1"/>
        </dgm:presLayoutVars>
      </dgm:prSet>
      <dgm:spPr/>
    </dgm:pt>
    <dgm:pt modelId="{8E05D897-61AC-4344-A2C3-C47677776E03}" type="pres">
      <dgm:prSet presAssocID="{B7AF1C54-E979-495D-A4F2-E6ED788EC381}" presName="space" presStyleCnt="0"/>
      <dgm:spPr/>
    </dgm:pt>
    <dgm:pt modelId="{4A391992-1D39-41EE-898A-D092113ED043}" type="pres">
      <dgm:prSet presAssocID="{18FC90F7-43BA-48CD-A033-6CF1445E1B15}" presName="text" presStyleLbl="node1" presStyleIdx="1" presStyleCnt="3" custScaleX="714587" custScaleY="48904" custLinFactNeighborY="18540">
        <dgm:presLayoutVars>
          <dgm:bulletEnabled val="1"/>
        </dgm:presLayoutVars>
      </dgm:prSet>
      <dgm:spPr/>
    </dgm:pt>
    <dgm:pt modelId="{5C7D82B8-6EF8-4AE5-926E-55861C5971B5}" type="pres">
      <dgm:prSet presAssocID="{4AD9D54F-7E0D-456C-8FBC-CCE2DA9803B3}" presName="space" presStyleCnt="0"/>
      <dgm:spPr/>
    </dgm:pt>
    <dgm:pt modelId="{A007BD2E-B432-4D1C-9122-ABE7EC8D3E32}" type="pres">
      <dgm:prSet presAssocID="{D6B5A32E-9A63-438E-A755-58D65FA152C4}" presName="text" presStyleLbl="node1" presStyleIdx="2" presStyleCnt="3" custScaleX="714587" custScaleY="44371" custLinFactNeighborX="0" custLinFactNeighborY="-8142">
        <dgm:presLayoutVars>
          <dgm:bulletEnabled val="1"/>
        </dgm:presLayoutVars>
      </dgm:prSet>
      <dgm:spPr/>
    </dgm:pt>
  </dgm:ptLst>
  <dgm:cxnLst>
    <dgm:cxn modelId="{6D491837-4095-422E-8843-1086224696A3}"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7A5C8EA3-CD1E-4F76-8456-DDD2FC321DD9}" type="presOf" srcId="{18FC90F7-43BA-48CD-A033-6CF1445E1B15}" destId="{4A391992-1D39-41EE-898A-D092113ED043}"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7B0C63EC-9A30-4A77-8694-2BC0C5C3AC7A}" type="presOf" srcId="{D6B5A32E-9A63-438E-A755-58D65FA152C4}" destId="{A007BD2E-B432-4D1C-9122-ABE7EC8D3E32}" srcOrd="0" destOrd="0" presId="urn:diagrams.loki3.com/VaryingWidthList"/>
    <dgm:cxn modelId="{573B97EC-8EB5-4F9E-9949-66B9E95ABA8F}" srcId="{814303D1-91B5-4DD8-90E6-00AE72C4A5C5}" destId="{6C7F385F-3D09-443F-A0AB-E65919A098A8}" srcOrd="0" destOrd="0" parTransId="{2400A6B0-CF3C-4E0B-926E-4A04D0416FAE}" sibTransId="{B7AF1C54-E979-495D-A4F2-E6ED788EC381}"/>
    <dgm:cxn modelId="{694929F3-0809-4697-A635-E4857B213C79}" srcId="{814303D1-91B5-4DD8-90E6-00AE72C4A5C5}" destId="{D6B5A32E-9A63-438E-A755-58D65FA152C4}" srcOrd="2" destOrd="0" parTransId="{2040F1D3-E061-4739-A170-6B11339D3BAD}" sibTransId="{2345C089-A9B5-4B8B-87DC-D4717E203945}"/>
    <dgm:cxn modelId="{3742CA61-4A34-4B06-9241-CB0A0E85D1C6}" type="presParOf" srcId="{C8BEAD66-2628-4B43-9A6B-FF08F3444FAF}" destId="{3C17E512-A5D7-463D-B618-8D161FA01809}" srcOrd="0" destOrd="0" presId="urn:diagrams.loki3.com/VaryingWidthList"/>
    <dgm:cxn modelId="{8CA4998A-E51D-4E71-9E55-8298F8482627}" type="presParOf" srcId="{C8BEAD66-2628-4B43-9A6B-FF08F3444FAF}" destId="{8E05D897-61AC-4344-A2C3-C47677776E03}" srcOrd="1" destOrd="0" presId="urn:diagrams.loki3.com/VaryingWidthList"/>
    <dgm:cxn modelId="{178799A4-CB0D-4EF4-A9F7-A23199CA3589}" type="presParOf" srcId="{C8BEAD66-2628-4B43-9A6B-FF08F3444FAF}" destId="{4A391992-1D39-41EE-898A-D092113ED043}" srcOrd="2" destOrd="0" presId="urn:diagrams.loki3.com/VaryingWidthList"/>
    <dgm:cxn modelId="{63825D93-2CA7-426D-8554-2D7AFB28B8DD}" type="presParOf" srcId="{C8BEAD66-2628-4B43-9A6B-FF08F3444FAF}" destId="{5C7D82B8-6EF8-4AE5-926E-55861C5971B5}" srcOrd="3" destOrd="0" presId="urn:diagrams.loki3.com/VaryingWidthList"/>
    <dgm:cxn modelId="{1BD4FA22-5198-4F0B-94A9-E7B6A5D741CA}" type="presParOf" srcId="{C8BEAD66-2628-4B43-9A6B-FF08F3444FAF}" destId="{A007BD2E-B432-4D1C-9122-ABE7EC8D3E32}" srcOrd="4" destOrd="0" presId="urn:diagrams.loki3.com/VaryingWidthList"/>
  </dgm:cxnLst>
  <dgm:bg/>
  <dgm:whole/>
  <dgm:extLst>
    <a:ext uri="http://schemas.microsoft.com/office/drawing/2008/diagram">
      <dsp:dataModelExt xmlns:dsp="http://schemas.microsoft.com/office/drawing/2008/diagram" relId="rId20"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D7A1E643-4DD6-4BDF-B825-E49E03B474AF}">
      <dgm:prSet phldrT="[Text]" custT="1">
        <dgm:style>
          <a:lnRef idx="2">
            <a:schemeClr val="accent2"/>
          </a:lnRef>
          <a:fillRef idx="1">
            <a:schemeClr val="lt1"/>
          </a:fillRef>
          <a:effectRef idx="0">
            <a:schemeClr val="accent2"/>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1200" dirty="0"/>
            <a:t>1) Osmosis 2) Theory of Continental Drift 3) Identify unknown metal QMAs: Knowledge and Understanding, Digital competence</a:t>
          </a:r>
        </a:p>
      </dgm:t>
    </dgm:pt>
    <dgm:pt modelId="{F3E8D204-EC37-4028-B4FE-3E6FDD6356E5}" type="parTrans" cxnId="{15D1B70F-0AA1-4DB2-98B3-A4E290AEE3CB}">
      <dgm:prSet/>
      <dgm:spPr/>
      <dgm:t>
        <a:bodyPr/>
        <a:lstStyle/>
        <a:p>
          <a:endParaRPr lang="en-GB"/>
        </a:p>
      </dgm:t>
    </dgm:pt>
    <dgm:pt modelId="{4683ED46-7CE4-445E-9497-CC79C387165B}" type="sibTrans" cxnId="{15D1B70F-0AA1-4DB2-98B3-A4E290AEE3CB}">
      <dgm:prSet/>
      <dgm:spPr/>
      <dgm:t>
        <a:bodyPr/>
        <a:lstStyle/>
        <a:p>
          <a:endParaRPr lang="en-GB"/>
        </a:p>
      </dgm:t>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1200" dirty="0"/>
            <a:t>Starter activity quizzes and end of topic test: Knowledge and Understanding.</a:t>
          </a:r>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F8EFB8DC-5454-4771-B990-010C33358183}" type="pres">
      <dgm:prSet presAssocID="{D7A1E643-4DD6-4BDF-B825-E49E03B474AF}" presName="text" presStyleLbl="node1" presStyleIdx="0" presStyleCnt="2" custScaleX="714587" custLinFactNeighborX="-10802" custLinFactNeighborY="-84419">
        <dgm:presLayoutVars>
          <dgm:bulletEnabled val="1"/>
        </dgm:presLayoutVars>
      </dgm:prSet>
      <dgm:spPr/>
    </dgm:pt>
    <dgm:pt modelId="{8AF05ADB-1DD2-4D10-88E9-5FA64E64A7D6}" type="pres">
      <dgm:prSet presAssocID="{4683ED46-7CE4-445E-9497-CC79C387165B}" presName="space" presStyleCnt="0"/>
      <dgm:spPr/>
    </dgm:pt>
    <dgm:pt modelId="{4A391992-1D39-41EE-898A-D092113ED043}" type="pres">
      <dgm:prSet presAssocID="{18FC90F7-43BA-48CD-A033-6CF1445E1B15}" presName="text" presStyleLbl="node1" presStyleIdx="1" presStyleCnt="2" custScaleX="714587">
        <dgm:presLayoutVars>
          <dgm:bulletEnabled val="1"/>
        </dgm:presLayoutVars>
      </dgm:prSet>
      <dgm:spPr/>
    </dgm:pt>
  </dgm:ptLst>
  <dgm:cxnLst>
    <dgm:cxn modelId="{15D1B70F-0AA1-4DB2-98B3-A4E290AEE3CB}" srcId="{814303D1-91B5-4DD8-90E6-00AE72C4A5C5}" destId="{D7A1E643-4DD6-4BDF-B825-E49E03B474AF}" srcOrd="0" destOrd="0" parTransId="{F3E8D204-EC37-4028-B4FE-3E6FDD6356E5}" sibTransId="{4683ED46-7CE4-445E-9497-CC79C387165B}"/>
    <dgm:cxn modelId="{76BD3C15-5A0F-40DD-8181-3B3AC2CBCC74}" type="presOf" srcId="{D7A1E643-4DD6-4BDF-B825-E49E03B474AF}" destId="{F8EFB8DC-5454-4771-B990-010C33358183}" srcOrd="0" destOrd="0" presId="urn:diagrams.loki3.com/VaryingWidthList"/>
    <dgm:cxn modelId="{E921FF81-DD7C-4408-AD6A-621D2AB3483E}" type="presOf" srcId="{814303D1-91B5-4DD8-90E6-00AE72C4A5C5}" destId="{C8BEAD66-2628-4B43-9A6B-FF08F3444FAF}" srcOrd="0" destOrd="0" presId="urn:diagrams.loki3.com/VaryingWidthList"/>
    <dgm:cxn modelId="{3AAE1187-7622-44B6-A070-4D03187EFACE}" type="presOf" srcId="{18FC90F7-43BA-48CD-A033-6CF1445E1B15}" destId="{4A391992-1D39-41EE-898A-D092113ED043}"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46D54ED8-1511-4E50-BF1B-10C8D1358EBC}" type="presParOf" srcId="{C8BEAD66-2628-4B43-9A6B-FF08F3444FAF}" destId="{F8EFB8DC-5454-4771-B990-010C33358183}" srcOrd="0" destOrd="0" presId="urn:diagrams.loki3.com/VaryingWidthList"/>
    <dgm:cxn modelId="{526FBA9D-E781-4475-9F0A-C657F96A5D15}" type="presParOf" srcId="{C8BEAD66-2628-4B43-9A6B-FF08F3444FAF}" destId="{8AF05ADB-1DD2-4D10-88E9-5FA64E64A7D6}" srcOrd="1" destOrd="0" presId="urn:diagrams.loki3.com/VaryingWidthList"/>
    <dgm:cxn modelId="{C85D6527-DCE0-4763-9CD4-3ED4533BC17F}" type="presParOf" srcId="{C8BEAD66-2628-4B43-9A6B-FF08F3444FAF}" destId="{4A391992-1D39-41EE-898A-D092113ED043}" srcOrd="2" destOrd="0" presId="urn:diagrams.loki3.com/VaryingWidthList"/>
  </dgm:cxnLst>
  <dgm:bg>
    <a:solidFill>
      <a:srgbClr val="CC66FF"/>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5F99392-49C5-4C13-A53F-857B81212D90}" type="doc">
      <dgm:prSet loTypeId="urn:microsoft.com/office/officeart/2011/layout/TabList" loCatId="list" qsTypeId="urn:microsoft.com/office/officeart/2005/8/quickstyle/simple1" qsCatId="simple" csTypeId="urn:microsoft.com/office/officeart/2005/8/colors/colorful1" csCatId="colorful" phldr="1"/>
      <dgm:spPr/>
      <dgm:t>
        <a:bodyPr/>
        <a:lstStyle/>
        <a:p>
          <a:endParaRPr lang="en-GB"/>
        </a:p>
      </dgm:t>
    </dgm:pt>
    <dgm:pt modelId="{3C4BC7F4-1500-45C3-8D82-D9A5951FB92F}">
      <dgm:prSet phldrT="[Text]" custT="1"/>
      <dgm:spPr>
        <a:solidFill>
          <a:srgbClr val="7030A0"/>
        </a:solidFill>
        <a:ln>
          <a:solidFill>
            <a:schemeClr val="tx1"/>
          </a:solidFill>
        </a:ln>
      </dgm:spPr>
      <dgm:t>
        <a:bodyPr/>
        <a:lstStyle/>
        <a:p>
          <a:r>
            <a:rPr lang="en-GB" sz="1200" dirty="0"/>
            <a:t>Numeracy</a:t>
          </a:r>
          <a:endParaRPr lang="en-GB" sz="1400" dirty="0"/>
        </a:p>
      </dgm:t>
    </dgm:pt>
    <dgm:pt modelId="{1C83A2D3-A084-43FC-9885-6686A46A9EBB}" type="parTrans" cxnId="{91BAF776-E87B-426C-B454-B63FB19B465D}">
      <dgm:prSet/>
      <dgm:spPr/>
      <dgm:t>
        <a:bodyPr/>
        <a:lstStyle/>
        <a:p>
          <a:endParaRPr lang="en-GB"/>
        </a:p>
      </dgm:t>
    </dgm:pt>
    <dgm:pt modelId="{BF31B968-ACDF-4EE9-91BC-25B887E26070}" type="sibTrans" cxnId="{91BAF776-E87B-426C-B454-B63FB19B465D}">
      <dgm:prSet/>
      <dgm:spPr/>
      <dgm:t>
        <a:bodyPr/>
        <a:lstStyle/>
        <a:p>
          <a:endParaRPr lang="en-GB"/>
        </a:p>
      </dgm:t>
    </dgm:pt>
    <dgm:pt modelId="{F62F349B-8D16-4257-90D1-2557AD4A6C40}">
      <dgm:prSet phldrT="[Text]" custT="1"/>
      <dgm:spPr/>
      <dgm:t>
        <a:bodyPr/>
        <a:lstStyle/>
        <a:p>
          <a:r>
            <a:rPr lang="en-GB" sz="1400"/>
            <a:t> </a:t>
          </a:r>
        </a:p>
      </dgm:t>
    </dgm:pt>
    <dgm:pt modelId="{CE055BC4-D7A6-49B7-AC27-478CD9AAAD79}" type="parTrans" cxnId="{59FF03B1-4791-4D61-B9E5-373ACD9A0F5A}">
      <dgm:prSet/>
      <dgm:spPr/>
      <dgm:t>
        <a:bodyPr/>
        <a:lstStyle/>
        <a:p>
          <a:endParaRPr lang="en-GB"/>
        </a:p>
      </dgm:t>
    </dgm:pt>
    <dgm:pt modelId="{3D4CA848-5A14-436B-8457-6CE4A7291560}" type="sibTrans" cxnId="{59FF03B1-4791-4D61-B9E5-373ACD9A0F5A}">
      <dgm:prSet/>
      <dgm:spPr/>
      <dgm:t>
        <a:bodyPr/>
        <a:lstStyle/>
        <a:p>
          <a:endParaRPr lang="en-GB"/>
        </a:p>
      </dgm:t>
    </dgm:pt>
    <dgm:pt modelId="{A001EAA2-581D-4BB7-B1D8-B8451D87302F}">
      <dgm:prSet phldrT="[Text]" custT="1"/>
      <dgm:spPr>
        <a:solidFill>
          <a:srgbClr val="FF3399"/>
        </a:solidFill>
        <a:ln>
          <a:solidFill>
            <a:schemeClr val="tx1"/>
          </a:solidFill>
        </a:ln>
      </dgm:spPr>
      <dgm:t>
        <a:bodyPr/>
        <a:lstStyle/>
        <a:p>
          <a:r>
            <a:rPr lang="en-GB" sz="1100" dirty="0"/>
            <a:t>Geography</a:t>
          </a:r>
        </a:p>
      </dgm:t>
    </dgm:pt>
    <dgm:pt modelId="{09596C66-3125-404A-B04E-A198C808BD10}" type="parTrans" cxnId="{2331FEB9-A73F-4A94-8E78-0CF19FB176CF}">
      <dgm:prSet/>
      <dgm:spPr/>
      <dgm:t>
        <a:bodyPr/>
        <a:lstStyle/>
        <a:p>
          <a:endParaRPr lang="en-GB"/>
        </a:p>
      </dgm:t>
    </dgm:pt>
    <dgm:pt modelId="{A836EF9E-CB3B-407F-9D52-88097CC30FC9}" type="sibTrans" cxnId="{2331FEB9-A73F-4A94-8E78-0CF19FB176CF}">
      <dgm:prSet/>
      <dgm:spPr/>
      <dgm:t>
        <a:bodyPr/>
        <a:lstStyle/>
        <a:p>
          <a:endParaRPr lang="en-GB"/>
        </a:p>
      </dgm:t>
    </dgm:pt>
    <dgm:pt modelId="{749F371C-14CD-4319-BF0C-2E5AB2D68642}">
      <dgm:prSet phldrT="[Text]" custT="1"/>
      <dgm:spPr/>
      <dgm:t>
        <a:bodyPr/>
        <a:lstStyle/>
        <a:p>
          <a:r>
            <a:rPr lang="en-GB" sz="1400"/>
            <a:t> </a:t>
          </a:r>
        </a:p>
      </dgm:t>
    </dgm:pt>
    <dgm:pt modelId="{853B845D-B3A6-4234-829D-5008A4034528}" type="parTrans" cxnId="{4ECD78FF-9467-4572-A3EC-DC155AFBFCB3}">
      <dgm:prSet/>
      <dgm:spPr/>
      <dgm:t>
        <a:bodyPr/>
        <a:lstStyle/>
        <a:p>
          <a:endParaRPr lang="en-GB"/>
        </a:p>
      </dgm:t>
    </dgm:pt>
    <dgm:pt modelId="{47BEEE67-4BF7-425D-8A88-80C8F5DEEDAA}" type="sibTrans" cxnId="{4ECD78FF-9467-4572-A3EC-DC155AFBFCB3}">
      <dgm:prSet/>
      <dgm:spPr/>
      <dgm:t>
        <a:bodyPr/>
        <a:lstStyle/>
        <a:p>
          <a:endParaRPr lang="en-GB"/>
        </a:p>
      </dgm:t>
    </dgm:pt>
    <dgm:pt modelId="{1061DAED-DFCC-4B9E-9784-A46A2CFC51C3}">
      <dgm:prSet phldrT="[Text]"/>
      <dgm:spPr>
        <a:solidFill>
          <a:srgbClr val="CC3300"/>
        </a:solidFill>
        <a:ln>
          <a:solidFill>
            <a:schemeClr val="tx1"/>
          </a:solidFill>
        </a:ln>
      </dgm:spPr>
      <dgm:t>
        <a:bodyPr/>
        <a:lstStyle/>
        <a:p>
          <a:r>
            <a:rPr lang="en-GB" dirty="0"/>
            <a:t>Digital</a:t>
          </a:r>
        </a:p>
      </dgm:t>
    </dgm:pt>
    <dgm:pt modelId="{2621A09B-6D3A-4224-A7DC-26ADAC2ACF01}" type="parTrans" cxnId="{A166EF60-1727-4403-8436-2E4B4B0113FE}">
      <dgm:prSet/>
      <dgm:spPr/>
      <dgm:t>
        <a:bodyPr/>
        <a:lstStyle/>
        <a:p>
          <a:endParaRPr lang="en-GB"/>
        </a:p>
      </dgm:t>
    </dgm:pt>
    <dgm:pt modelId="{D9EB8BDD-C3EA-44BA-8125-DE2B1C756B37}" type="sibTrans" cxnId="{A166EF60-1727-4403-8436-2E4B4B0113FE}">
      <dgm:prSet/>
      <dgm:spPr/>
      <dgm:t>
        <a:bodyPr/>
        <a:lstStyle/>
        <a:p>
          <a:endParaRPr lang="en-GB"/>
        </a:p>
      </dgm:t>
    </dgm:pt>
    <dgm:pt modelId="{27A71F52-3192-4E89-9614-1AC820CC2DBB}" type="pres">
      <dgm:prSet presAssocID="{F5F99392-49C5-4C13-A53F-857B81212D90}" presName="Name0" presStyleCnt="0">
        <dgm:presLayoutVars>
          <dgm:chMax/>
          <dgm:chPref val="3"/>
          <dgm:dir/>
          <dgm:animOne val="branch"/>
          <dgm:animLvl val="lvl"/>
        </dgm:presLayoutVars>
      </dgm:prSet>
      <dgm:spPr/>
    </dgm:pt>
    <dgm:pt modelId="{774759C4-99D4-4EF3-B5FC-2DF88C91E2CF}" type="pres">
      <dgm:prSet presAssocID="{3C4BC7F4-1500-45C3-8D82-D9A5951FB92F}" presName="composite" presStyleCnt="0"/>
      <dgm:spPr/>
    </dgm:pt>
    <dgm:pt modelId="{FC5AACF1-F8B3-48A5-9F17-DFD4F5124191}" type="pres">
      <dgm:prSet presAssocID="{3C4BC7F4-1500-45C3-8D82-D9A5951FB92F}" presName="FirstChild" presStyleLbl="revTx" presStyleIdx="0" presStyleCnt="3">
        <dgm:presLayoutVars>
          <dgm:chMax val="0"/>
          <dgm:chPref val="0"/>
          <dgm:bulletEnabled val="1"/>
        </dgm:presLayoutVars>
      </dgm:prSet>
      <dgm:spPr/>
    </dgm:pt>
    <dgm:pt modelId="{20E48F43-B081-4576-B77D-C98BEFE010AA}" type="pres">
      <dgm:prSet presAssocID="{3C4BC7F4-1500-45C3-8D82-D9A5951FB92F}" presName="Parent" presStyleLbl="alignNode1" presStyleIdx="0" presStyleCnt="3">
        <dgm:presLayoutVars>
          <dgm:chMax val="3"/>
          <dgm:chPref val="3"/>
          <dgm:bulletEnabled val="1"/>
        </dgm:presLayoutVars>
      </dgm:prSet>
      <dgm:spPr/>
    </dgm:pt>
    <dgm:pt modelId="{4C87646E-5C92-40EF-9209-D53F794D31BA}" type="pres">
      <dgm:prSet presAssocID="{3C4BC7F4-1500-45C3-8D82-D9A5951FB92F}" presName="Accent" presStyleLbl="parChTrans1D1" presStyleIdx="0" presStyleCnt="3"/>
      <dgm:spPr/>
    </dgm:pt>
    <dgm:pt modelId="{8C0D3643-43D3-4BA5-9ABB-48EFD2CF5D5B}" type="pres">
      <dgm:prSet presAssocID="{BF31B968-ACDF-4EE9-91BC-25B887E26070}" presName="sibTrans" presStyleCnt="0"/>
      <dgm:spPr/>
    </dgm:pt>
    <dgm:pt modelId="{71F151DD-3898-4651-8AE7-F9BB12A09E63}" type="pres">
      <dgm:prSet presAssocID="{A001EAA2-581D-4BB7-B1D8-B8451D87302F}" presName="composite" presStyleCnt="0"/>
      <dgm:spPr/>
    </dgm:pt>
    <dgm:pt modelId="{0D0F3F31-C825-4795-BCBE-D677066585E8}" type="pres">
      <dgm:prSet presAssocID="{A001EAA2-581D-4BB7-B1D8-B8451D87302F}" presName="FirstChild" presStyleLbl="revTx" presStyleIdx="1" presStyleCnt="3">
        <dgm:presLayoutVars>
          <dgm:chMax val="0"/>
          <dgm:chPref val="0"/>
          <dgm:bulletEnabled val="1"/>
        </dgm:presLayoutVars>
      </dgm:prSet>
      <dgm:spPr/>
    </dgm:pt>
    <dgm:pt modelId="{0F661122-FF5C-41FD-8986-F2E25502D929}" type="pres">
      <dgm:prSet presAssocID="{A001EAA2-581D-4BB7-B1D8-B8451D87302F}" presName="Parent" presStyleLbl="alignNode1" presStyleIdx="1" presStyleCnt="3">
        <dgm:presLayoutVars>
          <dgm:chMax val="3"/>
          <dgm:chPref val="3"/>
          <dgm:bulletEnabled val="1"/>
        </dgm:presLayoutVars>
      </dgm:prSet>
      <dgm:spPr/>
    </dgm:pt>
    <dgm:pt modelId="{EB609FDB-D64A-47ED-B9E8-FEAC23B2C3A6}" type="pres">
      <dgm:prSet presAssocID="{A001EAA2-581D-4BB7-B1D8-B8451D87302F}" presName="Accent" presStyleLbl="parChTrans1D1" presStyleIdx="1" presStyleCnt="3"/>
      <dgm:spPr/>
    </dgm:pt>
    <dgm:pt modelId="{1A37E7BC-92F2-4B59-BD1F-8FD6106913EF}" type="pres">
      <dgm:prSet presAssocID="{A836EF9E-CB3B-407F-9D52-88097CC30FC9}" presName="sibTrans" presStyleCnt="0"/>
      <dgm:spPr/>
    </dgm:pt>
    <dgm:pt modelId="{B8751963-01C9-47AE-B477-BC00534AC28F}" type="pres">
      <dgm:prSet presAssocID="{1061DAED-DFCC-4B9E-9784-A46A2CFC51C3}" presName="composite" presStyleCnt="0"/>
      <dgm:spPr/>
    </dgm:pt>
    <dgm:pt modelId="{BCBD9046-A643-42F9-A10C-D6DE35654021}" type="pres">
      <dgm:prSet presAssocID="{1061DAED-DFCC-4B9E-9784-A46A2CFC51C3}" presName="FirstChild" presStyleLbl="revTx" presStyleIdx="2" presStyleCnt="3">
        <dgm:presLayoutVars>
          <dgm:chMax val="0"/>
          <dgm:chPref val="0"/>
          <dgm:bulletEnabled val="1"/>
        </dgm:presLayoutVars>
      </dgm:prSet>
      <dgm:spPr/>
    </dgm:pt>
    <dgm:pt modelId="{1C06D07B-8BB5-41D8-8227-28934C6484B1}" type="pres">
      <dgm:prSet presAssocID="{1061DAED-DFCC-4B9E-9784-A46A2CFC51C3}" presName="Parent" presStyleLbl="alignNode1" presStyleIdx="2" presStyleCnt="3">
        <dgm:presLayoutVars>
          <dgm:chMax val="3"/>
          <dgm:chPref val="3"/>
          <dgm:bulletEnabled val="1"/>
        </dgm:presLayoutVars>
      </dgm:prSet>
      <dgm:spPr/>
    </dgm:pt>
    <dgm:pt modelId="{54626885-6E0B-429E-8BFB-87812860726A}" type="pres">
      <dgm:prSet presAssocID="{1061DAED-DFCC-4B9E-9784-A46A2CFC51C3}" presName="Accent" presStyleLbl="parChTrans1D1" presStyleIdx="2" presStyleCnt="3"/>
      <dgm:spPr/>
    </dgm:pt>
  </dgm:ptLst>
  <dgm:cxnLst>
    <dgm:cxn modelId="{36629138-6808-418B-9F14-DE063597448D}" type="presOf" srcId="{F5F99392-49C5-4C13-A53F-857B81212D90}" destId="{27A71F52-3192-4E89-9614-1AC820CC2DBB}" srcOrd="0" destOrd="0" presId="urn:microsoft.com/office/officeart/2011/layout/TabList"/>
    <dgm:cxn modelId="{3CF4B93B-8583-4606-8D5A-8AA1C73DA52F}" type="presOf" srcId="{3C4BC7F4-1500-45C3-8D82-D9A5951FB92F}" destId="{20E48F43-B081-4576-B77D-C98BEFE010AA}" srcOrd="0" destOrd="0" presId="urn:microsoft.com/office/officeart/2011/layout/TabList"/>
    <dgm:cxn modelId="{5F4CF85E-5729-44C9-9431-13B18E8E6782}" type="presOf" srcId="{749F371C-14CD-4319-BF0C-2E5AB2D68642}" destId="{0D0F3F31-C825-4795-BCBE-D677066585E8}" srcOrd="0" destOrd="0" presId="urn:microsoft.com/office/officeart/2011/layout/TabList"/>
    <dgm:cxn modelId="{A166EF60-1727-4403-8436-2E4B4B0113FE}" srcId="{F5F99392-49C5-4C13-A53F-857B81212D90}" destId="{1061DAED-DFCC-4B9E-9784-A46A2CFC51C3}" srcOrd="2" destOrd="0" parTransId="{2621A09B-6D3A-4224-A7DC-26ADAC2ACF01}" sibTransId="{D9EB8BDD-C3EA-44BA-8125-DE2B1C756B37}"/>
    <dgm:cxn modelId="{AE53054F-92FC-42DD-9DE7-0F59A5F6E5F8}" type="presOf" srcId="{1061DAED-DFCC-4B9E-9784-A46A2CFC51C3}" destId="{1C06D07B-8BB5-41D8-8227-28934C6484B1}" srcOrd="0" destOrd="0" presId="urn:microsoft.com/office/officeart/2011/layout/TabList"/>
    <dgm:cxn modelId="{822FBB74-BB33-4DC7-8F66-70ACD529A042}" type="presOf" srcId="{A001EAA2-581D-4BB7-B1D8-B8451D87302F}" destId="{0F661122-FF5C-41FD-8986-F2E25502D929}" srcOrd="0" destOrd="0" presId="urn:microsoft.com/office/officeart/2011/layout/TabList"/>
    <dgm:cxn modelId="{3BEDDC75-5547-4880-8FC8-B87B61138307}" type="presOf" srcId="{F62F349B-8D16-4257-90D1-2557AD4A6C40}" destId="{FC5AACF1-F8B3-48A5-9F17-DFD4F5124191}" srcOrd="0" destOrd="0" presId="urn:microsoft.com/office/officeart/2011/layout/TabList"/>
    <dgm:cxn modelId="{91BAF776-E87B-426C-B454-B63FB19B465D}" srcId="{F5F99392-49C5-4C13-A53F-857B81212D90}" destId="{3C4BC7F4-1500-45C3-8D82-D9A5951FB92F}" srcOrd="0" destOrd="0" parTransId="{1C83A2D3-A084-43FC-9885-6686A46A9EBB}" sibTransId="{BF31B968-ACDF-4EE9-91BC-25B887E26070}"/>
    <dgm:cxn modelId="{59FF03B1-4791-4D61-B9E5-373ACD9A0F5A}" srcId="{3C4BC7F4-1500-45C3-8D82-D9A5951FB92F}" destId="{F62F349B-8D16-4257-90D1-2557AD4A6C40}" srcOrd="0" destOrd="0" parTransId="{CE055BC4-D7A6-49B7-AC27-478CD9AAAD79}" sibTransId="{3D4CA848-5A14-436B-8457-6CE4A7291560}"/>
    <dgm:cxn modelId="{2331FEB9-A73F-4A94-8E78-0CF19FB176CF}" srcId="{F5F99392-49C5-4C13-A53F-857B81212D90}" destId="{A001EAA2-581D-4BB7-B1D8-B8451D87302F}" srcOrd="1" destOrd="0" parTransId="{09596C66-3125-404A-B04E-A198C808BD10}" sibTransId="{A836EF9E-CB3B-407F-9D52-88097CC30FC9}"/>
    <dgm:cxn modelId="{4ECD78FF-9467-4572-A3EC-DC155AFBFCB3}" srcId="{A001EAA2-581D-4BB7-B1D8-B8451D87302F}" destId="{749F371C-14CD-4319-BF0C-2E5AB2D68642}" srcOrd="0" destOrd="0" parTransId="{853B845D-B3A6-4234-829D-5008A4034528}" sibTransId="{47BEEE67-4BF7-425D-8A88-80C8F5DEEDAA}"/>
    <dgm:cxn modelId="{22DAAA47-7F59-4EE5-8BE2-365A49DEB3F7}" type="presParOf" srcId="{27A71F52-3192-4E89-9614-1AC820CC2DBB}" destId="{774759C4-99D4-4EF3-B5FC-2DF88C91E2CF}" srcOrd="0" destOrd="0" presId="urn:microsoft.com/office/officeart/2011/layout/TabList"/>
    <dgm:cxn modelId="{BC6D01A6-42A9-454B-9A69-2EF3636CFB00}" type="presParOf" srcId="{774759C4-99D4-4EF3-B5FC-2DF88C91E2CF}" destId="{FC5AACF1-F8B3-48A5-9F17-DFD4F5124191}" srcOrd="0" destOrd="0" presId="urn:microsoft.com/office/officeart/2011/layout/TabList"/>
    <dgm:cxn modelId="{2B2EEAB7-D44C-416E-8387-80D9A5896FA1}" type="presParOf" srcId="{774759C4-99D4-4EF3-B5FC-2DF88C91E2CF}" destId="{20E48F43-B081-4576-B77D-C98BEFE010AA}" srcOrd="1" destOrd="0" presId="urn:microsoft.com/office/officeart/2011/layout/TabList"/>
    <dgm:cxn modelId="{DDF26689-CE26-40EE-AFDC-C44B967A1A29}" type="presParOf" srcId="{774759C4-99D4-4EF3-B5FC-2DF88C91E2CF}" destId="{4C87646E-5C92-40EF-9209-D53F794D31BA}" srcOrd="2" destOrd="0" presId="urn:microsoft.com/office/officeart/2011/layout/TabList"/>
    <dgm:cxn modelId="{15D9613F-539B-4D32-A9B5-C50D05EA91CF}" type="presParOf" srcId="{27A71F52-3192-4E89-9614-1AC820CC2DBB}" destId="{8C0D3643-43D3-4BA5-9ABB-48EFD2CF5D5B}" srcOrd="1" destOrd="0" presId="urn:microsoft.com/office/officeart/2011/layout/TabList"/>
    <dgm:cxn modelId="{3FAC43AF-2E83-43C5-8A19-2BCF1A131542}" type="presParOf" srcId="{27A71F52-3192-4E89-9614-1AC820CC2DBB}" destId="{71F151DD-3898-4651-8AE7-F9BB12A09E63}" srcOrd="2" destOrd="0" presId="urn:microsoft.com/office/officeart/2011/layout/TabList"/>
    <dgm:cxn modelId="{7AB2AF1C-D0A8-42EB-AA76-A6C19BCDA656}" type="presParOf" srcId="{71F151DD-3898-4651-8AE7-F9BB12A09E63}" destId="{0D0F3F31-C825-4795-BCBE-D677066585E8}" srcOrd="0" destOrd="0" presId="urn:microsoft.com/office/officeart/2011/layout/TabList"/>
    <dgm:cxn modelId="{24F4C051-C11E-4C5D-8577-9AA82935E940}" type="presParOf" srcId="{71F151DD-3898-4651-8AE7-F9BB12A09E63}" destId="{0F661122-FF5C-41FD-8986-F2E25502D929}" srcOrd="1" destOrd="0" presId="urn:microsoft.com/office/officeart/2011/layout/TabList"/>
    <dgm:cxn modelId="{B289D2BB-6819-4A1F-910D-7EC6FD3508DC}" type="presParOf" srcId="{71F151DD-3898-4651-8AE7-F9BB12A09E63}" destId="{EB609FDB-D64A-47ED-B9E8-FEAC23B2C3A6}" srcOrd="2" destOrd="0" presId="urn:microsoft.com/office/officeart/2011/layout/TabList"/>
    <dgm:cxn modelId="{8B882395-FEAB-4880-81DD-71BE1B691878}" type="presParOf" srcId="{27A71F52-3192-4E89-9614-1AC820CC2DBB}" destId="{1A37E7BC-92F2-4B59-BD1F-8FD6106913EF}" srcOrd="3" destOrd="0" presId="urn:microsoft.com/office/officeart/2011/layout/TabList"/>
    <dgm:cxn modelId="{15E8E013-BAA1-4222-A4F7-5050AAE9754B}" type="presParOf" srcId="{27A71F52-3192-4E89-9614-1AC820CC2DBB}" destId="{B8751963-01C9-47AE-B477-BC00534AC28F}" srcOrd="4" destOrd="0" presId="urn:microsoft.com/office/officeart/2011/layout/TabList"/>
    <dgm:cxn modelId="{66272C85-1760-4309-8858-3B91F38F2208}" type="presParOf" srcId="{B8751963-01C9-47AE-B477-BC00534AC28F}" destId="{BCBD9046-A643-42F9-A10C-D6DE35654021}" srcOrd="0" destOrd="0" presId="urn:microsoft.com/office/officeart/2011/layout/TabList"/>
    <dgm:cxn modelId="{D000B354-CADE-4B63-8992-4880395681DC}" type="presParOf" srcId="{B8751963-01C9-47AE-B477-BC00534AC28F}" destId="{1C06D07B-8BB5-41D8-8227-28934C6484B1}" srcOrd="1" destOrd="0" presId="urn:microsoft.com/office/officeart/2011/layout/TabList"/>
    <dgm:cxn modelId="{25846348-9E51-4594-93E8-7FA0B39218DA}" type="presParOf" srcId="{B8751963-01C9-47AE-B477-BC00534AC28F}" destId="{54626885-6E0B-429E-8BFB-87812860726A}" srcOrd="2" destOrd="0" presId="urn:microsoft.com/office/officeart/2011/layout/Tab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t>
        <a:bodyPr/>
        <a:lstStyle/>
        <a:p>
          <a:endParaRPr lang="en-GB"/>
        </a:p>
      </dgm:t>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ln w="38100">
          <a:solidFill>
            <a:schemeClr val="accent1"/>
          </a:solidFill>
        </a:ln>
      </dgm:spPr>
      <dgm:t>
        <a:bodyPr anchor="t"/>
        <a:lstStyle/>
        <a:p>
          <a:pPr algn="l">
            <a:spcAft>
              <a:spcPts val="0"/>
            </a:spcAft>
          </a:pPr>
          <a:r>
            <a:rPr lang="en-GB" sz="900" b="1" dirty="0">
              <a:latin typeface="Ink Free" panose="03080402000500000000" pitchFamily="66" charset="0"/>
            </a:rPr>
            <a:t>Skills.</a:t>
          </a:r>
        </a:p>
        <a:p>
          <a:pPr algn="l">
            <a:spcAft>
              <a:spcPts val="0"/>
            </a:spcAft>
            <a:buFont typeface="Arial" panose="020B0604020202020204" pitchFamily="34" charset="0"/>
            <a:buNone/>
          </a:pPr>
          <a:r>
            <a:rPr lang="en-GB" sz="900" b="0" i="0" u="none" dirty="0">
              <a:solidFill>
                <a:srgbClr val="FF0000"/>
              </a:solidFill>
            </a:rPr>
            <a:t>I have basic practical skills</a:t>
          </a:r>
          <a:r>
            <a:rPr lang="en-US" sz="900" b="0" i="0" dirty="0">
              <a:solidFill>
                <a:srgbClr val="FF0000"/>
              </a:solidFill>
            </a:rPr>
            <a:t>​ where I can follow a method with help to collect data.</a:t>
          </a:r>
        </a:p>
        <a:p>
          <a:pPr algn="l">
            <a:spcAft>
              <a:spcPts val="0"/>
            </a:spcAft>
            <a:buFont typeface="Arial" panose="020B0604020202020204" pitchFamily="34" charset="0"/>
            <a:buNone/>
          </a:pPr>
          <a:r>
            <a:rPr lang="en-GB" sz="900" b="0" i="0" u="none" dirty="0">
              <a:solidFill>
                <a:srgbClr val="FFC000"/>
              </a:solidFill>
            </a:rPr>
            <a:t>I have learnt how to construct data tables with correct headings and can follow methods to collect data. </a:t>
          </a:r>
          <a:endParaRPr lang="en-US" sz="900" b="0" i="0" dirty="0">
            <a:solidFill>
              <a:srgbClr val="FFC000"/>
            </a:solidFill>
          </a:endParaRPr>
        </a:p>
        <a:p>
          <a:pPr algn="l">
            <a:spcAft>
              <a:spcPts val="0"/>
            </a:spcAft>
            <a:buFont typeface="Arial" panose="020B0604020202020204" pitchFamily="34" charset="0"/>
            <a:buNone/>
          </a:pPr>
          <a:r>
            <a:rPr lang="en-GB" sz="900" b="0" i="0" u="none" dirty="0">
              <a:solidFill>
                <a:srgbClr val="FFFF00"/>
              </a:solidFill>
            </a:rPr>
            <a:t>I can apply knowledge of variables to carry out investigations that </a:t>
          </a:r>
          <a:r>
            <a:rPr lang="en-US" sz="900" b="0" i="0" dirty="0">
              <a:solidFill>
                <a:srgbClr val="FFFF00"/>
              </a:solidFill>
            </a:rPr>
            <a:t>​allow valid data to be recorded.</a:t>
          </a:r>
        </a:p>
        <a:p>
          <a:pPr algn="l">
            <a:spcAft>
              <a:spcPts val="0"/>
            </a:spcAft>
            <a:buFont typeface="Arial" panose="020B0604020202020204" pitchFamily="34" charset="0"/>
            <a:buNone/>
          </a:pPr>
          <a:r>
            <a:rPr lang="en-GB" sz="900" b="0" i="0" u="none" dirty="0">
              <a:solidFill>
                <a:srgbClr val="0070C0"/>
              </a:solidFill>
            </a:rPr>
            <a:t>I can use my knowledge to build my skills</a:t>
          </a:r>
          <a:r>
            <a:rPr lang="en-US" sz="900" b="0" i="0" dirty="0">
              <a:solidFill>
                <a:srgbClr val="0070C0"/>
              </a:solidFill>
            </a:rPr>
            <a:t>​ in order to identify ways to improve the validity of my results.</a:t>
          </a:r>
        </a:p>
        <a:p>
          <a:pPr algn="l">
            <a:spcAft>
              <a:spcPts val="0"/>
            </a:spcAft>
            <a:buFont typeface="Arial" panose="020B0604020202020204" pitchFamily="34" charset="0"/>
            <a:buNone/>
          </a:pPr>
          <a:r>
            <a:rPr lang="en-GB" sz="900" b="0" i="0" u="none" dirty="0">
              <a:solidFill>
                <a:srgbClr val="00B050"/>
              </a:solidFill>
            </a:rPr>
            <a:t>I can use complex prior learning and skills to solve problems and suggest alternative ways to conduct an investigation.</a:t>
          </a:r>
          <a:endParaRPr lang="en-GB" sz="900" dirty="0">
            <a:solidFill>
              <a:srgbClr val="00B050"/>
            </a:solidFill>
          </a:endParaRPr>
        </a:p>
        <a:p>
          <a:pPr algn="l">
            <a:spcAft>
              <a:spcPts val="0"/>
            </a:spcAft>
            <a:buNone/>
          </a:pPr>
          <a:endParaRPr lang="en-GB" sz="900" dirty="0"/>
        </a:p>
        <a:p>
          <a:pPr algn="l">
            <a:spcAft>
              <a:spcPts val="0"/>
            </a:spcAft>
          </a:pPr>
          <a:endParaRPr lang="en-GB" sz="800" dirty="0">
            <a:solidFill>
              <a:srgbClr val="00B050"/>
            </a:solidFill>
          </a:endParaRPr>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D6B5A32E-9A63-438E-A755-58D65FA152C4}">
      <dgm:prSet phldrT="[Text]" custT="1">
        <dgm:style>
          <a:lnRef idx="2">
            <a:schemeClr val="accent6"/>
          </a:lnRef>
          <a:fillRef idx="1">
            <a:schemeClr val="lt1"/>
          </a:fillRef>
          <a:effectRef idx="0">
            <a:schemeClr val="accent6"/>
          </a:effectRef>
          <a:fontRef idx="minor">
            <a:schemeClr val="dk1"/>
          </a:fontRef>
        </dgm:style>
      </dgm:prSet>
      <dgm:spPr>
        <a:ln w="38100">
          <a:solidFill>
            <a:schemeClr val="accent1"/>
          </a:solidFill>
        </a:ln>
      </dgm:spPr>
      <dgm:t>
        <a:bodyPr anchor="t"/>
        <a:lstStyle/>
        <a:p>
          <a:pPr algn="l">
            <a:spcAft>
              <a:spcPts val="0"/>
            </a:spcAft>
          </a:pPr>
          <a:r>
            <a:rPr lang="en-GB" sz="800" b="1" dirty="0">
              <a:latin typeface="Ink Free" panose="03080402000500000000" pitchFamily="66" charset="0"/>
            </a:rPr>
            <a:t>Recall.</a:t>
          </a:r>
        </a:p>
        <a:p>
          <a:pPr algn="l">
            <a:spcAft>
              <a:spcPts val="0"/>
            </a:spcAft>
          </a:pPr>
          <a:r>
            <a:rPr lang="en-GB" sz="800" dirty="0">
              <a:solidFill>
                <a:srgbClr val="FF0000"/>
              </a:solidFill>
            </a:rPr>
            <a:t>I can recall and define key scientific terms such as cell, tissue, diffusion, mantle, atmosphere, conduction, and density.</a:t>
          </a:r>
        </a:p>
        <a:p>
          <a:pPr algn="l">
            <a:spcAft>
              <a:spcPts val="0"/>
            </a:spcAft>
          </a:pPr>
          <a:r>
            <a:rPr lang="en-GB" sz="800" dirty="0">
              <a:solidFill>
                <a:srgbClr val="FFC000"/>
              </a:solidFill>
            </a:rPr>
            <a:t>I can recall and accurately label diagrams that show structures like the organisation of the human body, layers of the Earth, and particle models.</a:t>
          </a:r>
        </a:p>
        <a:p>
          <a:pPr algn="l">
            <a:spcAft>
              <a:spcPts val="0"/>
            </a:spcAft>
          </a:pPr>
          <a:r>
            <a:rPr lang="en-GB" sz="800" dirty="0">
              <a:solidFill>
                <a:srgbClr val="FFFF00"/>
              </a:solidFill>
            </a:rPr>
            <a:t>I can recall key facts and processes from each topic, such as how substances move in and out of cells, how tectonic plates shift, and how heat transfers.</a:t>
          </a:r>
        </a:p>
        <a:p>
          <a:pPr algn="l">
            <a:spcAft>
              <a:spcPts val="0"/>
            </a:spcAft>
          </a:pPr>
          <a:r>
            <a:rPr lang="en-GB" sz="800" dirty="0">
              <a:solidFill>
                <a:srgbClr val="0070C0"/>
              </a:solidFill>
            </a:rPr>
            <a:t>I can recall information and apply it to real-life examples, such as osmosis in food, the impact of pollution on the atmosphere, or why objects float or sink.</a:t>
          </a:r>
        </a:p>
        <a:p>
          <a:pPr algn="l">
            <a:spcAft>
              <a:spcPts val="0"/>
            </a:spcAft>
          </a:pPr>
          <a:r>
            <a:rPr lang="en-GB" sz="800" dirty="0"/>
            <a:t>I</a:t>
          </a:r>
          <a:r>
            <a:rPr lang="en-GB" sz="800" dirty="0">
              <a:solidFill>
                <a:srgbClr val="00B050"/>
              </a:solidFill>
            </a:rPr>
            <a:t> can recall and explain how key scientific ideas connect across topics, such as how heat transfer drives plate movement.</a:t>
          </a:r>
          <a:endParaRPr lang="en-GB" sz="800" b="1" dirty="0">
            <a:solidFill>
              <a:srgbClr val="00B050"/>
            </a:solidFill>
            <a:latin typeface="Ink Free" panose="03080402000500000000" pitchFamily="66" charset="0"/>
          </a:endParaRPr>
        </a:p>
      </dgm:t>
    </dgm:pt>
    <dgm:pt modelId="{2345C089-A9B5-4B8B-87DC-D4717E203945}" type="sibTrans" cxnId="{694929F3-0809-4697-A635-E4857B213C79}">
      <dgm:prSet/>
      <dgm:spPr/>
      <dgm:t>
        <a:bodyPr/>
        <a:lstStyle/>
        <a:p>
          <a:endParaRPr lang="en-GB"/>
        </a:p>
      </dgm:t>
    </dgm:pt>
    <dgm:pt modelId="{2040F1D3-E061-4739-A170-6B11339D3BAD}" type="parTrans" cxnId="{694929F3-0809-4697-A635-E4857B213C79}">
      <dgm:prSet/>
      <dgm:spPr/>
      <dgm:t>
        <a:bodyPr/>
        <a:lstStyle/>
        <a:p>
          <a:endParaRPr lang="en-GB"/>
        </a:p>
      </dgm:t>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nchor="t"/>
        <a:lstStyle/>
        <a:p>
          <a:pPr algn="l">
            <a:lnSpc>
              <a:spcPct val="100000"/>
            </a:lnSpc>
            <a:spcAft>
              <a:spcPts val="0"/>
            </a:spcAft>
          </a:pPr>
          <a:r>
            <a:rPr lang="en-GB" sz="840" b="1" dirty="0">
              <a:latin typeface="Ink Free" panose="03080402000500000000" pitchFamily="66" charset="0"/>
            </a:rPr>
            <a:t>Knowledge and Understanding.</a:t>
          </a:r>
        </a:p>
        <a:p>
          <a:pPr algn="l">
            <a:lnSpc>
              <a:spcPct val="100000"/>
            </a:lnSpc>
            <a:spcAft>
              <a:spcPts val="0"/>
            </a:spcAft>
          </a:pPr>
          <a:r>
            <a:rPr lang="en-GB" sz="840" dirty="0">
              <a:solidFill>
                <a:srgbClr val="FF0000"/>
              </a:solidFill>
              <a:latin typeface="+mn-lt"/>
            </a:rPr>
            <a:t>I have a basic understanding of cell structure and membrane transport, including how substances move in and out of cells.</a:t>
          </a:r>
        </a:p>
        <a:p>
          <a:pPr algn="l">
            <a:lnSpc>
              <a:spcPct val="100000"/>
            </a:lnSpc>
            <a:spcAft>
              <a:spcPts val="0"/>
            </a:spcAft>
          </a:pPr>
          <a:r>
            <a:rPr lang="en-GB" sz="840" dirty="0">
              <a:solidFill>
                <a:srgbClr val="FFC000"/>
              </a:solidFill>
              <a:latin typeface="+mn-lt"/>
            </a:rPr>
            <a:t>I have a broader understanding of Earth’s structure, the atmosphere, and how natural processes like tectonic movement shape the planet.</a:t>
          </a:r>
        </a:p>
        <a:p>
          <a:pPr algn="l">
            <a:lnSpc>
              <a:spcPct val="100000"/>
            </a:lnSpc>
            <a:spcAft>
              <a:spcPts val="0"/>
            </a:spcAft>
          </a:pPr>
          <a:r>
            <a:rPr lang="en-GB" sz="840" dirty="0">
              <a:solidFill>
                <a:srgbClr val="FFFF00"/>
              </a:solidFill>
              <a:latin typeface="+mn-lt"/>
            </a:rPr>
            <a:t>I have a deeper understanding of how heat transfer and density influence Earth’s internal and atmospheric systems.</a:t>
          </a:r>
        </a:p>
        <a:p>
          <a:pPr algn="l">
            <a:lnSpc>
              <a:spcPct val="100000"/>
            </a:lnSpc>
            <a:spcAft>
              <a:spcPts val="0"/>
            </a:spcAft>
          </a:pPr>
          <a:r>
            <a:rPr lang="en-GB" sz="840" dirty="0">
              <a:solidFill>
                <a:srgbClr val="0070C0"/>
              </a:solidFill>
              <a:latin typeface="+mn-lt"/>
            </a:rPr>
            <a:t>I have a detailed understanding of how specific tectonic events and natural disasters have impacted both the environment and human societies.</a:t>
          </a:r>
        </a:p>
        <a:p>
          <a:pPr algn="l">
            <a:lnSpc>
              <a:spcPct val="100000"/>
            </a:lnSpc>
            <a:spcAft>
              <a:spcPts val="0"/>
            </a:spcAft>
          </a:pPr>
          <a:r>
            <a:rPr lang="en-GB" sz="840" dirty="0">
              <a:solidFill>
                <a:srgbClr val="00B050"/>
              </a:solidFill>
              <a:latin typeface="+mn-lt"/>
            </a:rPr>
            <a:t>I have an understanding of how biological and Earth systems interact and can form judgements on the impact of human activity on the planet.</a:t>
          </a:r>
          <a:endParaRPr lang="en-GB" sz="840" b="1" dirty="0">
            <a:solidFill>
              <a:srgbClr val="00B050"/>
            </a:solidFill>
            <a:latin typeface="Ink Free" panose="03080402000500000000" pitchFamily="66" charset="0"/>
          </a:endParaRP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3" custScaleX="714587" custScaleY="51609">
        <dgm:presLayoutVars>
          <dgm:bulletEnabled val="1"/>
        </dgm:presLayoutVars>
      </dgm:prSet>
      <dgm:spPr/>
    </dgm:pt>
    <dgm:pt modelId="{8E05D897-61AC-4344-A2C3-C47677776E03}" type="pres">
      <dgm:prSet presAssocID="{B7AF1C54-E979-495D-A4F2-E6ED788EC381}" presName="space" presStyleCnt="0"/>
      <dgm:spPr/>
    </dgm:pt>
    <dgm:pt modelId="{4A391992-1D39-41EE-898A-D092113ED043}" type="pres">
      <dgm:prSet presAssocID="{18FC90F7-43BA-48CD-A033-6CF1445E1B15}" presName="text" presStyleLbl="node1" presStyleIdx="1" presStyleCnt="3" custScaleX="714587" custScaleY="48904" custLinFactNeighborY="18540">
        <dgm:presLayoutVars>
          <dgm:bulletEnabled val="1"/>
        </dgm:presLayoutVars>
      </dgm:prSet>
      <dgm:spPr/>
    </dgm:pt>
    <dgm:pt modelId="{5C7D82B8-6EF8-4AE5-926E-55861C5971B5}" type="pres">
      <dgm:prSet presAssocID="{4AD9D54F-7E0D-456C-8FBC-CCE2DA9803B3}" presName="space" presStyleCnt="0"/>
      <dgm:spPr/>
    </dgm:pt>
    <dgm:pt modelId="{A007BD2E-B432-4D1C-9122-ABE7EC8D3E32}" type="pres">
      <dgm:prSet presAssocID="{D6B5A32E-9A63-438E-A755-58D65FA152C4}" presName="text" presStyleLbl="node1" presStyleIdx="2" presStyleCnt="3" custScaleX="714587" custScaleY="44371" custLinFactNeighborX="0" custLinFactNeighborY="-8142">
        <dgm:presLayoutVars>
          <dgm:bulletEnabled val="1"/>
        </dgm:presLayoutVars>
      </dgm:prSet>
      <dgm:spPr/>
    </dgm:pt>
  </dgm:ptLst>
  <dgm:cxnLst>
    <dgm:cxn modelId="{6D491837-4095-422E-8843-1086224696A3}"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7A5C8EA3-CD1E-4F76-8456-DDD2FC321DD9}" type="presOf" srcId="{18FC90F7-43BA-48CD-A033-6CF1445E1B15}" destId="{4A391992-1D39-41EE-898A-D092113ED043}"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7B0C63EC-9A30-4A77-8694-2BC0C5C3AC7A}" type="presOf" srcId="{D6B5A32E-9A63-438E-A755-58D65FA152C4}" destId="{A007BD2E-B432-4D1C-9122-ABE7EC8D3E32}" srcOrd="0" destOrd="0" presId="urn:diagrams.loki3.com/VaryingWidthList"/>
    <dgm:cxn modelId="{573B97EC-8EB5-4F9E-9949-66B9E95ABA8F}" srcId="{814303D1-91B5-4DD8-90E6-00AE72C4A5C5}" destId="{6C7F385F-3D09-443F-A0AB-E65919A098A8}" srcOrd="0" destOrd="0" parTransId="{2400A6B0-CF3C-4E0B-926E-4A04D0416FAE}" sibTransId="{B7AF1C54-E979-495D-A4F2-E6ED788EC381}"/>
    <dgm:cxn modelId="{694929F3-0809-4697-A635-E4857B213C79}" srcId="{814303D1-91B5-4DD8-90E6-00AE72C4A5C5}" destId="{D6B5A32E-9A63-438E-A755-58D65FA152C4}" srcOrd="2" destOrd="0" parTransId="{2040F1D3-E061-4739-A170-6B11339D3BAD}" sibTransId="{2345C089-A9B5-4B8B-87DC-D4717E203945}"/>
    <dgm:cxn modelId="{3742CA61-4A34-4B06-9241-CB0A0E85D1C6}" type="presParOf" srcId="{C8BEAD66-2628-4B43-9A6B-FF08F3444FAF}" destId="{3C17E512-A5D7-463D-B618-8D161FA01809}" srcOrd="0" destOrd="0" presId="urn:diagrams.loki3.com/VaryingWidthList"/>
    <dgm:cxn modelId="{8CA4998A-E51D-4E71-9E55-8298F8482627}" type="presParOf" srcId="{C8BEAD66-2628-4B43-9A6B-FF08F3444FAF}" destId="{8E05D897-61AC-4344-A2C3-C47677776E03}" srcOrd="1" destOrd="0" presId="urn:diagrams.loki3.com/VaryingWidthList"/>
    <dgm:cxn modelId="{178799A4-CB0D-4EF4-A9F7-A23199CA3589}" type="presParOf" srcId="{C8BEAD66-2628-4B43-9A6B-FF08F3444FAF}" destId="{4A391992-1D39-41EE-898A-D092113ED043}" srcOrd="2" destOrd="0" presId="urn:diagrams.loki3.com/VaryingWidthList"/>
    <dgm:cxn modelId="{63825D93-2CA7-426D-8554-2D7AFB28B8DD}" type="presParOf" srcId="{C8BEAD66-2628-4B43-9A6B-FF08F3444FAF}" destId="{5C7D82B8-6EF8-4AE5-926E-55861C5971B5}" srcOrd="3" destOrd="0" presId="urn:diagrams.loki3.com/VaryingWidthList"/>
    <dgm:cxn modelId="{1BD4FA22-5198-4F0B-94A9-E7B6A5D741CA}" type="presParOf" srcId="{C8BEAD66-2628-4B43-9A6B-FF08F3444FAF}" destId="{A007BD2E-B432-4D1C-9122-ABE7EC8D3E32}" srcOrd="4" destOrd="0" presId="urn:diagrams.loki3.com/VaryingWidthList"/>
  </dgm:cxnLst>
  <dgm:bg/>
  <dgm:whole/>
  <dgm:extLst>
    <a:ext uri="http://schemas.microsoft.com/office/drawing/2008/diagram">
      <dsp:dataModelExt xmlns:dsp="http://schemas.microsoft.com/office/drawing/2008/diagram" relId="rId2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F99392-49C5-4C13-A53F-857B81212D90}" type="doc">
      <dgm:prSet loTypeId="urn:microsoft.com/office/officeart/2011/layout/TabList" loCatId="list" qsTypeId="urn:microsoft.com/office/officeart/2005/8/quickstyle/simple1" qsCatId="simple" csTypeId="urn:microsoft.com/office/officeart/2005/8/colors/colorful1" csCatId="colorful" phldr="1"/>
      <dgm:spPr/>
      <dgm:t>
        <a:bodyPr/>
        <a:lstStyle/>
        <a:p>
          <a:endParaRPr lang="en-GB"/>
        </a:p>
      </dgm:t>
    </dgm:pt>
    <dgm:pt modelId="{3C4BC7F4-1500-45C3-8D82-D9A5951FB92F}">
      <dgm:prSet phldrT="[Text]" custT="1"/>
      <dgm:spPr>
        <a:solidFill>
          <a:srgbClr val="7030A0"/>
        </a:solidFill>
        <a:ln>
          <a:solidFill>
            <a:schemeClr val="tx1"/>
          </a:solidFill>
        </a:ln>
      </dgm:spPr>
      <dgm:t>
        <a:bodyPr/>
        <a:lstStyle/>
        <a:p>
          <a:r>
            <a:rPr lang="en-GB" sz="1200" dirty="0"/>
            <a:t>Numeracy</a:t>
          </a:r>
        </a:p>
      </dgm:t>
    </dgm:pt>
    <dgm:pt modelId="{1C83A2D3-A084-43FC-9885-6686A46A9EBB}" type="parTrans" cxnId="{91BAF776-E87B-426C-B454-B63FB19B465D}">
      <dgm:prSet/>
      <dgm:spPr/>
      <dgm:t>
        <a:bodyPr/>
        <a:lstStyle/>
        <a:p>
          <a:endParaRPr lang="en-GB"/>
        </a:p>
      </dgm:t>
    </dgm:pt>
    <dgm:pt modelId="{BF31B968-ACDF-4EE9-91BC-25B887E26070}" type="sibTrans" cxnId="{91BAF776-E87B-426C-B454-B63FB19B465D}">
      <dgm:prSet/>
      <dgm:spPr/>
      <dgm:t>
        <a:bodyPr/>
        <a:lstStyle/>
        <a:p>
          <a:endParaRPr lang="en-GB"/>
        </a:p>
      </dgm:t>
    </dgm:pt>
    <dgm:pt modelId="{F62F349B-8D16-4257-90D1-2557AD4A6C40}">
      <dgm:prSet phldrT="[Text]" custT="1"/>
      <dgm:spPr/>
      <dgm:t>
        <a:bodyPr/>
        <a:lstStyle/>
        <a:p>
          <a:r>
            <a:rPr lang="en-GB" sz="1400"/>
            <a:t> </a:t>
          </a:r>
        </a:p>
      </dgm:t>
    </dgm:pt>
    <dgm:pt modelId="{CE055BC4-D7A6-49B7-AC27-478CD9AAAD79}" type="parTrans" cxnId="{59FF03B1-4791-4D61-B9E5-373ACD9A0F5A}">
      <dgm:prSet/>
      <dgm:spPr/>
      <dgm:t>
        <a:bodyPr/>
        <a:lstStyle/>
        <a:p>
          <a:endParaRPr lang="en-GB"/>
        </a:p>
      </dgm:t>
    </dgm:pt>
    <dgm:pt modelId="{3D4CA848-5A14-436B-8457-6CE4A7291560}" type="sibTrans" cxnId="{59FF03B1-4791-4D61-B9E5-373ACD9A0F5A}">
      <dgm:prSet/>
      <dgm:spPr/>
      <dgm:t>
        <a:bodyPr/>
        <a:lstStyle/>
        <a:p>
          <a:endParaRPr lang="en-GB"/>
        </a:p>
      </dgm:t>
    </dgm:pt>
    <dgm:pt modelId="{749F371C-14CD-4319-BF0C-2E5AB2D68642}">
      <dgm:prSet phldrT="[Text]" custT="1"/>
      <dgm:spPr/>
      <dgm:t>
        <a:bodyPr/>
        <a:lstStyle/>
        <a:p>
          <a:r>
            <a:rPr lang="en-GB" sz="1400"/>
            <a:t> </a:t>
          </a:r>
        </a:p>
      </dgm:t>
    </dgm:pt>
    <dgm:pt modelId="{853B845D-B3A6-4234-829D-5008A4034528}" type="parTrans" cxnId="{4ECD78FF-9467-4572-A3EC-DC155AFBFCB3}">
      <dgm:prSet/>
      <dgm:spPr/>
      <dgm:t>
        <a:bodyPr/>
        <a:lstStyle/>
        <a:p>
          <a:endParaRPr lang="en-GB"/>
        </a:p>
      </dgm:t>
    </dgm:pt>
    <dgm:pt modelId="{47BEEE67-4BF7-425D-8A88-80C8F5DEEDAA}" type="sibTrans" cxnId="{4ECD78FF-9467-4572-A3EC-DC155AFBFCB3}">
      <dgm:prSet/>
      <dgm:spPr/>
      <dgm:t>
        <a:bodyPr/>
        <a:lstStyle/>
        <a:p>
          <a:endParaRPr lang="en-GB"/>
        </a:p>
      </dgm:t>
    </dgm:pt>
    <dgm:pt modelId="{E0EAF1AA-1C8E-4EDD-B8F4-42ABE2F52785}">
      <dgm:prSet phldrT="[Text]" custT="1"/>
      <dgm:spPr>
        <a:ln>
          <a:solidFill>
            <a:schemeClr val="tx1"/>
          </a:solidFill>
        </a:ln>
      </dgm:spPr>
      <dgm:t>
        <a:bodyPr/>
        <a:lstStyle/>
        <a:p>
          <a:r>
            <a:rPr lang="en-GB" sz="1100" dirty="0"/>
            <a:t>Humanities</a:t>
          </a:r>
        </a:p>
      </dgm:t>
    </dgm:pt>
    <dgm:pt modelId="{0AC79570-24C8-453E-8889-2847ABC6DD30}" type="parTrans" cxnId="{38936B53-FF2C-459A-9087-739EEA300667}">
      <dgm:prSet/>
      <dgm:spPr/>
      <dgm:t>
        <a:bodyPr/>
        <a:lstStyle/>
        <a:p>
          <a:endParaRPr lang="en-GB"/>
        </a:p>
      </dgm:t>
    </dgm:pt>
    <dgm:pt modelId="{A802B87A-B8E8-4B8B-BE1C-52303BFF5536}" type="sibTrans" cxnId="{38936B53-FF2C-459A-9087-739EEA300667}">
      <dgm:prSet/>
      <dgm:spPr/>
      <dgm:t>
        <a:bodyPr/>
        <a:lstStyle/>
        <a:p>
          <a:endParaRPr lang="en-GB"/>
        </a:p>
      </dgm:t>
    </dgm:pt>
    <dgm:pt modelId="{FDC09A97-120B-4459-8FC8-6B982EDD88F8}">
      <dgm:prSet phldrT="[Text]" custT="1"/>
      <dgm:spPr/>
      <dgm:t>
        <a:bodyPr/>
        <a:lstStyle/>
        <a:p>
          <a:endParaRPr lang="en-GB" sz="1400"/>
        </a:p>
      </dgm:t>
    </dgm:pt>
    <dgm:pt modelId="{82436B6E-152D-4CFF-BB33-F031E990299C}" type="parTrans" cxnId="{1777463A-DE34-4742-BBEB-F5A3D0666AE9}">
      <dgm:prSet/>
      <dgm:spPr/>
      <dgm:t>
        <a:bodyPr/>
        <a:lstStyle/>
        <a:p>
          <a:endParaRPr lang="en-GB"/>
        </a:p>
      </dgm:t>
    </dgm:pt>
    <dgm:pt modelId="{0E14F6B7-9162-46B0-86D1-A39FE771D67D}" type="sibTrans" cxnId="{1777463A-DE34-4742-BBEB-F5A3D0666AE9}">
      <dgm:prSet/>
      <dgm:spPr/>
      <dgm:t>
        <a:bodyPr/>
        <a:lstStyle/>
        <a:p>
          <a:endParaRPr lang="en-GB"/>
        </a:p>
      </dgm:t>
    </dgm:pt>
    <dgm:pt modelId="{A001EAA2-581D-4BB7-B1D8-B8451D87302F}">
      <dgm:prSet phldrT="[Text]" custT="1"/>
      <dgm:spPr>
        <a:solidFill>
          <a:srgbClr val="FF3399"/>
        </a:solidFill>
        <a:ln>
          <a:solidFill>
            <a:schemeClr val="tx1"/>
          </a:solidFill>
        </a:ln>
      </dgm:spPr>
      <dgm:t>
        <a:bodyPr/>
        <a:lstStyle/>
        <a:p>
          <a:r>
            <a:rPr lang="en-GB" sz="1100" dirty="0"/>
            <a:t>Technology</a:t>
          </a:r>
          <a:endParaRPr lang="en-GB" sz="1400" dirty="0"/>
        </a:p>
      </dgm:t>
    </dgm:pt>
    <dgm:pt modelId="{A836EF9E-CB3B-407F-9D52-88097CC30FC9}" type="sibTrans" cxnId="{2331FEB9-A73F-4A94-8E78-0CF19FB176CF}">
      <dgm:prSet/>
      <dgm:spPr/>
      <dgm:t>
        <a:bodyPr/>
        <a:lstStyle/>
        <a:p>
          <a:endParaRPr lang="en-GB"/>
        </a:p>
      </dgm:t>
    </dgm:pt>
    <dgm:pt modelId="{09596C66-3125-404A-B04E-A198C808BD10}" type="parTrans" cxnId="{2331FEB9-A73F-4A94-8E78-0CF19FB176CF}">
      <dgm:prSet/>
      <dgm:spPr/>
      <dgm:t>
        <a:bodyPr/>
        <a:lstStyle/>
        <a:p>
          <a:endParaRPr lang="en-GB"/>
        </a:p>
      </dgm:t>
    </dgm:pt>
    <dgm:pt modelId="{27A71F52-3192-4E89-9614-1AC820CC2DBB}" type="pres">
      <dgm:prSet presAssocID="{F5F99392-49C5-4C13-A53F-857B81212D90}" presName="Name0" presStyleCnt="0">
        <dgm:presLayoutVars>
          <dgm:chMax/>
          <dgm:chPref val="3"/>
          <dgm:dir/>
          <dgm:animOne val="branch"/>
          <dgm:animLvl val="lvl"/>
        </dgm:presLayoutVars>
      </dgm:prSet>
      <dgm:spPr/>
    </dgm:pt>
    <dgm:pt modelId="{774759C4-99D4-4EF3-B5FC-2DF88C91E2CF}" type="pres">
      <dgm:prSet presAssocID="{3C4BC7F4-1500-45C3-8D82-D9A5951FB92F}" presName="composite" presStyleCnt="0"/>
      <dgm:spPr/>
    </dgm:pt>
    <dgm:pt modelId="{FC5AACF1-F8B3-48A5-9F17-DFD4F5124191}" type="pres">
      <dgm:prSet presAssocID="{3C4BC7F4-1500-45C3-8D82-D9A5951FB92F}" presName="FirstChild" presStyleLbl="revTx" presStyleIdx="0" presStyleCnt="3">
        <dgm:presLayoutVars>
          <dgm:chMax val="0"/>
          <dgm:chPref val="0"/>
          <dgm:bulletEnabled val="1"/>
        </dgm:presLayoutVars>
      </dgm:prSet>
      <dgm:spPr/>
    </dgm:pt>
    <dgm:pt modelId="{20E48F43-B081-4576-B77D-C98BEFE010AA}" type="pres">
      <dgm:prSet presAssocID="{3C4BC7F4-1500-45C3-8D82-D9A5951FB92F}" presName="Parent" presStyleLbl="alignNode1" presStyleIdx="0" presStyleCnt="3">
        <dgm:presLayoutVars>
          <dgm:chMax val="3"/>
          <dgm:chPref val="3"/>
          <dgm:bulletEnabled val="1"/>
        </dgm:presLayoutVars>
      </dgm:prSet>
      <dgm:spPr/>
    </dgm:pt>
    <dgm:pt modelId="{4C87646E-5C92-40EF-9209-D53F794D31BA}" type="pres">
      <dgm:prSet presAssocID="{3C4BC7F4-1500-45C3-8D82-D9A5951FB92F}" presName="Accent" presStyleLbl="parChTrans1D1" presStyleIdx="0" presStyleCnt="3"/>
      <dgm:spPr/>
    </dgm:pt>
    <dgm:pt modelId="{8C0D3643-43D3-4BA5-9ABB-48EFD2CF5D5B}" type="pres">
      <dgm:prSet presAssocID="{BF31B968-ACDF-4EE9-91BC-25B887E26070}" presName="sibTrans" presStyleCnt="0"/>
      <dgm:spPr/>
    </dgm:pt>
    <dgm:pt modelId="{71F151DD-3898-4651-8AE7-F9BB12A09E63}" type="pres">
      <dgm:prSet presAssocID="{A001EAA2-581D-4BB7-B1D8-B8451D87302F}" presName="composite" presStyleCnt="0"/>
      <dgm:spPr/>
    </dgm:pt>
    <dgm:pt modelId="{0D0F3F31-C825-4795-BCBE-D677066585E8}" type="pres">
      <dgm:prSet presAssocID="{A001EAA2-581D-4BB7-B1D8-B8451D87302F}" presName="FirstChild" presStyleLbl="revTx" presStyleIdx="1" presStyleCnt="3">
        <dgm:presLayoutVars>
          <dgm:chMax val="0"/>
          <dgm:chPref val="0"/>
          <dgm:bulletEnabled val="1"/>
        </dgm:presLayoutVars>
      </dgm:prSet>
      <dgm:spPr/>
    </dgm:pt>
    <dgm:pt modelId="{0F661122-FF5C-41FD-8986-F2E25502D929}" type="pres">
      <dgm:prSet presAssocID="{A001EAA2-581D-4BB7-B1D8-B8451D87302F}" presName="Parent" presStyleLbl="alignNode1" presStyleIdx="1" presStyleCnt="3">
        <dgm:presLayoutVars>
          <dgm:chMax val="3"/>
          <dgm:chPref val="3"/>
          <dgm:bulletEnabled val="1"/>
        </dgm:presLayoutVars>
      </dgm:prSet>
      <dgm:spPr/>
    </dgm:pt>
    <dgm:pt modelId="{EB609FDB-D64A-47ED-B9E8-FEAC23B2C3A6}" type="pres">
      <dgm:prSet presAssocID="{A001EAA2-581D-4BB7-B1D8-B8451D87302F}" presName="Accent" presStyleLbl="parChTrans1D1" presStyleIdx="1" presStyleCnt="3"/>
      <dgm:spPr/>
    </dgm:pt>
    <dgm:pt modelId="{27591710-3DF1-43A0-AA86-7CE12598EEE4}" type="pres">
      <dgm:prSet presAssocID="{A836EF9E-CB3B-407F-9D52-88097CC30FC9}" presName="sibTrans" presStyleCnt="0"/>
      <dgm:spPr/>
    </dgm:pt>
    <dgm:pt modelId="{DABD9F9C-C61E-4696-8079-1E3CD3F10554}" type="pres">
      <dgm:prSet presAssocID="{E0EAF1AA-1C8E-4EDD-B8F4-42ABE2F52785}" presName="composite" presStyleCnt="0"/>
      <dgm:spPr/>
    </dgm:pt>
    <dgm:pt modelId="{CDBE7ECF-F590-467D-B269-19ED3E4AF0C5}" type="pres">
      <dgm:prSet presAssocID="{E0EAF1AA-1C8E-4EDD-B8F4-42ABE2F52785}" presName="FirstChild" presStyleLbl="revTx" presStyleIdx="2" presStyleCnt="3">
        <dgm:presLayoutVars>
          <dgm:chMax val="0"/>
          <dgm:chPref val="0"/>
          <dgm:bulletEnabled val="1"/>
        </dgm:presLayoutVars>
      </dgm:prSet>
      <dgm:spPr/>
    </dgm:pt>
    <dgm:pt modelId="{22BA5738-8198-414D-A6D5-D20E3D9E5F31}" type="pres">
      <dgm:prSet presAssocID="{E0EAF1AA-1C8E-4EDD-B8F4-42ABE2F52785}" presName="Parent" presStyleLbl="alignNode1" presStyleIdx="2" presStyleCnt="3">
        <dgm:presLayoutVars>
          <dgm:chMax val="3"/>
          <dgm:chPref val="3"/>
          <dgm:bulletEnabled val="1"/>
        </dgm:presLayoutVars>
      </dgm:prSet>
      <dgm:spPr/>
    </dgm:pt>
    <dgm:pt modelId="{A3F14F9C-E5F9-4FB7-A080-9CF96D84CD66}" type="pres">
      <dgm:prSet presAssocID="{E0EAF1AA-1C8E-4EDD-B8F4-42ABE2F52785}" presName="Accent" presStyleLbl="parChTrans1D1" presStyleIdx="2" presStyleCnt="3"/>
      <dgm:spPr/>
    </dgm:pt>
  </dgm:ptLst>
  <dgm:cxnLst>
    <dgm:cxn modelId="{28511200-297D-450E-AF58-A2FD0083E424}" type="presOf" srcId="{FDC09A97-120B-4459-8FC8-6B982EDD88F8}" destId="{CDBE7ECF-F590-467D-B269-19ED3E4AF0C5}" srcOrd="0" destOrd="0" presId="urn:microsoft.com/office/officeart/2011/layout/TabList"/>
    <dgm:cxn modelId="{36629138-6808-418B-9F14-DE063597448D}" type="presOf" srcId="{F5F99392-49C5-4C13-A53F-857B81212D90}" destId="{27A71F52-3192-4E89-9614-1AC820CC2DBB}" srcOrd="0" destOrd="0" presId="urn:microsoft.com/office/officeart/2011/layout/TabList"/>
    <dgm:cxn modelId="{1777463A-DE34-4742-BBEB-F5A3D0666AE9}" srcId="{E0EAF1AA-1C8E-4EDD-B8F4-42ABE2F52785}" destId="{FDC09A97-120B-4459-8FC8-6B982EDD88F8}" srcOrd="0" destOrd="0" parTransId="{82436B6E-152D-4CFF-BB33-F031E990299C}" sibTransId="{0E14F6B7-9162-46B0-86D1-A39FE771D67D}"/>
    <dgm:cxn modelId="{3CF4B93B-8583-4606-8D5A-8AA1C73DA52F}" type="presOf" srcId="{3C4BC7F4-1500-45C3-8D82-D9A5951FB92F}" destId="{20E48F43-B081-4576-B77D-C98BEFE010AA}" srcOrd="0" destOrd="0" presId="urn:microsoft.com/office/officeart/2011/layout/TabList"/>
    <dgm:cxn modelId="{5F4CF85E-5729-44C9-9431-13B18E8E6782}" type="presOf" srcId="{749F371C-14CD-4319-BF0C-2E5AB2D68642}" destId="{0D0F3F31-C825-4795-BCBE-D677066585E8}" srcOrd="0" destOrd="0" presId="urn:microsoft.com/office/officeart/2011/layout/TabList"/>
    <dgm:cxn modelId="{38936B53-FF2C-459A-9087-739EEA300667}" srcId="{F5F99392-49C5-4C13-A53F-857B81212D90}" destId="{E0EAF1AA-1C8E-4EDD-B8F4-42ABE2F52785}" srcOrd="2" destOrd="0" parTransId="{0AC79570-24C8-453E-8889-2847ABC6DD30}" sibTransId="{A802B87A-B8E8-4B8B-BE1C-52303BFF5536}"/>
    <dgm:cxn modelId="{822FBB74-BB33-4DC7-8F66-70ACD529A042}" type="presOf" srcId="{A001EAA2-581D-4BB7-B1D8-B8451D87302F}" destId="{0F661122-FF5C-41FD-8986-F2E25502D929}" srcOrd="0" destOrd="0" presId="urn:microsoft.com/office/officeart/2011/layout/TabList"/>
    <dgm:cxn modelId="{3BEDDC75-5547-4880-8FC8-B87B61138307}" type="presOf" srcId="{F62F349B-8D16-4257-90D1-2557AD4A6C40}" destId="{FC5AACF1-F8B3-48A5-9F17-DFD4F5124191}" srcOrd="0" destOrd="0" presId="urn:microsoft.com/office/officeart/2011/layout/TabList"/>
    <dgm:cxn modelId="{91BAF776-E87B-426C-B454-B63FB19B465D}" srcId="{F5F99392-49C5-4C13-A53F-857B81212D90}" destId="{3C4BC7F4-1500-45C3-8D82-D9A5951FB92F}" srcOrd="0" destOrd="0" parTransId="{1C83A2D3-A084-43FC-9885-6686A46A9EBB}" sibTransId="{BF31B968-ACDF-4EE9-91BC-25B887E26070}"/>
    <dgm:cxn modelId="{49005277-C49E-4158-8FCA-72D07C4F5615}" type="presOf" srcId="{E0EAF1AA-1C8E-4EDD-B8F4-42ABE2F52785}" destId="{22BA5738-8198-414D-A6D5-D20E3D9E5F31}" srcOrd="0" destOrd="0" presId="urn:microsoft.com/office/officeart/2011/layout/TabList"/>
    <dgm:cxn modelId="{59FF03B1-4791-4D61-B9E5-373ACD9A0F5A}" srcId="{3C4BC7F4-1500-45C3-8D82-D9A5951FB92F}" destId="{F62F349B-8D16-4257-90D1-2557AD4A6C40}" srcOrd="0" destOrd="0" parTransId="{CE055BC4-D7A6-49B7-AC27-478CD9AAAD79}" sibTransId="{3D4CA848-5A14-436B-8457-6CE4A7291560}"/>
    <dgm:cxn modelId="{2331FEB9-A73F-4A94-8E78-0CF19FB176CF}" srcId="{F5F99392-49C5-4C13-A53F-857B81212D90}" destId="{A001EAA2-581D-4BB7-B1D8-B8451D87302F}" srcOrd="1" destOrd="0" parTransId="{09596C66-3125-404A-B04E-A198C808BD10}" sibTransId="{A836EF9E-CB3B-407F-9D52-88097CC30FC9}"/>
    <dgm:cxn modelId="{4ECD78FF-9467-4572-A3EC-DC155AFBFCB3}" srcId="{A001EAA2-581D-4BB7-B1D8-B8451D87302F}" destId="{749F371C-14CD-4319-BF0C-2E5AB2D68642}" srcOrd="0" destOrd="0" parTransId="{853B845D-B3A6-4234-829D-5008A4034528}" sibTransId="{47BEEE67-4BF7-425D-8A88-80C8F5DEEDAA}"/>
    <dgm:cxn modelId="{22DAAA47-7F59-4EE5-8BE2-365A49DEB3F7}" type="presParOf" srcId="{27A71F52-3192-4E89-9614-1AC820CC2DBB}" destId="{774759C4-99D4-4EF3-B5FC-2DF88C91E2CF}" srcOrd="0" destOrd="0" presId="urn:microsoft.com/office/officeart/2011/layout/TabList"/>
    <dgm:cxn modelId="{BC6D01A6-42A9-454B-9A69-2EF3636CFB00}" type="presParOf" srcId="{774759C4-99D4-4EF3-B5FC-2DF88C91E2CF}" destId="{FC5AACF1-F8B3-48A5-9F17-DFD4F5124191}" srcOrd="0" destOrd="0" presId="urn:microsoft.com/office/officeart/2011/layout/TabList"/>
    <dgm:cxn modelId="{2B2EEAB7-D44C-416E-8387-80D9A5896FA1}" type="presParOf" srcId="{774759C4-99D4-4EF3-B5FC-2DF88C91E2CF}" destId="{20E48F43-B081-4576-B77D-C98BEFE010AA}" srcOrd="1" destOrd="0" presId="urn:microsoft.com/office/officeart/2011/layout/TabList"/>
    <dgm:cxn modelId="{DDF26689-CE26-40EE-AFDC-C44B967A1A29}" type="presParOf" srcId="{774759C4-99D4-4EF3-B5FC-2DF88C91E2CF}" destId="{4C87646E-5C92-40EF-9209-D53F794D31BA}" srcOrd="2" destOrd="0" presId="urn:microsoft.com/office/officeart/2011/layout/TabList"/>
    <dgm:cxn modelId="{15D9613F-539B-4D32-A9B5-C50D05EA91CF}" type="presParOf" srcId="{27A71F52-3192-4E89-9614-1AC820CC2DBB}" destId="{8C0D3643-43D3-4BA5-9ABB-48EFD2CF5D5B}" srcOrd="1" destOrd="0" presId="urn:microsoft.com/office/officeart/2011/layout/TabList"/>
    <dgm:cxn modelId="{3FAC43AF-2E83-43C5-8A19-2BCF1A131542}" type="presParOf" srcId="{27A71F52-3192-4E89-9614-1AC820CC2DBB}" destId="{71F151DD-3898-4651-8AE7-F9BB12A09E63}" srcOrd="2" destOrd="0" presId="urn:microsoft.com/office/officeart/2011/layout/TabList"/>
    <dgm:cxn modelId="{7AB2AF1C-D0A8-42EB-AA76-A6C19BCDA656}" type="presParOf" srcId="{71F151DD-3898-4651-8AE7-F9BB12A09E63}" destId="{0D0F3F31-C825-4795-BCBE-D677066585E8}" srcOrd="0" destOrd="0" presId="urn:microsoft.com/office/officeart/2011/layout/TabList"/>
    <dgm:cxn modelId="{24F4C051-C11E-4C5D-8577-9AA82935E940}" type="presParOf" srcId="{71F151DD-3898-4651-8AE7-F9BB12A09E63}" destId="{0F661122-FF5C-41FD-8986-F2E25502D929}" srcOrd="1" destOrd="0" presId="urn:microsoft.com/office/officeart/2011/layout/TabList"/>
    <dgm:cxn modelId="{B289D2BB-6819-4A1F-910D-7EC6FD3508DC}" type="presParOf" srcId="{71F151DD-3898-4651-8AE7-F9BB12A09E63}" destId="{EB609FDB-D64A-47ED-B9E8-FEAC23B2C3A6}" srcOrd="2" destOrd="0" presId="urn:microsoft.com/office/officeart/2011/layout/TabList"/>
    <dgm:cxn modelId="{CD93F6C4-0E26-4638-8EC3-D0249EB6F05F}" type="presParOf" srcId="{27A71F52-3192-4E89-9614-1AC820CC2DBB}" destId="{27591710-3DF1-43A0-AA86-7CE12598EEE4}" srcOrd="3" destOrd="0" presId="urn:microsoft.com/office/officeart/2011/layout/TabList"/>
    <dgm:cxn modelId="{91031B1E-1537-4F8A-A09B-2115B2CD2B80}" type="presParOf" srcId="{27A71F52-3192-4E89-9614-1AC820CC2DBB}" destId="{DABD9F9C-C61E-4696-8079-1E3CD3F10554}" srcOrd="4" destOrd="0" presId="urn:microsoft.com/office/officeart/2011/layout/TabList"/>
    <dgm:cxn modelId="{39E34BCC-DB68-4546-99E4-A6B0585F23E9}" type="presParOf" srcId="{DABD9F9C-C61E-4696-8079-1E3CD3F10554}" destId="{CDBE7ECF-F590-467D-B269-19ED3E4AF0C5}" srcOrd="0" destOrd="0" presId="urn:microsoft.com/office/officeart/2011/layout/TabList"/>
    <dgm:cxn modelId="{CDEF5325-3902-4C58-865C-0749A3B16A75}" type="presParOf" srcId="{DABD9F9C-C61E-4696-8079-1E3CD3F10554}" destId="{22BA5738-8198-414D-A6D5-D20E3D9E5F31}" srcOrd="1" destOrd="0" presId="urn:microsoft.com/office/officeart/2011/layout/TabList"/>
    <dgm:cxn modelId="{D0C4D7FE-CFD6-4E4F-AD2A-A9A0E518EEBB}" type="presParOf" srcId="{DABD9F9C-C61E-4696-8079-1E3CD3F10554}" destId="{A3F14F9C-E5F9-4FB7-A080-9CF96D84CD66}" srcOrd="2" destOrd="0" presId="urn:microsoft.com/office/officeart/2011/layout/Tab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t>
        <a:bodyPr/>
        <a:lstStyle/>
        <a:p>
          <a:endParaRPr lang="en-GB"/>
        </a:p>
      </dgm:t>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ln w="38100">
          <a:solidFill>
            <a:schemeClr val="accent1"/>
          </a:solidFill>
        </a:ln>
      </dgm:spPr>
      <dgm:t>
        <a:bodyPr/>
        <a:lstStyle/>
        <a:p>
          <a:pPr algn="l">
            <a:spcAft>
              <a:spcPts val="0"/>
            </a:spcAft>
          </a:pPr>
          <a:r>
            <a:rPr lang="en-GB" sz="800" b="1" dirty="0">
              <a:latin typeface="Ink Free" panose="03080402000500000000" pitchFamily="66" charset="0"/>
            </a:rPr>
            <a:t>Skills.</a:t>
          </a:r>
        </a:p>
        <a:p>
          <a:pPr algn="l">
            <a:spcAft>
              <a:spcPts val="0"/>
            </a:spcAft>
          </a:pPr>
          <a:r>
            <a:rPr lang="en-GB" sz="800" b="0" i="0" u="none" dirty="0">
              <a:solidFill>
                <a:srgbClr val="FF0000"/>
              </a:solidFill>
            </a:rPr>
            <a:t>I have basic practical skills</a:t>
          </a:r>
          <a:r>
            <a:rPr lang="en-US" sz="800" b="0" i="0" dirty="0">
              <a:solidFill>
                <a:srgbClr val="FF0000"/>
              </a:solidFill>
            </a:rPr>
            <a:t>​ where I can follow a method with help to collect data.</a:t>
          </a:r>
        </a:p>
        <a:p>
          <a:pPr algn="l">
            <a:spcAft>
              <a:spcPts val="0"/>
            </a:spcAft>
          </a:pPr>
          <a:r>
            <a:rPr lang="en-GB" sz="800" b="0" i="0" u="none" dirty="0">
              <a:solidFill>
                <a:srgbClr val="FFC000"/>
              </a:solidFill>
            </a:rPr>
            <a:t>I have learnt how to construct data tables with correct headings and can follow methods to collect data. </a:t>
          </a:r>
          <a:endParaRPr lang="en-US" sz="800" b="0" i="0" dirty="0">
            <a:solidFill>
              <a:srgbClr val="FFC000"/>
            </a:solidFill>
          </a:endParaRPr>
        </a:p>
        <a:p>
          <a:pPr algn="l">
            <a:spcAft>
              <a:spcPts val="0"/>
            </a:spcAft>
          </a:pPr>
          <a:r>
            <a:rPr lang="en-GB" sz="800" b="0" i="0" u="none" dirty="0">
              <a:solidFill>
                <a:srgbClr val="FFFF00"/>
              </a:solidFill>
            </a:rPr>
            <a:t>I can apply knowledge of variables to carry out investigations that </a:t>
          </a:r>
          <a:r>
            <a:rPr lang="en-US" sz="800" b="0" i="0" dirty="0">
              <a:solidFill>
                <a:srgbClr val="FFFF00"/>
              </a:solidFill>
            </a:rPr>
            <a:t>​allow valid data to be recorded.</a:t>
          </a:r>
        </a:p>
        <a:p>
          <a:pPr algn="l">
            <a:spcAft>
              <a:spcPts val="0"/>
            </a:spcAft>
          </a:pPr>
          <a:r>
            <a:rPr lang="en-GB" sz="800" b="0" i="0" u="none" dirty="0">
              <a:solidFill>
                <a:srgbClr val="0070C0"/>
              </a:solidFill>
            </a:rPr>
            <a:t>I can use my knowledge to build my skills</a:t>
          </a:r>
          <a:r>
            <a:rPr lang="en-US" sz="800" b="0" i="0" dirty="0">
              <a:solidFill>
                <a:srgbClr val="0070C0"/>
              </a:solidFill>
            </a:rPr>
            <a:t>​ in order to identify ways to improve the validity of my results.</a:t>
          </a:r>
        </a:p>
        <a:p>
          <a:pPr algn="l">
            <a:spcAft>
              <a:spcPts val="0"/>
            </a:spcAft>
          </a:pPr>
          <a:r>
            <a:rPr lang="en-GB" sz="800" b="0" i="0" u="none" dirty="0">
              <a:solidFill>
                <a:srgbClr val="00B050"/>
              </a:solidFill>
            </a:rPr>
            <a:t>I can use complex prior learning and skills to solve problems and suggest alternative ways to conduct an investigation.</a:t>
          </a:r>
          <a:endParaRPr lang="en-GB" sz="800" dirty="0">
            <a:solidFill>
              <a:srgbClr val="00B050"/>
            </a:solidFill>
          </a:endParaRPr>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D6B5A32E-9A63-438E-A755-58D65FA152C4}">
      <dgm:prSet phldrT="[Text]" custT="1">
        <dgm:style>
          <a:lnRef idx="2">
            <a:schemeClr val="accent6"/>
          </a:lnRef>
          <a:fillRef idx="1">
            <a:schemeClr val="lt1"/>
          </a:fillRef>
          <a:effectRef idx="0">
            <a:schemeClr val="accent6"/>
          </a:effectRef>
          <a:fontRef idx="minor">
            <a:schemeClr val="dk1"/>
          </a:fontRef>
        </dgm:style>
      </dgm:prSet>
      <dgm:spPr>
        <a:ln w="38100">
          <a:solidFill>
            <a:schemeClr val="accent1"/>
          </a:solidFill>
        </a:ln>
      </dgm:spPr>
      <dgm:t>
        <a:bodyPr anchor="t"/>
        <a:lstStyle/>
        <a:p>
          <a:pPr algn="l">
            <a:spcAft>
              <a:spcPts val="0"/>
            </a:spcAft>
          </a:pPr>
          <a:r>
            <a:rPr lang="en-GB" sz="800" b="1" dirty="0">
              <a:latin typeface="Ink Free" panose="03080402000500000000" pitchFamily="66" charset="0"/>
            </a:rPr>
            <a:t>Recall.</a:t>
          </a:r>
          <a:br>
            <a:rPr lang="en-GB" sz="800" dirty="0"/>
          </a:br>
          <a:r>
            <a:rPr lang="en-GB" sz="800" dirty="0">
              <a:solidFill>
                <a:srgbClr val="FF0000"/>
              </a:solidFill>
            </a:rPr>
            <a:t>I know how to write word equations, the names and charges of common ions, and the order of metals in the reactivity series.</a:t>
          </a:r>
        </a:p>
        <a:p>
          <a:pPr algn="l">
            <a:spcAft>
              <a:spcPts val="0"/>
            </a:spcAft>
          </a:pPr>
          <a:r>
            <a:rPr lang="en-GB" sz="800" dirty="0">
              <a:solidFill>
                <a:srgbClr val="FFC000"/>
              </a:solidFill>
            </a:rPr>
            <a:t>I can write formulae of ionic compounds, classify reactions as endothermic or exothermic, and describe factors affecting reaction rates.</a:t>
          </a:r>
        </a:p>
        <a:p>
          <a:pPr algn="l">
            <a:spcAft>
              <a:spcPts val="0"/>
            </a:spcAft>
          </a:pPr>
          <a:r>
            <a:rPr lang="en-GB" sz="800" dirty="0">
              <a:solidFill>
                <a:srgbClr val="FFFF00"/>
              </a:solidFill>
            </a:rPr>
            <a:t>I can explain how temperature, concentration, surface area, and catalysts affect reaction rates and describe how energy is absorbed or released.</a:t>
          </a:r>
        </a:p>
        <a:p>
          <a:pPr algn="l">
            <a:spcAft>
              <a:spcPts val="0"/>
            </a:spcAft>
          </a:pPr>
          <a:r>
            <a:rPr lang="en-GB" sz="800" dirty="0">
              <a:solidFill>
                <a:srgbClr val="0070C0"/>
              </a:solidFill>
            </a:rPr>
            <a:t>I know the conditions and importance of the Haber process, methods of metal extraction related to reactivity, and the properties and examples of smart materials and alloys.</a:t>
          </a:r>
        </a:p>
        <a:p>
          <a:pPr algn="l">
            <a:spcAft>
              <a:spcPts val="0"/>
            </a:spcAft>
          </a:pPr>
          <a:r>
            <a:rPr lang="en-GB" sz="800" dirty="0">
              <a:solidFill>
                <a:srgbClr val="00B050"/>
              </a:solidFill>
            </a:rPr>
            <a:t>I can explain how the reactivity series predicts reactions, why different extraction methods are used, and how alloy structure influences material properties.</a:t>
          </a:r>
          <a:endParaRPr lang="en-GB" sz="800" b="1" dirty="0">
            <a:solidFill>
              <a:srgbClr val="00B050"/>
            </a:solidFill>
            <a:latin typeface="Ink Free" panose="03080402000500000000" pitchFamily="66" charset="0"/>
          </a:endParaRPr>
        </a:p>
      </dgm:t>
    </dgm:pt>
    <dgm:pt modelId="{2345C089-A9B5-4B8B-87DC-D4717E203945}" type="sibTrans" cxnId="{694929F3-0809-4697-A635-E4857B213C79}">
      <dgm:prSet/>
      <dgm:spPr/>
      <dgm:t>
        <a:bodyPr/>
        <a:lstStyle/>
        <a:p>
          <a:endParaRPr lang="en-GB"/>
        </a:p>
      </dgm:t>
    </dgm:pt>
    <dgm:pt modelId="{2040F1D3-E061-4739-A170-6B11339D3BAD}" type="parTrans" cxnId="{694929F3-0809-4697-A635-E4857B213C79}">
      <dgm:prSet/>
      <dgm:spPr/>
      <dgm:t>
        <a:bodyPr/>
        <a:lstStyle/>
        <a:p>
          <a:endParaRPr lang="en-GB"/>
        </a:p>
      </dgm:t>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lstStyle/>
        <a:p>
          <a:pPr algn="l">
            <a:lnSpc>
              <a:spcPct val="100000"/>
            </a:lnSpc>
            <a:spcAft>
              <a:spcPts val="0"/>
            </a:spcAft>
          </a:pPr>
          <a:r>
            <a:rPr lang="en-GB" sz="700" b="1" dirty="0">
              <a:latin typeface="Ink Free" panose="03080402000500000000" pitchFamily="66" charset="0"/>
            </a:rPr>
            <a:t>Knowledge and Understanding.</a:t>
          </a:r>
        </a:p>
        <a:p>
          <a:pPr algn="l">
            <a:lnSpc>
              <a:spcPct val="100000"/>
            </a:lnSpc>
            <a:spcAft>
              <a:spcPts val="0"/>
            </a:spcAft>
          </a:pPr>
          <a:r>
            <a:rPr lang="en-GB" sz="700" b="0" i="0" u="none" dirty="0">
              <a:solidFill>
                <a:srgbClr val="FF0000"/>
              </a:solidFill>
            </a:rPr>
            <a:t>I have basic understanding of chemical reactions and how to write them as a word equation.  I can name the factors that affect chemical reactions and state some uses for specific materials.</a:t>
          </a:r>
        </a:p>
        <a:p>
          <a:pPr algn="l">
            <a:lnSpc>
              <a:spcPct val="100000"/>
            </a:lnSpc>
            <a:spcAft>
              <a:spcPts val="0"/>
            </a:spcAft>
          </a:pPr>
          <a:r>
            <a:rPr lang="en-GB" sz="700" b="0" i="0" u="none" dirty="0">
              <a:solidFill>
                <a:srgbClr val="FFC000"/>
              </a:solidFill>
            </a:rPr>
            <a:t>I have a broader understanding of writing word equations and can predict the products of reactions between metals and acids. I can describe some properties of materials and how they make products fit for purpose.</a:t>
          </a:r>
          <a:endParaRPr lang="en-US" sz="700" b="0" i="0" dirty="0"/>
        </a:p>
        <a:p>
          <a:pPr algn="l">
            <a:lnSpc>
              <a:spcPct val="100000"/>
            </a:lnSpc>
            <a:spcAft>
              <a:spcPts val="0"/>
            </a:spcAft>
          </a:pPr>
          <a:r>
            <a:rPr lang="en-GB" sz="700" b="0" i="0" u="none" dirty="0">
              <a:solidFill>
                <a:srgbClr val="FFFF00"/>
              </a:solidFill>
            </a:rPr>
            <a:t>I have a deeper understanding of why chemical reactions are useful, can describe factors that affect chemical reactions and describe some properties of materials.</a:t>
          </a:r>
          <a:endParaRPr lang="en-US" sz="700" b="0" i="0" dirty="0">
            <a:solidFill>
              <a:srgbClr val="FFFF00"/>
            </a:solidFill>
          </a:endParaRPr>
        </a:p>
        <a:p>
          <a:pPr algn="l">
            <a:lnSpc>
              <a:spcPct val="100000"/>
            </a:lnSpc>
            <a:spcAft>
              <a:spcPts val="0"/>
            </a:spcAft>
          </a:pPr>
          <a:r>
            <a:rPr lang="en-GB" sz="700" b="0" i="0" u="none" dirty="0">
              <a:solidFill>
                <a:schemeClr val="accent1"/>
              </a:solidFill>
            </a:rPr>
            <a:t>I have a solid understanding of how to write chemical equations, can describe different methods for extraction of metals and explain properties of materials.</a:t>
          </a:r>
          <a:endParaRPr lang="en-US" sz="700" b="0" i="0" dirty="0">
            <a:solidFill>
              <a:schemeClr val="accent1"/>
            </a:solidFill>
          </a:endParaRPr>
        </a:p>
        <a:p>
          <a:pPr algn="l">
            <a:lnSpc>
              <a:spcPct val="100000"/>
            </a:lnSpc>
            <a:spcAft>
              <a:spcPts val="0"/>
            </a:spcAft>
          </a:pPr>
          <a:r>
            <a:rPr lang="en-GB" sz="700" b="0" i="0" u="none" dirty="0">
              <a:solidFill>
                <a:srgbClr val="00B050"/>
              </a:solidFill>
            </a:rPr>
            <a:t>I can confidently write words equations, explain why different methods of metal extraction are needed and relate properties of materials to uses.</a:t>
          </a:r>
          <a:endParaRPr lang="en-GB" sz="700" b="1" dirty="0">
            <a:solidFill>
              <a:srgbClr val="00B050"/>
            </a:solidFill>
            <a:latin typeface="Ink Free" panose="03080402000500000000" pitchFamily="66" charset="0"/>
          </a:endParaRP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3" custScaleX="714587" custScaleY="40103" custLinFactNeighborX="1818" custLinFactNeighborY="42781">
        <dgm:presLayoutVars>
          <dgm:bulletEnabled val="1"/>
        </dgm:presLayoutVars>
      </dgm:prSet>
      <dgm:spPr/>
    </dgm:pt>
    <dgm:pt modelId="{8E05D897-61AC-4344-A2C3-C47677776E03}" type="pres">
      <dgm:prSet presAssocID="{B7AF1C54-E979-495D-A4F2-E6ED788EC381}" presName="space" presStyleCnt="0"/>
      <dgm:spPr/>
    </dgm:pt>
    <dgm:pt modelId="{4A391992-1D39-41EE-898A-D092113ED043}" type="pres">
      <dgm:prSet presAssocID="{18FC90F7-43BA-48CD-A033-6CF1445E1B15}" presName="text" presStyleLbl="node1" presStyleIdx="1" presStyleCnt="3" custScaleX="714587" custScaleY="34391" custLinFactNeighborY="18540">
        <dgm:presLayoutVars>
          <dgm:bulletEnabled val="1"/>
        </dgm:presLayoutVars>
      </dgm:prSet>
      <dgm:spPr/>
    </dgm:pt>
    <dgm:pt modelId="{5C7D82B8-6EF8-4AE5-926E-55861C5971B5}" type="pres">
      <dgm:prSet presAssocID="{4AD9D54F-7E0D-456C-8FBC-CCE2DA9803B3}" presName="space" presStyleCnt="0"/>
      <dgm:spPr/>
    </dgm:pt>
    <dgm:pt modelId="{A007BD2E-B432-4D1C-9122-ABE7EC8D3E32}" type="pres">
      <dgm:prSet presAssocID="{D6B5A32E-9A63-438E-A755-58D65FA152C4}" presName="text" presStyleLbl="node1" presStyleIdx="2" presStyleCnt="3" custScaleX="714587" custScaleY="44371" custLinFactNeighborX="0" custLinFactNeighborY="-8142">
        <dgm:presLayoutVars>
          <dgm:bulletEnabled val="1"/>
        </dgm:presLayoutVars>
      </dgm:prSet>
      <dgm:spPr/>
    </dgm:pt>
  </dgm:ptLst>
  <dgm:cxnLst>
    <dgm:cxn modelId="{6D491837-4095-422E-8843-1086224696A3}"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7A5C8EA3-CD1E-4F76-8456-DDD2FC321DD9}" type="presOf" srcId="{18FC90F7-43BA-48CD-A033-6CF1445E1B15}" destId="{4A391992-1D39-41EE-898A-D092113ED043}"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7B0C63EC-9A30-4A77-8694-2BC0C5C3AC7A}" type="presOf" srcId="{D6B5A32E-9A63-438E-A755-58D65FA152C4}" destId="{A007BD2E-B432-4D1C-9122-ABE7EC8D3E32}" srcOrd="0" destOrd="0" presId="urn:diagrams.loki3.com/VaryingWidthList"/>
    <dgm:cxn modelId="{573B97EC-8EB5-4F9E-9949-66B9E95ABA8F}" srcId="{814303D1-91B5-4DD8-90E6-00AE72C4A5C5}" destId="{6C7F385F-3D09-443F-A0AB-E65919A098A8}" srcOrd="0" destOrd="0" parTransId="{2400A6B0-CF3C-4E0B-926E-4A04D0416FAE}" sibTransId="{B7AF1C54-E979-495D-A4F2-E6ED788EC381}"/>
    <dgm:cxn modelId="{694929F3-0809-4697-A635-E4857B213C79}" srcId="{814303D1-91B5-4DD8-90E6-00AE72C4A5C5}" destId="{D6B5A32E-9A63-438E-A755-58D65FA152C4}" srcOrd="2" destOrd="0" parTransId="{2040F1D3-E061-4739-A170-6B11339D3BAD}" sibTransId="{2345C089-A9B5-4B8B-87DC-D4717E203945}"/>
    <dgm:cxn modelId="{3742CA61-4A34-4B06-9241-CB0A0E85D1C6}" type="presParOf" srcId="{C8BEAD66-2628-4B43-9A6B-FF08F3444FAF}" destId="{3C17E512-A5D7-463D-B618-8D161FA01809}" srcOrd="0" destOrd="0" presId="urn:diagrams.loki3.com/VaryingWidthList"/>
    <dgm:cxn modelId="{8CA4998A-E51D-4E71-9E55-8298F8482627}" type="presParOf" srcId="{C8BEAD66-2628-4B43-9A6B-FF08F3444FAF}" destId="{8E05D897-61AC-4344-A2C3-C47677776E03}" srcOrd="1" destOrd="0" presId="urn:diagrams.loki3.com/VaryingWidthList"/>
    <dgm:cxn modelId="{178799A4-CB0D-4EF4-A9F7-A23199CA3589}" type="presParOf" srcId="{C8BEAD66-2628-4B43-9A6B-FF08F3444FAF}" destId="{4A391992-1D39-41EE-898A-D092113ED043}" srcOrd="2" destOrd="0" presId="urn:diagrams.loki3.com/VaryingWidthList"/>
    <dgm:cxn modelId="{63825D93-2CA7-426D-8554-2D7AFB28B8DD}" type="presParOf" srcId="{C8BEAD66-2628-4B43-9A6B-FF08F3444FAF}" destId="{5C7D82B8-6EF8-4AE5-926E-55861C5971B5}" srcOrd="3" destOrd="0" presId="urn:diagrams.loki3.com/VaryingWidthList"/>
    <dgm:cxn modelId="{1BD4FA22-5198-4F0B-94A9-E7B6A5D741CA}" type="presParOf" srcId="{C8BEAD66-2628-4B43-9A6B-FF08F3444FAF}" destId="{A007BD2E-B432-4D1C-9122-ABE7EC8D3E32}" srcOrd="4" destOrd="0" presId="urn:diagrams.loki3.com/VaryingWidthList"/>
  </dgm:cxnLst>
  <dgm:bg/>
  <dgm:whole/>
  <dgm:extLst>
    <a:ext uri="http://schemas.microsoft.com/office/drawing/2008/diagram">
      <dsp:dataModelExt xmlns:dsp="http://schemas.microsoft.com/office/drawing/2008/diagram" relId="rId2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D7A1E643-4DD6-4BDF-B825-E49E03B474AF}">
      <dgm:prSet phldrT="[Text]" custT="1">
        <dgm:style>
          <a:lnRef idx="2">
            <a:schemeClr val="accent2"/>
          </a:lnRef>
          <a:fillRef idx="1">
            <a:schemeClr val="lt1"/>
          </a:fillRef>
          <a:effectRef idx="0">
            <a:schemeClr val="accent2"/>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1200" dirty="0"/>
            <a:t>Pathogens QMA: Making links.</a:t>
          </a:r>
        </a:p>
        <a:p>
          <a:pPr algn="l"/>
          <a:r>
            <a:rPr lang="en-GB" sz="1200" dirty="0"/>
            <a:t>Class discussion on diseases: Questioning and Responding.</a:t>
          </a:r>
        </a:p>
      </dgm:t>
    </dgm:pt>
    <dgm:pt modelId="{F3E8D204-EC37-4028-B4FE-3E6FDD6356E5}" type="parTrans" cxnId="{15D1B70F-0AA1-4DB2-98B3-A4E290AEE3CB}">
      <dgm:prSet/>
      <dgm:spPr/>
      <dgm:t>
        <a:bodyPr/>
        <a:lstStyle/>
        <a:p>
          <a:endParaRPr lang="en-GB"/>
        </a:p>
      </dgm:t>
    </dgm:pt>
    <dgm:pt modelId="{4683ED46-7CE4-445E-9497-CC79C387165B}" type="sibTrans" cxnId="{15D1B70F-0AA1-4DB2-98B3-A4E290AEE3CB}">
      <dgm:prSet/>
      <dgm:spPr/>
      <dgm:t>
        <a:bodyPr/>
        <a:lstStyle/>
        <a:p>
          <a:endParaRPr lang="en-GB"/>
        </a:p>
      </dgm:t>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1200" dirty="0"/>
            <a:t>Starter activity quizzes and end of topic test: Knowledge and Understanding.</a:t>
          </a:r>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F8EFB8DC-5454-4771-B990-010C33358183}" type="pres">
      <dgm:prSet presAssocID="{D7A1E643-4DD6-4BDF-B825-E49E03B474AF}" presName="text" presStyleLbl="node1" presStyleIdx="0" presStyleCnt="2" custScaleX="714587" custLinFactNeighborX="-6762" custLinFactNeighborY="13956">
        <dgm:presLayoutVars>
          <dgm:bulletEnabled val="1"/>
        </dgm:presLayoutVars>
      </dgm:prSet>
      <dgm:spPr/>
    </dgm:pt>
    <dgm:pt modelId="{8AF05ADB-1DD2-4D10-88E9-5FA64E64A7D6}" type="pres">
      <dgm:prSet presAssocID="{4683ED46-7CE4-445E-9497-CC79C387165B}" presName="space" presStyleCnt="0"/>
      <dgm:spPr/>
    </dgm:pt>
    <dgm:pt modelId="{4A391992-1D39-41EE-898A-D092113ED043}" type="pres">
      <dgm:prSet presAssocID="{18FC90F7-43BA-48CD-A033-6CF1445E1B15}" presName="text" presStyleLbl="node1" presStyleIdx="1" presStyleCnt="2" custScaleX="714587">
        <dgm:presLayoutVars>
          <dgm:bulletEnabled val="1"/>
        </dgm:presLayoutVars>
      </dgm:prSet>
      <dgm:spPr/>
    </dgm:pt>
  </dgm:ptLst>
  <dgm:cxnLst>
    <dgm:cxn modelId="{15D1B70F-0AA1-4DB2-98B3-A4E290AEE3CB}" srcId="{814303D1-91B5-4DD8-90E6-00AE72C4A5C5}" destId="{D7A1E643-4DD6-4BDF-B825-E49E03B474AF}" srcOrd="0" destOrd="0" parTransId="{F3E8D204-EC37-4028-B4FE-3E6FDD6356E5}" sibTransId="{4683ED46-7CE4-445E-9497-CC79C387165B}"/>
    <dgm:cxn modelId="{76BD3C15-5A0F-40DD-8181-3B3AC2CBCC74}" type="presOf" srcId="{D7A1E643-4DD6-4BDF-B825-E49E03B474AF}" destId="{F8EFB8DC-5454-4771-B990-010C33358183}" srcOrd="0" destOrd="0" presId="urn:diagrams.loki3.com/VaryingWidthList"/>
    <dgm:cxn modelId="{E921FF81-DD7C-4408-AD6A-621D2AB3483E}" type="presOf" srcId="{814303D1-91B5-4DD8-90E6-00AE72C4A5C5}" destId="{C8BEAD66-2628-4B43-9A6B-FF08F3444FAF}" srcOrd="0" destOrd="0" presId="urn:diagrams.loki3.com/VaryingWidthList"/>
    <dgm:cxn modelId="{3AAE1187-7622-44B6-A070-4D03187EFACE}" type="presOf" srcId="{18FC90F7-43BA-48CD-A033-6CF1445E1B15}" destId="{4A391992-1D39-41EE-898A-D092113ED043}"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46D54ED8-1511-4E50-BF1B-10C8D1358EBC}" type="presParOf" srcId="{C8BEAD66-2628-4B43-9A6B-FF08F3444FAF}" destId="{F8EFB8DC-5454-4771-B990-010C33358183}" srcOrd="0" destOrd="0" presId="urn:diagrams.loki3.com/VaryingWidthList"/>
    <dgm:cxn modelId="{526FBA9D-E781-4475-9F0A-C657F96A5D15}" type="presParOf" srcId="{C8BEAD66-2628-4B43-9A6B-FF08F3444FAF}" destId="{8AF05ADB-1DD2-4D10-88E9-5FA64E64A7D6}" srcOrd="1" destOrd="0" presId="urn:diagrams.loki3.com/VaryingWidthList"/>
    <dgm:cxn modelId="{C85D6527-DCE0-4763-9CD4-3ED4533BC17F}" type="presParOf" srcId="{C8BEAD66-2628-4B43-9A6B-FF08F3444FAF}" destId="{4A391992-1D39-41EE-898A-D092113ED043}" srcOrd="2" destOrd="0" presId="urn:diagrams.loki3.com/VaryingWidthList"/>
  </dgm:cxnLst>
  <dgm:bg>
    <a:solidFill>
      <a:srgbClr val="CC66FF"/>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5F99392-49C5-4C13-A53F-857B81212D90}" type="doc">
      <dgm:prSet loTypeId="urn:microsoft.com/office/officeart/2011/layout/TabList" loCatId="list" qsTypeId="urn:microsoft.com/office/officeart/2005/8/quickstyle/simple1" qsCatId="simple" csTypeId="urn:microsoft.com/office/officeart/2005/8/colors/colorful1" csCatId="colorful" phldr="1"/>
      <dgm:spPr/>
      <dgm:t>
        <a:bodyPr/>
        <a:lstStyle/>
        <a:p>
          <a:endParaRPr lang="en-GB"/>
        </a:p>
      </dgm:t>
    </dgm:pt>
    <dgm:pt modelId="{3B8FB89E-8FA9-49D8-8488-5AA5BD716C73}">
      <dgm:prSet phldrT="[Text]" custT="1"/>
      <dgm:spPr>
        <a:solidFill>
          <a:srgbClr val="009999"/>
        </a:solidFill>
        <a:ln>
          <a:solidFill>
            <a:schemeClr val="tx1"/>
          </a:solidFill>
        </a:ln>
      </dgm:spPr>
      <dgm:t>
        <a:bodyPr/>
        <a:lstStyle/>
        <a:p>
          <a:r>
            <a:rPr lang="en-GB" sz="1400"/>
            <a:t>Digital</a:t>
          </a:r>
        </a:p>
      </dgm:t>
    </dgm:pt>
    <dgm:pt modelId="{864D9F88-7CEF-43E3-BCF6-559D1EEFFE6F}" type="parTrans" cxnId="{6BE3FBEE-07FE-46CA-810E-87226EB35CBB}">
      <dgm:prSet/>
      <dgm:spPr/>
      <dgm:t>
        <a:bodyPr/>
        <a:lstStyle/>
        <a:p>
          <a:endParaRPr lang="en-GB"/>
        </a:p>
      </dgm:t>
    </dgm:pt>
    <dgm:pt modelId="{A43DB183-F9FE-4E77-8461-B773A97E3C3E}" type="sibTrans" cxnId="{6BE3FBEE-07FE-46CA-810E-87226EB35CBB}">
      <dgm:prSet/>
      <dgm:spPr/>
      <dgm:t>
        <a:bodyPr/>
        <a:lstStyle/>
        <a:p>
          <a:endParaRPr lang="en-GB"/>
        </a:p>
      </dgm:t>
    </dgm:pt>
    <dgm:pt modelId="{DF861D88-1577-4689-B9E0-DF0280030A03}">
      <dgm:prSet phldrT="[Text]" custT="1"/>
      <dgm:spPr/>
      <dgm:t>
        <a:bodyPr/>
        <a:lstStyle/>
        <a:p>
          <a:r>
            <a:rPr lang="en-GB" sz="1400"/>
            <a:t> </a:t>
          </a:r>
        </a:p>
      </dgm:t>
    </dgm:pt>
    <dgm:pt modelId="{758DEA5E-B622-4966-8B0F-F5664D8EF198}" type="parTrans" cxnId="{346402C4-7638-481A-AEE9-5DCC080025E0}">
      <dgm:prSet/>
      <dgm:spPr/>
      <dgm:t>
        <a:bodyPr/>
        <a:lstStyle/>
        <a:p>
          <a:endParaRPr lang="en-GB"/>
        </a:p>
      </dgm:t>
    </dgm:pt>
    <dgm:pt modelId="{5C751399-A634-4FC6-B7F7-676830636C4C}" type="sibTrans" cxnId="{346402C4-7638-481A-AEE9-5DCC080025E0}">
      <dgm:prSet/>
      <dgm:spPr/>
      <dgm:t>
        <a:bodyPr/>
        <a:lstStyle/>
        <a:p>
          <a:endParaRPr lang="en-GB"/>
        </a:p>
      </dgm:t>
    </dgm:pt>
    <dgm:pt modelId="{3C4BC7F4-1500-45C3-8D82-D9A5951FB92F}">
      <dgm:prSet phldrT="[Text]" custT="1"/>
      <dgm:spPr>
        <a:solidFill>
          <a:srgbClr val="7030A0"/>
        </a:solidFill>
        <a:ln>
          <a:solidFill>
            <a:schemeClr val="tx1"/>
          </a:solidFill>
        </a:ln>
      </dgm:spPr>
      <dgm:t>
        <a:bodyPr/>
        <a:lstStyle/>
        <a:p>
          <a:r>
            <a:rPr lang="en-GB" sz="1200" dirty="0"/>
            <a:t>Numeracy</a:t>
          </a:r>
        </a:p>
      </dgm:t>
    </dgm:pt>
    <dgm:pt modelId="{1C83A2D3-A084-43FC-9885-6686A46A9EBB}" type="parTrans" cxnId="{91BAF776-E87B-426C-B454-B63FB19B465D}">
      <dgm:prSet/>
      <dgm:spPr/>
      <dgm:t>
        <a:bodyPr/>
        <a:lstStyle/>
        <a:p>
          <a:endParaRPr lang="en-GB"/>
        </a:p>
      </dgm:t>
    </dgm:pt>
    <dgm:pt modelId="{BF31B968-ACDF-4EE9-91BC-25B887E26070}" type="sibTrans" cxnId="{91BAF776-E87B-426C-B454-B63FB19B465D}">
      <dgm:prSet/>
      <dgm:spPr/>
      <dgm:t>
        <a:bodyPr/>
        <a:lstStyle/>
        <a:p>
          <a:endParaRPr lang="en-GB"/>
        </a:p>
      </dgm:t>
    </dgm:pt>
    <dgm:pt modelId="{F62F349B-8D16-4257-90D1-2557AD4A6C40}">
      <dgm:prSet phldrT="[Text]" custT="1"/>
      <dgm:spPr/>
      <dgm:t>
        <a:bodyPr/>
        <a:lstStyle/>
        <a:p>
          <a:r>
            <a:rPr lang="en-GB" sz="1400"/>
            <a:t> </a:t>
          </a:r>
        </a:p>
      </dgm:t>
    </dgm:pt>
    <dgm:pt modelId="{CE055BC4-D7A6-49B7-AC27-478CD9AAAD79}" type="parTrans" cxnId="{59FF03B1-4791-4D61-B9E5-373ACD9A0F5A}">
      <dgm:prSet/>
      <dgm:spPr/>
      <dgm:t>
        <a:bodyPr/>
        <a:lstStyle/>
        <a:p>
          <a:endParaRPr lang="en-GB"/>
        </a:p>
      </dgm:t>
    </dgm:pt>
    <dgm:pt modelId="{3D4CA848-5A14-436B-8457-6CE4A7291560}" type="sibTrans" cxnId="{59FF03B1-4791-4D61-B9E5-373ACD9A0F5A}">
      <dgm:prSet/>
      <dgm:spPr/>
      <dgm:t>
        <a:bodyPr/>
        <a:lstStyle/>
        <a:p>
          <a:endParaRPr lang="en-GB"/>
        </a:p>
      </dgm:t>
    </dgm:pt>
    <dgm:pt modelId="{A001EAA2-581D-4BB7-B1D8-B8451D87302F}">
      <dgm:prSet phldrT="[Text]" custT="1"/>
      <dgm:spPr>
        <a:solidFill>
          <a:srgbClr val="FF3399"/>
        </a:solidFill>
        <a:ln>
          <a:solidFill>
            <a:schemeClr val="tx1"/>
          </a:solidFill>
        </a:ln>
      </dgm:spPr>
      <dgm:t>
        <a:bodyPr/>
        <a:lstStyle/>
        <a:p>
          <a:r>
            <a:rPr lang="en-GB" sz="1400"/>
            <a:t>RVE</a:t>
          </a:r>
        </a:p>
      </dgm:t>
    </dgm:pt>
    <dgm:pt modelId="{09596C66-3125-404A-B04E-A198C808BD10}" type="parTrans" cxnId="{2331FEB9-A73F-4A94-8E78-0CF19FB176CF}">
      <dgm:prSet/>
      <dgm:spPr/>
      <dgm:t>
        <a:bodyPr/>
        <a:lstStyle/>
        <a:p>
          <a:endParaRPr lang="en-GB"/>
        </a:p>
      </dgm:t>
    </dgm:pt>
    <dgm:pt modelId="{A836EF9E-CB3B-407F-9D52-88097CC30FC9}" type="sibTrans" cxnId="{2331FEB9-A73F-4A94-8E78-0CF19FB176CF}">
      <dgm:prSet/>
      <dgm:spPr/>
      <dgm:t>
        <a:bodyPr/>
        <a:lstStyle/>
        <a:p>
          <a:endParaRPr lang="en-GB"/>
        </a:p>
      </dgm:t>
    </dgm:pt>
    <dgm:pt modelId="{749F371C-14CD-4319-BF0C-2E5AB2D68642}">
      <dgm:prSet phldrT="[Text]" custT="1"/>
      <dgm:spPr/>
      <dgm:t>
        <a:bodyPr/>
        <a:lstStyle/>
        <a:p>
          <a:r>
            <a:rPr lang="en-GB" sz="1400"/>
            <a:t> </a:t>
          </a:r>
        </a:p>
      </dgm:t>
    </dgm:pt>
    <dgm:pt modelId="{853B845D-B3A6-4234-829D-5008A4034528}" type="parTrans" cxnId="{4ECD78FF-9467-4572-A3EC-DC155AFBFCB3}">
      <dgm:prSet/>
      <dgm:spPr/>
      <dgm:t>
        <a:bodyPr/>
        <a:lstStyle/>
        <a:p>
          <a:endParaRPr lang="en-GB"/>
        </a:p>
      </dgm:t>
    </dgm:pt>
    <dgm:pt modelId="{47BEEE67-4BF7-425D-8A88-80C8F5DEEDAA}" type="sibTrans" cxnId="{4ECD78FF-9467-4572-A3EC-DC155AFBFCB3}">
      <dgm:prSet/>
      <dgm:spPr/>
      <dgm:t>
        <a:bodyPr/>
        <a:lstStyle/>
        <a:p>
          <a:endParaRPr lang="en-GB"/>
        </a:p>
      </dgm:t>
    </dgm:pt>
    <dgm:pt modelId="{E0EAF1AA-1C8E-4EDD-B8F4-42ABE2F52785}">
      <dgm:prSet phldrT="[Text]" custT="1"/>
      <dgm:spPr>
        <a:ln>
          <a:solidFill>
            <a:schemeClr val="tx1"/>
          </a:solidFill>
        </a:ln>
      </dgm:spPr>
      <dgm:t>
        <a:bodyPr/>
        <a:lstStyle/>
        <a:p>
          <a:r>
            <a:rPr lang="en-GB" sz="1400"/>
            <a:t>History</a:t>
          </a:r>
        </a:p>
      </dgm:t>
    </dgm:pt>
    <dgm:pt modelId="{0AC79570-24C8-453E-8889-2847ABC6DD30}" type="parTrans" cxnId="{38936B53-FF2C-459A-9087-739EEA300667}">
      <dgm:prSet/>
      <dgm:spPr/>
      <dgm:t>
        <a:bodyPr/>
        <a:lstStyle/>
        <a:p>
          <a:endParaRPr lang="en-GB"/>
        </a:p>
      </dgm:t>
    </dgm:pt>
    <dgm:pt modelId="{A802B87A-B8E8-4B8B-BE1C-52303BFF5536}" type="sibTrans" cxnId="{38936B53-FF2C-459A-9087-739EEA300667}">
      <dgm:prSet/>
      <dgm:spPr/>
      <dgm:t>
        <a:bodyPr/>
        <a:lstStyle/>
        <a:p>
          <a:endParaRPr lang="en-GB"/>
        </a:p>
      </dgm:t>
    </dgm:pt>
    <dgm:pt modelId="{FDC09A97-120B-4459-8FC8-6B982EDD88F8}">
      <dgm:prSet phldrT="[Text]" custT="1"/>
      <dgm:spPr/>
      <dgm:t>
        <a:bodyPr/>
        <a:lstStyle/>
        <a:p>
          <a:endParaRPr lang="en-GB" sz="1400"/>
        </a:p>
      </dgm:t>
    </dgm:pt>
    <dgm:pt modelId="{82436B6E-152D-4CFF-BB33-F031E990299C}" type="parTrans" cxnId="{1777463A-DE34-4742-BBEB-F5A3D0666AE9}">
      <dgm:prSet/>
      <dgm:spPr/>
      <dgm:t>
        <a:bodyPr/>
        <a:lstStyle/>
        <a:p>
          <a:endParaRPr lang="en-GB"/>
        </a:p>
      </dgm:t>
    </dgm:pt>
    <dgm:pt modelId="{0E14F6B7-9162-46B0-86D1-A39FE771D67D}" type="sibTrans" cxnId="{1777463A-DE34-4742-BBEB-F5A3D0666AE9}">
      <dgm:prSet/>
      <dgm:spPr/>
      <dgm:t>
        <a:bodyPr/>
        <a:lstStyle/>
        <a:p>
          <a:endParaRPr lang="en-GB"/>
        </a:p>
      </dgm:t>
    </dgm:pt>
    <dgm:pt modelId="{3A67FC93-4897-4EBD-9A38-1D62EB9ACAAF}">
      <dgm:prSet phldrT="[Text]" custT="1"/>
      <dgm:spPr/>
      <dgm:t>
        <a:bodyPr/>
        <a:lstStyle/>
        <a:p>
          <a:endParaRPr lang="en-GB" sz="1400"/>
        </a:p>
      </dgm:t>
    </dgm:pt>
    <dgm:pt modelId="{3901D40C-7273-47F1-B72F-49D7966EF3C7}" type="parTrans" cxnId="{4012612C-BC55-4A6B-8305-191EC0D45A43}">
      <dgm:prSet/>
      <dgm:spPr/>
      <dgm:t>
        <a:bodyPr/>
        <a:lstStyle/>
        <a:p>
          <a:endParaRPr lang="en-GB"/>
        </a:p>
      </dgm:t>
    </dgm:pt>
    <dgm:pt modelId="{0571B34B-D7DA-4A91-B97A-B3B213BF4936}" type="sibTrans" cxnId="{4012612C-BC55-4A6B-8305-191EC0D45A43}">
      <dgm:prSet/>
      <dgm:spPr/>
      <dgm:t>
        <a:bodyPr/>
        <a:lstStyle/>
        <a:p>
          <a:endParaRPr lang="en-GB"/>
        </a:p>
      </dgm:t>
    </dgm:pt>
    <dgm:pt modelId="{07E59273-8767-4947-B2FE-562B43597FBB}">
      <dgm:prSet phldrT="[Text]" custT="1"/>
      <dgm:spPr>
        <a:solidFill>
          <a:srgbClr val="CC3300"/>
        </a:solidFill>
        <a:ln>
          <a:solidFill>
            <a:schemeClr val="tx1"/>
          </a:solidFill>
        </a:ln>
      </dgm:spPr>
      <dgm:t>
        <a:bodyPr/>
        <a:lstStyle/>
        <a:p>
          <a:r>
            <a:rPr lang="en-GB" sz="1200" dirty="0"/>
            <a:t>Numeracy</a:t>
          </a:r>
        </a:p>
      </dgm:t>
    </dgm:pt>
    <dgm:pt modelId="{7F59E3B1-5736-4236-9F58-463BD4C0FCF2}" type="sibTrans" cxnId="{6DB84A6D-5C3D-4AFF-AB63-44E906B5AC06}">
      <dgm:prSet/>
      <dgm:spPr/>
      <dgm:t>
        <a:bodyPr/>
        <a:lstStyle/>
        <a:p>
          <a:endParaRPr lang="en-GB"/>
        </a:p>
      </dgm:t>
    </dgm:pt>
    <dgm:pt modelId="{08800422-13E5-42CB-BF6C-8F089BB34CAA}" type="parTrans" cxnId="{6DB84A6D-5C3D-4AFF-AB63-44E906B5AC06}">
      <dgm:prSet/>
      <dgm:spPr/>
      <dgm:t>
        <a:bodyPr/>
        <a:lstStyle/>
        <a:p>
          <a:endParaRPr lang="en-GB"/>
        </a:p>
      </dgm:t>
    </dgm:pt>
    <dgm:pt modelId="{27A71F52-3192-4E89-9614-1AC820CC2DBB}" type="pres">
      <dgm:prSet presAssocID="{F5F99392-49C5-4C13-A53F-857B81212D90}" presName="Name0" presStyleCnt="0">
        <dgm:presLayoutVars>
          <dgm:chMax/>
          <dgm:chPref val="3"/>
          <dgm:dir/>
          <dgm:animOne val="branch"/>
          <dgm:animLvl val="lvl"/>
        </dgm:presLayoutVars>
      </dgm:prSet>
      <dgm:spPr/>
    </dgm:pt>
    <dgm:pt modelId="{F3E34061-C78D-4C65-B479-C376D6B74B0F}" type="pres">
      <dgm:prSet presAssocID="{3B8FB89E-8FA9-49D8-8488-5AA5BD716C73}" presName="composite" presStyleCnt="0"/>
      <dgm:spPr/>
    </dgm:pt>
    <dgm:pt modelId="{0BECDC9C-B80C-4971-8452-24C843D1290B}" type="pres">
      <dgm:prSet presAssocID="{3B8FB89E-8FA9-49D8-8488-5AA5BD716C73}" presName="FirstChild" presStyleLbl="revTx" presStyleIdx="0" presStyleCnt="5">
        <dgm:presLayoutVars>
          <dgm:chMax val="0"/>
          <dgm:chPref val="0"/>
          <dgm:bulletEnabled val="1"/>
        </dgm:presLayoutVars>
      </dgm:prSet>
      <dgm:spPr/>
    </dgm:pt>
    <dgm:pt modelId="{47C47C67-97A9-4E02-8D22-9115C00A1B72}" type="pres">
      <dgm:prSet presAssocID="{3B8FB89E-8FA9-49D8-8488-5AA5BD716C73}" presName="Parent" presStyleLbl="alignNode1" presStyleIdx="0" presStyleCnt="5">
        <dgm:presLayoutVars>
          <dgm:chMax val="3"/>
          <dgm:chPref val="3"/>
          <dgm:bulletEnabled val="1"/>
        </dgm:presLayoutVars>
      </dgm:prSet>
      <dgm:spPr/>
    </dgm:pt>
    <dgm:pt modelId="{C6D5467F-4837-447C-8787-B91C9AEEC14E}" type="pres">
      <dgm:prSet presAssocID="{3B8FB89E-8FA9-49D8-8488-5AA5BD716C73}" presName="Accent" presStyleLbl="parChTrans1D1" presStyleIdx="0" presStyleCnt="5"/>
      <dgm:spPr/>
    </dgm:pt>
    <dgm:pt modelId="{7D2C6D4C-837E-4F4D-A472-4642BE18E557}" type="pres">
      <dgm:prSet presAssocID="{A43DB183-F9FE-4E77-8461-B773A97E3C3E}" presName="sibTrans" presStyleCnt="0"/>
      <dgm:spPr/>
    </dgm:pt>
    <dgm:pt modelId="{774759C4-99D4-4EF3-B5FC-2DF88C91E2CF}" type="pres">
      <dgm:prSet presAssocID="{3C4BC7F4-1500-45C3-8D82-D9A5951FB92F}" presName="composite" presStyleCnt="0"/>
      <dgm:spPr/>
    </dgm:pt>
    <dgm:pt modelId="{FC5AACF1-F8B3-48A5-9F17-DFD4F5124191}" type="pres">
      <dgm:prSet presAssocID="{3C4BC7F4-1500-45C3-8D82-D9A5951FB92F}" presName="FirstChild" presStyleLbl="revTx" presStyleIdx="1" presStyleCnt="5">
        <dgm:presLayoutVars>
          <dgm:chMax val="0"/>
          <dgm:chPref val="0"/>
          <dgm:bulletEnabled val="1"/>
        </dgm:presLayoutVars>
      </dgm:prSet>
      <dgm:spPr/>
    </dgm:pt>
    <dgm:pt modelId="{20E48F43-B081-4576-B77D-C98BEFE010AA}" type="pres">
      <dgm:prSet presAssocID="{3C4BC7F4-1500-45C3-8D82-D9A5951FB92F}" presName="Parent" presStyleLbl="alignNode1" presStyleIdx="1" presStyleCnt="5">
        <dgm:presLayoutVars>
          <dgm:chMax val="3"/>
          <dgm:chPref val="3"/>
          <dgm:bulletEnabled val="1"/>
        </dgm:presLayoutVars>
      </dgm:prSet>
      <dgm:spPr/>
    </dgm:pt>
    <dgm:pt modelId="{4C87646E-5C92-40EF-9209-D53F794D31BA}" type="pres">
      <dgm:prSet presAssocID="{3C4BC7F4-1500-45C3-8D82-D9A5951FB92F}" presName="Accent" presStyleLbl="parChTrans1D1" presStyleIdx="1" presStyleCnt="5"/>
      <dgm:spPr/>
    </dgm:pt>
    <dgm:pt modelId="{8C0D3643-43D3-4BA5-9ABB-48EFD2CF5D5B}" type="pres">
      <dgm:prSet presAssocID="{BF31B968-ACDF-4EE9-91BC-25B887E26070}" presName="sibTrans" presStyleCnt="0"/>
      <dgm:spPr/>
    </dgm:pt>
    <dgm:pt modelId="{71F151DD-3898-4651-8AE7-F9BB12A09E63}" type="pres">
      <dgm:prSet presAssocID="{A001EAA2-581D-4BB7-B1D8-B8451D87302F}" presName="composite" presStyleCnt="0"/>
      <dgm:spPr/>
    </dgm:pt>
    <dgm:pt modelId="{0D0F3F31-C825-4795-BCBE-D677066585E8}" type="pres">
      <dgm:prSet presAssocID="{A001EAA2-581D-4BB7-B1D8-B8451D87302F}" presName="FirstChild" presStyleLbl="revTx" presStyleIdx="2" presStyleCnt="5">
        <dgm:presLayoutVars>
          <dgm:chMax val="0"/>
          <dgm:chPref val="0"/>
          <dgm:bulletEnabled val="1"/>
        </dgm:presLayoutVars>
      </dgm:prSet>
      <dgm:spPr/>
    </dgm:pt>
    <dgm:pt modelId="{0F661122-FF5C-41FD-8986-F2E25502D929}" type="pres">
      <dgm:prSet presAssocID="{A001EAA2-581D-4BB7-B1D8-B8451D87302F}" presName="Parent" presStyleLbl="alignNode1" presStyleIdx="2" presStyleCnt="5">
        <dgm:presLayoutVars>
          <dgm:chMax val="3"/>
          <dgm:chPref val="3"/>
          <dgm:bulletEnabled val="1"/>
        </dgm:presLayoutVars>
      </dgm:prSet>
      <dgm:spPr/>
    </dgm:pt>
    <dgm:pt modelId="{EB609FDB-D64A-47ED-B9E8-FEAC23B2C3A6}" type="pres">
      <dgm:prSet presAssocID="{A001EAA2-581D-4BB7-B1D8-B8451D87302F}" presName="Accent" presStyleLbl="parChTrans1D1" presStyleIdx="2" presStyleCnt="5"/>
      <dgm:spPr/>
    </dgm:pt>
    <dgm:pt modelId="{27591710-3DF1-43A0-AA86-7CE12598EEE4}" type="pres">
      <dgm:prSet presAssocID="{A836EF9E-CB3B-407F-9D52-88097CC30FC9}" presName="sibTrans" presStyleCnt="0"/>
      <dgm:spPr/>
    </dgm:pt>
    <dgm:pt modelId="{DABD9F9C-C61E-4696-8079-1E3CD3F10554}" type="pres">
      <dgm:prSet presAssocID="{E0EAF1AA-1C8E-4EDD-B8F4-42ABE2F52785}" presName="composite" presStyleCnt="0"/>
      <dgm:spPr/>
    </dgm:pt>
    <dgm:pt modelId="{CDBE7ECF-F590-467D-B269-19ED3E4AF0C5}" type="pres">
      <dgm:prSet presAssocID="{E0EAF1AA-1C8E-4EDD-B8F4-42ABE2F52785}" presName="FirstChild" presStyleLbl="revTx" presStyleIdx="3" presStyleCnt="5">
        <dgm:presLayoutVars>
          <dgm:chMax val="0"/>
          <dgm:chPref val="0"/>
          <dgm:bulletEnabled val="1"/>
        </dgm:presLayoutVars>
      </dgm:prSet>
      <dgm:spPr/>
    </dgm:pt>
    <dgm:pt modelId="{22BA5738-8198-414D-A6D5-D20E3D9E5F31}" type="pres">
      <dgm:prSet presAssocID="{E0EAF1AA-1C8E-4EDD-B8F4-42ABE2F52785}" presName="Parent" presStyleLbl="alignNode1" presStyleIdx="3" presStyleCnt="5">
        <dgm:presLayoutVars>
          <dgm:chMax val="3"/>
          <dgm:chPref val="3"/>
          <dgm:bulletEnabled val="1"/>
        </dgm:presLayoutVars>
      </dgm:prSet>
      <dgm:spPr/>
    </dgm:pt>
    <dgm:pt modelId="{A3F14F9C-E5F9-4FB7-A080-9CF96D84CD66}" type="pres">
      <dgm:prSet presAssocID="{E0EAF1AA-1C8E-4EDD-B8F4-42ABE2F52785}" presName="Accent" presStyleLbl="parChTrans1D1" presStyleIdx="3" presStyleCnt="5"/>
      <dgm:spPr/>
    </dgm:pt>
    <dgm:pt modelId="{ED27C59F-879E-46B1-85DB-D99FA5D5CCC1}" type="pres">
      <dgm:prSet presAssocID="{A802B87A-B8E8-4B8B-BE1C-52303BFF5536}" presName="sibTrans" presStyleCnt="0"/>
      <dgm:spPr/>
    </dgm:pt>
    <dgm:pt modelId="{F9CF6742-93AA-48FB-BFAB-82512B5F3282}" type="pres">
      <dgm:prSet presAssocID="{07E59273-8767-4947-B2FE-562B43597FBB}" presName="composite" presStyleCnt="0"/>
      <dgm:spPr/>
    </dgm:pt>
    <dgm:pt modelId="{7B0FE066-775A-4625-8F94-A5E6F87DFCFF}" type="pres">
      <dgm:prSet presAssocID="{07E59273-8767-4947-B2FE-562B43597FBB}" presName="FirstChild" presStyleLbl="revTx" presStyleIdx="4" presStyleCnt="5">
        <dgm:presLayoutVars>
          <dgm:chMax val="0"/>
          <dgm:chPref val="0"/>
          <dgm:bulletEnabled val="1"/>
        </dgm:presLayoutVars>
      </dgm:prSet>
      <dgm:spPr/>
    </dgm:pt>
    <dgm:pt modelId="{1E9B5D5E-FC63-4918-B9D4-5C0D0210F2A5}" type="pres">
      <dgm:prSet presAssocID="{07E59273-8767-4947-B2FE-562B43597FBB}" presName="Parent" presStyleLbl="alignNode1" presStyleIdx="4" presStyleCnt="5">
        <dgm:presLayoutVars>
          <dgm:chMax val="3"/>
          <dgm:chPref val="3"/>
          <dgm:bulletEnabled val="1"/>
        </dgm:presLayoutVars>
      </dgm:prSet>
      <dgm:spPr/>
    </dgm:pt>
    <dgm:pt modelId="{6D19CD1B-5941-468D-A133-B60E96D5B54C}" type="pres">
      <dgm:prSet presAssocID="{07E59273-8767-4947-B2FE-562B43597FBB}" presName="Accent" presStyleLbl="parChTrans1D1" presStyleIdx="4" presStyleCnt="5"/>
      <dgm:spPr/>
    </dgm:pt>
  </dgm:ptLst>
  <dgm:cxnLst>
    <dgm:cxn modelId="{28511200-297D-450E-AF58-A2FD0083E424}" type="presOf" srcId="{FDC09A97-120B-4459-8FC8-6B982EDD88F8}" destId="{CDBE7ECF-F590-467D-B269-19ED3E4AF0C5}" srcOrd="0" destOrd="0" presId="urn:microsoft.com/office/officeart/2011/layout/TabList"/>
    <dgm:cxn modelId="{4012612C-BC55-4A6B-8305-191EC0D45A43}" srcId="{07E59273-8767-4947-B2FE-562B43597FBB}" destId="{3A67FC93-4897-4EBD-9A38-1D62EB9ACAAF}" srcOrd="0" destOrd="0" parTransId="{3901D40C-7273-47F1-B72F-49D7966EF3C7}" sibTransId="{0571B34B-D7DA-4A91-B97A-B3B213BF4936}"/>
    <dgm:cxn modelId="{3B35DE2E-0E82-4DFE-961A-CDFE3B08B8F1}" type="presOf" srcId="{3A67FC93-4897-4EBD-9A38-1D62EB9ACAAF}" destId="{7B0FE066-775A-4625-8F94-A5E6F87DFCFF}" srcOrd="0" destOrd="0" presId="urn:microsoft.com/office/officeart/2011/layout/TabList"/>
    <dgm:cxn modelId="{36629138-6808-418B-9F14-DE063597448D}" type="presOf" srcId="{F5F99392-49C5-4C13-A53F-857B81212D90}" destId="{27A71F52-3192-4E89-9614-1AC820CC2DBB}" srcOrd="0" destOrd="0" presId="urn:microsoft.com/office/officeart/2011/layout/TabList"/>
    <dgm:cxn modelId="{1777463A-DE34-4742-BBEB-F5A3D0666AE9}" srcId="{E0EAF1AA-1C8E-4EDD-B8F4-42ABE2F52785}" destId="{FDC09A97-120B-4459-8FC8-6B982EDD88F8}" srcOrd="0" destOrd="0" parTransId="{82436B6E-152D-4CFF-BB33-F031E990299C}" sibTransId="{0E14F6B7-9162-46B0-86D1-A39FE771D67D}"/>
    <dgm:cxn modelId="{3CF4B93B-8583-4606-8D5A-8AA1C73DA52F}" type="presOf" srcId="{3C4BC7F4-1500-45C3-8D82-D9A5951FB92F}" destId="{20E48F43-B081-4576-B77D-C98BEFE010AA}" srcOrd="0" destOrd="0" presId="urn:microsoft.com/office/officeart/2011/layout/TabList"/>
    <dgm:cxn modelId="{5F4CF85E-5729-44C9-9431-13B18E8E6782}" type="presOf" srcId="{749F371C-14CD-4319-BF0C-2E5AB2D68642}" destId="{0D0F3F31-C825-4795-BCBE-D677066585E8}" srcOrd="0" destOrd="0" presId="urn:microsoft.com/office/officeart/2011/layout/TabList"/>
    <dgm:cxn modelId="{44BED261-3440-471C-9182-069FCFC46890}" type="presOf" srcId="{DF861D88-1577-4689-B9E0-DF0280030A03}" destId="{0BECDC9C-B80C-4971-8452-24C843D1290B}" srcOrd="0" destOrd="0" presId="urn:microsoft.com/office/officeart/2011/layout/TabList"/>
    <dgm:cxn modelId="{F3844366-C24E-4C0D-8531-DFC94C386240}" type="presOf" srcId="{3B8FB89E-8FA9-49D8-8488-5AA5BD716C73}" destId="{47C47C67-97A9-4E02-8D22-9115C00A1B72}" srcOrd="0" destOrd="0" presId="urn:microsoft.com/office/officeart/2011/layout/TabList"/>
    <dgm:cxn modelId="{6DB84A6D-5C3D-4AFF-AB63-44E906B5AC06}" srcId="{F5F99392-49C5-4C13-A53F-857B81212D90}" destId="{07E59273-8767-4947-B2FE-562B43597FBB}" srcOrd="4" destOrd="0" parTransId="{08800422-13E5-42CB-BF6C-8F089BB34CAA}" sibTransId="{7F59E3B1-5736-4236-9F58-463BD4C0FCF2}"/>
    <dgm:cxn modelId="{38936B53-FF2C-459A-9087-739EEA300667}" srcId="{F5F99392-49C5-4C13-A53F-857B81212D90}" destId="{E0EAF1AA-1C8E-4EDD-B8F4-42ABE2F52785}" srcOrd="3" destOrd="0" parTransId="{0AC79570-24C8-453E-8889-2847ABC6DD30}" sibTransId="{A802B87A-B8E8-4B8B-BE1C-52303BFF5536}"/>
    <dgm:cxn modelId="{822FBB74-BB33-4DC7-8F66-70ACD529A042}" type="presOf" srcId="{A001EAA2-581D-4BB7-B1D8-B8451D87302F}" destId="{0F661122-FF5C-41FD-8986-F2E25502D929}" srcOrd="0" destOrd="0" presId="urn:microsoft.com/office/officeart/2011/layout/TabList"/>
    <dgm:cxn modelId="{3BEDDC75-5547-4880-8FC8-B87B61138307}" type="presOf" srcId="{F62F349B-8D16-4257-90D1-2557AD4A6C40}" destId="{FC5AACF1-F8B3-48A5-9F17-DFD4F5124191}" srcOrd="0" destOrd="0" presId="urn:microsoft.com/office/officeart/2011/layout/TabList"/>
    <dgm:cxn modelId="{91BAF776-E87B-426C-B454-B63FB19B465D}" srcId="{F5F99392-49C5-4C13-A53F-857B81212D90}" destId="{3C4BC7F4-1500-45C3-8D82-D9A5951FB92F}" srcOrd="1" destOrd="0" parTransId="{1C83A2D3-A084-43FC-9885-6686A46A9EBB}" sibTransId="{BF31B968-ACDF-4EE9-91BC-25B887E26070}"/>
    <dgm:cxn modelId="{49005277-C49E-4158-8FCA-72D07C4F5615}" type="presOf" srcId="{E0EAF1AA-1C8E-4EDD-B8F4-42ABE2F52785}" destId="{22BA5738-8198-414D-A6D5-D20E3D9E5F31}" srcOrd="0" destOrd="0" presId="urn:microsoft.com/office/officeart/2011/layout/TabList"/>
    <dgm:cxn modelId="{CDD6B3A8-3CCD-4092-A1DB-FC285C49ABE1}" type="presOf" srcId="{07E59273-8767-4947-B2FE-562B43597FBB}" destId="{1E9B5D5E-FC63-4918-B9D4-5C0D0210F2A5}" srcOrd="0" destOrd="0" presId="urn:microsoft.com/office/officeart/2011/layout/TabList"/>
    <dgm:cxn modelId="{59FF03B1-4791-4D61-B9E5-373ACD9A0F5A}" srcId="{3C4BC7F4-1500-45C3-8D82-D9A5951FB92F}" destId="{F62F349B-8D16-4257-90D1-2557AD4A6C40}" srcOrd="0" destOrd="0" parTransId="{CE055BC4-D7A6-49B7-AC27-478CD9AAAD79}" sibTransId="{3D4CA848-5A14-436B-8457-6CE4A7291560}"/>
    <dgm:cxn modelId="{2331FEB9-A73F-4A94-8E78-0CF19FB176CF}" srcId="{F5F99392-49C5-4C13-A53F-857B81212D90}" destId="{A001EAA2-581D-4BB7-B1D8-B8451D87302F}" srcOrd="2" destOrd="0" parTransId="{09596C66-3125-404A-B04E-A198C808BD10}" sibTransId="{A836EF9E-CB3B-407F-9D52-88097CC30FC9}"/>
    <dgm:cxn modelId="{346402C4-7638-481A-AEE9-5DCC080025E0}" srcId="{3B8FB89E-8FA9-49D8-8488-5AA5BD716C73}" destId="{DF861D88-1577-4689-B9E0-DF0280030A03}" srcOrd="0" destOrd="0" parTransId="{758DEA5E-B622-4966-8B0F-F5664D8EF198}" sibTransId="{5C751399-A634-4FC6-B7F7-676830636C4C}"/>
    <dgm:cxn modelId="{6BE3FBEE-07FE-46CA-810E-87226EB35CBB}" srcId="{F5F99392-49C5-4C13-A53F-857B81212D90}" destId="{3B8FB89E-8FA9-49D8-8488-5AA5BD716C73}" srcOrd="0" destOrd="0" parTransId="{864D9F88-7CEF-43E3-BCF6-559D1EEFFE6F}" sibTransId="{A43DB183-F9FE-4E77-8461-B773A97E3C3E}"/>
    <dgm:cxn modelId="{4ECD78FF-9467-4572-A3EC-DC155AFBFCB3}" srcId="{A001EAA2-581D-4BB7-B1D8-B8451D87302F}" destId="{749F371C-14CD-4319-BF0C-2E5AB2D68642}" srcOrd="0" destOrd="0" parTransId="{853B845D-B3A6-4234-829D-5008A4034528}" sibTransId="{47BEEE67-4BF7-425D-8A88-80C8F5DEEDAA}"/>
    <dgm:cxn modelId="{BF7F06FA-CA88-4212-B912-EA86B90EB6CE}" type="presParOf" srcId="{27A71F52-3192-4E89-9614-1AC820CC2DBB}" destId="{F3E34061-C78D-4C65-B479-C376D6B74B0F}" srcOrd="0" destOrd="0" presId="urn:microsoft.com/office/officeart/2011/layout/TabList"/>
    <dgm:cxn modelId="{42A244E0-AD39-492C-BDFF-38059D0F594E}" type="presParOf" srcId="{F3E34061-C78D-4C65-B479-C376D6B74B0F}" destId="{0BECDC9C-B80C-4971-8452-24C843D1290B}" srcOrd="0" destOrd="0" presId="urn:microsoft.com/office/officeart/2011/layout/TabList"/>
    <dgm:cxn modelId="{9FE3FA9E-CDF5-47E8-9DD3-DB67BA59124D}" type="presParOf" srcId="{F3E34061-C78D-4C65-B479-C376D6B74B0F}" destId="{47C47C67-97A9-4E02-8D22-9115C00A1B72}" srcOrd="1" destOrd="0" presId="urn:microsoft.com/office/officeart/2011/layout/TabList"/>
    <dgm:cxn modelId="{55A27EB3-B575-48F3-A705-D23CAC6E0A8A}" type="presParOf" srcId="{F3E34061-C78D-4C65-B479-C376D6B74B0F}" destId="{C6D5467F-4837-447C-8787-B91C9AEEC14E}" srcOrd="2" destOrd="0" presId="urn:microsoft.com/office/officeart/2011/layout/TabList"/>
    <dgm:cxn modelId="{18C61840-321F-4088-9089-4286B9B80D74}" type="presParOf" srcId="{27A71F52-3192-4E89-9614-1AC820CC2DBB}" destId="{7D2C6D4C-837E-4F4D-A472-4642BE18E557}" srcOrd="1" destOrd="0" presId="urn:microsoft.com/office/officeart/2011/layout/TabList"/>
    <dgm:cxn modelId="{22DAAA47-7F59-4EE5-8BE2-365A49DEB3F7}" type="presParOf" srcId="{27A71F52-3192-4E89-9614-1AC820CC2DBB}" destId="{774759C4-99D4-4EF3-B5FC-2DF88C91E2CF}" srcOrd="2" destOrd="0" presId="urn:microsoft.com/office/officeart/2011/layout/TabList"/>
    <dgm:cxn modelId="{BC6D01A6-42A9-454B-9A69-2EF3636CFB00}" type="presParOf" srcId="{774759C4-99D4-4EF3-B5FC-2DF88C91E2CF}" destId="{FC5AACF1-F8B3-48A5-9F17-DFD4F5124191}" srcOrd="0" destOrd="0" presId="urn:microsoft.com/office/officeart/2011/layout/TabList"/>
    <dgm:cxn modelId="{2B2EEAB7-D44C-416E-8387-80D9A5896FA1}" type="presParOf" srcId="{774759C4-99D4-4EF3-B5FC-2DF88C91E2CF}" destId="{20E48F43-B081-4576-B77D-C98BEFE010AA}" srcOrd="1" destOrd="0" presId="urn:microsoft.com/office/officeart/2011/layout/TabList"/>
    <dgm:cxn modelId="{DDF26689-CE26-40EE-AFDC-C44B967A1A29}" type="presParOf" srcId="{774759C4-99D4-4EF3-B5FC-2DF88C91E2CF}" destId="{4C87646E-5C92-40EF-9209-D53F794D31BA}" srcOrd="2" destOrd="0" presId="urn:microsoft.com/office/officeart/2011/layout/TabList"/>
    <dgm:cxn modelId="{15D9613F-539B-4D32-A9B5-C50D05EA91CF}" type="presParOf" srcId="{27A71F52-3192-4E89-9614-1AC820CC2DBB}" destId="{8C0D3643-43D3-4BA5-9ABB-48EFD2CF5D5B}" srcOrd="3" destOrd="0" presId="urn:microsoft.com/office/officeart/2011/layout/TabList"/>
    <dgm:cxn modelId="{3FAC43AF-2E83-43C5-8A19-2BCF1A131542}" type="presParOf" srcId="{27A71F52-3192-4E89-9614-1AC820CC2DBB}" destId="{71F151DD-3898-4651-8AE7-F9BB12A09E63}" srcOrd="4" destOrd="0" presId="urn:microsoft.com/office/officeart/2011/layout/TabList"/>
    <dgm:cxn modelId="{7AB2AF1C-D0A8-42EB-AA76-A6C19BCDA656}" type="presParOf" srcId="{71F151DD-3898-4651-8AE7-F9BB12A09E63}" destId="{0D0F3F31-C825-4795-BCBE-D677066585E8}" srcOrd="0" destOrd="0" presId="urn:microsoft.com/office/officeart/2011/layout/TabList"/>
    <dgm:cxn modelId="{24F4C051-C11E-4C5D-8577-9AA82935E940}" type="presParOf" srcId="{71F151DD-3898-4651-8AE7-F9BB12A09E63}" destId="{0F661122-FF5C-41FD-8986-F2E25502D929}" srcOrd="1" destOrd="0" presId="urn:microsoft.com/office/officeart/2011/layout/TabList"/>
    <dgm:cxn modelId="{B289D2BB-6819-4A1F-910D-7EC6FD3508DC}" type="presParOf" srcId="{71F151DD-3898-4651-8AE7-F9BB12A09E63}" destId="{EB609FDB-D64A-47ED-B9E8-FEAC23B2C3A6}" srcOrd="2" destOrd="0" presId="urn:microsoft.com/office/officeart/2011/layout/TabList"/>
    <dgm:cxn modelId="{CD93F6C4-0E26-4638-8EC3-D0249EB6F05F}" type="presParOf" srcId="{27A71F52-3192-4E89-9614-1AC820CC2DBB}" destId="{27591710-3DF1-43A0-AA86-7CE12598EEE4}" srcOrd="5" destOrd="0" presId="urn:microsoft.com/office/officeart/2011/layout/TabList"/>
    <dgm:cxn modelId="{91031B1E-1537-4F8A-A09B-2115B2CD2B80}" type="presParOf" srcId="{27A71F52-3192-4E89-9614-1AC820CC2DBB}" destId="{DABD9F9C-C61E-4696-8079-1E3CD3F10554}" srcOrd="6" destOrd="0" presId="urn:microsoft.com/office/officeart/2011/layout/TabList"/>
    <dgm:cxn modelId="{39E34BCC-DB68-4546-99E4-A6B0585F23E9}" type="presParOf" srcId="{DABD9F9C-C61E-4696-8079-1E3CD3F10554}" destId="{CDBE7ECF-F590-467D-B269-19ED3E4AF0C5}" srcOrd="0" destOrd="0" presId="urn:microsoft.com/office/officeart/2011/layout/TabList"/>
    <dgm:cxn modelId="{CDEF5325-3902-4C58-865C-0749A3B16A75}" type="presParOf" srcId="{DABD9F9C-C61E-4696-8079-1E3CD3F10554}" destId="{22BA5738-8198-414D-A6D5-D20E3D9E5F31}" srcOrd="1" destOrd="0" presId="urn:microsoft.com/office/officeart/2011/layout/TabList"/>
    <dgm:cxn modelId="{D0C4D7FE-CFD6-4E4F-AD2A-A9A0E518EEBB}" type="presParOf" srcId="{DABD9F9C-C61E-4696-8079-1E3CD3F10554}" destId="{A3F14F9C-E5F9-4FB7-A080-9CF96D84CD66}" srcOrd="2" destOrd="0" presId="urn:microsoft.com/office/officeart/2011/layout/TabList"/>
    <dgm:cxn modelId="{74CD96BB-1940-4336-A31A-F4459D3BDE97}" type="presParOf" srcId="{27A71F52-3192-4E89-9614-1AC820CC2DBB}" destId="{ED27C59F-879E-46B1-85DB-D99FA5D5CCC1}" srcOrd="7" destOrd="0" presId="urn:microsoft.com/office/officeart/2011/layout/TabList"/>
    <dgm:cxn modelId="{13D39C50-BE33-4FCB-8411-90C1FFA1DCB2}" type="presParOf" srcId="{27A71F52-3192-4E89-9614-1AC820CC2DBB}" destId="{F9CF6742-93AA-48FB-BFAB-82512B5F3282}" srcOrd="8" destOrd="0" presId="urn:microsoft.com/office/officeart/2011/layout/TabList"/>
    <dgm:cxn modelId="{8E66D1F0-565B-4C23-8EFC-09600255A0CA}" type="presParOf" srcId="{F9CF6742-93AA-48FB-BFAB-82512B5F3282}" destId="{7B0FE066-775A-4625-8F94-A5E6F87DFCFF}" srcOrd="0" destOrd="0" presId="urn:microsoft.com/office/officeart/2011/layout/TabList"/>
    <dgm:cxn modelId="{B50AF2E4-08DC-4315-9300-F42DD8C879EF}" type="presParOf" srcId="{F9CF6742-93AA-48FB-BFAB-82512B5F3282}" destId="{1E9B5D5E-FC63-4918-B9D4-5C0D0210F2A5}" srcOrd="1" destOrd="0" presId="urn:microsoft.com/office/officeart/2011/layout/TabList"/>
    <dgm:cxn modelId="{12533A08-B90B-4EEF-A185-484C689AE98C}" type="presParOf" srcId="{F9CF6742-93AA-48FB-BFAB-82512B5F3282}" destId="{6D19CD1B-5941-468D-A133-B60E96D5B54C}" srcOrd="2" destOrd="0" presId="urn:microsoft.com/office/officeart/2011/layout/Tab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t>
        <a:bodyPr/>
        <a:lstStyle/>
        <a:p>
          <a:endParaRPr lang="en-GB"/>
        </a:p>
      </dgm:t>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ln w="38100">
          <a:solidFill>
            <a:schemeClr val="accent1"/>
          </a:solidFill>
        </a:ln>
      </dgm:spPr>
      <dgm:t>
        <a:bodyPr/>
        <a:lstStyle/>
        <a:p>
          <a:pPr algn="l">
            <a:spcAft>
              <a:spcPts val="0"/>
            </a:spcAft>
          </a:pPr>
          <a:r>
            <a:rPr lang="en-GB" sz="840" b="1" dirty="0">
              <a:latin typeface="Ink Free" panose="03080402000500000000" pitchFamily="66" charset="0"/>
            </a:rPr>
            <a:t>Making Links.</a:t>
          </a:r>
          <a:br>
            <a:rPr lang="en-GB" sz="840" dirty="0"/>
          </a:br>
          <a:r>
            <a:rPr lang="en-GB" sz="840" dirty="0">
              <a:solidFill>
                <a:srgbClr val="FF0000"/>
              </a:solidFill>
            </a:rPr>
            <a:t>I have started to make basic links between diet, energy, smoking, immunity, genetics, and disease.</a:t>
          </a:r>
          <a:br>
            <a:rPr lang="en-GB" sz="840" dirty="0"/>
          </a:br>
          <a:r>
            <a:rPr lang="en-GB" sz="840" dirty="0">
              <a:solidFill>
                <a:srgbClr val="FFC000"/>
              </a:solidFill>
            </a:rPr>
            <a:t>I have made links across different health and biology concepts like body defences, homeostasis, and disease transmission.</a:t>
          </a:r>
          <a:br>
            <a:rPr lang="en-GB" sz="840" dirty="0"/>
          </a:br>
          <a:r>
            <a:rPr lang="en-GB" sz="840" dirty="0">
              <a:solidFill>
                <a:srgbClr val="FFFF00"/>
              </a:solidFill>
            </a:rPr>
            <a:t>I can make clear links across topics such as how diet affects health, how pathogens spread, and how genetics influence disease.</a:t>
          </a:r>
          <a:br>
            <a:rPr lang="en-GB" sz="840" dirty="0"/>
          </a:br>
          <a:r>
            <a:rPr lang="en-GB" sz="840" dirty="0">
              <a:solidFill>
                <a:srgbClr val="0070C0"/>
              </a:solidFill>
            </a:rPr>
            <a:t>I can make more detailed links between the effects of smoking and alcohol, immune responses, vaccines, and disease diagnosis.</a:t>
          </a:r>
          <a:br>
            <a:rPr lang="en-GB" sz="840" dirty="0"/>
          </a:br>
          <a:r>
            <a:rPr lang="en-GB" sz="840" dirty="0">
              <a:solidFill>
                <a:srgbClr val="00B050"/>
              </a:solidFill>
            </a:rPr>
            <a:t>I can make detailed, informed, and independent links across all health and biology topics, applying my understanding to real-world health issues.</a:t>
          </a:r>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D6B5A32E-9A63-438E-A755-58D65FA152C4}">
      <dgm:prSet phldrT="[Text]" custT="1">
        <dgm:style>
          <a:lnRef idx="2">
            <a:schemeClr val="accent6"/>
          </a:lnRef>
          <a:fillRef idx="1">
            <a:schemeClr val="lt1"/>
          </a:fillRef>
          <a:effectRef idx="0">
            <a:schemeClr val="accent6"/>
          </a:effectRef>
          <a:fontRef idx="minor">
            <a:schemeClr val="dk1"/>
          </a:fontRef>
        </dgm:style>
      </dgm:prSet>
      <dgm:spPr>
        <a:ln w="38100">
          <a:solidFill>
            <a:schemeClr val="accent1"/>
          </a:solidFill>
        </a:ln>
      </dgm:spPr>
      <dgm:t>
        <a:bodyPr anchor="t"/>
        <a:lstStyle/>
        <a:p>
          <a:pPr algn="l">
            <a:spcAft>
              <a:spcPts val="0"/>
            </a:spcAft>
          </a:pPr>
          <a:r>
            <a:rPr lang="en-GB" sz="900" b="1" dirty="0">
              <a:solidFill>
                <a:schemeClr val="tx1"/>
              </a:solidFill>
              <a:latin typeface="Ink Free" panose="03080402000500000000" pitchFamily="66" charset="0"/>
            </a:rPr>
            <a:t>Questioning and Responding.</a:t>
          </a:r>
        </a:p>
        <a:p>
          <a:pPr algn="l">
            <a:spcAft>
              <a:spcPts val="0"/>
            </a:spcAft>
            <a:buNone/>
          </a:pPr>
          <a:r>
            <a:rPr lang="en-GB" sz="900" dirty="0">
              <a:solidFill>
                <a:srgbClr val="FF0000"/>
              </a:solidFill>
            </a:rPr>
            <a:t>I can start to ask basic questions about diet, disease, and how the body works.</a:t>
          </a:r>
          <a:br>
            <a:rPr lang="en-GB" sz="900" dirty="0"/>
          </a:br>
          <a:r>
            <a:rPr lang="en-GB" sz="900" dirty="0">
              <a:solidFill>
                <a:srgbClr val="FFC000"/>
              </a:solidFill>
            </a:rPr>
            <a:t>I can ask questions to gather more information about health effects, infections, and genetics.</a:t>
          </a:r>
          <a:br>
            <a:rPr lang="en-GB" sz="900" dirty="0"/>
          </a:br>
          <a:r>
            <a:rPr lang="en-GB" sz="900" dirty="0">
              <a:solidFill>
                <a:srgbClr val="FFFF00"/>
              </a:solidFill>
            </a:rPr>
            <a:t>I can ask questions to develop my understanding of body defences, vaccines, and homeostasis.</a:t>
          </a:r>
          <a:br>
            <a:rPr lang="en-GB" sz="900" dirty="0"/>
          </a:br>
          <a:r>
            <a:rPr lang="en-GB" sz="900" dirty="0">
              <a:solidFill>
                <a:srgbClr val="0070C0"/>
              </a:solidFill>
            </a:rPr>
            <a:t>I can ask questions to support viewpoints about smoking risks, treatments, and disease prevention</a:t>
          </a:r>
          <a:r>
            <a:rPr lang="en-GB" sz="900" dirty="0"/>
            <a:t>.</a:t>
          </a:r>
          <a:br>
            <a:rPr lang="en-GB" sz="900" dirty="0"/>
          </a:br>
          <a:r>
            <a:rPr lang="en-GB" sz="900" dirty="0">
              <a:solidFill>
                <a:srgbClr val="00B050"/>
              </a:solidFill>
            </a:rPr>
            <a:t>I can ask questions to evaluate my judgements and apply scientific knowledge to real-world health issues.</a:t>
          </a:r>
          <a:endParaRPr lang="en-GB" sz="900" b="1" dirty="0">
            <a:solidFill>
              <a:srgbClr val="00B050"/>
            </a:solidFill>
            <a:latin typeface="Ink Free" panose="03080402000500000000" pitchFamily="66" charset="0"/>
          </a:endParaRPr>
        </a:p>
      </dgm:t>
    </dgm:pt>
    <dgm:pt modelId="{2345C089-A9B5-4B8B-87DC-D4717E203945}" type="sibTrans" cxnId="{694929F3-0809-4697-A635-E4857B213C79}">
      <dgm:prSet/>
      <dgm:spPr/>
      <dgm:t>
        <a:bodyPr/>
        <a:lstStyle/>
        <a:p>
          <a:endParaRPr lang="en-GB"/>
        </a:p>
      </dgm:t>
    </dgm:pt>
    <dgm:pt modelId="{2040F1D3-E061-4739-A170-6B11339D3BAD}" type="parTrans" cxnId="{694929F3-0809-4697-A635-E4857B213C79}">
      <dgm:prSet/>
      <dgm:spPr/>
      <dgm:t>
        <a:bodyPr/>
        <a:lstStyle/>
        <a:p>
          <a:endParaRPr lang="en-GB"/>
        </a:p>
      </dgm:t>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nchor="t"/>
        <a:lstStyle/>
        <a:p>
          <a:pPr algn="l">
            <a:lnSpc>
              <a:spcPct val="100000"/>
            </a:lnSpc>
            <a:spcAft>
              <a:spcPts val="0"/>
            </a:spcAft>
          </a:pPr>
          <a:r>
            <a:rPr lang="en-GB" sz="900" b="1" dirty="0">
              <a:latin typeface="Ink Free" panose="03080402000500000000" pitchFamily="66" charset="0"/>
            </a:rPr>
            <a:t>Knowledge and Understanding.</a:t>
          </a:r>
          <a:br>
            <a:rPr lang="en-GB" sz="900" dirty="0"/>
          </a:br>
          <a:r>
            <a:rPr lang="en-GB" sz="900" dirty="0">
              <a:solidFill>
                <a:srgbClr val="FF0000"/>
              </a:solidFill>
            </a:rPr>
            <a:t>I can describe basic ideas about diet, energy, smoking, immunity, vaccines, homeostasis, genetics, pathogens, and diagnosis using simple facts.</a:t>
          </a:r>
          <a:br>
            <a:rPr lang="en-GB" sz="900" dirty="0"/>
          </a:br>
          <a:r>
            <a:rPr lang="en-GB" sz="900" dirty="0">
              <a:solidFill>
                <a:srgbClr val="FFC000"/>
              </a:solidFill>
            </a:rPr>
            <a:t>I can explain how these factors affect health, infection, inheritance, and body regulation.</a:t>
          </a:r>
          <a:br>
            <a:rPr lang="en-GB" sz="900" dirty="0"/>
          </a:br>
          <a:r>
            <a:rPr lang="en-GB" sz="900" dirty="0">
              <a:solidFill>
                <a:srgbClr val="FFFF00"/>
              </a:solidFill>
            </a:rPr>
            <a:t>I can investigate, measure, and discuss these topics with others.</a:t>
          </a:r>
          <a:br>
            <a:rPr lang="en-GB" sz="900" dirty="0">
              <a:solidFill>
                <a:srgbClr val="FFFF00"/>
              </a:solidFill>
            </a:rPr>
          </a:br>
          <a:r>
            <a:rPr lang="en-GB" sz="900" dirty="0">
              <a:solidFill>
                <a:srgbClr val="0070C0"/>
              </a:solidFill>
            </a:rPr>
            <a:t>I can explain risks, defences, treatments, and prevention methods in more detail.</a:t>
          </a:r>
          <a:br>
            <a:rPr lang="en-GB" sz="900" dirty="0"/>
          </a:br>
          <a:r>
            <a:rPr lang="en-GB" sz="900" dirty="0">
              <a:solidFill>
                <a:srgbClr val="00B050"/>
              </a:solidFill>
            </a:rPr>
            <a:t>I can evaluate and apply my knowledge to real-world health issues and solutions.</a:t>
          </a:r>
          <a:endParaRPr lang="en-GB" sz="900" b="1" dirty="0">
            <a:solidFill>
              <a:srgbClr val="00B050"/>
            </a:solidFill>
            <a:latin typeface="Ink Free" panose="03080402000500000000" pitchFamily="66" charset="0"/>
          </a:endParaRP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3" custScaleX="714587" custScaleY="51609">
        <dgm:presLayoutVars>
          <dgm:bulletEnabled val="1"/>
        </dgm:presLayoutVars>
      </dgm:prSet>
      <dgm:spPr/>
    </dgm:pt>
    <dgm:pt modelId="{8E05D897-61AC-4344-A2C3-C47677776E03}" type="pres">
      <dgm:prSet presAssocID="{B7AF1C54-E979-495D-A4F2-E6ED788EC381}" presName="space" presStyleCnt="0"/>
      <dgm:spPr/>
    </dgm:pt>
    <dgm:pt modelId="{4A391992-1D39-41EE-898A-D092113ED043}" type="pres">
      <dgm:prSet presAssocID="{18FC90F7-43BA-48CD-A033-6CF1445E1B15}" presName="text" presStyleLbl="node1" presStyleIdx="1" presStyleCnt="3" custScaleX="714587" custScaleY="48904" custLinFactNeighborY="18540">
        <dgm:presLayoutVars>
          <dgm:bulletEnabled val="1"/>
        </dgm:presLayoutVars>
      </dgm:prSet>
      <dgm:spPr/>
    </dgm:pt>
    <dgm:pt modelId="{5C7D82B8-6EF8-4AE5-926E-55861C5971B5}" type="pres">
      <dgm:prSet presAssocID="{4AD9D54F-7E0D-456C-8FBC-CCE2DA9803B3}" presName="space" presStyleCnt="0"/>
      <dgm:spPr/>
    </dgm:pt>
    <dgm:pt modelId="{A007BD2E-B432-4D1C-9122-ABE7EC8D3E32}" type="pres">
      <dgm:prSet presAssocID="{D6B5A32E-9A63-438E-A755-58D65FA152C4}" presName="text" presStyleLbl="node1" presStyleIdx="2" presStyleCnt="3" custScaleX="714587" custScaleY="44371" custLinFactNeighborX="0" custLinFactNeighborY="-8142">
        <dgm:presLayoutVars>
          <dgm:bulletEnabled val="1"/>
        </dgm:presLayoutVars>
      </dgm:prSet>
      <dgm:spPr/>
    </dgm:pt>
  </dgm:ptLst>
  <dgm:cxnLst>
    <dgm:cxn modelId="{6D491837-4095-422E-8843-1086224696A3}"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7A5C8EA3-CD1E-4F76-8456-DDD2FC321DD9}" type="presOf" srcId="{18FC90F7-43BA-48CD-A033-6CF1445E1B15}" destId="{4A391992-1D39-41EE-898A-D092113ED043}"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7B0C63EC-9A30-4A77-8694-2BC0C5C3AC7A}" type="presOf" srcId="{D6B5A32E-9A63-438E-A755-58D65FA152C4}" destId="{A007BD2E-B432-4D1C-9122-ABE7EC8D3E32}" srcOrd="0" destOrd="0" presId="urn:diagrams.loki3.com/VaryingWidthList"/>
    <dgm:cxn modelId="{573B97EC-8EB5-4F9E-9949-66B9E95ABA8F}" srcId="{814303D1-91B5-4DD8-90E6-00AE72C4A5C5}" destId="{6C7F385F-3D09-443F-A0AB-E65919A098A8}" srcOrd="0" destOrd="0" parTransId="{2400A6B0-CF3C-4E0B-926E-4A04D0416FAE}" sibTransId="{B7AF1C54-E979-495D-A4F2-E6ED788EC381}"/>
    <dgm:cxn modelId="{694929F3-0809-4697-A635-E4857B213C79}" srcId="{814303D1-91B5-4DD8-90E6-00AE72C4A5C5}" destId="{D6B5A32E-9A63-438E-A755-58D65FA152C4}" srcOrd="2" destOrd="0" parTransId="{2040F1D3-E061-4739-A170-6B11339D3BAD}" sibTransId="{2345C089-A9B5-4B8B-87DC-D4717E203945}"/>
    <dgm:cxn modelId="{3742CA61-4A34-4B06-9241-CB0A0E85D1C6}" type="presParOf" srcId="{C8BEAD66-2628-4B43-9A6B-FF08F3444FAF}" destId="{3C17E512-A5D7-463D-B618-8D161FA01809}" srcOrd="0" destOrd="0" presId="urn:diagrams.loki3.com/VaryingWidthList"/>
    <dgm:cxn modelId="{8CA4998A-E51D-4E71-9E55-8298F8482627}" type="presParOf" srcId="{C8BEAD66-2628-4B43-9A6B-FF08F3444FAF}" destId="{8E05D897-61AC-4344-A2C3-C47677776E03}" srcOrd="1" destOrd="0" presId="urn:diagrams.loki3.com/VaryingWidthList"/>
    <dgm:cxn modelId="{178799A4-CB0D-4EF4-A9F7-A23199CA3589}" type="presParOf" srcId="{C8BEAD66-2628-4B43-9A6B-FF08F3444FAF}" destId="{4A391992-1D39-41EE-898A-D092113ED043}" srcOrd="2" destOrd="0" presId="urn:diagrams.loki3.com/VaryingWidthList"/>
    <dgm:cxn modelId="{63825D93-2CA7-426D-8554-2D7AFB28B8DD}" type="presParOf" srcId="{C8BEAD66-2628-4B43-9A6B-FF08F3444FAF}" destId="{5C7D82B8-6EF8-4AE5-926E-55861C5971B5}" srcOrd="3" destOrd="0" presId="urn:diagrams.loki3.com/VaryingWidthList"/>
    <dgm:cxn modelId="{1BD4FA22-5198-4F0B-94A9-E7B6A5D741CA}" type="presParOf" srcId="{C8BEAD66-2628-4B43-9A6B-FF08F3444FAF}" destId="{A007BD2E-B432-4D1C-9122-ABE7EC8D3E32}" srcOrd="4" destOrd="0" presId="urn:diagrams.loki3.com/VaryingWidthList"/>
  </dgm:cxnLst>
  <dgm:bg/>
  <dgm:whole/>
  <dgm:extLst>
    <a:ext uri="http://schemas.microsoft.com/office/drawing/2008/diagram">
      <dsp:dataModelExt xmlns:dsp="http://schemas.microsoft.com/office/drawing/2008/diagram" relId="rId20"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D7A1E643-4DD6-4BDF-B825-E49E03B474AF}">
      <dgm:prSet phldrT="[Text]" custT="1">
        <dgm:style>
          <a:lnRef idx="2">
            <a:schemeClr val="accent2"/>
          </a:lnRef>
          <a:fillRef idx="1">
            <a:schemeClr val="lt1"/>
          </a:fillRef>
          <a:effectRef idx="0">
            <a:schemeClr val="accent2"/>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1200" dirty="0"/>
            <a:t>1)Skills based assessment unit booklet QMA: Skills </a:t>
          </a:r>
        </a:p>
      </dgm:t>
    </dgm:pt>
    <dgm:pt modelId="{F3E8D204-EC37-4028-B4FE-3E6FDD6356E5}" type="parTrans" cxnId="{15D1B70F-0AA1-4DB2-98B3-A4E290AEE3CB}">
      <dgm:prSet/>
      <dgm:spPr/>
      <dgm:t>
        <a:bodyPr/>
        <a:lstStyle/>
        <a:p>
          <a:endParaRPr lang="en-GB"/>
        </a:p>
      </dgm:t>
    </dgm:pt>
    <dgm:pt modelId="{4683ED46-7CE4-445E-9497-CC79C387165B}" type="sibTrans" cxnId="{15D1B70F-0AA1-4DB2-98B3-A4E290AEE3CB}">
      <dgm:prSet/>
      <dgm:spPr/>
      <dgm:t>
        <a:bodyPr/>
        <a:lstStyle/>
        <a:p>
          <a:endParaRPr lang="en-GB"/>
        </a:p>
      </dgm:t>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solidFill>
          <a:schemeClr val="accent1">
            <a:lumMod val="20000"/>
            <a:lumOff val="80000"/>
          </a:schemeClr>
        </a:solidFill>
        <a:ln w="38100">
          <a:solidFill>
            <a:srgbClr val="7030A0"/>
          </a:solidFill>
        </a:ln>
      </dgm:spPr>
      <dgm:t>
        <a:bodyPr/>
        <a:lstStyle/>
        <a:p>
          <a:pPr algn="l"/>
          <a:r>
            <a:rPr lang="en-GB" sz="1200" dirty="0"/>
            <a:t>Starter activity quizzes and end of topic presentation: Knowledge and Understanding, Independent Learning.</a:t>
          </a:r>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F8EFB8DC-5454-4771-B990-010C33358183}" type="pres">
      <dgm:prSet presAssocID="{D7A1E643-4DD6-4BDF-B825-E49E03B474AF}" presName="text" presStyleLbl="node1" presStyleIdx="0" presStyleCnt="2" custScaleX="714587" custLinFactNeighborX="-10802" custLinFactNeighborY="-84419">
        <dgm:presLayoutVars>
          <dgm:bulletEnabled val="1"/>
        </dgm:presLayoutVars>
      </dgm:prSet>
      <dgm:spPr/>
    </dgm:pt>
    <dgm:pt modelId="{8AF05ADB-1DD2-4D10-88E9-5FA64E64A7D6}" type="pres">
      <dgm:prSet presAssocID="{4683ED46-7CE4-445E-9497-CC79C387165B}" presName="space" presStyleCnt="0"/>
      <dgm:spPr/>
    </dgm:pt>
    <dgm:pt modelId="{4A391992-1D39-41EE-898A-D092113ED043}" type="pres">
      <dgm:prSet presAssocID="{18FC90F7-43BA-48CD-A033-6CF1445E1B15}" presName="text" presStyleLbl="node1" presStyleIdx="1" presStyleCnt="2" custScaleX="714587">
        <dgm:presLayoutVars>
          <dgm:bulletEnabled val="1"/>
        </dgm:presLayoutVars>
      </dgm:prSet>
      <dgm:spPr/>
    </dgm:pt>
  </dgm:ptLst>
  <dgm:cxnLst>
    <dgm:cxn modelId="{15D1B70F-0AA1-4DB2-98B3-A4E290AEE3CB}" srcId="{814303D1-91B5-4DD8-90E6-00AE72C4A5C5}" destId="{D7A1E643-4DD6-4BDF-B825-E49E03B474AF}" srcOrd="0" destOrd="0" parTransId="{F3E8D204-EC37-4028-B4FE-3E6FDD6356E5}" sibTransId="{4683ED46-7CE4-445E-9497-CC79C387165B}"/>
    <dgm:cxn modelId="{76BD3C15-5A0F-40DD-8181-3B3AC2CBCC74}" type="presOf" srcId="{D7A1E643-4DD6-4BDF-B825-E49E03B474AF}" destId="{F8EFB8DC-5454-4771-B990-010C33358183}" srcOrd="0" destOrd="0" presId="urn:diagrams.loki3.com/VaryingWidthList"/>
    <dgm:cxn modelId="{E921FF81-DD7C-4408-AD6A-621D2AB3483E}" type="presOf" srcId="{814303D1-91B5-4DD8-90E6-00AE72C4A5C5}" destId="{C8BEAD66-2628-4B43-9A6B-FF08F3444FAF}" srcOrd="0" destOrd="0" presId="urn:diagrams.loki3.com/VaryingWidthList"/>
    <dgm:cxn modelId="{3AAE1187-7622-44B6-A070-4D03187EFACE}" type="presOf" srcId="{18FC90F7-43BA-48CD-A033-6CF1445E1B15}" destId="{4A391992-1D39-41EE-898A-D092113ED043}"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46D54ED8-1511-4E50-BF1B-10C8D1358EBC}" type="presParOf" srcId="{C8BEAD66-2628-4B43-9A6B-FF08F3444FAF}" destId="{F8EFB8DC-5454-4771-B990-010C33358183}" srcOrd="0" destOrd="0" presId="urn:diagrams.loki3.com/VaryingWidthList"/>
    <dgm:cxn modelId="{526FBA9D-E781-4475-9F0A-C657F96A5D15}" type="presParOf" srcId="{C8BEAD66-2628-4B43-9A6B-FF08F3444FAF}" destId="{8AF05ADB-1DD2-4D10-88E9-5FA64E64A7D6}" srcOrd="1" destOrd="0" presId="urn:diagrams.loki3.com/VaryingWidthList"/>
    <dgm:cxn modelId="{C85D6527-DCE0-4763-9CD4-3ED4533BC17F}" type="presParOf" srcId="{C8BEAD66-2628-4B43-9A6B-FF08F3444FAF}" destId="{4A391992-1D39-41EE-898A-D092113ED043}" srcOrd="2" destOrd="0" presId="urn:diagrams.loki3.com/VaryingWidthList"/>
  </dgm:cxnLst>
  <dgm:bg>
    <a:solidFill>
      <a:srgbClr val="CC66FF"/>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5F99392-49C5-4C13-A53F-857B81212D90}" type="doc">
      <dgm:prSet loTypeId="urn:microsoft.com/office/officeart/2011/layout/TabList" loCatId="list" qsTypeId="urn:microsoft.com/office/officeart/2005/8/quickstyle/simple1" qsCatId="simple" csTypeId="urn:microsoft.com/office/officeart/2005/8/colors/colorful1" csCatId="colorful" phldr="1"/>
      <dgm:spPr/>
      <dgm:t>
        <a:bodyPr/>
        <a:lstStyle/>
        <a:p>
          <a:endParaRPr lang="en-GB"/>
        </a:p>
      </dgm:t>
    </dgm:pt>
    <dgm:pt modelId="{3B8FB89E-8FA9-49D8-8488-5AA5BD716C73}">
      <dgm:prSet phldrT="[Text]" custT="1"/>
      <dgm:spPr>
        <a:solidFill>
          <a:srgbClr val="009999"/>
        </a:solidFill>
        <a:ln>
          <a:solidFill>
            <a:schemeClr val="tx1"/>
          </a:solidFill>
        </a:ln>
      </dgm:spPr>
      <dgm:t>
        <a:bodyPr/>
        <a:lstStyle/>
        <a:p>
          <a:r>
            <a:rPr lang="en-GB" sz="1400" dirty="0"/>
            <a:t>Digital</a:t>
          </a:r>
        </a:p>
      </dgm:t>
    </dgm:pt>
    <dgm:pt modelId="{864D9F88-7CEF-43E3-BCF6-559D1EEFFE6F}" type="parTrans" cxnId="{6BE3FBEE-07FE-46CA-810E-87226EB35CBB}">
      <dgm:prSet/>
      <dgm:spPr/>
      <dgm:t>
        <a:bodyPr/>
        <a:lstStyle/>
        <a:p>
          <a:endParaRPr lang="en-GB"/>
        </a:p>
      </dgm:t>
    </dgm:pt>
    <dgm:pt modelId="{A43DB183-F9FE-4E77-8461-B773A97E3C3E}" type="sibTrans" cxnId="{6BE3FBEE-07FE-46CA-810E-87226EB35CBB}">
      <dgm:prSet/>
      <dgm:spPr/>
      <dgm:t>
        <a:bodyPr/>
        <a:lstStyle/>
        <a:p>
          <a:endParaRPr lang="en-GB"/>
        </a:p>
      </dgm:t>
    </dgm:pt>
    <dgm:pt modelId="{DF861D88-1577-4689-B9E0-DF0280030A03}">
      <dgm:prSet phldrT="[Text]" custT="1"/>
      <dgm:spPr/>
      <dgm:t>
        <a:bodyPr/>
        <a:lstStyle/>
        <a:p>
          <a:r>
            <a:rPr lang="en-GB" sz="1400"/>
            <a:t> </a:t>
          </a:r>
        </a:p>
      </dgm:t>
    </dgm:pt>
    <dgm:pt modelId="{758DEA5E-B622-4966-8B0F-F5664D8EF198}" type="parTrans" cxnId="{346402C4-7638-481A-AEE9-5DCC080025E0}">
      <dgm:prSet/>
      <dgm:spPr/>
      <dgm:t>
        <a:bodyPr/>
        <a:lstStyle/>
        <a:p>
          <a:endParaRPr lang="en-GB"/>
        </a:p>
      </dgm:t>
    </dgm:pt>
    <dgm:pt modelId="{5C751399-A634-4FC6-B7F7-676830636C4C}" type="sibTrans" cxnId="{346402C4-7638-481A-AEE9-5DCC080025E0}">
      <dgm:prSet/>
      <dgm:spPr/>
      <dgm:t>
        <a:bodyPr/>
        <a:lstStyle/>
        <a:p>
          <a:endParaRPr lang="en-GB"/>
        </a:p>
      </dgm:t>
    </dgm:pt>
    <dgm:pt modelId="{3C4BC7F4-1500-45C3-8D82-D9A5951FB92F}">
      <dgm:prSet phldrT="[Text]" custT="1"/>
      <dgm:spPr>
        <a:solidFill>
          <a:srgbClr val="7030A0"/>
        </a:solidFill>
        <a:ln>
          <a:solidFill>
            <a:schemeClr val="tx1"/>
          </a:solidFill>
        </a:ln>
      </dgm:spPr>
      <dgm:t>
        <a:bodyPr/>
        <a:lstStyle/>
        <a:p>
          <a:r>
            <a:rPr lang="en-GB" sz="1200" dirty="0"/>
            <a:t>Numeracy</a:t>
          </a:r>
          <a:endParaRPr lang="en-GB" sz="1400" dirty="0"/>
        </a:p>
      </dgm:t>
    </dgm:pt>
    <dgm:pt modelId="{1C83A2D3-A084-43FC-9885-6686A46A9EBB}" type="parTrans" cxnId="{91BAF776-E87B-426C-B454-B63FB19B465D}">
      <dgm:prSet/>
      <dgm:spPr/>
      <dgm:t>
        <a:bodyPr/>
        <a:lstStyle/>
        <a:p>
          <a:endParaRPr lang="en-GB"/>
        </a:p>
      </dgm:t>
    </dgm:pt>
    <dgm:pt modelId="{BF31B968-ACDF-4EE9-91BC-25B887E26070}" type="sibTrans" cxnId="{91BAF776-E87B-426C-B454-B63FB19B465D}">
      <dgm:prSet/>
      <dgm:spPr/>
      <dgm:t>
        <a:bodyPr/>
        <a:lstStyle/>
        <a:p>
          <a:endParaRPr lang="en-GB"/>
        </a:p>
      </dgm:t>
    </dgm:pt>
    <dgm:pt modelId="{F62F349B-8D16-4257-90D1-2557AD4A6C40}">
      <dgm:prSet phldrT="[Text]" custT="1"/>
      <dgm:spPr/>
      <dgm:t>
        <a:bodyPr/>
        <a:lstStyle/>
        <a:p>
          <a:r>
            <a:rPr lang="en-GB" sz="1400"/>
            <a:t> </a:t>
          </a:r>
        </a:p>
      </dgm:t>
    </dgm:pt>
    <dgm:pt modelId="{CE055BC4-D7A6-49B7-AC27-478CD9AAAD79}" type="parTrans" cxnId="{59FF03B1-4791-4D61-B9E5-373ACD9A0F5A}">
      <dgm:prSet/>
      <dgm:spPr/>
      <dgm:t>
        <a:bodyPr/>
        <a:lstStyle/>
        <a:p>
          <a:endParaRPr lang="en-GB"/>
        </a:p>
      </dgm:t>
    </dgm:pt>
    <dgm:pt modelId="{3D4CA848-5A14-436B-8457-6CE4A7291560}" type="sibTrans" cxnId="{59FF03B1-4791-4D61-B9E5-373ACD9A0F5A}">
      <dgm:prSet/>
      <dgm:spPr/>
      <dgm:t>
        <a:bodyPr/>
        <a:lstStyle/>
        <a:p>
          <a:endParaRPr lang="en-GB"/>
        </a:p>
      </dgm:t>
    </dgm:pt>
    <dgm:pt modelId="{A001EAA2-581D-4BB7-B1D8-B8451D87302F}">
      <dgm:prSet phldrT="[Text]" custT="1"/>
      <dgm:spPr>
        <a:solidFill>
          <a:srgbClr val="FF3399"/>
        </a:solidFill>
        <a:ln>
          <a:solidFill>
            <a:schemeClr val="tx1"/>
          </a:solidFill>
        </a:ln>
      </dgm:spPr>
      <dgm:t>
        <a:bodyPr/>
        <a:lstStyle/>
        <a:p>
          <a:r>
            <a:rPr lang="en-GB" sz="1400" dirty="0"/>
            <a:t>RVE</a:t>
          </a:r>
        </a:p>
      </dgm:t>
    </dgm:pt>
    <dgm:pt modelId="{09596C66-3125-404A-B04E-A198C808BD10}" type="parTrans" cxnId="{2331FEB9-A73F-4A94-8E78-0CF19FB176CF}">
      <dgm:prSet/>
      <dgm:spPr/>
      <dgm:t>
        <a:bodyPr/>
        <a:lstStyle/>
        <a:p>
          <a:endParaRPr lang="en-GB"/>
        </a:p>
      </dgm:t>
    </dgm:pt>
    <dgm:pt modelId="{A836EF9E-CB3B-407F-9D52-88097CC30FC9}" type="sibTrans" cxnId="{2331FEB9-A73F-4A94-8E78-0CF19FB176CF}">
      <dgm:prSet/>
      <dgm:spPr/>
      <dgm:t>
        <a:bodyPr/>
        <a:lstStyle/>
        <a:p>
          <a:endParaRPr lang="en-GB"/>
        </a:p>
      </dgm:t>
    </dgm:pt>
    <dgm:pt modelId="{749F371C-14CD-4319-BF0C-2E5AB2D68642}">
      <dgm:prSet phldrT="[Text]" custT="1"/>
      <dgm:spPr/>
      <dgm:t>
        <a:bodyPr/>
        <a:lstStyle/>
        <a:p>
          <a:r>
            <a:rPr lang="en-GB" sz="1400"/>
            <a:t> </a:t>
          </a:r>
        </a:p>
      </dgm:t>
    </dgm:pt>
    <dgm:pt modelId="{853B845D-B3A6-4234-829D-5008A4034528}" type="parTrans" cxnId="{4ECD78FF-9467-4572-A3EC-DC155AFBFCB3}">
      <dgm:prSet/>
      <dgm:spPr/>
      <dgm:t>
        <a:bodyPr/>
        <a:lstStyle/>
        <a:p>
          <a:endParaRPr lang="en-GB"/>
        </a:p>
      </dgm:t>
    </dgm:pt>
    <dgm:pt modelId="{47BEEE67-4BF7-425D-8A88-80C8F5DEEDAA}" type="sibTrans" cxnId="{4ECD78FF-9467-4572-A3EC-DC155AFBFCB3}">
      <dgm:prSet/>
      <dgm:spPr/>
      <dgm:t>
        <a:bodyPr/>
        <a:lstStyle/>
        <a:p>
          <a:endParaRPr lang="en-GB"/>
        </a:p>
      </dgm:t>
    </dgm:pt>
    <dgm:pt modelId="{27A71F52-3192-4E89-9614-1AC820CC2DBB}" type="pres">
      <dgm:prSet presAssocID="{F5F99392-49C5-4C13-A53F-857B81212D90}" presName="Name0" presStyleCnt="0">
        <dgm:presLayoutVars>
          <dgm:chMax/>
          <dgm:chPref val="3"/>
          <dgm:dir/>
          <dgm:animOne val="branch"/>
          <dgm:animLvl val="lvl"/>
        </dgm:presLayoutVars>
      </dgm:prSet>
      <dgm:spPr/>
    </dgm:pt>
    <dgm:pt modelId="{F3E34061-C78D-4C65-B479-C376D6B74B0F}" type="pres">
      <dgm:prSet presAssocID="{3B8FB89E-8FA9-49D8-8488-5AA5BD716C73}" presName="composite" presStyleCnt="0"/>
      <dgm:spPr/>
    </dgm:pt>
    <dgm:pt modelId="{0BECDC9C-B80C-4971-8452-24C843D1290B}" type="pres">
      <dgm:prSet presAssocID="{3B8FB89E-8FA9-49D8-8488-5AA5BD716C73}" presName="FirstChild" presStyleLbl="revTx" presStyleIdx="0" presStyleCnt="3">
        <dgm:presLayoutVars>
          <dgm:chMax val="0"/>
          <dgm:chPref val="0"/>
          <dgm:bulletEnabled val="1"/>
        </dgm:presLayoutVars>
      </dgm:prSet>
      <dgm:spPr/>
    </dgm:pt>
    <dgm:pt modelId="{47C47C67-97A9-4E02-8D22-9115C00A1B72}" type="pres">
      <dgm:prSet presAssocID="{3B8FB89E-8FA9-49D8-8488-5AA5BD716C73}" presName="Parent" presStyleLbl="alignNode1" presStyleIdx="0" presStyleCnt="3">
        <dgm:presLayoutVars>
          <dgm:chMax val="3"/>
          <dgm:chPref val="3"/>
          <dgm:bulletEnabled val="1"/>
        </dgm:presLayoutVars>
      </dgm:prSet>
      <dgm:spPr/>
    </dgm:pt>
    <dgm:pt modelId="{C6D5467F-4837-447C-8787-B91C9AEEC14E}" type="pres">
      <dgm:prSet presAssocID="{3B8FB89E-8FA9-49D8-8488-5AA5BD716C73}" presName="Accent" presStyleLbl="parChTrans1D1" presStyleIdx="0" presStyleCnt="3"/>
      <dgm:spPr/>
    </dgm:pt>
    <dgm:pt modelId="{7D2C6D4C-837E-4F4D-A472-4642BE18E557}" type="pres">
      <dgm:prSet presAssocID="{A43DB183-F9FE-4E77-8461-B773A97E3C3E}" presName="sibTrans" presStyleCnt="0"/>
      <dgm:spPr/>
    </dgm:pt>
    <dgm:pt modelId="{774759C4-99D4-4EF3-B5FC-2DF88C91E2CF}" type="pres">
      <dgm:prSet presAssocID="{3C4BC7F4-1500-45C3-8D82-D9A5951FB92F}" presName="composite" presStyleCnt="0"/>
      <dgm:spPr/>
    </dgm:pt>
    <dgm:pt modelId="{FC5AACF1-F8B3-48A5-9F17-DFD4F5124191}" type="pres">
      <dgm:prSet presAssocID="{3C4BC7F4-1500-45C3-8D82-D9A5951FB92F}" presName="FirstChild" presStyleLbl="revTx" presStyleIdx="1" presStyleCnt="3">
        <dgm:presLayoutVars>
          <dgm:chMax val="0"/>
          <dgm:chPref val="0"/>
          <dgm:bulletEnabled val="1"/>
        </dgm:presLayoutVars>
      </dgm:prSet>
      <dgm:spPr/>
    </dgm:pt>
    <dgm:pt modelId="{20E48F43-B081-4576-B77D-C98BEFE010AA}" type="pres">
      <dgm:prSet presAssocID="{3C4BC7F4-1500-45C3-8D82-D9A5951FB92F}" presName="Parent" presStyleLbl="alignNode1" presStyleIdx="1" presStyleCnt="3">
        <dgm:presLayoutVars>
          <dgm:chMax val="3"/>
          <dgm:chPref val="3"/>
          <dgm:bulletEnabled val="1"/>
        </dgm:presLayoutVars>
      </dgm:prSet>
      <dgm:spPr/>
    </dgm:pt>
    <dgm:pt modelId="{4C87646E-5C92-40EF-9209-D53F794D31BA}" type="pres">
      <dgm:prSet presAssocID="{3C4BC7F4-1500-45C3-8D82-D9A5951FB92F}" presName="Accent" presStyleLbl="parChTrans1D1" presStyleIdx="1" presStyleCnt="3"/>
      <dgm:spPr/>
    </dgm:pt>
    <dgm:pt modelId="{8C0D3643-43D3-4BA5-9ABB-48EFD2CF5D5B}" type="pres">
      <dgm:prSet presAssocID="{BF31B968-ACDF-4EE9-91BC-25B887E26070}" presName="sibTrans" presStyleCnt="0"/>
      <dgm:spPr/>
    </dgm:pt>
    <dgm:pt modelId="{71F151DD-3898-4651-8AE7-F9BB12A09E63}" type="pres">
      <dgm:prSet presAssocID="{A001EAA2-581D-4BB7-B1D8-B8451D87302F}" presName="composite" presStyleCnt="0"/>
      <dgm:spPr/>
    </dgm:pt>
    <dgm:pt modelId="{0D0F3F31-C825-4795-BCBE-D677066585E8}" type="pres">
      <dgm:prSet presAssocID="{A001EAA2-581D-4BB7-B1D8-B8451D87302F}" presName="FirstChild" presStyleLbl="revTx" presStyleIdx="2" presStyleCnt="3">
        <dgm:presLayoutVars>
          <dgm:chMax val="0"/>
          <dgm:chPref val="0"/>
          <dgm:bulletEnabled val="1"/>
        </dgm:presLayoutVars>
      </dgm:prSet>
      <dgm:spPr/>
    </dgm:pt>
    <dgm:pt modelId="{0F661122-FF5C-41FD-8986-F2E25502D929}" type="pres">
      <dgm:prSet presAssocID="{A001EAA2-581D-4BB7-B1D8-B8451D87302F}" presName="Parent" presStyleLbl="alignNode1" presStyleIdx="2" presStyleCnt="3">
        <dgm:presLayoutVars>
          <dgm:chMax val="3"/>
          <dgm:chPref val="3"/>
          <dgm:bulletEnabled val="1"/>
        </dgm:presLayoutVars>
      </dgm:prSet>
      <dgm:spPr/>
    </dgm:pt>
    <dgm:pt modelId="{EB609FDB-D64A-47ED-B9E8-FEAC23B2C3A6}" type="pres">
      <dgm:prSet presAssocID="{A001EAA2-581D-4BB7-B1D8-B8451D87302F}" presName="Accent" presStyleLbl="parChTrans1D1" presStyleIdx="2" presStyleCnt="3"/>
      <dgm:spPr/>
    </dgm:pt>
  </dgm:ptLst>
  <dgm:cxnLst>
    <dgm:cxn modelId="{36629138-6808-418B-9F14-DE063597448D}" type="presOf" srcId="{F5F99392-49C5-4C13-A53F-857B81212D90}" destId="{27A71F52-3192-4E89-9614-1AC820CC2DBB}" srcOrd="0" destOrd="0" presId="urn:microsoft.com/office/officeart/2011/layout/TabList"/>
    <dgm:cxn modelId="{3CF4B93B-8583-4606-8D5A-8AA1C73DA52F}" type="presOf" srcId="{3C4BC7F4-1500-45C3-8D82-D9A5951FB92F}" destId="{20E48F43-B081-4576-B77D-C98BEFE010AA}" srcOrd="0" destOrd="0" presId="urn:microsoft.com/office/officeart/2011/layout/TabList"/>
    <dgm:cxn modelId="{5F4CF85E-5729-44C9-9431-13B18E8E6782}" type="presOf" srcId="{749F371C-14CD-4319-BF0C-2E5AB2D68642}" destId="{0D0F3F31-C825-4795-BCBE-D677066585E8}" srcOrd="0" destOrd="0" presId="urn:microsoft.com/office/officeart/2011/layout/TabList"/>
    <dgm:cxn modelId="{44BED261-3440-471C-9182-069FCFC46890}" type="presOf" srcId="{DF861D88-1577-4689-B9E0-DF0280030A03}" destId="{0BECDC9C-B80C-4971-8452-24C843D1290B}" srcOrd="0" destOrd="0" presId="urn:microsoft.com/office/officeart/2011/layout/TabList"/>
    <dgm:cxn modelId="{F3844366-C24E-4C0D-8531-DFC94C386240}" type="presOf" srcId="{3B8FB89E-8FA9-49D8-8488-5AA5BD716C73}" destId="{47C47C67-97A9-4E02-8D22-9115C00A1B72}" srcOrd="0" destOrd="0" presId="urn:microsoft.com/office/officeart/2011/layout/TabList"/>
    <dgm:cxn modelId="{822FBB74-BB33-4DC7-8F66-70ACD529A042}" type="presOf" srcId="{A001EAA2-581D-4BB7-B1D8-B8451D87302F}" destId="{0F661122-FF5C-41FD-8986-F2E25502D929}" srcOrd="0" destOrd="0" presId="urn:microsoft.com/office/officeart/2011/layout/TabList"/>
    <dgm:cxn modelId="{3BEDDC75-5547-4880-8FC8-B87B61138307}" type="presOf" srcId="{F62F349B-8D16-4257-90D1-2557AD4A6C40}" destId="{FC5AACF1-F8B3-48A5-9F17-DFD4F5124191}" srcOrd="0" destOrd="0" presId="urn:microsoft.com/office/officeart/2011/layout/TabList"/>
    <dgm:cxn modelId="{91BAF776-E87B-426C-B454-B63FB19B465D}" srcId="{F5F99392-49C5-4C13-A53F-857B81212D90}" destId="{3C4BC7F4-1500-45C3-8D82-D9A5951FB92F}" srcOrd="1" destOrd="0" parTransId="{1C83A2D3-A084-43FC-9885-6686A46A9EBB}" sibTransId="{BF31B968-ACDF-4EE9-91BC-25B887E26070}"/>
    <dgm:cxn modelId="{59FF03B1-4791-4D61-B9E5-373ACD9A0F5A}" srcId="{3C4BC7F4-1500-45C3-8D82-D9A5951FB92F}" destId="{F62F349B-8D16-4257-90D1-2557AD4A6C40}" srcOrd="0" destOrd="0" parTransId="{CE055BC4-D7A6-49B7-AC27-478CD9AAAD79}" sibTransId="{3D4CA848-5A14-436B-8457-6CE4A7291560}"/>
    <dgm:cxn modelId="{2331FEB9-A73F-4A94-8E78-0CF19FB176CF}" srcId="{F5F99392-49C5-4C13-A53F-857B81212D90}" destId="{A001EAA2-581D-4BB7-B1D8-B8451D87302F}" srcOrd="2" destOrd="0" parTransId="{09596C66-3125-404A-B04E-A198C808BD10}" sibTransId="{A836EF9E-CB3B-407F-9D52-88097CC30FC9}"/>
    <dgm:cxn modelId="{346402C4-7638-481A-AEE9-5DCC080025E0}" srcId="{3B8FB89E-8FA9-49D8-8488-5AA5BD716C73}" destId="{DF861D88-1577-4689-B9E0-DF0280030A03}" srcOrd="0" destOrd="0" parTransId="{758DEA5E-B622-4966-8B0F-F5664D8EF198}" sibTransId="{5C751399-A634-4FC6-B7F7-676830636C4C}"/>
    <dgm:cxn modelId="{6BE3FBEE-07FE-46CA-810E-87226EB35CBB}" srcId="{F5F99392-49C5-4C13-A53F-857B81212D90}" destId="{3B8FB89E-8FA9-49D8-8488-5AA5BD716C73}" srcOrd="0" destOrd="0" parTransId="{864D9F88-7CEF-43E3-BCF6-559D1EEFFE6F}" sibTransId="{A43DB183-F9FE-4E77-8461-B773A97E3C3E}"/>
    <dgm:cxn modelId="{4ECD78FF-9467-4572-A3EC-DC155AFBFCB3}" srcId="{A001EAA2-581D-4BB7-B1D8-B8451D87302F}" destId="{749F371C-14CD-4319-BF0C-2E5AB2D68642}" srcOrd="0" destOrd="0" parTransId="{853B845D-B3A6-4234-829D-5008A4034528}" sibTransId="{47BEEE67-4BF7-425D-8A88-80C8F5DEEDAA}"/>
    <dgm:cxn modelId="{BF7F06FA-CA88-4212-B912-EA86B90EB6CE}" type="presParOf" srcId="{27A71F52-3192-4E89-9614-1AC820CC2DBB}" destId="{F3E34061-C78D-4C65-B479-C376D6B74B0F}" srcOrd="0" destOrd="0" presId="urn:microsoft.com/office/officeart/2011/layout/TabList"/>
    <dgm:cxn modelId="{42A244E0-AD39-492C-BDFF-38059D0F594E}" type="presParOf" srcId="{F3E34061-C78D-4C65-B479-C376D6B74B0F}" destId="{0BECDC9C-B80C-4971-8452-24C843D1290B}" srcOrd="0" destOrd="0" presId="urn:microsoft.com/office/officeart/2011/layout/TabList"/>
    <dgm:cxn modelId="{9FE3FA9E-CDF5-47E8-9DD3-DB67BA59124D}" type="presParOf" srcId="{F3E34061-C78D-4C65-B479-C376D6B74B0F}" destId="{47C47C67-97A9-4E02-8D22-9115C00A1B72}" srcOrd="1" destOrd="0" presId="urn:microsoft.com/office/officeart/2011/layout/TabList"/>
    <dgm:cxn modelId="{55A27EB3-B575-48F3-A705-D23CAC6E0A8A}" type="presParOf" srcId="{F3E34061-C78D-4C65-B479-C376D6B74B0F}" destId="{C6D5467F-4837-447C-8787-B91C9AEEC14E}" srcOrd="2" destOrd="0" presId="urn:microsoft.com/office/officeart/2011/layout/TabList"/>
    <dgm:cxn modelId="{18C61840-321F-4088-9089-4286B9B80D74}" type="presParOf" srcId="{27A71F52-3192-4E89-9614-1AC820CC2DBB}" destId="{7D2C6D4C-837E-4F4D-A472-4642BE18E557}" srcOrd="1" destOrd="0" presId="urn:microsoft.com/office/officeart/2011/layout/TabList"/>
    <dgm:cxn modelId="{22DAAA47-7F59-4EE5-8BE2-365A49DEB3F7}" type="presParOf" srcId="{27A71F52-3192-4E89-9614-1AC820CC2DBB}" destId="{774759C4-99D4-4EF3-B5FC-2DF88C91E2CF}" srcOrd="2" destOrd="0" presId="urn:microsoft.com/office/officeart/2011/layout/TabList"/>
    <dgm:cxn modelId="{BC6D01A6-42A9-454B-9A69-2EF3636CFB00}" type="presParOf" srcId="{774759C4-99D4-4EF3-B5FC-2DF88C91E2CF}" destId="{FC5AACF1-F8B3-48A5-9F17-DFD4F5124191}" srcOrd="0" destOrd="0" presId="urn:microsoft.com/office/officeart/2011/layout/TabList"/>
    <dgm:cxn modelId="{2B2EEAB7-D44C-416E-8387-80D9A5896FA1}" type="presParOf" srcId="{774759C4-99D4-4EF3-B5FC-2DF88C91E2CF}" destId="{20E48F43-B081-4576-B77D-C98BEFE010AA}" srcOrd="1" destOrd="0" presId="urn:microsoft.com/office/officeart/2011/layout/TabList"/>
    <dgm:cxn modelId="{DDF26689-CE26-40EE-AFDC-C44B967A1A29}" type="presParOf" srcId="{774759C4-99D4-4EF3-B5FC-2DF88C91E2CF}" destId="{4C87646E-5C92-40EF-9209-D53F794D31BA}" srcOrd="2" destOrd="0" presId="urn:microsoft.com/office/officeart/2011/layout/TabList"/>
    <dgm:cxn modelId="{15D9613F-539B-4D32-A9B5-C50D05EA91CF}" type="presParOf" srcId="{27A71F52-3192-4E89-9614-1AC820CC2DBB}" destId="{8C0D3643-43D3-4BA5-9ABB-48EFD2CF5D5B}" srcOrd="3" destOrd="0" presId="urn:microsoft.com/office/officeart/2011/layout/TabList"/>
    <dgm:cxn modelId="{3FAC43AF-2E83-43C5-8A19-2BCF1A131542}" type="presParOf" srcId="{27A71F52-3192-4E89-9614-1AC820CC2DBB}" destId="{71F151DD-3898-4651-8AE7-F9BB12A09E63}" srcOrd="4" destOrd="0" presId="urn:microsoft.com/office/officeart/2011/layout/TabList"/>
    <dgm:cxn modelId="{7AB2AF1C-D0A8-42EB-AA76-A6C19BCDA656}" type="presParOf" srcId="{71F151DD-3898-4651-8AE7-F9BB12A09E63}" destId="{0D0F3F31-C825-4795-BCBE-D677066585E8}" srcOrd="0" destOrd="0" presId="urn:microsoft.com/office/officeart/2011/layout/TabList"/>
    <dgm:cxn modelId="{24F4C051-C11E-4C5D-8577-9AA82935E940}" type="presParOf" srcId="{71F151DD-3898-4651-8AE7-F9BB12A09E63}" destId="{0F661122-FF5C-41FD-8986-F2E25502D929}" srcOrd="1" destOrd="0" presId="urn:microsoft.com/office/officeart/2011/layout/TabList"/>
    <dgm:cxn modelId="{B289D2BB-6819-4A1F-910D-7EC6FD3508DC}" type="presParOf" srcId="{71F151DD-3898-4651-8AE7-F9BB12A09E63}" destId="{EB609FDB-D64A-47ED-B9E8-FEAC23B2C3A6}" srcOrd="2" destOrd="0" presId="urn:microsoft.com/office/officeart/2011/layout/Tab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t>
        <a:bodyPr/>
        <a:lstStyle/>
        <a:p>
          <a:endParaRPr lang="en-GB"/>
        </a:p>
      </dgm:t>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ln w="38100">
          <a:solidFill>
            <a:schemeClr val="accent1"/>
          </a:solidFill>
        </a:ln>
      </dgm:spPr>
      <dgm:t>
        <a:bodyPr/>
        <a:lstStyle/>
        <a:p>
          <a:pPr algn="l">
            <a:spcAft>
              <a:spcPts val="0"/>
            </a:spcAft>
          </a:pPr>
          <a:r>
            <a:rPr lang="en-GB" sz="900" b="1" dirty="0">
              <a:latin typeface="Ink Free" panose="03080402000500000000" pitchFamily="66" charset="0"/>
            </a:rPr>
            <a:t>Skills.</a:t>
          </a:r>
        </a:p>
        <a:p>
          <a:pPr algn="l">
            <a:spcAft>
              <a:spcPts val="0"/>
            </a:spcAft>
          </a:pPr>
          <a:r>
            <a:rPr lang="en-GB" sz="900" b="0" i="0" u="none" dirty="0">
              <a:solidFill>
                <a:srgbClr val="FF0000"/>
              </a:solidFill>
            </a:rPr>
            <a:t>I have basic practical skills</a:t>
          </a:r>
          <a:r>
            <a:rPr lang="en-US" sz="900" b="0" i="0" dirty="0">
              <a:solidFill>
                <a:srgbClr val="FF0000"/>
              </a:solidFill>
            </a:rPr>
            <a:t>​ where I can follow a method with help to collect data.</a:t>
          </a:r>
        </a:p>
        <a:p>
          <a:pPr algn="l">
            <a:spcAft>
              <a:spcPts val="0"/>
            </a:spcAft>
          </a:pPr>
          <a:r>
            <a:rPr lang="en-GB" sz="900" b="0" i="0" u="none" dirty="0">
              <a:solidFill>
                <a:srgbClr val="FFC000"/>
              </a:solidFill>
            </a:rPr>
            <a:t>I have learnt how to construct data tables with correct headings and can follow methods to collect data. </a:t>
          </a:r>
          <a:endParaRPr lang="en-US" sz="900" b="0" i="0" dirty="0">
            <a:solidFill>
              <a:srgbClr val="FFC000"/>
            </a:solidFill>
          </a:endParaRPr>
        </a:p>
        <a:p>
          <a:pPr algn="l">
            <a:spcAft>
              <a:spcPts val="0"/>
            </a:spcAft>
          </a:pPr>
          <a:r>
            <a:rPr lang="en-GB" sz="900" b="0" i="0" u="none" dirty="0">
              <a:solidFill>
                <a:srgbClr val="FFFF00"/>
              </a:solidFill>
            </a:rPr>
            <a:t>I can apply knowledge of variables to carry out investigations that </a:t>
          </a:r>
          <a:r>
            <a:rPr lang="en-US" sz="900" b="0" i="0" dirty="0">
              <a:solidFill>
                <a:srgbClr val="FFFF00"/>
              </a:solidFill>
            </a:rPr>
            <a:t>​allow valid data to be recorded.</a:t>
          </a:r>
        </a:p>
        <a:p>
          <a:pPr algn="l">
            <a:spcAft>
              <a:spcPts val="0"/>
            </a:spcAft>
          </a:pPr>
          <a:r>
            <a:rPr lang="en-GB" sz="900" b="0" i="0" u="none" dirty="0">
              <a:solidFill>
                <a:srgbClr val="0070C0"/>
              </a:solidFill>
            </a:rPr>
            <a:t>I can use my knowledge to build my skills</a:t>
          </a:r>
          <a:r>
            <a:rPr lang="en-US" sz="900" b="0" i="0" dirty="0">
              <a:solidFill>
                <a:srgbClr val="0070C0"/>
              </a:solidFill>
            </a:rPr>
            <a:t>​ in order to identify ways to improve the validity of my results.</a:t>
          </a:r>
        </a:p>
        <a:p>
          <a:pPr algn="l">
            <a:spcAft>
              <a:spcPts val="0"/>
            </a:spcAft>
          </a:pPr>
          <a:r>
            <a:rPr lang="en-GB" sz="900" b="0" i="0" u="none" dirty="0">
              <a:solidFill>
                <a:srgbClr val="00B050"/>
              </a:solidFill>
            </a:rPr>
            <a:t>I can use complex prior learning and skills to solve problems and suggest alternative ways to conduct an investigation.</a:t>
          </a:r>
          <a:endParaRPr lang="en-GB" sz="900" dirty="0">
            <a:solidFill>
              <a:srgbClr val="00B050"/>
            </a:solidFill>
          </a:endParaRPr>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D6B5A32E-9A63-438E-A755-58D65FA152C4}">
      <dgm:prSet phldrT="[Text]" custT="1">
        <dgm:style>
          <a:lnRef idx="2">
            <a:schemeClr val="accent6"/>
          </a:lnRef>
          <a:fillRef idx="1">
            <a:schemeClr val="lt1"/>
          </a:fillRef>
          <a:effectRef idx="0">
            <a:schemeClr val="accent6"/>
          </a:effectRef>
          <a:fontRef idx="minor">
            <a:schemeClr val="dk1"/>
          </a:fontRef>
        </dgm:style>
      </dgm:prSet>
      <dgm:spPr>
        <a:ln w="38100">
          <a:solidFill>
            <a:schemeClr val="accent1"/>
          </a:solidFill>
        </a:ln>
      </dgm:spPr>
      <dgm:t>
        <a:bodyPr anchor="t"/>
        <a:lstStyle/>
        <a:p>
          <a:pPr algn="l">
            <a:spcAft>
              <a:spcPts val="0"/>
            </a:spcAft>
          </a:pPr>
          <a:r>
            <a:rPr lang="en-GB" sz="900" b="1" dirty="0">
              <a:latin typeface="Ink Free" panose="03080402000500000000" pitchFamily="66" charset="0"/>
            </a:rPr>
            <a:t>Independent Learning</a:t>
          </a:r>
        </a:p>
        <a:p>
          <a:pPr algn="l">
            <a:spcAft>
              <a:spcPts val="0"/>
            </a:spcAft>
          </a:pPr>
          <a:r>
            <a:rPr lang="en-GB" sz="900" dirty="0">
              <a:solidFill>
                <a:srgbClr val="FF0000"/>
              </a:solidFill>
            </a:rPr>
            <a:t>I can begin to explore key science topics with support, using given resources to understand basic ideas.</a:t>
          </a:r>
          <a:br>
            <a:rPr lang="en-GB" sz="900" dirty="0"/>
          </a:br>
          <a:r>
            <a:rPr lang="en-GB" sz="900" dirty="0">
              <a:solidFill>
                <a:srgbClr val="FFC000"/>
              </a:solidFill>
            </a:rPr>
            <a:t>I can follow guided instructions to research and practise using facts about crime scene analysis.</a:t>
          </a:r>
          <a:br>
            <a:rPr lang="en-GB" sz="900" dirty="0"/>
          </a:br>
          <a:r>
            <a:rPr lang="en-GB" sz="900" dirty="0">
              <a:solidFill>
                <a:srgbClr val="FFFF00"/>
              </a:solidFill>
            </a:rPr>
            <a:t>I can work independently on tasks like solving calculations, with occasional help when needed.</a:t>
          </a:r>
          <a:br>
            <a:rPr lang="en-GB" sz="900" dirty="0"/>
          </a:br>
          <a:r>
            <a:rPr lang="en-GB" sz="900" dirty="0">
              <a:solidFill>
                <a:srgbClr val="0070C0"/>
              </a:solidFill>
            </a:rPr>
            <a:t>I can plan and carry out my own investigations, using a range of resources to extend my learning beyond the classroom.</a:t>
          </a:r>
          <a:br>
            <a:rPr lang="en-GB" sz="900" dirty="0"/>
          </a:br>
          <a:r>
            <a:rPr lang="en-GB" sz="900" dirty="0">
              <a:solidFill>
                <a:srgbClr val="00B050"/>
              </a:solidFill>
            </a:rPr>
            <a:t>I can confidently take responsibility for my learning, evaluate sources, and apply knowledge to new and unfamiliar scientific problems.</a:t>
          </a:r>
          <a:endParaRPr lang="en-GB" sz="900" b="1" dirty="0">
            <a:solidFill>
              <a:srgbClr val="00B050"/>
            </a:solidFill>
            <a:latin typeface="Ink Free" panose="03080402000500000000" pitchFamily="66" charset="0"/>
          </a:endParaRPr>
        </a:p>
      </dgm:t>
    </dgm:pt>
    <dgm:pt modelId="{2345C089-A9B5-4B8B-87DC-D4717E203945}" type="sibTrans" cxnId="{694929F3-0809-4697-A635-E4857B213C79}">
      <dgm:prSet/>
      <dgm:spPr/>
      <dgm:t>
        <a:bodyPr/>
        <a:lstStyle/>
        <a:p>
          <a:endParaRPr lang="en-GB"/>
        </a:p>
      </dgm:t>
    </dgm:pt>
    <dgm:pt modelId="{2040F1D3-E061-4739-A170-6B11339D3BAD}" type="parTrans" cxnId="{694929F3-0809-4697-A635-E4857B213C79}">
      <dgm:prSet/>
      <dgm:spPr/>
      <dgm:t>
        <a:bodyPr/>
        <a:lstStyle/>
        <a:p>
          <a:endParaRPr lang="en-GB"/>
        </a:p>
      </dgm:t>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lstStyle/>
        <a:p>
          <a:pPr algn="l">
            <a:lnSpc>
              <a:spcPct val="100000"/>
            </a:lnSpc>
            <a:spcAft>
              <a:spcPts val="0"/>
            </a:spcAft>
          </a:pPr>
          <a:r>
            <a:rPr lang="en-GB" sz="900" b="1" dirty="0">
              <a:latin typeface="Ink Free" panose="03080402000500000000" pitchFamily="66" charset="0"/>
            </a:rPr>
            <a:t>Knowledge and Understanding.</a:t>
          </a:r>
        </a:p>
        <a:p>
          <a:pPr algn="l">
            <a:lnSpc>
              <a:spcPct val="100000"/>
            </a:lnSpc>
            <a:spcAft>
              <a:spcPts val="0"/>
            </a:spcAft>
          </a:pPr>
          <a:r>
            <a:rPr lang="en-GB" sz="900" dirty="0">
              <a:solidFill>
                <a:srgbClr val="FF0000"/>
              </a:solidFill>
            </a:rPr>
            <a:t>I have a basic understanding of how science can be used to solve crimes.</a:t>
          </a:r>
        </a:p>
        <a:p>
          <a:pPr algn="l">
            <a:lnSpc>
              <a:spcPct val="100000"/>
            </a:lnSpc>
            <a:spcAft>
              <a:spcPts val="0"/>
            </a:spcAft>
          </a:pPr>
          <a:r>
            <a:rPr lang="en-GB" sz="900" dirty="0">
              <a:solidFill>
                <a:srgbClr val="FFC000"/>
              </a:solidFill>
            </a:rPr>
            <a:t>I have a broader understanding of different forensic techniques like fingerprinting, blood spatter analysis, and chromatography.</a:t>
          </a:r>
        </a:p>
        <a:p>
          <a:pPr algn="l">
            <a:lnSpc>
              <a:spcPct val="100000"/>
            </a:lnSpc>
            <a:spcAft>
              <a:spcPts val="0"/>
            </a:spcAft>
          </a:pPr>
          <a:r>
            <a:rPr lang="en-GB" sz="900" dirty="0">
              <a:solidFill>
                <a:srgbClr val="FFFF00"/>
              </a:solidFill>
            </a:rPr>
            <a:t>I have a deeper understanding of how and why these forensic methods help investigators gather and interpret evidence.</a:t>
          </a:r>
        </a:p>
        <a:p>
          <a:pPr algn="l">
            <a:lnSpc>
              <a:spcPct val="100000"/>
            </a:lnSpc>
            <a:spcAft>
              <a:spcPts val="0"/>
            </a:spcAft>
          </a:pPr>
          <a:r>
            <a:rPr lang="en-GB" sz="900" dirty="0">
              <a:solidFill>
                <a:srgbClr val="0070C0"/>
              </a:solidFill>
            </a:rPr>
            <a:t>I have a detailed understanding of forensic science and how each method contributes to solving crimes.</a:t>
          </a:r>
        </a:p>
        <a:p>
          <a:pPr algn="l">
            <a:lnSpc>
              <a:spcPct val="100000"/>
            </a:lnSpc>
            <a:spcAft>
              <a:spcPts val="0"/>
            </a:spcAft>
          </a:pPr>
          <a:r>
            <a:rPr lang="en-GB" sz="900" dirty="0">
              <a:solidFill>
                <a:srgbClr val="00B050"/>
              </a:solidFill>
            </a:rPr>
            <a:t>I have a deep and detailed understanding of forensic science and can justify how each technique helps uncover the truth in an investigation.</a:t>
          </a:r>
          <a:endParaRPr lang="en-GB" sz="900" b="1" dirty="0">
            <a:solidFill>
              <a:srgbClr val="00B050"/>
            </a:solidFill>
            <a:latin typeface="Ink Free" panose="03080402000500000000" pitchFamily="66" charset="0"/>
          </a:endParaRP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3" custScaleX="714587" custScaleY="56931" custLinFactNeighborX="1818" custLinFactNeighborY="42781">
        <dgm:presLayoutVars>
          <dgm:bulletEnabled val="1"/>
        </dgm:presLayoutVars>
      </dgm:prSet>
      <dgm:spPr/>
    </dgm:pt>
    <dgm:pt modelId="{8E05D897-61AC-4344-A2C3-C47677776E03}" type="pres">
      <dgm:prSet presAssocID="{B7AF1C54-E979-495D-A4F2-E6ED788EC381}" presName="space" presStyleCnt="0"/>
      <dgm:spPr/>
    </dgm:pt>
    <dgm:pt modelId="{4A391992-1D39-41EE-898A-D092113ED043}" type="pres">
      <dgm:prSet presAssocID="{18FC90F7-43BA-48CD-A033-6CF1445E1B15}" presName="text" presStyleLbl="node1" presStyleIdx="1" presStyleCnt="3" custScaleX="714587" custScaleY="51745" custLinFactNeighborY="18540">
        <dgm:presLayoutVars>
          <dgm:bulletEnabled val="1"/>
        </dgm:presLayoutVars>
      </dgm:prSet>
      <dgm:spPr/>
    </dgm:pt>
    <dgm:pt modelId="{5C7D82B8-6EF8-4AE5-926E-55861C5971B5}" type="pres">
      <dgm:prSet presAssocID="{4AD9D54F-7E0D-456C-8FBC-CCE2DA9803B3}" presName="space" presStyleCnt="0"/>
      <dgm:spPr/>
    </dgm:pt>
    <dgm:pt modelId="{A007BD2E-B432-4D1C-9122-ABE7EC8D3E32}" type="pres">
      <dgm:prSet presAssocID="{D6B5A32E-9A63-438E-A755-58D65FA152C4}" presName="text" presStyleLbl="node1" presStyleIdx="2" presStyleCnt="3" custScaleX="714587" custScaleY="53860" custLinFactNeighborX="0" custLinFactNeighborY="-8142">
        <dgm:presLayoutVars>
          <dgm:bulletEnabled val="1"/>
        </dgm:presLayoutVars>
      </dgm:prSet>
      <dgm:spPr/>
    </dgm:pt>
  </dgm:ptLst>
  <dgm:cxnLst>
    <dgm:cxn modelId="{6D491837-4095-422E-8843-1086224696A3}"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7A5C8EA3-CD1E-4F76-8456-DDD2FC321DD9}" type="presOf" srcId="{18FC90F7-43BA-48CD-A033-6CF1445E1B15}" destId="{4A391992-1D39-41EE-898A-D092113ED043}"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7B0C63EC-9A30-4A77-8694-2BC0C5C3AC7A}" type="presOf" srcId="{D6B5A32E-9A63-438E-A755-58D65FA152C4}" destId="{A007BD2E-B432-4D1C-9122-ABE7EC8D3E32}" srcOrd="0" destOrd="0" presId="urn:diagrams.loki3.com/VaryingWidthList"/>
    <dgm:cxn modelId="{573B97EC-8EB5-4F9E-9949-66B9E95ABA8F}" srcId="{814303D1-91B5-4DD8-90E6-00AE72C4A5C5}" destId="{6C7F385F-3D09-443F-A0AB-E65919A098A8}" srcOrd="0" destOrd="0" parTransId="{2400A6B0-CF3C-4E0B-926E-4A04D0416FAE}" sibTransId="{B7AF1C54-E979-495D-A4F2-E6ED788EC381}"/>
    <dgm:cxn modelId="{694929F3-0809-4697-A635-E4857B213C79}" srcId="{814303D1-91B5-4DD8-90E6-00AE72C4A5C5}" destId="{D6B5A32E-9A63-438E-A755-58D65FA152C4}" srcOrd="2" destOrd="0" parTransId="{2040F1D3-E061-4739-A170-6B11339D3BAD}" sibTransId="{2345C089-A9B5-4B8B-87DC-D4717E203945}"/>
    <dgm:cxn modelId="{3742CA61-4A34-4B06-9241-CB0A0E85D1C6}" type="presParOf" srcId="{C8BEAD66-2628-4B43-9A6B-FF08F3444FAF}" destId="{3C17E512-A5D7-463D-B618-8D161FA01809}" srcOrd="0" destOrd="0" presId="urn:diagrams.loki3.com/VaryingWidthList"/>
    <dgm:cxn modelId="{8CA4998A-E51D-4E71-9E55-8298F8482627}" type="presParOf" srcId="{C8BEAD66-2628-4B43-9A6B-FF08F3444FAF}" destId="{8E05D897-61AC-4344-A2C3-C47677776E03}" srcOrd="1" destOrd="0" presId="urn:diagrams.loki3.com/VaryingWidthList"/>
    <dgm:cxn modelId="{178799A4-CB0D-4EF4-A9F7-A23199CA3589}" type="presParOf" srcId="{C8BEAD66-2628-4B43-9A6B-FF08F3444FAF}" destId="{4A391992-1D39-41EE-898A-D092113ED043}" srcOrd="2" destOrd="0" presId="urn:diagrams.loki3.com/VaryingWidthList"/>
    <dgm:cxn modelId="{63825D93-2CA7-426D-8554-2D7AFB28B8DD}" type="presParOf" srcId="{C8BEAD66-2628-4B43-9A6B-FF08F3444FAF}" destId="{5C7D82B8-6EF8-4AE5-926E-55861C5971B5}" srcOrd="3" destOrd="0" presId="urn:diagrams.loki3.com/VaryingWidthList"/>
    <dgm:cxn modelId="{1BD4FA22-5198-4F0B-94A9-E7B6A5D741CA}" type="presParOf" srcId="{C8BEAD66-2628-4B43-9A6B-FF08F3444FAF}" destId="{A007BD2E-B432-4D1C-9122-ABE7EC8D3E32}" srcOrd="4" destOrd="0" presId="urn:diagrams.loki3.com/VaryingWidthList"/>
  </dgm:cxnLst>
  <dgm:bg/>
  <dgm:whole/>
  <dgm:extLst>
    <a:ext uri="http://schemas.microsoft.com/office/drawing/2008/diagram">
      <dsp:dataModelExt xmlns:dsp="http://schemas.microsoft.com/office/drawing/2008/diagram" relId="rId2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EFB8DC-5454-4771-B990-010C33358183}">
      <dsp:nvSpPr>
        <dsp:cNvPr id="0" name=""/>
        <dsp:cNvSpPr/>
      </dsp:nvSpPr>
      <dsp:spPr>
        <a:xfrm>
          <a:off x="0" y="0"/>
          <a:ext cx="2684161" cy="621965"/>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30480" tIns="30480" rIns="30480" bIns="30480" numCol="1" spcCol="1270" anchor="ctr" anchorCtr="0">
          <a:noAutofit/>
        </a:bodyPr>
        <a:lstStyle/>
        <a:p>
          <a:pPr marL="0" lvl="0" indent="0" algn="l" defTabSz="533400">
            <a:lnSpc>
              <a:spcPct val="90000"/>
            </a:lnSpc>
            <a:spcBef>
              <a:spcPct val="0"/>
            </a:spcBef>
            <a:spcAft>
              <a:spcPct val="35000"/>
            </a:spcAft>
            <a:buNone/>
          </a:pPr>
          <a:r>
            <a:rPr lang="en-GB" sz="1200" kern="1200" dirty="0"/>
            <a:t>Rates of reaction QMA: Skills.</a:t>
          </a:r>
        </a:p>
      </dsp:txBody>
      <dsp:txXfrm>
        <a:off x="0" y="0"/>
        <a:ext cx="2684161" cy="621965"/>
      </dsp:txXfrm>
    </dsp:sp>
    <dsp:sp modelId="{4A391992-1D39-41EE-898A-D092113ED043}">
      <dsp:nvSpPr>
        <dsp:cNvPr id="0" name=""/>
        <dsp:cNvSpPr/>
      </dsp:nvSpPr>
      <dsp:spPr>
        <a:xfrm>
          <a:off x="0" y="653079"/>
          <a:ext cx="2684161" cy="621965"/>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30480" tIns="30480" rIns="30480" bIns="30480" numCol="1" spcCol="1270" anchor="ctr" anchorCtr="0">
          <a:noAutofit/>
        </a:bodyPr>
        <a:lstStyle/>
        <a:p>
          <a:pPr marL="0" lvl="0" indent="0" algn="l" defTabSz="533400">
            <a:lnSpc>
              <a:spcPct val="90000"/>
            </a:lnSpc>
            <a:spcBef>
              <a:spcPct val="0"/>
            </a:spcBef>
            <a:spcAft>
              <a:spcPct val="35000"/>
            </a:spcAft>
            <a:buNone/>
          </a:pPr>
          <a:r>
            <a:rPr lang="en-GB" sz="1200" kern="1200" dirty="0"/>
            <a:t>Starter activity quizzes and end of topic test: Recall, Knowledge and Understanding.</a:t>
          </a:r>
        </a:p>
      </dsp:txBody>
      <dsp:txXfrm>
        <a:off x="0" y="653079"/>
        <a:ext cx="2684161" cy="62196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EFB8DC-5454-4771-B990-010C33358183}">
      <dsp:nvSpPr>
        <dsp:cNvPr id="0" name=""/>
        <dsp:cNvSpPr/>
      </dsp:nvSpPr>
      <dsp:spPr>
        <a:xfrm>
          <a:off x="0" y="0"/>
          <a:ext cx="2684161" cy="621965"/>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25400" tIns="25400" rIns="25400" bIns="25400" numCol="1" spcCol="1270" anchor="ctr" anchorCtr="0">
          <a:noAutofit/>
        </a:bodyPr>
        <a:lstStyle/>
        <a:p>
          <a:pPr marL="0" lvl="0" indent="0" algn="l" defTabSz="444500">
            <a:lnSpc>
              <a:spcPct val="90000"/>
            </a:lnSpc>
            <a:spcBef>
              <a:spcPct val="0"/>
            </a:spcBef>
            <a:spcAft>
              <a:spcPct val="35000"/>
            </a:spcAft>
            <a:buNone/>
          </a:pPr>
          <a:r>
            <a:rPr lang="en-GB" sz="1000" kern="1200" dirty="0"/>
            <a:t>1) Investigating electric circuits QMA: Skills, Independent Learning.</a:t>
          </a:r>
        </a:p>
      </dsp:txBody>
      <dsp:txXfrm>
        <a:off x="0" y="0"/>
        <a:ext cx="2684161" cy="621965"/>
      </dsp:txXfrm>
    </dsp:sp>
    <dsp:sp modelId="{4A391992-1D39-41EE-898A-D092113ED043}">
      <dsp:nvSpPr>
        <dsp:cNvPr id="0" name=""/>
        <dsp:cNvSpPr/>
      </dsp:nvSpPr>
      <dsp:spPr>
        <a:xfrm>
          <a:off x="0" y="653079"/>
          <a:ext cx="2684161" cy="621965"/>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30480" tIns="30480" rIns="30480" bIns="30480" numCol="1" spcCol="1270" anchor="ctr" anchorCtr="0">
          <a:noAutofit/>
        </a:bodyPr>
        <a:lstStyle/>
        <a:p>
          <a:pPr marL="0" lvl="0" indent="0" algn="l" defTabSz="533400">
            <a:lnSpc>
              <a:spcPct val="90000"/>
            </a:lnSpc>
            <a:spcBef>
              <a:spcPct val="0"/>
            </a:spcBef>
            <a:spcAft>
              <a:spcPct val="35000"/>
            </a:spcAft>
            <a:buNone/>
          </a:pPr>
          <a:r>
            <a:rPr lang="en-GB" sz="1200" kern="1200" dirty="0"/>
            <a:t>Starter activity quizzes and end of topic test: Knowledge and Understanding.</a:t>
          </a:r>
        </a:p>
      </dsp:txBody>
      <dsp:txXfrm>
        <a:off x="0" y="653079"/>
        <a:ext cx="2684161" cy="62196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19CD1B-5941-468D-A133-B60E96D5B54C}">
      <dsp:nvSpPr>
        <dsp:cNvPr id="0" name=""/>
        <dsp:cNvSpPr/>
      </dsp:nvSpPr>
      <dsp:spPr>
        <a:xfrm>
          <a:off x="0" y="1663720"/>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F14F9C-E5F9-4FB7-A080-9CF96D84CD66}">
      <dsp:nvSpPr>
        <dsp:cNvPr id="0" name=""/>
        <dsp:cNvSpPr/>
      </dsp:nvSpPr>
      <dsp:spPr>
        <a:xfrm>
          <a:off x="0" y="1328012"/>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609FDB-D64A-47ED-B9E8-FEAC23B2C3A6}">
      <dsp:nvSpPr>
        <dsp:cNvPr id="0" name=""/>
        <dsp:cNvSpPr/>
      </dsp:nvSpPr>
      <dsp:spPr>
        <a:xfrm>
          <a:off x="0" y="992304"/>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87646E-5C92-40EF-9209-D53F794D31BA}">
      <dsp:nvSpPr>
        <dsp:cNvPr id="0" name=""/>
        <dsp:cNvSpPr/>
      </dsp:nvSpPr>
      <dsp:spPr>
        <a:xfrm>
          <a:off x="0" y="656596"/>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D5467F-4837-447C-8787-B91C9AEEC14E}">
      <dsp:nvSpPr>
        <dsp:cNvPr id="0" name=""/>
        <dsp:cNvSpPr/>
      </dsp:nvSpPr>
      <dsp:spPr>
        <a:xfrm>
          <a:off x="0" y="320888"/>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ECDC9C-B80C-4971-8452-24C843D1290B}">
      <dsp:nvSpPr>
        <dsp:cNvPr id="0" name=""/>
        <dsp:cNvSpPr/>
      </dsp:nvSpPr>
      <dsp:spPr>
        <a:xfrm>
          <a:off x="770268" y="1167"/>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1167"/>
        <a:ext cx="2192304" cy="319721"/>
      </dsp:txXfrm>
    </dsp:sp>
    <dsp:sp modelId="{47C47C67-97A9-4E02-8D22-9115C00A1B72}">
      <dsp:nvSpPr>
        <dsp:cNvPr id="0" name=""/>
        <dsp:cNvSpPr/>
      </dsp:nvSpPr>
      <dsp:spPr>
        <a:xfrm>
          <a:off x="0" y="1167"/>
          <a:ext cx="770268" cy="319721"/>
        </a:xfrm>
        <a:prstGeom prst="round2SameRect">
          <a:avLst>
            <a:gd name="adj1" fmla="val 16670"/>
            <a:gd name="adj2" fmla="val 0"/>
          </a:avLst>
        </a:prstGeom>
        <a:solidFill>
          <a:srgbClr val="0099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kern="1200" dirty="0"/>
            <a:t>Digital</a:t>
          </a:r>
        </a:p>
      </dsp:txBody>
      <dsp:txXfrm>
        <a:off x="15610" y="16777"/>
        <a:ext cx="739048" cy="304111"/>
      </dsp:txXfrm>
    </dsp:sp>
    <dsp:sp modelId="{FC5AACF1-F8B3-48A5-9F17-DFD4F5124191}">
      <dsp:nvSpPr>
        <dsp:cNvPr id="0" name=""/>
        <dsp:cNvSpPr/>
      </dsp:nvSpPr>
      <dsp:spPr>
        <a:xfrm>
          <a:off x="770268" y="336875"/>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336875"/>
        <a:ext cx="2192304" cy="319721"/>
      </dsp:txXfrm>
    </dsp:sp>
    <dsp:sp modelId="{20E48F43-B081-4576-B77D-C98BEFE010AA}">
      <dsp:nvSpPr>
        <dsp:cNvPr id="0" name=""/>
        <dsp:cNvSpPr/>
      </dsp:nvSpPr>
      <dsp:spPr>
        <a:xfrm>
          <a:off x="0" y="336875"/>
          <a:ext cx="770268" cy="319721"/>
        </a:xfrm>
        <a:prstGeom prst="round2SameRect">
          <a:avLst>
            <a:gd name="adj1" fmla="val 16670"/>
            <a:gd name="adj2" fmla="val 0"/>
          </a:avLst>
        </a:prstGeom>
        <a:solidFill>
          <a:srgbClr val="7030A0"/>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GB" sz="1200" kern="1200" dirty="0"/>
            <a:t>Numeracy</a:t>
          </a:r>
          <a:endParaRPr lang="en-GB" sz="1400" kern="1200" dirty="0"/>
        </a:p>
      </dsp:txBody>
      <dsp:txXfrm>
        <a:off x="15610" y="352485"/>
        <a:ext cx="739048" cy="304111"/>
      </dsp:txXfrm>
    </dsp:sp>
    <dsp:sp modelId="{0D0F3F31-C825-4795-BCBE-D677066585E8}">
      <dsp:nvSpPr>
        <dsp:cNvPr id="0" name=""/>
        <dsp:cNvSpPr/>
      </dsp:nvSpPr>
      <dsp:spPr>
        <a:xfrm>
          <a:off x="770268" y="672583"/>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672583"/>
        <a:ext cx="2192304" cy="319721"/>
      </dsp:txXfrm>
    </dsp:sp>
    <dsp:sp modelId="{0F661122-FF5C-41FD-8986-F2E25502D929}">
      <dsp:nvSpPr>
        <dsp:cNvPr id="0" name=""/>
        <dsp:cNvSpPr/>
      </dsp:nvSpPr>
      <dsp:spPr>
        <a:xfrm>
          <a:off x="0" y="672583"/>
          <a:ext cx="770268" cy="319721"/>
        </a:xfrm>
        <a:prstGeom prst="round2SameRect">
          <a:avLst>
            <a:gd name="adj1" fmla="val 16670"/>
            <a:gd name="adj2" fmla="val 0"/>
          </a:avLst>
        </a:prstGeom>
        <a:solidFill>
          <a:srgbClr val="FF33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kern="1200" dirty="0"/>
            <a:t>RVE</a:t>
          </a:r>
        </a:p>
      </dsp:txBody>
      <dsp:txXfrm>
        <a:off x="15610" y="688193"/>
        <a:ext cx="739048" cy="304111"/>
      </dsp:txXfrm>
    </dsp:sp>
    <dsp:sp modelId="{CDBE7ECF-F590-467D-B269-19ED3E4AF0C5}">
      <dsp:nvSpPr>
        <dsp:cNvPr id="0" name=""/>
        <dsp:cNvSpPr/>
      </dsp:nvSpPr>
      <dsp:spPr>
        <a:xfrm>
          <a:off x="770268" y="1008291"/>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endParaRPr lang="en-GB" sz="1400" kern="1200"/>
        </a:p>
      </dsp:txBody>
      <dsp:txXfrm>
        <a:off x="770268" y="1008291"/>
        <a:ext cx="2192304" cy="319721"/>
      </dsp:txXfrm>
    </dsp:sp>
    <dsp:sp modelId="{22BA5738-8198-414D-A6D5-D20E3D9E5F31}">
      <dsp:nvSpPr>
        <dsp:cNvPr id="0" name=""/>
        <dsp:cNvSpPr/>
      </dsp:nvSpPr>
      <dsp:spPr>
        <a:xfrm>
          <a:off x="0" y="1008291"/>
          <a:ext cx="770268" cy="319721"/>
        </a:xfrm>
        <a:prstGeom prst="round2SameRect">
          <a:avLst>
            <a:gd name="adj1" fmla="val 16670"/>
            <a:gd name="adj2" fmla="val 0"/>
          </a:avLst>
        </a:prstGeom>
        <a:solidFill>
          <a:schemeClr val="accent5">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kern="1200" dirty="0"/>
            <a:t>History</a:t>
          </a:r>
        </a:p>
      </dsp:txBody>
      <dsp:txXfrm>
        <a:off x="15610" y="1023901"/>
        <a:ext cx="739048" cy="304111"/>
      </dsp:txXfrm>
    </dsp:sp>
    <dsp:sp modelId="{7B0FE066-775A-4625-8F94-A5E6F87DFCFF}">
      <dsp:nvSpPr>
        <dsp:cNvPr id="0" name=""/>
        <dsp:cNvSpPr/>
      </dsp:nvSpPr>
      <dsp:spPr>
        <a:xfrm>
          <a:off x="770268" y="1343999"/>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endParaRPr lang="en-GB" sz="1400" kern="1200"/>
        </a:p>
      </dsp:txBody>
      <dsp:txXfrm>
        <a:off x="770268" y="1343999"/>
        <a:ext cx="2192304" cy="319721"/>
      </dsp:txXfrm>
    </dsp:sp>
    <dsp:sp modelId="{1E9B5D5E-FC63-4918-B9D4-5C0D0210F2A5}">
      <dsp:nvSpPr>
        <dsp:cNvPr id="0" name=""/>
        <dsp:cNvSpPr/>
      </dsp:nvSpPr>
      <dsp:spPr>
        <a:xfrm>
          <a:off x="0" y="1343999"/>
          <a:ext cx="770268" cy="319721"/>
        </a:xfrm>
        <a:prstGeom prst="round2SameRect">
          <a:avLst>
            <a:gd name="adj1" fmla="val 16670"/>
            <a:gd name="adj2" fmla="val 0"/>
          </a:avLst>
        </a:prstGeom>
        <a:solidFill>
          <a:srgbClr val="CC3300"/>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GB" sz="1200" kern="1200" dirty="0"/>
            <a:t>Numeracy</a:t>
          </a:r>
          <a:endParaRPr lang="en-GB" sz="1400" kern="1200" dirty="0"/>
        </a:p>
      </dsp:txBody>
      <dsp:txXfrm>
        <a:off x="15610" y="1359609"/>
        <a:ext cx="739048" cy="304111"/>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2785"/>
          <a:ext cx="3328473" cy="1560907"/>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22860" tIns="22860" rIns="22860" bIns="22860" numCol="1" spcCol="1270" anchor="t" anchorCtr="0">
          <a:noAutofit/>
        </a:bodyPr>
        <a:lstStyle/>
        <a:p>
          <a:pPr marL="0" lvl="0" indent="0" algn="l" defTabSz="400050">
            <a:lnSpc>
              <a:spcPct val="100000"/>
            </a:lnSpc>
            <a:spcBef>
              <a:spcPct val="0"/>
            </a:spcBef>
            <a:spcAft>
              <a:spcPts val="0"/>
            </a:spcAft>
            <a:buNone/>
          </a:pPr>
          <a:r>
            <a:rPr lang="en-GB" sz="900" b="1" kern="1200" dirty="0">
              <a:latin typeface="Ink Free" panose="03080402000500000000" pitchFamily="66" charset="0"/>
            </a:rPr>
            <a:t>Knowledge and Understanding.</a:t>
          </a:r>
          <a:br>
            <a:rPr lang="en-GB" sz="900" kern="1200" dirty="0"/>
          </a:br>
          <a:r>
            <a:rPr lang="en-GB" sz="900" kern="1200" dirty="0">
              <a:solidFill>
                <a:srgbClr val="FF0000"/>
              </a:solidFill>
            </a:rPr>
            <a:t>I can start to describe key ideas in energy, electricity, magnetism, and space using basic facts and vocabulary.</a:t>
          </a:r>
          <a:br>
            <a:rPr lang="en-GB" sz="900" kern="1200" dirty="0"/>
          </a:br>
          <a:r>
            <a:rPr lang="en-GB" sz="900" kern="1200" dirty="0">
              <a:solidFill>
                <a:srgbClr val="FFC000"/>
              </a:solidFill>
            </a:rPr>
            <a:t>I can support my understanding with key scientific facts about nuclear radiation, circuits, and space travel.</a:t>
          </a:r>
          <a:br>
            <a:rPr lang="en-GB" sz="900" kern="1200" dirty="0"/>
          </a:br>
          <a:r>
            <a:rPr lang="en-GB" sz="900" kern="1200" dirty="0">
              <a:solidFill>
                <a:srgbClr val="FFFF00"/>
              </a:solidFill>
            </a:rPr>
            <a:t>I can work with a partner to build circuits, measure resistance or density, and investigate how components behave.</a:t>
          </a:r>
          <a:br>
            <a:rPr lang="en-GB" sz="900" kern="1200" dirty="0"/>
          </a:br>
          <a:r>
            <a:rPr lang="en-GB" sz="900" kern="1200" dirty="0">
              <a:solidFill>
                <a:srgbClr val="0070C0"/>
              </a:solidFill>
            </a:rPr>
            <a:t>I can contribute to group experiments and discussions, explaining results and linking ideas about energy and matter.</a:t>
          </a:r>
          <a:br>
            <a:rPr lang="en-GB" sz="900" kern="1200" dirty="0"/>
          </a:br>
          <a:r>
            <a:rPr lang="en-GB" sz="900" kern="1200" dirty="0">
              <a:solidFill>
                <a:srgbClr val="00B050"/>
              </a:solidFill>
            </a:rPr>
            <a:t>I can justify and evaluate my scientific conclusions using evidence from experiments and apply this understanding to real-world issues.</a:t>
          </a:r>
          <a:endParaRPr lang="en-GB" sz="900" b="1" kern="1200" dirty="0">
            <a:solidFill>
              <a:srgbClr val="00B050"/>
            </a:solidFill>
            <a:latin typeface="Ink Free" panose="03080402000500000000" pitchFamily="66" charset="0"/>
          </a:endParaRPr>
        </a:p>
      </dsp:txBody>
      <dsp:txXfrm>
        <a:off x="0" y="2785"/>
        <a:ext cx="3328473" cy="1560907"/>
      </dsp:txXfrm>
    </dsp:sp>
    <dsp:sp modelId="{4A391992-1D39-41EE-898A-D092113ED043}">
      <dsp:nvSpPr>
        <dsp:cNvPr id="0" name=""/>
        <dsp:cNvSpPr/>
      </dsp:nvSpPr>
      <dsp:spPr>
        <a:xfrm>
          <a:off x="0" y="1742954"/>
          <a:ext cx="3328473" cy="1479095"/>
        </a:xfrm>
        <a:prstGeom prst="rect">
          <a:avLst/>
        </a:prstGeom>
        <a:solidFill>
          <a:schemeClr val="lt1"/>
        </a:solidFill>
        <a:ln w="38100" cap="flat" cmpd="sng" algn="ctr">
          <a:solidFill>
            <a:schemeClr val="accent1"/>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22860" tIns="22860" rIns="22860" bIns="22860" numCol="1" spcCol="1270" anchor="ctr" anchorCtr="0">
          <a:noAutofit/>
        </a:bodyPr>
        <a:lstStyle/>
        <a:p>
          <a:pPr marL="0" lvl="0" indent="0" algn="l" defTabSz="400050">
            <a:lnSpc>
              <a:spcPct val="90000"/>
            </a:lnSpc>
            <a:spcBef>
              <a:spcPct val="0"/>
            </a:spcBef>
            <a:spcAft>
              <a:spcPts val="0"/>
            </a:spcAft>
            <a:buNone/>
          </a:pPr>
          <a:r>
            <a:rPr lang="en-GB" sz="900" b="1" kern="1200" dirty="0">
              <a:latin typeface="Ink Free" panose="03080402000500000000" pitchFamily="66" charset="0"/>
            </a:rPr>
            <a:t>Skills.</a:t>
          </a:r>
        </a:p>
        <a:p>
          <a:pPr marL="0" lvl="0" indent="0" algn="l" defTabSz="400050">
            <a:lnSpc>
              <a:spcPct val="90000"/>
            </a:lnSpc>
            <a:spcBef>
              <a:spcPct val="0"/>
            </a:spcBef>
            <a:spcAft>
              <a:spcPts val="0"/>
            </a:spcAft>
            <a:buNone/>
          </a:pPr>
          <a:r>
            <a:rPr lang="en-GB" sz="900" b="0" i="0" u="none" kern="1200" dirty="0">
              <a:solidFill>
                <a:srgbClr val="FF0000"/>
              </a:solidFill>
            </a:rPr>
            <a:t>I have basic practical skills</a:t>
          </a:r>
          <a:r>
            <a:rPr lang="en-US" sz="900" b="0" i="0" kern="1200" dirty="0">
              <a:solidFill>
                <a:srgbClr val="FF0000"/>
              </a:solidFill>
            </a:rPr>
            <a:t>​ where I can follow a method with help to collect data.</a:t>
          </a:r>
        </a:p>
        <a:p>
          <a:pPr marL="0" lvl="0" indent="0" algn="l" defTabSz="400050">
            <a:lnSpc>
              <a:spcPct val="90000"/>
            </a:lnSpc>
            <a:spcBef>
              <a:spcPct val="0"/>
            </a:spcBef>
            <a:spcAft>
              <a:spcPts val="0"/>
            </a:spcAft>
            <a:buNone/>
          </a:pPr>
          <a:r>
            <a:rPr lang="en-GB" sz="900" b="0" i="0" u="none" kern="1200" dirty="0">
              <a:solidFill>
                <a:srgbClr val="FFC000"/>
              </a:solidFill>
            </a:rPr>
            <a:t>I have learnt how to construct data tables with correct headings and can follow methods to collect data. </a:t>
          </a:r>
          <a:endParaRPr lang="en-US" sz="900" b="0" i="0" kern="1200" dirty="0">
            <a:solidFill>
              <a:srgbClr val="FFC000"/>
            </a:solidFill>
          </a:endParaRPr>
        </a:p>
        <a:p>
          <a:pPr marL="0" lvl="0" indent="0" algn="l" defTabSz="400050">
            <a:lnSpc>
              <a:spcPct val="90000"/>
            </a:lnSpc>
            <a:spcBef>
              <a:spcPct val="0"/>
            </a:spcBef>
            <a:spcAft>
              <a:spcPts val="0"/>
            </a:spcAft>
            <a:buNone/>
          </a:pPr>
          <a:r>
            <a:rPr lang="en-GB" sz="900" b="0" i="0" u="none" kern="1200" dirty="0">
              <a:solidFill>
                <a:srgbClr val="FFFF00"/>
              </a:solidFill>
            </a:rPr>
            <a:t>I can apply knowledge of variables to carry out investigations that </a:t>
          </a:r>
          <a:r>
            <a:rPr lang="en-US" sz="900" b="0" i="0" kern="1200" dirty="0">
              <a:solidFill>
                <a:srgbClr val="FFFF00"/>
              </a:solidFill>
            </a:rPr>
            <a:t>​allow valid data to be recorded.</a:t>
          </a:r>
        </a:p>
        <a:p>
          <a:pPr marL="0" lvl="0" indent="0" algn="l" defTabSz="400050">
            <a:lnSpc>
              <a:spcPct val="90000"/>
            </a:lnSpc>
            <a:spcBef>
              <a:spcPct val="0"/>
            </a:spcBef>
            <a:spcAft>
              <a:spcPts val="0"/>
            </a:spcAft>
            <a:buNone/>
          </a:pPr>
          <a:r>
            <a:rPr lang="en-GB" sz="900" b="0" i="0" u="none" kern="1200" dirty="0">
              <a:solidFill>
                <a:srgbClr val="0070C0"/>
              </a:solidFill>
            </a:rPr>
            <a:t>I can use my knowledge to build my skills</a:t>
          </a:r>
          <a:r>
            <a:rPr lang="en-US" sz="900" b="0" i="0" kern="1200" dirty="0">
              <a:solidFill>
                <a:srgbClr val="0070C0"/>
              </a:solidFill>
            </a:rPr>
            <a:t>​ in order to identify ways to improve the validity of my results.</a:t>
          </a:r>
        </a:p>
        <a:p>
          <a:pPr marL="0" lvl="0" indent="0" algn="l" defTabSz="400050">
            <a:lnSpc>
              <a:spcPct val="90000"/>
            </a:lnSpc>
            <a:spcBef>
              <a:spcPct val="0"/>
            </a:spcBef>
            <a:spcAft>
              <a:spcPts val="0"/>
            </a:spcAft>
            <a:buNone/>
          </a:pPr>
          <a:r>
            <a:rPr lang="en-GB" sz="900" b="0" i="0" u="none" kern="1200" dirty="0">
              <a:solidFill>
                <a:srgbClr val="00B050"/>
              </a:solidFill>
            </a:rPr>
            <a:t>I can use complex prior learning and skills to solve problems and suggest alternative ways to conduct an investigation.</a:t>
          </a:r>
          <a:endParaRPr lang="en-GB" sz="900" kern="1200" dirty="0">
            <a:solidFill>
              <a:srgbClr val="00B050"/>
            </a:solidFill>
          </a:endParaRPr>
        </a:p>
      </dsp:txBody>
      <dsp:txXfrm>
        <a:off x="0" y="1742954"/>
        <a:ext cx="3328473" cy="1479095"/>
      </dsp:txXfrm>
    </dsp:sp>
    <dsp:sp modelId="{A007BD2E-B432-4D1C-9122-ABE7EC8D3E32}">
      <dsp:nvSpPr>
        <dsp:cNvPr id="0" name=""/>
        <dsp:cNvSpPr/>
      </dsp:nvSpPr>
      <dsp:spPr>
        <a:xfrm>
          <a:off x="0" y="3332924"/>
          <a:ext cx="3328473" cy="1341995"/>
        </a:xfrm>
        <a:prstGeom prst="rect">
          <a:avLst/>
        </a:prstGeom>
        <a:solidFill>
          <a:schemeClr val="lt1"/>
        </a:solidFill>
        <a:ln w="38100" cap="flat" cmpd="sng" algn="ctr">
          <a:solidFill>
            <a:schemeClr val="accent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20320" tIns="20320" rIns="20320" bIns="20320" numCol="1" spcCol="1270" anchor="t" anchorCtr="0">
          <a:noAutofit/>
        </a:bodyPr>
        <a:lstStyle/>
        <a:p>
          <a:pPr marL="0" lvl="0" indent="0" algn="l" defTabSz="355600">
            <a:lnSpc>
              <a:spcPct val="90000"/>
            </a:lnSpc>
            <a:spcBef>
              <a:spcPct val="0"/>
            </a:spcBef>
            <a:spcAft>
              <a:spcPts val="0"/>
            </a:spcAft>
            <a:buNone/>
          </a:pPr>
          <a:r>
            <a:rPr lang="en-GB" sz="800" b="1" kern="1200" dirty="0">
              <a:solidFill>
                <a:schemeClr val="tx1"/>
              </a:solidFill>
              <a:latin typeface="Ink Free" panose="03080402000500000000" pitchFamily="66" charset="0"/>
            </a:rPr>
            <a:t>Independent Learning.</a:t>
          </a:r>
          <a:br>
            <a:rPr lang="en-GB" sz="800" kern="1200" dirty="0"/>
          </a:br>
          <a:r>
            <a:rPr lang="en-GB" sz="800" kern="1200" dirty="0">
              <a:solidFill>
                <a:srgbClr val="FF0000"/>
              </a:solidFill>
            </a:rPr>
            <a:t>I can begin to explore key science topics with support, using given resources to understand basic ideas.</a:t>
          </a:r>
          <a:br>
            <a:rPr lang="en-GB" sz="800" kern="1200" dirty="0"/>
          </a:br>
          <a:r>
            <a:rPr lang="en-GB" sz="800" kern="1200" dirty="0">
              <a:solidFill>
                <a:srgbClr val="FFC000"/>
              </a:solidFill>
            </a:rPr>
            <a:t>I can follow guided instructions to research and practise using facts about circuits, radiation, and magnetism.</a:t>
          </a:r>
          <a:br>
            <a:rPr lang="en-GB" sz="800" kern="1200" dirty="0"/>
          </a:br>
          <a:r>
            <a:rPr lang="en-GB" sz="800" kern="1200" dirty="0">
              <a:solidFill>
                <a:srgbClr val="FFFF00"/>
              </a:solidFill>
            </a:rPr>
            <a:t>I can work independently on tasks like building circuits or solving calculations, with occasional help when needed.</a:t>
          </a:r>
          <a:br>
            <a:rPr lang="en-GB" sz="800" kern="1200" dirty="0"/>
          </a:br>
          <a:r>
            <a:rPr lang="en-GB" sz="800" kern="1200" dirty="0">
              <a:solidFill>
                <a:srgbClr val="0070C0"/>
              </a:solidFill>
            </a:rPr>
            <a:t>I can plan and carry out my own investigations, using a range of resources to extend my learning beyond the classroom.</a:t>
          </a:r>
          <a:br>
            <a:rPr lang="en-GB" sz="800" kern="1200" dirty="0"/>
          </a:br>
          <a:r>
            <a:rPr lang="en-GB" sz="800" kern="1200" dirty="0">
              <a:solidFill>
                <a:srgbClr val="00B050"/>
              </a:solidFill>
            </a:rPr>
            <a:t>I can confidently take responsibility for my learning, evaluate sources, and apply knowledge to new and unfamiliar scientific problems.</a:t>
          </a:r>
          <a:endParaRPr lang="en-GB" sz="800" b="1" kern="1200" dirty="0">
            <a:solidFill>
              <a:srgbClr val="00B050"/>
            </a:solidFill>
            <a:latin typeface="Ink Free" panose="03080402000500000000" pitchFamily="66" charset="0"/>
          </a:endParaRPr>
        </a:p>
      </dsp:txBody>
      <dsp:txXfrm>
        <a:off x="0" y="3332924"/>
        <a:ext cx="3328473" cy="134199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EFB8DC-5454-4771-B990-010C33358183}">
      <dsp:nvSpPr>
        <dsp:cNvPr id="0" name=""/>
        <dsp:cNvSpPr/>
      </dsp:nvSpPr>
      <dsp:spPr>
        <a:xfrm>
          <a:off x="0" y="0"/>
          <a:ext cx="2684161" cy="676566"/>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30480" tIns="30480" rIns="30480" bIns="30480" numCol="1" spcCol="1270" anchor="ctr" anchorCtr="0">
          <a:noAutofit/>
        </a:bodyPr>
        <a:lstStyle/>
        <a:p>
          <a:pPr marL="0" lvl="0" indent="0" algn="l" defTabSz="533400">
            <a:lnSpc>
              <a:spcPct val="90000"/>
            </a:lnSpc>
            <a:spcBef>
              <a:spcPct val="0"/>
            </a:spcBef>
            <a:spcAft>
              <a:spcPct val="35000"/>
            </a:spcAft>
            <a:buNone/>
          </a:pPr>
          <a:r>
            <a:rPr lang="en-GB" sz="1200" kern="1200" dirty="0"/>
            <a:t>1) Osmosis 2) Theory of Continental Drift 3) Identify unknown metal QMAs: Knowledge and Understanding, Digital competence</a:t>
          </a:r>
        </a:p>
      </dsp:txBody>
      <dsp:txXfrm>
        <a:off x="0" y="0"/>
        <a:ext cx="2684161" cy="676566"/>
      </dsp:txXfrm>
    </dsp:sp>
    <dsp:sp modelId="{4A391992-1D39-41EE-898A-D092113ED043}">
      <dsp:nvSpPr>
        <dsp:cNvPr id="0" name=""/>
        <dsp:cNvSpPr/>
      </dsp:nvSpPr>
      <dsp:spPr>
        <a:xfrm>
          <a:off x="0" y="711089"/>
          <a:ext cx="2684161" cy="676566"/>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30480" tIns="30480" rIns="30480" bIns="30480" numCol="1" spcCol="1270" anchor="ctr" anchorCtr="0">
          <a:noAutofit/>
        </a:bodyPr>
        <a:lstStyle/>
        <a:p>
          <a:pPr marL="0" lvl="0" indent="0" algn="l" defTabSz="533400">
            <a:lnSpc>
              <a:spcPct val="90000"/>
            </a:lnSpc>
            <a:spcBef>
              <a:spcPct val="0"/>
            </a:spcBef>
            <a:spcAft>
              <a:spcPct val="35000"/>
            </a:spcAft>
            <a:buNone/>
          </a:pPr>
          <a:r>
            <a:rPr lang="en-GB" sz="1200" kern="1200" dirty="0"/>
            <a:t>Starter activity quizzes and end of topic test: Knowledge and Understanding.</a:t>
          </a:r>
        </a:p>
      </dsp:txBody>
      <dsp:txXfrm>
        <a:off x="0" y="711089"/>
        <a:ext cx="2684161" cy="676566"/>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626885-6E0B-429E-8BFB-87812860726A}">
      <dsp:nvSpPr>
        <dsp:cNvPr id="0" name=""/>
        <dsp:cNvSpPr/>
      </dsp:nvSpPr>
      <dsp:spPr>
        <a:xfrm>
          <a:off x="0" y="1664831"/>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609FDB-D64A-47ED-B9E8-FEAC23B2C3A6}">
      <dsp:nvSpPr>
        <dsp:cNvPr id="0" name=""/>
        <dsp:cNvSpPr/>
      </dsp:nvSpPr>
      <dsp:spPr>
        <a:xfrm>
          <a:off x="0" y="1100956"/>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87646E-5C92-40EF-9209-D53F794D31BA}">
      <dsp:nvSpPr>
        <dsp:cNvPr id="0" name=""/>
        <dsp:cNvSpPr/>
      </dsp:nvSpPr>
      <dsp:spPr>
        <a:xfrm>
          <a:off x="0" y="537080"/>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C5AACF1-F8B3-48A5-9F17-DFD4F5124191}">
      <dsp:nvSpPr>
        <dsp:cNvPr id="0" name=""/>
        <dsp:cNvSpPr/>
      </dsp:nvSpPr>
      <dsp:spPr>
        <a:xfrm>
          <a:off x="770268" y="56"/>
          <a:ext cx="2192304" cy="5370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56"/>
        <a:ext cx="2192304" cy="537024"/>
      </dsp:txXfrm>
    </dsp:sp>
    <dsp:sp modelId="{20E48F43-B081-4576-B77D-C98BEFE010AA}">
      <dsp:nvSpPr>
        <dsp:cNvPr id="0" name=""/>
        <dsp:cNvSpPr/>
      </dsp:nvSpPr>
      <dsp:spPr>
        <a:xfrm>
          <a:off x="0" y="56"/>
          <a:ext cx="770268" cy="537024"/>
        </a:xfrm>
        <a:prstGeom prst="round2SameRect">
          <a:avLst>
            <a:gd name="adj1" fmla="val 16670"/>
            <a:gd name="adj2" fmla="val 0"/>
          </a:avLst>
        </a:prstGeom>
        <a:solidFill>
          <a:srgbClr val="7030A0"/>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GB" sz="1200" kern="1200" dirty="0"/>
            <a:t>Numeracy</a:t>
          </a:r>
          <a:endParaRPr lang="en-GB" sz="1400" kern="1200" dirty="0"/>
        </a:p>
      </dsp:txBody>
      <dsp:txXfrm>
        <a:off x="26220" y="26276"/>
        <a:ext cx="717828" cy="510804"/>
      </dsp:txXfrm>
    </dsp:sp>
    <dsp:sp modelId="{0D0F3F31-C825-4795-BCBE-D677066585E8}">
      <dsp:nvSpPr>
        <dsp:cNvPr id="0" name=""/>
        <dsp:cNvSpPr/>
      </dsp:nvSpPr>
      <dsp:spPr>
        <a:xfrm>
          <a:off x="770268" y="563931"/>
          <a:ext cx="2192304" cy="5370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563931"/>
        <a:ext cx="2192304" cy="537024"/>
      </dsp:txXfrm>
    </dsp:sp>
    <dsp:sp modelId="{0F661122-FF5C-41FD-8986-F2E25502D929}">
      <dsp:nvSpPr>
        <dsp:cNvPr id="0" name=""/>
        <dsp:cNvSpPr/>
      </dsp:nvSpPr>
      <dsp:spPr>
        <a:xfrm>
          <a:off x="0" y="563931"/>
          <a:ext cx="770268" cy="537024"/>
        </a:xfrm>
        <a:prstGeom prst="round2SameRect">
          <a:avLst>
            <a:gd name="adj1" fmla="val 16670"/>
            <a:gd name="adj2" fmla="val 0"/>
          </a:avLst>
        </a:prstGeom>
        <a:solidFill>
          <a:srgbClr val="FF33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488950">
            <a:lnSpc>
              <a:spcPct val="90000"/>
            </a:lnSpc>
            <a:spcBef>
              <a:spcPct val="0"/>
            </a:spcBef>
            <a:spcAft>
              <a:spcPct val="35000"/>
            </a:spcAft>
            <a:buNone/>
          </a:pPr>
          <a:r>
            <a:rPr lang="en-GB" sz="1100" kern="1200" dirty="0"/>
            <a:t>Geography</a:t>
          </a:r>
        </a:p>
      </dsp:txBody>
      <dsp:txXfrm>
        <a:off x="26220" y="590151"/>
        <a:ext cx="717828" cy="510804"/>
      </dsp:txXfrm>
    </dsp:sp>
    <dsp:sp modelId="{BCBD9046-A643-42F9-A10C-D6DE35654021}">
      <dsp:nvSpPr>
        <dsp:cNvPr id="0" name=""/>
        <dsp:cNvSpPr/>
      </dsp:nvSpPr>
      <dsp:spPr>
        <a:xfrm>
          <a:off x="770268" y="1127807"/>
          <a:ext cx="2192304" cy="537024"/>
        </a:xfrm>
        <a:prstGeom prst="rect">
          <a:avLst/>
        </a:prstGeom>
        <a:noFill/>
        <a:ln>
          <a:noFill/>
        </a:ln>
        <a:effectLst/>
      </dsp:spPr>
      <dsp:style>
        <a:lnRef idx="0">
          <a:scrgbClr r="0" g="0" b="0"/>
        </a:lnRef>
        <a:fillRef idx="0">
          <a:scrgbClr r="0" g="0" b="0"/>
        </a:fillRef>
        <a:effectRef idx="0">
          <a:scrgbClr r="0" g="0" b="0"/>
        </a:effectRef>
        <a:fontRef idx="minor"/>
      </dsp:style>
    </dsp:sp>
    <dsp:sp modelId="{1C06D07B-8BB5-41D8-8227-28934C6484B1}">
      <dsp:nvSpPr>
        <dsp:cNvPr id="0" name=""/>
        <dsp:cNvSpPr/>
      </dsp:nvSpPr>
      <dsp:spPr>
        <a:xfrm>
          <a:off x="0" y="1127807"/>
          <a:ext cx="770268" cy="537024"/>
        </a:xfrm>
        <a:prstGeom prst="round2SameRect">
          <a:avLst>
            <a:gd name="adj1" fmla="val 16670"/>
            <a:gd name="adj2" fmla="val 0"/>
          </a:avLst>
        </a:prstGeom>
        <a:solidFill>
          <a:srgbClr val="CC3300"/>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36195" rIns="36195" bIns="36195" numCol="1" spcCol="1270" anchor="ctr" anchorCtr="0">
          <a:noAutofit/>
        </a:bodyPr>
        <a:lstStyle/>
        <a:p>
          <a:pPr marL="0" lvl="0" indent="0" algn="ctr" defTabSz="844550">
            <a:lnSpc>
              <a:spcPct val="90000"/>
            </a:lnSpc>
            <a:spcBef>
              <a:spcPct val="0"/>
            </a:spcBef>
            <a:spcAft>
              <a:spcPct val="35000"/>
            </a:spcAft>
            <a:buNone/>
          </a:pPr>
          <a:r>
            <a:rPr lang="en-GB" sz="1900" kern="1200" dirty="0"/>
            <a:t>Digital</a:t>
          </a:r>
        </a:p>
      </dsp:txBody>
      <dsp:txXfrm>
        <a:off x="26220" y="1154027"/>
        <a:ext cx="717828" cy="51080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2785"/>
          <a:ext cx="3328473" cy="1560907"/>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20320" tIns="20320" rIns="20320" bIns="20320" numCol="1" spcCol="1270" anchor="t" anchorCtr="0">
          <a:noAutofit/>
        </a:bodyPr>
        <a:lstStyle/>
        <a:p>
          <a:pPr marL="0" lvl="0" indent="0" algn="l" defTabSz="373380">
            <a:lnSpc>
              <a:spcPct val="100000"/>
            </a:lnSpc>
            <a:spcBef>
              <a:spcPct val="0"/>
            </a:spcBef>
            <a:spcAft>
              <a:spcPts val="0"/>
            </a:spcAft>
            <a:buNone/>
          </a:pPr>
          <a:r>
            <a:rPr lang="en-GB" sz="840" b="1" kern="1200" dirty="0">
              <a:latin typeface="Ink Free" panose="03080402000500000000" pitchFamily="66" charset="0"/>
            </a:rPr>
            <a:t>Knowledge and Understanding.</a:t>
          </a:r>
        </a:p>
        <a:p>
          <a:pPr marL="0" lvl="0" indent="0" algn="l" defTabSz="373380">
            <a:lnSpc>
              <a:spcPct val="100000"/>
            </a:lnSpc>
            <a:spcBef>
              <a:spcPct val="0"/>
            </a:spcBef>
            <a:spcAft>
              <a:spcPts val="0"/>
            </a:spcAft>
            <a:buNone/>
          </a:pPr>
          <a:r>
            <a:rPr lang="en-GB" sz="840" kern="1200" dirty="0">
              <a:solidFill>
                <a:srgbClr val="FF0000"/>
              </a:solidFill>
              <a:latin typeface="+mn-lt"/>
            </a:rPr>
            <a:t>I have a basic understanding of cell structure and membrane transport, including how substances move in and out of cells.</a:t>
          </a:r>
        </a:p>
        <a:p>
          <a:pPr marL="0" lvl="0" indent="0" algn="l" defTabSz="373380">
            <a:lnSpc>
              <a:spcPct val="100000"/>
            </a:lnSpc>
            <a:spcBef>
              <a:spcPct val="0"/>
            </a:spcBef>
            <a:spcAft>
              <a:spcPts val="0"/>
            </a:spcAft>
            <a:buNone/>
          </a:pPr>
          <a:r>
            <a:rPr lang="en-GB" sz="840" kern="1200" dirty="0">
              <a:solidFill>
                <a:srgbClr val="FFC000"/>
              </a:solidFill>
              <a:latin typeface="+mn-lt"/>
            </a:rPr>
            <a:t>I have a broader understanding of Earth’s structure, the atmosphere, and how natural processes like tectonic movement shape the planet.</a:t>
          </a:r>
        </a:p>
        <a:p>
          <a:pPr marL="0" lvl="0" indent="0" algn="l" defTabSz="373380">
            <a:lnSpc>
              <a:spcPct val="100000"/>
            </a:lnSpc>
            <a:spcBef>
              <a:spcPct val="0"/>
            </a:spcBef>
            <a:spcAft>
              <a:spcPts val="0"/>
            </a:spcAft>
            <a:buNone/>
          </a:pPr>
          <a:r>
            <a:rPr lang="en-GB" sz="840" kern="1200" dirty="0">
              <a:solidFill>
                <a:srgbClr val="FFFF00"/>
              </a:solidFill>
              <a:latin typeface="+mn-lt"/>
            </a:rPr>
            <a:t>I have a deeper understanding of how heat transfer and density influence Earth’s internal and atmospheric systems.</a:t>
          </a:r>
        </a:p>
        <a:p>
          <a:pPr marL="0" lvl="0" indent="0" algn="l" defTabSz="373380">
            <a:lnSpc>
              <a:spcPct val="100000"/>
            </a:lnSpc>
            <a:spcBef>
              <a:spcPct val="0"/>
            </a:spcBef>
            <a:spcAft>
              <a:spcPts val="0"/>
            </a:spcAft>
            <a:buNone/>
          </a:pPr>
          <a:r>
            <a:rPr lang="en-GB" sz="840" kern="1200" dirty="0">
              <a:solidFill>
                <a:srgbClr val="0070C0"/>
              </a:solidFill>
              <a:latin typeface="+mn-lt"/>
            </a:rPr>
            <a:t>I have a detailed understanding of how specific tectonic events and natural disasters have impacted both the environment and human societies.</a:t>
          </a:r>
        </a:p>
        <a:p>
          <a:pPr marL="0" lvl="0" indent="0" algn="l" defTabSz="373380">
            <a:lnSpc>
              <a:spcPct val="100000"/>
            </a:lnSpc>
            <a:spcBef>
              <a:spcPct val="0"/>
            </a:spcBef>
            <a:spcAft>
              <a:spcPts val="0"/>
            </a:spcAft>
            <a:buNone/>
          </a:pPr>
          <a:r>
            <a:rPr lang="en-GB" sz="840" kern="1200" dirty="0">
              <a:solidFill>
                <a:srgbClr val="00B050"/>
              </a:solidFill>
              <a:latin typeface="+mn-lt"/>
            </a:rPr>
            <a:t>I have an understanding of how biological and Earth systems interact and can form judgements on the impact of human activity on the planet.</a:t>
          </a:r>
          <a:endParaRPr lang="en-GB" sz="840" b="1" kern="1200" dirty="0">
            <a:solidFill>
              <a:srgbClr val="00B050"/>
            </a:solidFill>
            <a:latin typeface="Ink Free" panose="03080402000500000000" pitchFamily="66" charset="0"/>
          </a:endParaRPr>
        </a:p>
      </dsp:txBody>
      <dsp:txXfrm>
        <a:off x="0" y="2785"/>
        <a:ext cx="3328473" cy="1560907"/>
      </dsp:txXfrm>
    </dsp:sp>
    <dsp:sp modelId="{4A391992-1D39-41EE-898A-D092113ED043}">
      <dsp:nvSpPr>
        <dsp:cNvPr id="0" name=""/>
        <dsp:cNvSpPr/>
      </dsp:nvSpPr>
      <dsp:spPr>
        <a:xfrm>
          <a:off x="0" y="1742954"/>
          <a:ext cx="3328473" cy="1479095"/>
        </a:xfrm>
        <a:prstGeom prst="rect">
          <a:avLst/>
        </a:prstGeom>
        <a:solidFill>
          <a:schemeClr val="lt1"/>
        </a:solidFill>
        <a:ln w="38100" cap="flat" cmpd="sng" algn="ctr">
          <a:solidFill>
            <a:schemeClr val="accent1"/>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22860" tIns="22860" rIns="22860" bIns="22860" numCol="1" spcCol="1270" anchor="t" anchorCtr="0">
          <a:noAutofit/>
        </a:bodyPr>
        <a:lstStyle/>
        <a:p>
          <a:pPr marL="0" lvl="0" indent="0" algn="l" defTabSz="400050">
            <a:lnSpc>
              <a:spcPct val="90000"/>
            </a:lnSpc>
            <a:spcBef>
              <a:spcPct val="0"/>
            </a:spcBef>
            <a:spcAft>
              <a:spcPts val="0"/>
            </a:spcAft>
            <a:buNone/>
          </a:pPr>
          <a:r>
            <a:rPr lang="en-GB" sz="900" b="1" kern="1200" dirty="0">
              <a:latin typeface="Ink Free" panose="03080402000500000000" pitchFamily="66" charset="0"/>
            </a:rPr>
            <a:t>Skills.</a:t>
          </a:r>
        </a:p>
        <a:p>
          <a:pPr marL="0" lvl="0" indent="0" algn="l" defTabSz="400050">
            <a:lnSpc>
              <a:spcPct val="90000"/>
            </a:lnSpc>
            <a:spcBef>
              <a:spcPct val="0"/>
            </a:spcBef>
            <a:spcAft>
              <a:spcPts val="0"/>
            </a:spcAft>
            <a:buFont typeface="Arial" panose="020B0604020202020204" pitchFamily="34" charset="0"/>
            <a:buNone/>
          </a:pPr>
          <a:r>
            <a:rPr lang="en-GB" sz="900" b="0" i="0" u="none" kern="1200" dirty="0">
              <a:solidFill>
                <a:srgbClr val="FF0000"/>
              </a:solidFill>
            </a:rPr>
            <a:t>I have basic practical skills</a:t>
          </a:r>
          <a:r>
            <a:rPr lang="en-US" sz="900" b="0" i="0" kern="1200" dirty="0">
              <a:solidFill>
                <a:srgbClr val="FF0000"/>
              </a:solidFill>
            </a:rPr>
            <a:t>​ where I can follow a method with help to collect data.</a:t>
          </a:r>
        </a:p>
        <a:p>
          <a:pPr marL="0" lvl="0" indent="0" algn="l" defTabSz="400050">
            <a:lnSpc>
              <a:spcPct val="90000"/>
            </a:lnSpc>
            <a:spcBef>
              <a:spcPct val="0"/>
            </a:spcBef>
            <a:spcAft>
              <a:spcPts val="0"/>
            </a:spcAft>
            <a:buFont typeface="Arial" panose="020B0604020202020204" pitchFamily="34" charset="0"/>
            <a:buNone/>
          </a:pPr>
          <a:r>
            <a:rPr lang="en-GB" sz="900" b="0" i="0" u="none" kern="1200" dirty="0">
              <a:solidFill>
                <a:srgbClr val="FFC000"/>
              </a:solidFill>
            </a:rPr>
            <a:t>I have learnt how to construct data tables with correct headings and can follow methods to collect data. </a:t>
          </a:r>
          <a:endParaRPr lang="en-US" sz="900" b="0" i="0" kern="1200" dirty="0">
            <a:solidFill>
              <a:srgbClr val="FFC000"/>
            </a:solidFill>
          </a:endParaRPr>
        </a:p>
        <a:p>
          <a:pPr marL="0" lvl="0" indent="0" algn="l" defTabSz="400050">
            <a:lnSpc>
              <a:spcPct val="90000"/>
            </a:lnSpc>
            <a:spcBef>
              <a:spcPct val="0"/>
            </a:spcBef>
            <a:spcAft>
              <a:spcPts val="0"/>
            </a:spcAft>
            <a:buFont typeface="Arial" panose="020B0604020202020204" pitchFamily="34" charset="0"/>
            <a:buNone/>
          </a:pPr>
          <a:r>
            <a:rPr lang="en-GB" sz="900" b="0" i="0" u="none" kern="1200" dirty="0">
              <a:solidFill>
                <a:srgbClr val="FFFF00"/>
              </a:solidFill>
            </a:rPr>
            <a:t>I can apply knowledge of variables to carry out investigations that </a:t>
          </a:r>
          <a:r>
            <a:rPr lang="en-US" sz="900" b="0" i="0" kern="1200" dirty="0">
              <a:solidFill>
                <a:srgbClr val="FFFF00"/>
              </a:solidFill>
            </a:rPr>
            <a:t>​allow valid data to be recorded.</a:t>
          </a:r>
        </a:p>
        <a:p>
          <a:pPr marL="0" lvl="0" indent="0" algn="l" defTabSz="400050">
            <a:lnSpc>
              <a:spcPct val="90000"/>
            </a:lnSpc>
            <a:spcBef>
              <a:spcPct val="0"/>
            </a:spcBef>
            <a:spcAft>
              <a:spcPts val="0"/>
            </a:spcAft>
            <a:buFont typeface="Arial" panose="020B0604020202020204" pitchFamily="34" charset="0"/>
            <a:buNone/>
          </a:pPr>
          <a:r>
            <a:rPr lang="en-GB" sz="900" b="0" i="0" u="none" kern="1200" dirty="0">
              <a:solidFill>
                <a:srgbClr val="0070C0"/>
              </a:solidFill>
            </a:rPr>
            <a:t>I can use my knowledge to build my skills</a:t>
          </a:r>
          <a:r>
            <a:rPr lang="en-US" sz="900" b="0" i="0" kern="1200" dirty="0">
              <a:solidFill>
                <a:srgbClr val="0070C0"/>
              </a:solidFill>
            </a:rPr>
            <a:t>​ in order to identify ways to improve the validity of my results.</a:t>
          </a:r>
        </a:p>
        <a:p>
          <a:pPr marL="0" lvl="0" indent="0" algn="l" defTabSz="400050">
            <a:lnSpc>
              <a:spcPct val="90000"/>
            </a:lnSpc>
            <a:spcBef>
              <a:spcPct val="0"/>
            </a:spcBef>
            <a:spcAft>
              <a:spcPts val="0"/>
            </a:spcAft>
            <a:buFont typeface="Arial" panose="020B0604020202020204" pitchFamily="34" charset="0"/>
            <a:buNone/>
          </a:pPr>
          <a:r>
            <a:rPr lang="en-GB" sz="900" b="0" i="0" u="none" kern="1200" dirty="0">
              <a:solidFill>
                <a:srgbClr val="00B050"/>
              </a:solidFill>
            </a:rPr>
            <a:t>I can use complex prior learning and skills to solve problems and suggest alternative ways to conduct an investigation.</a:t>
          </a:r>
          <a:endParaRPr lang="en-GB" sz="900" kern="1200" dirty="0">
            <a:solidFill>
              <a:srgbClr val="00B050"/>
            </a:solidFill>
          </a:endParaRPr>
        </a:p>
        <a:p>
          <a:pPr marL="0" lvl="0" indent="0" algn="l" defTabSz="400050">
            <a:lnSpc>
              <a:spcPct val="90000"/>
            </a:lnSpc>
            <a:spcBef>
              <a:spcPct val="0"/>
            </a:spcBef>
            <a:spcAft>
              <a:spcPts val="0"/>
            </a:spcAft>
            <a:buNone/>
          </a:pPr>
          <a:endParaRPr lang="en-GB" sz="900" kern="1200" dirty="0"/>
        </a:p>
        <a:p>
          <a:pPr marL="0" lvl="0" indent="0" algn="l" defTabSz="400050">
            <a:lnSpc>
              <a:spcPct val="90000"/>
            </a:lnSpc>
            <a:spcBef>
              <a:spcPct val="0"/>
            </a:spcBef>
            <a:spcAft>
              <a:spcPts val="0"/>
            </a:spcAft>
            <a:buNone/>
          </a:pPr>
          <a:endParaRPr lang="en-GB" sz="800" kern="1200" dirty="0">
            <a:solidFill>
              <a:srgbClr val="00B050"/>
            </a:solidFill>
          </a:endParaRPr>
        </a:p>
      </dsp:txBody>
      <dsp:txXfrm>
        <a:off x="0" y="1742954"/>
        <a:ext cx="3328473" cy="1479095"/>
      </dsp:txXfrm>
    </dsp:sp>
    <dsp:sp modelId="{A007BD2E-B432-4D1C-9122-ABE7EC8D3E32}">
      <dsp:nvSpPr>
        <dsp:cNvPr id="0" name=""/>
        <dsp:cNvSpPr/>
      </dsp:nvSpPr>
      <dsp:spPr>
        <a:xfrm>
          <a:off x="0" y="3332924"/>
          <a:ext cx="3328473" cy="1341995"/>
        </a:xfrm>
        <a:prstGeom prst="rect">
          <a:avLst/>
        </a:prstGeom>
        <a:solidFill>
          <a:schemeClr val="lt1"/>
        </a:solidFill>
        <a:ln w="38100" cap="flat" cmpd="sng" algn="ctr">
          <a:solidFill>
            <a:schemeClr val="accent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20320" tIns="20320" rIns="20320" bIns="20320" numCol="1" spcCol="1270" anchor="t" anchorCtr="0">
          <a:noAutofit/>
        </a:bodyPr>
        <a:lstStyle/>
        <a:p>
          <a:pPr marL="0" lvl="0" indent="0" algn="l" defTabSz="355600">
            <a:lnSpc>
              <a:spcPct val="90000"/>
            </a:lnSpc>
            <a:spcBef>
              <a:spcPct val="0"/>
            </a:spcBef>
            <a:spcAft>
              <a:spcPts val="0"/>
            </a:spcAft>
            <a:buNone/>
          </a:pPr>
          <a:r>
            <a:rPr lang="en-GB" sz="800" b="1" kern="1200" dirty="0">
              <a:latin typeface="Ink Free" panose="03080402000500000000" pitchFamily="66" charset="0"/>
            </a:rPr>
            <a:t>Recall.</a:t>
          </a:r>
        </a:p>
        <a:p>
          <a:pPr marL="0" lvl="0" indent="0" algn="l" defTabSz="355600">
            <a:lnSpc>
              <a:spcPct val="90000"/>
            </a:lnSpc>
            <a:spcBef>
              <a:spcPct val="0"/>
            </a:spcBef>
            <a:spcAft>
              <a:spcPts val="0"/>
            </a:spcAft>
            <a:buNone/>
          </a:pPr>
          <a:r>
            <a:rPr lang="en-GB" sz="800" kern="1200" dirty="0">
              <a:solidFill>
                <a:srgbClr val="FF0000"/>
              </a:solidFill>
            </a:rPr>
            <a:t>I can recall and define key scientific terms such as cell, tissue, diffusion, mantle, atmosphere, conduction, and density.</a:t>
          </a:r>
        </a:p>
        <a:p>
          <a:pPr marL="0" lvl="0" indent="0" algn="l" defTabSz="355600">
            <a:lnSpc>
              <a:spcPct val="90000"/>
            </a:lnSpc>
            <a:spcBef>
              <a:spcPct val="0"/>
            </a:spcBef>
            <a:spcAft>
              <a:spcPts val="0"/>
            </a:spcAft>
            <a:buNone/>
          </a:pPr>
          <a:r>
            <a:rPr lang="en-GB" sz="800" kern="1200" dirty="0">
              <a:solidFill>
                <a:srgbClr val="FFC000"/>
              </a:solidFill>
            </a:rPr>
            <a:t>I can recall and accurately label diagrams that show structures like the organisation of the human body, layers of the Earth, and particle models.</a:t>
          </a:r>
        </a:p>
        <a:p>
          <a:pPr marL="0" lvl="0" indent="0" algn="l" defTabSz="355600">
            <a:lnSpc>
              <a:spcPct val="90000"/>
            </a:lnSpc>
            <a:spcBef>
              <a:spcPct val="0"/>
            </a:spcBef>
            <a:spcAft>
              <a:spcPts val="0"/>
            </a:spcAft>
            <a:buNone/>
          </a:pPr>
          <a:r>
            <a:rPr lang="en-GB" sz="800" kern="1200" dirty="0">
              <a:solidFill>
                <a:srgbClr val="FFFF00"/>
              </a:solidFill>
            </a:rPr>
            <a:t>I can recall key facts and processes from each topic, such as how substances move in and out of cells, how tectonic plates shift, and how heat transfers.</a:t>
          </a:r>
        </a:p>
        <a:p>
          <a:pPr marL="0" lvl="0" indent="0" algn="l" defTabSz="355600">
            <a:lnSpc>
              <a:spcPct val="90000"/>
            </a:lnSpc>
            <a:spcBef>
              <a:spcPct val="0"/>
            </a:spcBef>
            <a:spcAft>
              <a:spcPts val="0"/>
            </a:spcAft>
            <a:buNone/>
          </a:pPr>
          <a:r>
            <a:rPr lang="en-GB" sz="800" kern="1200" dirty="0">
              <a:solidFill>
                <a:srgbClr val="0070C0"/>
              </a:solidFill>
            </a:rPr>
            <a:t>I can recall information and apply it to real-life examples, such as osmosis in food, the impact of pollution on the atmosphere, or why objects float or sink.</a:t>
          </a:r>
        </a:p>
        <a:p>
          <a:pPr marL="0" lvl="0" indent="0" algn="l" defTabSz="355600">
            <a:lnSpc>
              <a:spcPct val="90000"/>
            </a:lnSpc>
            <a:spcBef>
              <a:spcPct val="0"/>
            </a:spcBef>
            <a:spcAft>
              <a:spcPts val="0"/>
            </a:spcAft>
            <a:buNone/>
          </a:pPr>
          <a:r>
            <a:rPr lang="en-GB" sz="800" kern="1200" dirty="0"/>
            <a:t>I</a:t>
          </a:r>
          <a:r>
            <a:rPr lang="en-GB" sz="800" kern="1200" dirty="0">
              <a:solidFill>
                <a:srgbClr val="00B050"/>
              </a:solidFill>
            </a:rPr>
            <a:t> can recall and explain how key scientific ideas connect across topics, such as how heat transfer drives plate movement.</a:t>
          </a:r>
          <a:endParaRPr lang="en-GB" sz="800" b="1" kern="1200" dirty="0">
            <a:solidFill>
              <a:srgbClr val="00B050"/>
            </a:solidFill>
            <a:latin typeface="Ink Free" panose="03080402000500000000" pitchFamily="66" charset="0"/>
          </a:endParaRPr>
        </a:p>
      </dsp:txBody>
      <dsp:txXfrm>
        <a:off x="0" y="3332924"/>
        <a:ext cx="3328473" cy="13419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F14F9C-E5F9-4FB7-A080-9CF96D84CD66}">
      <dsp:nvSpPr>
        <dsp:cNvPr id="0" name=""/>
        <dsp:cNvSpPr/>
      </dsp:nvSpPr>
      <dsp:spPr>
        <a:xfrm>
          <a:off x="0" y="1664831"/>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609FDB-D64A-47ED-B9E8-FEAC23B2C3A6}">
      <dsp:nvSpPr>
        <dsp:cNvPr id="0" name=""/>
        <dsp:cNvSpPr/>
      </dsp:nvSpPr>
      <dsp:spPr>
        <a:xfrm>
          <a:off x="0" y="1100956"/>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87646E-5C92-40EF-9209-D53F794D31BA}">
      <dsp:nvSpPr>
        <dsp:cNvPr id="0" name=""/>
        <dsp:cNvSpPr/>
      </dsp:nvSpPr>
      <dsp:spPr>
        <a:xfrm>
          <a:off x="0" y="537080"/>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C5AACF1-F8B3-48A5-9F17-DFD4F5124191}">
      <dsp:nvSpPr>
        <dsp:cNvPr id="0" name=""/>
        <dsp:cNvSpPr/>
      </dsp:nvSpPr>
      <dsp:spPr>
        <a:xfrm>
          <a:off x="770268" y="56"/>
          <a:ext cx="2192304" cy="5370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56"/>
        <a:ext cx="2192304" cy="537024"/>
      </dsp:txXfrm>
    </dsp:sp>
    <dsp:sp modelId="{20E48F43-B081-4576-B77D-C98BEFE010AA}">
      <dsp:nvSpPr>
        <dsp:cNvPr id="0" name=""/>
        <dsp:cNvSpPr/>
      </dsp:nvSpPr>
      <dsp:spPr>
        <a:xfrm>
          <a:off x="0" y="56"/>
          <a:ext cx="770268" cy="537024"/>
        </a:xfrm>
        <a:prstGeom prst="round2SameRect">
          <a:avLst>
            <a:gd name="adj1" fmla="val 16670"/>
            <a:gd name="adj2" fmla="val 0"/>
          </a:avLst>
        </a:prstGeom>
        <a:solidFill>
          <a:srgbClr val="7030A0"/>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GB" sz="1200" kern="1200" dirty="0"/>
            <a:t>Numeracy</a:t>
          </a:r>
        </a:p>
      </dsp:txBody>
      <dsp:txXfrm>
        <a:off x="26220" y="26276"/>
        <a:ext cx="717828" cy="510804"/>
      </dsp:txXfrm>
    </dsp:sp>
    <dsp:sp modelId="{0D0F3F31-C825-4795-BCBE-D677066585E8}">
      <dsp:nvSpPr>
        <dsp:cNvPr id="0" name=""/>
        <dsp:cNvSpPr/>
      </dsp:nvSpPr>
      <dsp:spPr>
        <a:xfrm>
          <a:off x="770268" y="563931"/>
          <a:ext cx="2192304" cy="5370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563931"/>
        <a:ext cx="2192304" cy="537024"/>
      </dsp:txXfrm>
    </dsp:sp>
    <dsp:sp modelId="{0F661122-FF5C-41FD-8986-F2E25502D929}">
      <dsp:nvSpPr>
        <dsp:cNvPr id="0" name=""/>
        <dsp:cNvSpPr/>
      </dsp:nvSpPr>
      <dsp:spPr>
        <a:xfrm>
          <a:off x="0" y="563931"/>
          <a:ext cx="770268" cy="537024"/>
        </a:xfrm>
        <a:prstGeom prst="round2SameRect">
          <a:avLst>
            <a:gd name="adj1" fmla="val 16670"/>
            <a:gd name="adj2" fmla="val 0"/>
          </a:avLst>
        </a:prstGeom>
        <a:solidFill>
          <a:srgbClr val="FF33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488950">
            <a:lnSpc>
              <a:spcPct val="90000"/>
            </a:lnSpc>
            <a:spcBef>
              <a:spcPct val="0"/>
            </a:spcBef>
            <a:spcAft>
              <a:spcPct val="35000"/>
            </a:spcAft>
            <a:buNone/>
          </a:pPr>
          <a:r>
            <a:rPr lang="en-GB" sz="1100" kern="1200" dirty="0"/>
            <a:t>Technology</a:t>
          </a:r>
          <a:endParaRPr lang="en-GB" sz="1400" kern="1200" dirty="0"/>
        </a:p>
      </dsp:txBody>
      <dsp:txXfrm>
        <a:off x="26220" y="590151"/>
        <a:ext cx="717828" cy="510804"/>
      </dsp:txXfrm>
    </dsp:sp>
    <dsp:sp modelId="{CDBE7ECF-F590-467D-B269-19ED3E4AF0C5}">
      <dsp:nvSpPr>
        <dsp:cNvPr id="0" name=""/>
        <dsp:cNvSpPr/>
      </dsp:nvSpPr>
      <dsp:spPr>
        <a:xfrm>
          <a:off x="770268" y="1127807"/>
          <a:ext cx="2192304" cy="5370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endParaRPr lang="en-GB" sz="1400" kern="1200"/>
        </a:p>
      </dsp:txBody>
      <dsp:txXfrm>
        <a:off x="770268" y="1127807"/>
        <a:ext cx="2192304" cy="537024"/>
      </dsp:txXfrm>
    </dsp:sp>
    <dsp:sp modelId="{22BA5738-8198-414D-A6D5-D20E3D9E5F31}">
      <dsp:nvSpPr>
        <dsp:cNvPr id="0" name=""/>
        <dsp:cNvSpPr/>
      </dsp:nvSpPr>
      <dsp:spPr>
        <a:xfrm>
          <a:off x="0" y="1127807"/>
          <a:ext cx="770268" cy="537024"/>
        </a:xfrm>
        <a:prstGeom prst="round2SameRect">
          <a:avLst>
            <a:gd name="adj1" fmla="val 16670"/>
            <a:gd name="adj2" fmla="val 0"/>
          </a:avLst>
        </a:prstGeom>
        <a:solidFill>
          <a:schemeClr val="accent4">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488950">
            <a:lnSpc>
              <a:spcPct val="90000"/>
            </a:lnSpc>
            <a:spcBef>
              <a:spcPct val="0"/>
            </a:spcBef>
            <a:spcAft>
              <a:spcPct val="35000"/>
            </a:spcAft>
            <a:buNone/>
          </a:pPr>
          <a:r>
            <a:rPr lang="en-GB" sz="1100" kern="1200" dirty="0"/>
            <a:t>Humanities</a:t>
          </a:r>
        </a:p>
      </dsp:txBody>
      <dsp:txXfrm>
        <a:off x="26220" y="1154027"/>
        <a:ext cx="717828" cy="5108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81383"/>
          <a:ext cx="3328473" cy="1490163"/>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17780" tIns="17780" rIns="17780" bIns="17780" numCol="1" spcCol="1270" anchor="ctr" anchorCtr="0">
          <a:noAutofit/>
        </a:bodyPr>
        <a:lstStyle/>
        <a:p>
          <a:pPr marL="0" lvl="0" indent="0" algn="l" defTabSz="311150">
            <a:lnSpc>
              <a:spcPct val="100000"/>
            </a:lnSpc>
            <a:spcBef>
              <a:spcPct val="0"/>
            </a:spcBef>
            <a:spcAft>
              <a:spcPts val="0"/>
            </a:spcAft>
            <a:buNone/>
          </a:pPr>
          <a:r>
            <a:rPr lang="en-GB" sz="700" b="1" kern="1200" dirty="0">
              <a:latin typeface="Ink Free" panose="03080402000500000000" pitchFamily="66" charset="0"/>
            </a:rPr>
            <a:t>Knowledge and Understanding.</a:t>
          </a:r>
        </a:p>
        <a:p>
          <a:pPr marL="0" lvl="0" indent="0" algn="l" defTabSz="311150">
            <a:lnSpc>
              <a:spcPct val="100000"/>
            </a:lnSpc>
            <a:spcBef>
              <a:spcPct val="0"/>
            </a:spcBef>
            <a:spcAft>
              <a:spcPts val="0"/>
            </a:spcAft>
            <a:buNone/>
          </a:pPr>
          <a:r>
            <a:rPr lang="en-GB" sz="700" b="0" i="0" u="none" kern="1200" dirty="0">
              <a:solidFill>
                <a:srgbClr val="FF0000"/>
              </a:solidFill>
            </a:rPr>
            <a:t>I have basic understanding of chemical reactions and how to write them as a word equation.  I can name the factors that affect chemical reactions and state some uses for specific materials.</a:t>
          </a:r>
        </a:p>
        <a:p>
          <a:pPr marL="0" lvl="0" indent="0" algn="l" defTabSz="311150">
            <a:lnSpc>
              <a:spcPct val="100000"/>
            </a:lnSpc>
            <a:spcBef>
              <a:spcPct val="0"/>
            </a:spcBef>
            <a:spcAft>
              <a:spcPts val="0"/>
            </a:spcAft>
            <a:buNone/>
          </a:pPr>
          <a:r>
            <a:rPr lang="en-GB" sz="700" b="0" i="0" u="none" kern="1200" dirty="0">
              <a:solidFill>
                <a:srgbClr val="FFC000"/>
              </a:solidFill>
            </a:rPr>
            <a:t>I have a broader understanding of writing word equations and can predict the products of reactions between metals and acids. I can describe some properties of materials and how they make products fit for purpose.</a:t>
          </a:r>
          <a:endParaRPr lang="en-US" sz="700" b="0" i="0" kern="1200" dirty="0"/>
        </a:p>
        <a:p>
          <a:pPr marL="0" lvl="0" indent="0" algn="l" defTabSz="311150">
            <a:lnSpc>
              <a:spcPct val="100000"/>
            </a:lnSpc>
            <a:spcBef>
              <a:spcPct val="0"/>
            </a:spcBef>
            <a:spcAft>
              <a:spcPts val="0"/>
            </a:spcAft>
            <a:buNone/>
          </a:pPr>
          <a:r>
            <a:rPr lang="en-GB" sz="700" b="0" i="0" u="none" kern="1200" dirty="0">
              <a:solidFill>
                <a:srgbClr val="FFFF00"/>
              </a:solidFill>
            </a:rPr>
            <a:t>I have a deeper understanding of why chemical reactions are useful, can describe factors that affect chemical reactions and describe some properties of materials.</a:t>
          </a:r>
          <a:endParaRPr lang="en-US" sz="700" b="0" i="0" kern="1200" dirty="0">
            <a:solidFill>
              <a:srgbClr val="FFFF00"/>
            </a:solidFill>
          </a:endParaRPr>
        </a:p>
        <a:p>
          <a:pPr marL="0" lvl="0" indent="0" algn="l" defTabSz="311150">
            <a:lnSpc>
              <a:spcPct val="100000"/>
            </a:lnSpc>
            <a:spcBef>
              <a:spcPct val="0"/>
            </a:spcBef>
            <a:spcAft>
              <a:spcPts val="0"/>
            </a:spcAft>
            <a:buNone/>
          </a:pPr>
          <a:r>
            <a:rPr lang="en-GB" sz="700" b="0" i="0" u="none" kern="1200" dirty="0">
              <a:solidFill>
                <a:schemeClr val="accent1"/>
              </a:solidFill>
            </a:rPr>
            <a:t>I have a solid understanding of how to write chemical equations, can describe different methods for extraction of metals and explain properties of materials.</a:t>
          </a:r>
          <a:endParaRPr lang="en-US" sz="700" b="0" i="0" kern="1200" dirty="0">
            <a:solidFill>
              <a:schemeClr val="accent1"/>
            </a:solidFill>
          </a:endParaRPr>
        </a:p>
        <a:p>
          <a:pPr marL="0" lvl="0" indent="0" algn="l" defTabSz="311150">
            <a:lnSpc>
              <a:spcPct val="100000"/>
            </a:lnSpc>
            <a:spcBef>
              <a:spcPct val="0"/>
            </a:spcBef>
            <a:spcAft>
              <a:spcPts val="0"/>
            </a:spcAft>
            <a:buNone/>
          </a:pPr>
          <a:r>
            <a:rPr lang="en-GB" sz="700" b="0" i="0" u="none" kern="1200" dirty="0">
              <a:solidFill>
                <a:srgbClr val="00B050"/>
              </a:solidFill>
            </a:rPr>
            <a:t>I can confidently write words equations, explain why different methods of metal extraction are needed and relate properties of materials to uses.</a:t>
          </a:r>
          <a:endParaRPr lang="en-GB" sz="700" b="1" kern="1200" dirty="0">
            <a:solidFill>
              <a:srgbClr val="00B050"/>
            </a:solidFill>
            <a:latin typeface="Ink Free" panose="03080402000500000000" pitchFamily="66" charset="0"/>
          </a:endParaRPr>
        </a:p>
      </dsp:txBody>
      <dsp:txXfrm>
        <a:off x="0" y="81383"/>
        <a:ext cx="3328473" cy="1490163"/>
      </dsp:txXfrm>
    </dsp:sp>
    <dsp:sp modelId="{4A391992-1D39-41EE-898A-D092113ED043}">
      <dsp:nvSpPr>
        <dsp:cNvPr id="0" name=""/>
        <dsp:cNvSpPr/>
      </dsp:nvSpPr>
      <dsp:spPr>
        <a:xfrm>
          <a:off x="0" y="1712301"/>
          <a:ext cx="3328473" cy="1277915"/>
        </a:xfrm>
        <a:prstGeom prst="rect">
          <a:avLst/>
        </a:prstGeom>
        <a:solidFill>
          <a:schemeClr val="lt1"/>
        </a:solidFill>
        <a:ln w="38100" cap="flat" cmpd="sng" algn="ctr">
          <a:solidFill>
            <a:schemeClr val="accent1"/>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20320" tIns="20320" rIns="20320" bIns="20320" numCol="1" spcCol="1270" anchor="ctr" anchorCtr="0">
          <a:noAutofit/>
        </a:bodyPr>
        <a:lstStyle/>
        <a:p>
          <a:pPr marL="0" lvl="0" indent="0" algn="l" defTabSz="355600">
            <a:lnSpc>
              <a:spcPct val="90000"/>
            </a:lnSpc>
            <a:spcBef>
              <a:spcPct val="0"/>
            </a:spcBef>
            <a:spcAft>
              <a:spcPts val="0"/>
            </a:spcAft>
            <a:buNone/>
          </a:pPr>
          <a:r>
            <a:rPr lang="en-GB" sz="800" b="1" kern="1200" dirty="0">
              <a:latin typeface="Ink Free" panose="03080402000500000000" pitchFamily="66" charset="0"/>
            </a:rPr>
            <a:t>Skills.</a:t>
          </a:r>
        </a:p>
        <a:p>
          <a:pPr marL="0" lvl="0" indent="0" algn="l" defTabSz="355600">
            <a:lnSpc>
              <a:spcPct val="90000"/>
            </a:lnSpc>
            <a:spcBef>
              <a:spcPct val="0"/>
            </a:spcBef>
            <a:spcAft>
              <a:spcPts val="0"/>
            </a:spcAft>
            <a:buNone/>
          </a:pPr>
          <a:r>
            <a:rPr lang="en-GB" sz="800" b="0" i="0" u="none" kern="1200" dirty="0">
              <a:solidFill>
                <a:srgbClr val="FF0000"/>
              </a:solidFill>
            </a:rPr>
            <a:t>I have basic practical skills</a:t>
          </a:r>
          <a:r>
            <a:rPr lang="en-US" sz="800" b="0" i="0" kern="1200" dirty="0">
              <a:solidFill>
                <a:srgbClr val="FF0000"/>
              </a:solidFill>
            </a:rPr>
            <a:t>​ where I can follow a method with help to collect data.</a:t>
          </a:r>
        </a:p>
        <a:p>
          <a:pPr marL="0" lvl="0" indent="0" algn="l" defTabSz="355600">
            <a:lnSpc>
              <a:spcPct val="90000"/>
            </a:lnSpc>
            <a:spcBef>
              <a:spcPct val="0"/>
            </a:spcBef>
            <a:spcAft>
              <a:spcPts val="0"/>
            </a:spcAft>
            <a:buNone/>
          </a:pPr>
          <a:r>
            <a:rPr lang="en-GB" sz="800" b="0" i="0" u="none" kern="1200" dirty="0">
              <a:solidFill>
                <a:srgbClr val="FFC000"/>
              </a:solidFill>
            </a:rPr>
            <a:t>I have learnt how to construct data tables with correct headings and can follow methods to collect data. </a:t>
          </a:r>
          <a:endParaRPr lang="en-US" sz="800" b="0" i="0" kern="1200" dirty="0">
            <a:solidFill>
              <a:srgbClr val="FFC000"/>
            </a:solidFill>
          </a:endParaRPr>
        </a:p>
        <a:p>
          <a:pPr marL="0" lvl="0" indent="0" algn="l" defTabSz="355600">
            <a:lnSpc>
              <a:spcPct val="90000"/>
            </a:lnSpc>
            <a:spcBef>
              <a:spcPct val="0"/>
            </a:spcBef>
            <a:spcAft>
              <a:spcPts val="0"/>
            </a:spcAft>
            <a:buNone/>
          </a:pPr>
          <a:r>
            <a:rPr lang="en-GB" sz="800" b="0" i="0" u="none" kern="1200" dirty="0">
              <a:solidFill>
                <a:srgbClr val="FFFF00"/>
              </a:solidFill>
            </a:rPr>
            <a:t>I can apply knowledge of variables to carry out investigations that </a:t>
          </a:r>
          <a:r>
            <a:rPr lang="en-US" sz="800" b="0" i="0" kern="1200" dirty="0">
              <a:solidFill>
                <a:srgbClr val="FFFF00"/>
              </a:solidFill>
            </a:rPr>
            <a:t>​allow valid data to be recorded.</a:t>
          </a:r>
        </a:p>
        <a:p>
          <a:pPr marL="0" lvl="0" indent="0" algn="l" defTabSz="355600">
            <a:lnSpc>
              <a:spcPct val="90000"/>
            </a:lnSpc>
            <a:spcBef>
              <a:spcPct val="0"/>
            </a:spcBef>
            <a:spcAft>
              <a:spcPts val="0"/>
            </a:spcAft>
            <a:buNone/>
          </a:pPr>
          <a:r>
            <a:rPr lang="en-GB" sz="800" b="0" i="0" u="none" kern="1200" dirty="0">
              <a:solidFill>
                <a:srgbClr val="0070C0"/>
              </a:solidFill>
            </a:rPr>
            <a:t>I can use my knowledge to build my skills</a:t>
          </a:r>
          <a:r>
            <a:rPr lang="en-US" sz="800" b="0" i="0" kern="1200" dirty="0">
              <a:solidFill>
                <a:srgbClr val="0070C0"/>
              </a:solidFill>
            </a:rPr>
            <a:t>​ in order to identify ways to improve the validity of my results.</a:t>
          </a:r>
        </a:p>
        <a:p>
          <a:pPr marL="0" lvl="0" indent="0" algn="l" defTabSz="355600">
            <a:lnSpc>
              <a:spcPct val="90000"/>
            </a:lnSpc>
            <a:spcBef>
              <a:spcPct val="0"/>
            </a:spcBef>
            <a:spcAft>
              <a:spcPts val="0"/>
            </a:spcAft>
            <a:buNone/>
          </a:pPr>
          <a:r>
            <a:rPr lang="en-GB" sz="800" b="0" i="0" u="none" kern="1200" dirty="0">
              <a:solidFill>
                <a:srgbClr val="00B050"/>
              </a:solidFill>
            </a:rPr>
            <a:t>I can use complex prior learning and skills to solve problems and suggest alternative ways to conduct an investigation.</a:t>
          </a:r>
          <a:endParaRPr lang="en-GB" sz="800" kern="1200" dirty="0">
            <a:solidFill>
              <a:srgbClr val="00B050"/>
            </a:solidFill>
          </a:endParaRPr>
        </a:p>
      </dsp:txBody>
      <dsp:txXfrm>
        <a:off x="0" y="1712301"/>
        <a:ext cx="3328473" cy="1277915"/>
      </dsp:txXfrm>
    </dsp:sp>
    <dsp:sp modelId="{A007BD2E-B432-4D1C-9122-ABE7EC8D3E32}">
      <dsp:nvSpPr>
        <dsp:cNvPr id="0" name=""/>
        <dsp:cNvSpPr/>
      </dsp:nvSpPr>
      <dsp:spPr>
        <a:xfrm>
          <a:off x="0" y="3126435"/>
          <a:ext cx="3328473" cy="1648756"/>
        </a:xfrm>
        <a:prstGeom prst="rect">
          <a:avLst/>
        </a:prstGeom>
        <a:solidFill>
          <a:schemeClr val="lt1"/>
        </a:solidFill>
        <a:ln w="38100" cap="flat" cmpd="sng" algn="ctr">
          <a:solidFill>
            <a:schemeClr val="accent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20320" tIns="20320" rIns="20320" bIns="20320" numCol="1" spcCol="1270" anchor="t" anchorCtr="0">
          <a:noAutofit/>
        </a:bodyPr>
        <a:lstStyle/>
        <a:p>
          <a:pPr marL="0" lvl="0" indent="0" algn="l" defTabSz="355600">
            <a:lnSpc>
              <a:spcPct val="90000"/>
            </a:lnSpc>
            <a:spcBef>
              <a:spcPct val="0"/>
            </a:spcBef>
            <a:spcAft>
              <a:spcPts val="0"/>
            </a:spcAft>
            <a:buNone/>
          </a:pPr>
          <a:r>
            <a:rPr lang="en-GB" sz="800" b="1" kern="1200" dirty="0">
              <a:latin typeface="Ink Free" panose="03080402000500000000" pitchFamily="66" charset="0"/>
            </a:rPr>
            <a:t>Recall.</a:t>
          </a:r>
          <a:br>
            <a:rPr lang="en-GB" sz="800" kern="1200" dirty="0"/>
          </a:br>
          <a:r>
            <a:rPr lang="en-GB" sz="800" kern="1200" dirty="0">
              <a:solidFill>
                <a:srgbClr val="FF0000"/>
              </a:solidFill>
            </a:rPr>
            <a:t>I know how to write word equations, the names and charges of common ions, and the order of metals in the reactivity series.</a:t>
          </a:r>
        </a:p>
        <a:p>
          <a:pPr marL="0" lvl="0" indent="0" algn="l" defTabSz="355600">
            <a:lnSpc>
              <a:spcPct val="90000"/>
            </a:lnSpc>
            <a:spcBef>
              <a:spcPct val="0"/>
            </a:spcBef>
            <a:spcAft>
              <a:spcPts val="0"/>
            </a:spcAft>
            <a:buNone/>
          </a:pPr>
          <a:r>
            <a:rPr lang="en-GB" sz="800" kern="1200" dirty="0">
              <a:solidFill>
                <a:srgbClr val="FFC000"/>
              </a:solidFill>
            </a:rPr>
            <a:t>I can write formulae of ionic compounds, classify reactions as endothermic or exothermic, and describe factors affecting reaction rates.</a:t>
          </a:r>
        </a:p>
        <a:p>
          <a:pPr marL="0" lvl="0" indent="0" algn="l" defTabSz="355600">
            <a:lnSpc>
              <a:spcPct val="90000"/>
            </a:lnSpc>
            <a:spcBef>
              <a:spcPct val="0"/>
            </a:spcBef>
            <a:spcAft>
              <a:spcPts val="0"/>
            </a:spcAft>
            <a:buNone/>
          </a:pPr>
          <a:r>
            <a:rPr lang="en-GB" sz="800" kern="1200" dirty="0">
              <a:solidFill>
                <a:srgbClr val="FFFF00"/>
              </a:solidFill>
            </a:rPr>
            <a:t>I can explain how temperature, concentration, surface area, and catalysts affect reaction rates and describe how energy is absorbed or released.</a:t>
          </a:r>
        </a:p>
        <a:p>
          <a:pPr marL="0" lvl="0" indent="0" algn="l" defTabSz="355600">
            <a:lnSpc>
              <a:spcPct val="90000"/>
            </a:lnSpc>
            <a:spcBef>
              <a:spcPct val="0"/>
            </a:spcBef>
            <a:spcAft>
              <a:spcPts val="0"/>
            </a:spcAft>
            <a:buNone/>
          </a:pPr>
          <a:r>
            <a:rPr lang="en-GB" sz="800" kern="1200" dirty="0">
              <a:solidFill>
                <a:srgbClr val="0070C0"/>
              </a:solidFill>
            </a:rPr>
            <a:t>I know the conditions and importance of the Haber process, methods of metal extraction related to reactivity, and the properties and examples of smart materials and alloys.</a:t>
          </a:r>
        </a:p>
        <a:p>
          <a:pPr marL="0" lvl="0" indent="0" algn="l" defTabSz="355600">
            <a:lnSpc>
              <a:spcPct val="90000"/>
            </a:lnSpc>
            <a:spcBef>
              <a:spcPct val="0"/>
            </a:spcBef>
            <a:spcAft>
              <a:spcPts val="0"/>
            </a:spcAft>
            <a:buNone/>
          </a:pPr>
          <a:r>
            <a:rPr lang="en-GB" sz="800" kern="1200" dirty="0">
              <a:solidFill>
                <a:srgbClr val="00B050"/>
              </a:solidFill>
            </a:rPr>
            <a:t>I can explain how the reactivity series predicts reactions, why different extraction methods are used, and how alloy structure influences material properties.</a:t>
          </a:r>
          <a:endParaRPr lang="en-GB" sz="800" b="1" kern="1200" dirty="0">
            <a:solidFill>
              <a:srgbClr val="00B050"/>
            </a:solidFill>
            <a:latin typeface="Ink Free" panose="03080402000500000000" pitchFamily="66" charset="0"/>
          </a:endParaRPr>
        </a:p>
      </dsp:txBody>
      <dsp:txXfrm>
        <a:off x="0" y="3126435"/>
        <a:ext cx="3328473" cy="16487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EFB8DC-5454-4771-B990-010C33358183}">
      <dsp:nvSpPr>
        <dsp:cNvPr id="0" name=""/>
        <dsp:cNvSpPr/>
      </dsp:nvSpPr>
      <dsp:spPr>
        <a:xfrm>
          <a:off x="0" y="4165"/>
          <a:ext cx="2684161" cy="520404"/>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30480" tIns="30480" rIns="30480" bIns="30480" numCol="1" spcCol="1270" anchor="ctr" anchorCtr="0">
          <a:noAutofit/>
        </a:bodyPr>
        <a:lstStyle/>
        <a:p>
          <a:pPr marL="0" lvl="0" indent="0" algn="l" defTabSz="533400">
            <a:lnSpc>
              <a:spcPct val="90000"/>
            </a:lnSpc>
            <a:spcBef>
              <a:spcPct val="0"/>
            </a:spcBef>
            <a:spcAft>
              <a:spcPct val="35000"/>
            </a:spcAft>
            <a:buNone/>
          </a:pPr>
          <a:r>
            <a:rPr lang="en-GB" sz="1200" kern="1200" dirty="0"/>
            <a:t>Pathogens QMA: Making links.</a:t>
          </a:r>
        </a:p>
        <a:p>
          <a:pPr marL="0" lvl="0" indent="0" algn="l" defTabSz="533400">
            <a:lnSpc>
              <a:spcPct val="90000"/>
            </a:lnSpc>
            <a:spcBef>
              <a:spcPct val="0"/>
            </a:spcBef>
            <a:spcAft>
              <a:spcPct val="35000"/>
            </a:spcAft>
            <a:buNone/>
          </a:pPr>
          <a:r>
            <a:rPr lang="en-GB" sz="1200" kern="1200" dirty="0"/>
            <a:t>Class discussion on diseases: Questioning and Responding.</a:t>
          </a:r>
        </a:p>
      </dsp:txBody>
      <dsp:txXfrm>
        <a:off x="0" y="4165"/>
        <a:ext cx="2684161" cy="520404"/>
      </dsp:txXfrm>
    </dsp:sp>
    <dsp:sp modelId="{4A391992-1D39-41EE-898A-D092113ED043}">
      <dsp:nvSpPr>
        <dsp:cNvPr id="0" name=""/>
        <dsp:cNvSpPr/>
      </dsp:nvSpPr>
      <dsp:spPr>
        <a:xfrm>
          <a:off x="0" y="546959"/>
          <a:ext cx="2684161" cy="520404"/>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30480" tIns="30480" rIns="30480" bIns="30480" numCol="1" spcCol="1270" anchor="ctr" anchorCtr="0">
          <a:noAutofit/>
        </a:bodyPr>
        <a:lstStyle/>
        <a:p>
          <a:pPr marL="0" lvl="0" indent="0" algn="l" defTabSz="533400">
            <a:lnSpc>
              <a:spcPct val="90000"/>
            </a:lnSpc>
            <a:spcBef>
              <a:spcPct val="0"/>
            </a:spcBef>
            <a:spcAft>
              <a:spcPct val="35000"/>
            </a:spcAft>
            <a:buNone/>
          </a:pPr>
          <a:r>
            <a:rPr lang="en-GB" sz="1200" kern="1200" dirty="0"/>
            <a:t>Starter activity quizzes and end of topic test: Knowledge and Understanding.</a:t>
          </a:r>
        </a:p>
      </dsp:txBody>
      <dsp:txXfrm>
        <a:off x="0" y="546959"/>
        <a:ext cx="2684161" cy="5204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19CD1B-5941-468D-A133-B60E96D5B54C}">
      <dsp:nvSpPr>
        <dsp:cNvPr id="0" name=""/>
        <dsp:cNvSpPr/>
      </dsp:nvSpPr>
      <dsp:spPr>
        <a:xfrm>
          <a:off x="0" y="1663720"/>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F14F9C-E5F9-4FB7-A080-9CF96D84CD66}">
      <dsp:nvSpPr>
        <dsp:cNvPr id="0" name=""/>
        <dsp:cNvSpPr/>
      </dsp:nvSpPr>
      <dsp:spPr>
        <a:xfrm>
          <a:off x="0" y="1328012"/>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609FDB-D64A-47ED-B9E8-FEAC23B2C3A6}">
      <dsp:nvSpPr>
        <dsp:cNvPr id="0" name=""/>
        <dsp:cNvSpPr/>
      </dsp:nvSpPr>
      <dsp:spPr>
        <a:xfrm>
          <a:off x="0" y="992304"/>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87646E-5C92-40EF-9209-D53F794D31BA}">
      <dsp:nvSpPr>
        <dsp:cNvPr id="0" name=""/>
        <dsp:cNvSpPr/>
      </dsp:nvSpPr>
      <dsp:spPr>
        <a:xfrm>
          <a:off x="0" y="656596"/>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D5467F-4837-447C-8787-B91C9AEEC14E}">
      <dsp:nvSpPr>
        <dsp:cNvPr id="0" name=""/>
        <dsp:cNvSpPr/>
      </dsp:nvSpPr>
      <dsp:spPr>
        <a:xfrm>
          <a:off x="0" y="320888"/>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ECDC9C-B80C-4971-8452-24C843D1290B}">
      <dsp:nvSpPr>
        <dsp:cNvPr id="0" name=""/>
        <dsp:cNvSpPr/>
      </dsp:nvSpPr>
      <dsp:spPr>
        <a:xfrm>
          <a:off x="770268" y="1167"/>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1167"/>
        <a:ext cx="2192304" cy="319721"/>
      </dsp:txXfrm>
    </dsp:sp>
    <dsp:sp modelId="{47C47C67-97A9-4E02-8D22-9115C00A1B72}">
      <dsp:nvSpPr>
        <dsp:cNvPr id="0" name=""/>
        <dsp:cNvSpPr/>
      </dsp:nvSpPr>
      <dsp:spPr>
        <a:xfrm>
          <a:off x="0" y="1167"/>
          <a:ext cx="770268" cy="319721"/>
        </a:xfrm>
        <a:prstGeom prst="round2SameRect">
          <a:avLst>
            <a:gd name="adj1" fmla="val 16670"/>
            <a:gd name="adj2" fmla="val 0"/>
          </a:avLst>
        </a:prstGeom>
        <a:solidFill>
          <a:srgbClr val="0099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kern="1200"/>
            <a:t>Digital</a:t>
          </a:r>
        </a:p>
      </dsp:txBody>
      <dsp:txXfrm>
        <a:off x="15610" y="16777"/>
        <a:ext cx="739048" cy="304111"/>
      </dsp:txXfrm>
    </dsp:sp>
    <dsp:sp modelId="{FC5AACF1-F8B3-48A5-9F17-DFD4F5124191}">
      <dsp:nvSpPr>
        <dsp:cNvPr id="0" name=""/>
        <dsp:cNvSpPr/>
      </dsp:nvSpPr>
      <dsp:spPr>
        <a:xfrm>
          <a:off x="770268" y="336875"/>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336875"/>
        <a:ext cx="2192304" cy="319721"/>
      </dsp:txXfrm>
    </dsp:sp>
    <dsp:sp modelId="{20E48F43-B081-4576-B77D-C98BEFE010AA}">
      <dsp:nvSpPr>
        <dsp:cNvPr id="0" name=""/>
        <dsp:cNvSpPr/>
      </dsp:nvSpPr>
      <dsp:spPr>
        <a:xfrm>
          <a:off x="0" y="336875"/>
          <a:ext cx="770268" cy="319721"/>
        </a:xfrm>
        <a:prstGeom prst="round2SameRect">
          <a:avLst>
            <a:gd name="adj1" fmla="val 16670"/>
            <a:gd name="adj2" fmla="val 0"/>
          </a:avLst>
        </a:prstGeom>
        <a:solidFill>
          <a:srgbClr val="7030A0"/>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GB" sz="1200" kern="1200" dirty="0"/>
            <a:t>Numeracy</a:t>
          </a:r>
        </a:p>
      </dsp:txBody>
      <dsp:txXfrm>
        <a:off x="15610" y="352485"/>
        <a:ext cx="739048" cy="304111"/>
      </dsp:txXfrm>
    </dsp:sp>
    <dsp:sp modelId="{0D0F3F31-C825-4795-BCBE-D677066585E8}">
      <dsp:nvSpPr>
        <dsp:cNvPr id="0" name=""/>
        <dsp:cNvSpPr/>
      </dsp:nvSpPr>
      <dsp:spPr>
        <a:xfrm>
          <a:off x="770268" y="672583"/>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672583"/>
        <a:ext cx="2192304" cy="319721"/>
      </dsp:txXfrm>
    </dsp:sp>
    <dsp:sp modelId="{0F661122-FF5C-41FD-8986-F2E25502D929}">
      <dsp:nvSpPr>
        <dsp:cNvPr id="0" name=""/>
        <dsp:cNvSpPr/>
      </dsp:nvSpPr>
      <dsp:spPr>
        <a:xfrm>
          <a:off x="0" y="672583"/>
          <a:ext cx="770268" cy="319721"/>
        </a:xfrm>
        <a:prstGeom prst="round2SameRect">
          <a:avLst>
            <a:gd name="adj1" fmla="val 16670"/>
            <a:gd name="adj2" fmla="val 0"/>
          </a:avLst>
        </a:prstGeom>
        <a:solidFill>
          <a:srgbClr val="FF33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kern="1200"/>
            <a:t>RVE</a:t>
          </a:r>
        </a:p>
      </dsp:txBody>
      <dsp:txXfrm>
        <a:off x="15610" y="688193"/>
        <a:ext cx="739048" cy="304111"/>
      </dsp:txXfrm>
    </dsp:sp>
    <dsp:sp modelId="{CDBE7ECF-F590-467D-B269-19ED3E4AF0C5}">
      <dsp:nvSpPr>
        <dsp:cNvPr id="0" name=""/>
        <dsp:cNvSpPr/>
      </dsp:nvSpPr>
      <dsp:spPr>
        <a:xfrm>
          <a:off x="770268" y="1008291"/>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endParaRPr lang="en-GB" sz="1400" kern="1200"/>
        </a:p>
      </dsp:txBody>
      <dsp:txXfrm>
        <a:off x="770268" y="1008291"/>
        <a:ext cx="2192304" cy="319721"/>
      </dsp:txXfrm>
    </dsp:sp>
    <dsp:sp modelId="{22BA5738-8198-414D-A6D5-D20E3D9E5F31}">
      <dsp:nvSpPr>
        <dsp:cNvPr id="0" name=""/>
        <dsp:cNvSpPr/>
      </dsp:nvSpPr>
      <dsp:spPr>
        <a:xfrm>
          <a:off x="0" y="1008291"/>
          <a:ext cx="770268" cy="319721"/>
        </a:xfrm>
        <a:prstGeom prst="round2SameRect">
          <a:avLst>
            <a:gd name="adj1" fmla="val 16670"/>
            <a:gd name="adj2" fmla="val 0"/>
          </a:avLst>
        </a:prstGeom>
        <a:solidFill>
          <a:schemeClr val="accent5">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kern="1200"/>
            <a:t>History</a:t>
          </a:r>
        </a:p>
      </dsp:txBody>
      <dsp:txXfrm>
        <a:off x="15610" y="1023901"/>
        <a:ext cx="739048" cy="304111"/>
      </dsp:txXfrm>
    </dsp:sp>
    <dsp:sp modelId="{7B0FE066-775A-4625-8F94-A5E6F87DFCFF}">
      <dsp:nvSpPr>
        <dsp:cNvPr id="0" name=""/>
        <dsp:cNvSpPr/>
      </dsp:nvSpPr>
      <dsp:spPr>
        <a:xfrm>
          <a:off x="770268" y="1343999"/>
          <a:ext cx="2192304" cy="319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endParaRPr lang="en-GB" sz="1400" kern="1200"/>
        </a:p>
      </dsp:txBody>
      <dsp:txXfrm>
        <a:off x="770268" y="1343999"/>
        <a:ext cx="2192304" cy="319721"/>
      </dsp:txXfrm>
    </dsp:sp>
    <dsp:sp modelId="{1E9B5D5E-FC63-4918-B9D4-5C0D0210F2A5}">
      <dsp:nvSpPr>
        <dsp:cNvPr id="0" name=""/>
        <dsp:cNvSpPr/>
      </dsp:nvSpPr>
      <dsp:spPr>
        <a:xfrm>
          <a:off x="0" y="1343999"/>
          <a:ext cx="770268" cy="319721"/>
        </a:xfrm>
        <a:prstGeom prst="round2SameRect">
          <a:avLst>
            <a:gd name="adj1" fmla="val 16670"/>
            <a:gd name="adj2" fmla="val 0"/>
          </a:avLst>
        </a:prstGeom>
        <a:solidFill>
          <a:srgbClr val="CC3300"/>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GB" sz="1200" kern="1200" dirty="0"/>
            <a:t>Numeracy</a:t>
          </a:r>
        </a:p>
      </dsp:txBody>
      <dsp:txXfrm>
        <a:off x="15610" y="1359609"/>
        <a:ext cx="739048" cy="30411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2951"/>
          <a:ext cx="3328473" cy="1653914"/>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22860" tIns="22860" rIns="22860" bIns="22860" numCol="1" spcCol="1270" anchor="t" anchorCtr="0">
          <a:noAutofit/>
        </a:bodyPr>
        <a:lstStyle/>
        <a:p>
          <a:pPr marL="0" lvl="0" indent="0" algn="l" defTabSz="400050">
            <a:lnSpc>
              <a:spcPct val="100000"/>
            </a:lnSpc>
            <a:spcBef>
              <a:spcPct val="0"/>
            </a:spcBef>
            <a:spcAft>
              <a:spcPts val="0"/>
            </a:spcAft>
            <a:buNone/>
          </a:pPr>
          <a:r>
            <a:rPr lang="en-GB" sz="900" b="1" kern="1200" dirty="0">
              <a:latin typeface="Ink Free" panose="03080402000500000000" pitchFamily="66" charset="0"/>
            </a:rPr>
            <a:t>Knowledge and Understanding.</a:t>
          </a:r>
          <a:br>
            <a:rPr lang="en-GB" sz="900" kern="1200" dirty="0"/>
          </a:br>
          <a:r>
            <a:rPr lang="en-GB" sz="900" kern="1200" dirty="0">
              <a:solidFill>
                <a:srgbClr val="FF0000"/>
              </a:solidFill>
            </a:rPr>
            <a:t>I can describe basic ideas about diet, energy, smoking, immunity, vaccines, homeostasis, genetics, pathogens, and diagnosis using simple facts.</a:t>
          </a:r>
          <a:br>
            <a:rPr lang="en-GB" sz="900" kern="1200" dirty="0"/>
          </a:br>
          <a:r>
            <a:rPr lang="en-GB" sz="900" kern="1200" dirty="0">
              <a:solidFill>
                <a:srgbClr val="FFC000"/>
              </a:solidFill>
            </a:rPr>
            <a:t>I can explain how these factors affect health, infection, inheritance, and body regulation.</a:t>
          </a:r>
          <a:br>
            <a:rPr lang="en-GB" sz="900" kern="1200" dirty="0"/>
          </a:br>
          <a:r>
            <a:rPr lang="en-GB" sz="900" kern="1200" dirty="0">
              <a:solidFill>
                <a:srgbClr val="FFFF00"/>
              </a:solidFill>
            </a:rPr>
            <a:t>I can investigate, measure, and discuss these topics with others.</a:t>
          </a:r>
          <a:br>
            <a:rPr lang="en-GB" sz="900" kern="1200" dirty="0">
              <a:solidFill>
                <a:srgbClr val="FFFF00"/>
              </a:solidFill>
            </a:rPr>
          </a:br>
          <a:r>
            <a:rPr lang="en-GB" sz="900" kern="1200" dirty="0">
              <a:solidFill>
                <a:srgbClr val="0070C0"/>
              </a:solidFill>
            </a:rPr>
            <a:t>I can explain risks, defences, treatments, and prevention methods in more detail.</a:t>
          </a:r>
          <a:br>
            <a:rPr lang="en-GB" sz="900" kern="1200" dirty="0"/>
          </a:br>
          <a:r>
            <a:rPr lang="en-GB" sz="900" kern="1200" dirty="0">
              <a:solidFill>
                <a:srgbClr val="00B050"/>
              </a:solidFill>
            </a:rPr>
            <a:t>I can evaluate and apply my knowledge to real-world health issues and solutions.</a:t>
          </a:r>
          <a:endParaRPr lang="en-GB" sz="900" b="1" kern="1200" dirty="0">
            <a:solidFill>
              <a:srgbClr val="00B050"/>
            </a:solidFill>
            <a:latin typeface="Ink Free" panose="03080402000500000000" pitchFamily="66" charset="0"/>
          </a:endParaRPr>
        </a:p>
      </dsp:txBody>
      <dsp:txXfrm>
        <a:off x="0" y="2951"/>
        <a:ext cx="3328473" cy="1653914"/>
      </dsp:txXfrm>
    </dsp:sp>
    <dsp:sp modelId="{4A391992-1D39-41EE-898A-D092113ED043}">
      <dsp:nvSpPr>
        <dsp:cNvPr id="0" name=""/>
        <dsp:cNvSpPr/>
      </dsp:nvSpPr>
      <dsp:spPr>
        <a:xfrm>
          <a:off x="0" y="1846808"/>
          <a:ext cx="3328473" cy="1567226"/>
        </a:xfrm>
        <a:prstGeom prst="rect">
          <a:avLst/>
        </a:prstGeom>
        <a:solidFill>
          <a:schemeClr val="lt1"/>
        </a:solidFill>
        <a:ln w="38100" cap="flat" cmpd="sng" algn="ctr">
          <a:solidFill>
            <a:schemeClr val="accent1"/>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20320" tIns="20320" rIns="20320" bIns="20320" numCol="1" spcCol="1270" anchor="ctr" anchorCtr="0">
          <a:noAutofit/>
        </a:bodyPr>
        <a:lstStyle/>
        <a:p>
          <a:pPr marL="0" lvl="0" indent="0" algn="l" defTabSz="373380">
            <a:lnSpc>
              <a:spcPct val="90000"/>
            </a:lnSpc>
            <a:spcBef>
              <a:spcPct val="0"/>
            </a:spcBef>
            <a:spcAft>
              <a:spcPts val="0"/>
            </a:spcAft>
            <a:buNone/>
          </a:pPr>
          <a:r>
            <a:rPr lang="en-GB" sz="840" b="1" kern="1200" dirty="0">
              <a:latin typeface="Ink Free" panose="03080402000500000000" pitchFamily="66" charset="0"/>
            </a:rPr>
            <a:t>Making Links.</a:t>
          </a:r>
          <a:br>
            <a:rPr lang="en-GB" sz="840" kern="1200" dirty="0"/>
          </a:br>
          <a:r>
            <a:rPr lang="en-GB" sz="840" kern="1200" dirty="0">
              <a:solidFill>
                <a:srgbClr val="FF0000"/>
              </a:solidFill>
            </a:rPr>
            <a:t>I have started to make basic links between diet, energy, smoking, immunity, genetics, and disease.</a:t>
          </a:r>
          <a:br>
            <a:rPr lang="en-GB" sz="840" kern="1200" dirty="0"/>
          </a:br>
          <a:r>
            <a:rPr lang="en-GB" sz="840" kern="1200" dirty="0">
              <a:solidFill>
                <a:srgbClr val="FFC000"/>
              </a:solidFill>
            </a:rPr>
            <a:t>I have made links across different health and biology concepts like body defences, homeostasis, and disease transmission.</a:t>
          </a:r>
          <a:br>
            <a:rPr lang="en-GB" sz="840" kern="1200" dirty="0"/>
          </a:br>
          <a:r>
            <a:rPr lang="en-GB" sz="840" kern="1200" dirty="0">
              <a:solidFill>
                <a:srgbClr val="FFFF00"/>
              </a:solidFill>
            </a:rPr>
            <a:t>I can make clear links across topics such as how diet affects health, how pathogens spread, and how genetics influence disease.</a:t>
          </a:r>
          <a:br>
            <a:rPr lang="en-GB" sz="840" kern="1200" dirty="0"/>
          </a:br>
          <a:r>
            <a:rPr lang="en-GB" sz="840" kern="1200" dirty="0">
              <a:solidFill>
                <a:srgbClr val="0070C0"/>
              </a:solidFill>
            </a:rPr>
            <a:t>I can make more detailed links between the effects of smoking and alcohol, immune responses, vaccines, and disease diagnosis.</a:t>
          </a:r>
          <a:br>
            <a:rPr lang="en-GB" sz="840" kern="1200" dirty="0"/>
          </a:br>
          <a:r>
            <a:rPr lang="en-GB" sz="840" kern="1200" dirty="0">
              <a:solidFill>
                <a:srgbClr val="00B050"/>
              </a:solidFill>
            </a:rPr>
            <a:t>I can make detailed, informed, and independent links across all health and biology topics, applying my understanding to real-world health issues.</a:t>
          </a:r>
        </a:p>
      </dsp:txBody>
      <dsp:txXfrm>
        <a:off x="0" y="1846808"/>
        <a:ext cx="3328473" cy="1567226"/>
      </dsp:txXfrm>
    </dsp:sp>
    <dsp:sp modelId="{A007BD2E-B432-4D1C-9122-ABE7EC8D3E32}">
      <dsp:nvSpPr>
        <dsp:cNvPr id="0" name=""/>
        <dsp:cNvSpPr/>
      </dsp:nvSpPr>
      <dsp:spPr>
        <a:xfrm>
          <a:off x="0" y="3531516"/>
          <a:ext cx="3328473" cy="1421957"/>
        </a:xfrm>
        <a:prstGeom prst="rect">
          <a:avLst/>
        </a:prstGeom>
        <a:solidFill>
          <a:schemeClr val="lt1"/>
        </a:solidFill>
        <a:ln w="38100" cap="flat" cmpd="sng" algn="ctr">
          <a:solidFill>
            <a:schemeClr val="accent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22860" tIns="22860" rIns="22860" bIns="22860" numCol="1" spcCol="1270" anchor="t" anchorCtr="0">
          <a:noAutofit/>
        </a:bodyPr>
        <a:lstStyle/>
        <a:p>
          <a:pPr marL="0" lvl="0" indent="0" algn="l" defTabSz="400050">
            <a:lnSpc>
              <a:spcPct val="90000"/>
            </a:lnSpc>
            <a:spcBef>
              <a:spcPct val="0"/>
            </a:spcBef>
            <a:spcAft>
              <a:spcPts val="0"/>
            </a:spcAft>
            <a:buNone/>
          </a:pPr>
          <a:r>
            <a:rPr lang="en-GB" sz="900" b="1" kern="1200" dirty="0">
              <a:solidFill>
                <a:schemeClr val="tx1"/>
              </a:solidFill>
              <a:latin typeface="Ink Free" panose="03080402000500000000" pitchFamily="66" charset="0"/>
            </a:rPr>
            <a:t>Questioning and Responding.</a:t>
          </a:r>
        </a:p>
        <a:p>
          <a:pPr marL="0" lvl="0" indent="0" algn="l" defTabSz="400050">
            <a:lnSpc>
              <a:spcPct val="90000"/>
            </a:lnSpc>
            <a:spcBef>
              <a:spcPct val="0"/>
            </a:spcBef>
            <a:spcAft>
              <a:spcPts val="0"/>
            </a:spcAft>
            <a:buNone/>
          </a:pPr>
          <a:r>
            <a:rPr lang="en-GB" sz="900" kern="1200" dirty="0">
              <a:solidFill>
                <a:srgbClr val="FF0000"/>
              </a:solidFill>
            </a:rPr>
            <a:t>I can start to ask basic questions about diet, disease, and how the body works.</a:t>
          </a:r>
          <a:br>
            <a:rPr lang="en-GB" sz="900" kern="1200" dirty="0"/>
          </a:br>
          <a:r>
            <a:rPr lang="en-GB" sz="900" kern="1200" dirty="0">
              <a:solidFill>
                <a:srgbClr val="FFC000"/>
              </a:solidFill>
            </a:rPr>
            <a:t>I can ask questions to gather more information about health effects, infections, and genetics.</a:t>
          </a:r>
          <a:br>
            <a:rPr lang="en-GB" sz="900" kern="1200" dirty="0"/>
          </a:br>
          <a:r>
            <a:rPr lang="en-GB" sz="900" kern="1200" dirty="0">
              <a:solidFill>
                <a:srgbClr val="FFFF00"/>
              </a:solidFill>
            </a:rPr>
            <a:t>I can ask questions to develop my understanding of body defences, vaccines, and homeostasis.</a:t>
          </a:r>
          <a:br>
            <a:rPr lang="en-GB" sz="900" kern="1200" dirty="0"/>
          </a:br>
          <a:r>
            <a:rPr lang="en-GB" sz="900" kern="1200" dirty="0">
              <a:solidFill>
                <a:srgbClr val="0070C0"/>
              </a:solidFill>
            </a:rPr>
            <a:t>I can ask questions to support viewpoints about smoking risks, treatments, and disease prevention</a:t>
          </a:r>
          <a:r>
            <a:rPr lang="en-GB" sz="900" kern="1200" dirty="0"/>
            <a:t>.</a:t>
          </a:r>
          <a:br>
            <a:rPr lang="en-GB" sz="900" kern="1200" dirty="0"/>
          </a:br>
          <a:r>
            <a:rPr lang="en-GB" sz="900" kern="1200" dirty="0">
              <a:solidFill>
                <a:srgbClr val="00B050"/>
              </a:solidFill>
            </a:rPr>
            <a:t>I can ask questions to evaluate my judgements and apply scientific knowledge to real-world health issues.</a:t>
          </a:r>
          <a:endParaRPr lang="en-GB" sz="900" b="1" kern="1200" dirty="0">
            <a:solidFill>
              <a:srgbClr val="00B050"/>
            </a:solidFill>
            <a:latin typeface="Ink Free" panose="03080402000500000000" pitchFamily="66" charset="0"/>
          </a:endParaRPr>
        </a:p>
      </dsp:txBody>
      <dsp:txXfrm>
        <a:off x="0" y="3531516"/>
        <a:ext cx="3328473" cy="142195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EFB8DC-5454-4771-B990-010C33358183}">
      <dsp:nvSpPr>
        <dsp:cNvPr id="0" name=""/>
        <dsp:cNvSpPr/>
      </dsp:nvSpPr>
      <dsp:spPr>
        <a:xfrm>
          <a:off x="0" y="0"/>
          <a:ext cx="2684161" cy="621965"/>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30480" tIns="30480" rIns="30480" bIns="30480" numCol="1" spcCol="1270" anchor="ctr" anchorCtr="0">
          <a:noAutofit/>
        </a:bodyPr>
        <a:lstStyle/>
        <a:p>
          <a:pPr marL="0" lvl="0" indent="0" algn="l" defTabSz="533400">
            <a:lnSpc>
              <a:spcPct val="90000"/>
            </a:lnSpc>
            <a:spcBef>
              <a:spcPct val="0"/>
            </a:spcBef>
            <a:spcAft>
              <a:spcPct val="35000"/>
            </a:spcAft>
            <a:buNone/>
          </a:pPr>
          <a:r>
            <a:rPr lang="en-GB" sz="1200" kern="1200" dirty="0"/>
            <a:t>1)Skills based assessment unit booklet QMA: Skills </a:t>
          </a:r>
        </a:p>
      </dsp:txBody>
      <dsp:txXfrm>
        <a:off x="0" y="0"/>
        <a:ext cx="2684161" cy="621965"/>
      </dsp:txXfrm>
    </dsp:sp>
    <dsp:sp modelId="{4A391992-1D39-41EE-898A-D092113ED043}">
      <dsp:nvSpPr>
        <dsp:cNvPr id="0" name=""/>
        <dsp:cNvSpPr/>
      </dsp:nvSpPr>
      <dsp:spPr>
        <a:xfrm>
          <a:off x="0" y="653079"/>
          <a:ext cx="2684161" cy="621965"/>
        </a:xfrm>
        <a:prstGeom prst="rect">
          <a:avLst/>
        </a:prstGeom>
        <a:solidFill>
          <a:schemeClr val="accent1">
            <a:lumMod val="20000"/>
            <a:lumOff val="80000"/>
          </a:schemeClr>
        </a:solidFill>
        <a:ln w="38100" cap="flat" cmpd="sng" algn="ctr">
          <a:solidFill>
            <a:srgbClr val="7030A0"/>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30480" tIns="30480" rIns="30480" bIns="30480" numCol="1" spcCol="1270" anchor="ctr" anchorCtr="0">
          <a:noAutofit/>
        </a:bodyPr>
        <a:lstStyle/>
        <a:p>
          <a:pPr marL="0" lvl="0" indent="0" algn="l" defTabSz="533400">
            <a:lnSpc>
              <a:spcPct val="90000"/>
            </a:lnSpc>
            <a:spcBef>
              <a:spcPct val="0"/>
            </a:spcBef>
            <a:spcAft>
              <a:spcPct val="35000"/>
            </a:spcAft>
            <a:buNone/>
          </a:pPr>
          <a:r>
            <a:rPr lang="en-GB" sz="1200" kern="1200" dirty="0"/>
            <a:t>Starter activity quizzes and end of topic presentation: Knowledge and Understanding, Independent Learning.</a:t>
          </a:r>
        </a:p>
      </dsp:txBody>
      <dsp:txXfrm>
        <a:off x="0" y="653079"/>
        <a:ext cx="2684161" cy="62196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609FDB-D64A-47ED-B9E8-FEAC23B2C3A6}">
      <dsp:nvSpPr>
        <dsp:cNvPr id="0" name=""/>
        <dsp:cNvSpPr/>
      </dsp:nvSpPr>
      <dsp:spPr>
        <a:xfrm>
          <a:off x="0" y="1664831"/>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87646E-5C92-40EF-9209-D53F794D31BA}">
      <dsp:nvSpPr>
        <dsp:cNvPr id="0" name=""/>
        <dsp:cNvSpPr/>
      </dsp:nvSpPr>
      <dsp:spPr>
        <a:xfrm>
          <a:off x="0" y="1100956"/>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D5467F-4837-447C-8787-B91C9AEEC14E}">
      <dsp:nvSpPr>
        <dsp:cNvPr id="0" name=""/>
        <dsp:cNvSpPr/>
      </dsp:nvSpPr>
      <dsp:spPr>
        <a:xfrm>
          <a:off x="0" y="537080"/>
          <a:ext cx="2962573"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ECDC9C-B80C-4971-8452-24C843D1290B}">
      <dsp:nvSpPr>
        <dsp:cNvPr id="0" name=""/>
        <dsp:cNvSpPr/>
      </dsp:nvSpPr>
      <dsp:spPr>
        <a:xfrm>
          <a:off x="770268" y="56"/>
          <a:ext cx="2192304" cy="5370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56"/>
        <a:ext cx="2192304" cy="537024"/>
      </dsp:txXfrm>
    </dsp:sp>
    <dsp:sp modelId="{47C47C67-97A9-4E02-8D22-9115C00A1B72}">
      <dsp:nvSpPr>
        <dsp:cNvPr id="0" name=""/>
        <dsp:cNvSpPr/>
      </dsp:nvSpPr>
      <dsp:spPr>
        <a:xfrm>
          <a:off x="0" y="56"/>
          <a:ext cx="770268" cy="537024"/>
        </a:xfrm>
        <a:prstGeom prst="round2SameRect">
          <a:avLst>
            <a:gd name="adj1" fmla="val 16670"/>
            <a:gd name="adj2" fmla="val 0"/>
          </a:avLst>
        </a:prstGeom>
        <a:solidFill>
          <a:srgbClr val="0099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kern="1200" dirty="0"/>
            <a:t>Digital</a:t>
          </a:r>
        </a:p>
      </dsp:txBody>
      <dsp:txXfrm>
        <a:off x="26220" y="26276"/>
        <a:ext cx="717828" cy="510804"/>
      </dsp:txXfrm>
    </dsp:sp>
    <dsp:sp modelId="{FC5AACF1-F8B3-48A5-9F17-DFD4F5124191}">
      <dsp:nvSpPr>
        <dsp:cNvPr id="0" name=""/>
        <dsp:cNvSpPr/>
      </dsp:nvSpPr>
      <dsp:spPr>
        <a:xfrm>
          <a:off x="770268" y="563931"/>
          <a:ext cx="2192304" cy="5370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563931"/>
        <a:ext cx="2192304" cy="537024"/>
      </dsp:txXfrm>
    </dsp:sp>
    <dsp:sp modelId="{20E48F43-B081-4576-B77D-C98BEFE010AA}">
      <dsp:nvSpPr>
        <dsp:cNvPr id="0" name=""/>
        <dsp:cNvSpPr/>
      </dsp:nvSpPr>
      <dsp:spPr>
        <a:xfrm>
          <a:off x="0" y="563931"/>
          <a:ext cx="770268" cy="537024"/>
        </a:xfrm>
        <a:prstGeom prst="round2SameRect">
          <a:avLst>
            <a:gd name="adj1" fmla="val 16670"/>
            <a:gd name="adj2" fmla="val 0"/>
          </a:avLst>
        </a:prstGeom>
        <a:solidFill>
          <a:srgbClr val="7030A0"/>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n-GB" sz="1200" kern="1200" dirty="0"/>
            <a:t>Numeracy</a:t>
          </a:r>
          <a:endParaRPr lang="en-GB" sz="1400" kern="1200" dirty="0"/>
        </a:p>
      </dsp:txBody>
      <dsp:txXfrm>
        <a:off x="26220" y="590151"/>
        <a:ext cx="717828" cy="510804"/>
      </dsp:txXfrm>
    </dsp:sp>
    <dsp:sp modelId="{0D0F3F31-C825-4795-BCBE-D677066585E8}">
      <dsp:nvSpPr>
        <dsp:cNvPr id="0" name=""/>
        <dsp:cNvSpPr/>
      </dsp:nvSpPr>
      <dsp:spPr>
        <a:xfrm>
          <a:off x="770268" y="1127807"/>
          <a:ext cx="2192304" cy="5370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a:t> </a:t>
          </a:r>
        </a:p>
      </dsp:txBody>
      <dsp:txXfrm>
        <a:off x="770268" y="1127807"/>
        <a:ext cx="2192304" cy="537024"/>
      </dsp:txXfrm>
    </dsp:sp>
    <dsp:sp modelId="{0F661122-FF5C-41FD-8986-F2E25502D929}">
      <dsp:nvSpPr>
        <dsp:cNvPr id="0" name=""/>
        <dsp:cNvSpPr/>
      </dsp:nvSpPr>
      <dsp:spPr>
        <a:xfrm>
          <a:off x="0" y="1127807"/>
          <a:ext cx="770268" cy="537024"/>
        </a:xfrm>
        <a:prstGeom prst="round2SameRect">
          <a:avLst>
            <a:gd name="adj1" fmla="val 16670"/>
            <a:gd name="adj2" fmla="val 0"/>
          </a:avLst>
        </a:prstGeom>
        <a:solidFill>
          <a:srgbClr val="FF33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kern="1200" dirty="0"/>
            <a:t>RVE</a:t>
          </a:r>
        </a:p>
      </dsp:txBody>
      <dsp:txXfrm>
        <a:off x="26220" y="1154027"/>
        <a:ext cx="717828" cy="51080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65090"/>
          <a:ext cx="3470794" cy="1675484"/>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22860" tIns="22860" rIns="22860" bIns="22860" numCol="1" spcCol="1270" anchor="ctr" anchorCtr="0">
          <a:noAutofit/>
        </a:bodyPr>
        <a:lstStyle/>
        <a:p>
          <a:pPr marL="0" lvl="0" indent="0" algn="l" defTabSz="400050">
            <a:lnSpc>
              <a:spcPct val="100000"/>
            </a:lnSpc>
            <a:spcBef>
              <a:spcPct val="0"/>
            </a:spcBef>
            <a:spcAft>
              <a:spcPts val="0"/>
            </a:spcAft>
            <a:buNone/>
          </a:pPr>
          <a:r>
            <a:rPr lang="en-GB" sz="900" b="1" kern="1200" dirty="0">
              <a:latin typeface="Ink Free" panose="03080402000500000000" pitchFamily="66" charset="0"/>
            </a:rPr>
            <a:t>Knowledge and Understanding.</a:t>
          </a:r>
        </a:p>
        <a:p>
          <a:pPr marL="0" lvl="0" indent="0" algn="l" defTabSz="400050">
            <a:lnSpc>
              <a:spcPct val="100000"/>
            </a:lnSpc>
            <a:spcBef>
              <a:spcPct val="0"/>
            </a:spcBef>
            <a:spcAft>
              <a:spcPts val="0"/>
            </a:spcAft>
            <a:buNone/>
          </a:pPr>
          <a:r>
            <a:rPr lang="en-GB" sz="900" kern="1200" dirty="0">
              <a:solidFill>
                <a:srgbClr val="FF0000"/>
              </a:solidFill>
            </a:rPr>
            <a:t>I have a basic understanding of how science can be used to solve crimes.</a:t>
          </a:r>
        </a:p>
        <a:p>
          <a:pPr marL="0" lvl="0" indent="0" algn="l" defTabSz="400050">
            <a:lnSpc>
              <a:spcPct val="100000"/>
            </a:lnSpc>
            <a:spcBef>
              <a:spcPct val="0"/>
            </a:spcBef>
            <a:spcAft>
              <a:spcPts val="0"/>
            </a:spcAft>
            <a:buNone/>
          </a:pPr>
          <a:r>
            <a:rPr lang="en-GB" sz="900" kern="1200" dirty="0">
              <a:solidFill>
                <a:srgbClr val="FFC000"/>
              </a:solidFill>
            </a:rPr>
            <a:t>I have a broader understanding of different forensic techniques like fingerprinting, blood spatter analysis, and chromatography.</a:t>
          </a:r>
        </a:p>
        <a:p>
          <a:pPr marL="0" lvl="0" indent="0" algn="l" defTabSz="400050">
            <a:lnSpc>
              <a:spcPct val="100000"/>
            </a:lnSpc>
            <a:spcBef>
              <a:spcPct val="0"/>
            </a:spcBef>
            <a:spcAft>
              <a:spcPts val="0"/>
            </a:spcAft>
            <a:buNone/>
          </a:pPr>
          <a:r>
            <a:rPr lang="en-GB" sz="900" kern="1200" dirty="0">
              <a:solidFill>
                <a:srgbClr val="FFFF00"/>
              </a:solidFill>
            </a:rPr>
            <a:t>I have a deeper understanding of how and why these forensic methods help investigators gather and interpret evidence.</a:t>
          </a:r>
        </a:p>
        <a:p>
          <a:pPr marL="0" lvl="0" indent="0" algn="l" defTabSz="400050">
            <a:lnSpc>
              <a:spcPct val="100000"/>
            </a:lnSpc>
            <a:spcBef>
              <a:spcPct val="0"/>
            </a:spcBef>
            <a:spcAft>
              <a:spcPts val="0"/>
            </a:spcAft>
            <a:buNone/>
          </a:pPr>
          <a:r>
            <a:rPr lang="en-GB" sz="900" kern="1200" dirty="0">
              <a:solidFill>
                <a:srgbClr val="0070C0"/>
              </a:solidFill>
            </a:rPr>
            <a:t>I have a detailed understanding of forensic science and how each method contributes to solving crimes.</a:t>
          </a:r>
        </a:p>
        <a:p>
          <a:pPr marL="0" lvl="0" indent="0" algn="l" defTabSz="400050">
            <a:lnSpc>
              <a:spcPct val="100000"/>
            </a:lnSpc>
            <a:spcBef>
              <a:spcPct val="0"/>
            </a:spcBef>
            <a:spcAft>
              <a:spcPts val="0"/>
            </a:spcAft>
            <a:buNone/>
          </a:pPr>
          <a:r>
            <a:rPr lang="en-GB" sz="900" kern="1200" dirty="0">
              <a:solidFill>
                <a:srgbClr val="00B050"/>
              </a:solidFill>
            </a:rPr>
            <a:t>I have a deep and detailed understanding of forensic science and can justify how each technique helps uncover the truth in an investigation.</a:t>
          </a:r>
          <a:endParaRPr lang="en-GB" sz="900" b="1" kern="1200" dirty="0">
            <a:solidFill>
              <a:srgbClr val="00B050"/>
            </a:solidFill>
            <a:latin typeface="Ink Free" panose="03080402000500000000" pitchFamily="66" charset="0"/>
          </a:endParaRPr>
        </a:p>
      </dsp:txBody>
      <dsp:txXfrm>
        <a:off x="0" y="65090"/>
        <a:ext cx="3470794" cy="1675484"/>
      </dsp:txXfrm>
    </dsp:sp>
    <dsp:sp modelId="{4A391992-1D39-41EE-898A-D092113ED043}">
      <dsp:nvSpPr>
        <dsp:cNvPr id="0" name=""/>
        <dsp:cNvSpPr/>
      </dsp:nvSpPr>
      <dsp:spPr>
        <a:xfrm>
          <a:off x="0" y="1852054"/>
          <a:ext cx="3470794" cy="1522860"/>
        </a:xfrm>
        <a:prstGeom prst="rect">
          <a:avLst/>
        </a:prstGeom>
        <a:solidFill>
          <a:schemeClr val="lt1"/>
        </a:solidFill>
        <a:ln w="38100" cap="flat" cmpd="sng" algn="ctr">
          <a:solidFill>
            <a:schemeClr val="accent1"/>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22860" tIns="22860" rIns="22860" bIns="22860" numCol="1" spcCol="1270" anchor="ctr" anchorCtr="0">
          <a:noAutofit/>
        </a:bodyPr>
        <a:lstStyle/>
        <a:p>
          <a:pPr marL="0" lvl="0" indent="0" algn="l" defTabSz="400050">
            <a:lnSpc>
              <a:spcPct val="90000"/>
            </a:lnSpc>
            <a:spcBef>
              <a:spcPct val="0"/>
            </a:spcBef>
            <a:spcAft>
              <a:spcPts val="0"/>
            </a:spcAft>
            <a:buNone/>
          </a:pPr>
          <a:r>
            <a:rPr lang="en-GB" sz="900" b="1" kern="1200" dirty="0">
              <a:latin typeface="Ink Free" panose="03080402000500000000" pitchFamily="66" charset="0"/>
            </a:rPr>
            <a:t>Skills.</a:t>
          </a:r>
        </a:p>
        <a:p>
          <a:pPr marL="0" lvl="0" indent="0" algn="l" defTabSz="400050">
            <a:lnSpc>
              <a:spcPct val="90000"/>
            </a:lnSpc>
            <a:spcBef>
              <a:spcPct val="0"/>
            </a:spcBef>
            <a:spcAft>
              <a:spcPts val="0"/>
            </a:spcAft>
            <a:buNone/>
          </a:pPr>
          <a:r>
            <a:rPr lang="en-GB" sz="900" b="0" i="0" u="none" kern="1200" dirty="0">
              <a:solidFill>
                <a:srgbClr val="FF0000"/>
              </a:solidFill>
            </a:rPr>
            <a:t>I have basic practical skills</a:t>
          </a:r>
          <a:r>
            <a:rPr lang="en-US" sz="900" b="0" i="0" kern="1200" dirty="0">
              <a:solidFill>
                <a:srgbClr val="FF0000"/>
              </a:solidFill>
            </a:rPr>
            <a:t>​ where I can follow a method with help to collect data.</a:t>
          </a:r>
        </a:p>
        <a:p>
          <a:pPr marL="0" lvl="0" indent="0" algn="l" defTabSz="400050">
            <a:lnSpc>
              <a:spcPct val="90000"/>
            </a:lnSpc>
            <a:spcBef>
              <a:spcPct val="0"/>
            </a:spcBef>
            <a:spcAft>
              <a:spcPts val="0"/>
            </a:spcAft>
            <a:buNone/>
          </a:pPr>
          <a:r>
            <a:rPr lang="en-GB" sz="900" b="0" i="0" u="none" kern="1200" dirty="0">
              <a:solidFill>
                <a:srgbClr val="FFC000"/>
              </a:solidFill>
            </a:rPr>
            <a:t>I have learnt how to construct data tables with correct headings and can follow methods to collect data. </a:t>
          </a:r>
          <a:endParaRPr lang="en-US" sz="900" b="0" i="0" kern="1200" dirty="0">
            <a:solidFill>
              <a:srgbClr val="FFC000"/>
            </a:solidFill>
          </a:endParaRPr>
        </a:p>
        <a:p>
          <a:pPr marL="0" lvl="0" indent="0" algn="l" defTabSz="400050">
            <a:lnSpc>
              <a:spcPct val="90000"/>
            </a:lnSpc>
            <a:spcBef>
              <a:spcPct val="0"/>
            </a:spcBef>
            <a:spcAft>
              <a:spcPts val="0"/>
            </a:spcAft>
            <a:buNone/>
          </a:pPr>
          <a:r>
            <a:rPr lang="en-GB" sz="900" b="0" i="0" u="none" kern="1200" dirty="0">
              <a:solidFill>
                <a:srgbClr val="FFFF00"/>
              </a:solidFill>
            </a:rPr>
            <a:t>I can apply knowledge of variables to carry out investigations that </a:t>
          </a:r>
          <a:r>
            <a:rPr lang="en-US" sz="900" b="0" i="0" kern="1200" dirty="0">
              <a:solidFill>
                <a:srgbClr val="FFFF00"/>
              </a:solidFill>
            </a:rPr>
            <a:t>​allow valid data to be recorded.</a:t>
          </a:r>
        </a:p>
        <a:p>
          <a:pPr marL="0" lvl="0" indent="0" algn="l" defTabSz="400050">
            <a:lnSpc>
              <a:spcPct val="90000"/>
            </a:lnSpc>
            <a:spcBef>
              <a:spcPct val="0"/>
            </a:spcBef>
            <a:spcAft>
              <a:spcPts val="0"/>
            </a:spcAft>
            <a:buNone/>
          </a:pPr>
          <a:r>
            <a:rPr lang="en-GB" sz="900" b="0" i="0" u="none" kern="1200" dirty="0">
              <a:solidFill>
                <a:srgbClr val="0070C0"/>
              </a:solidFill>
            </a:rPr>
            <a:t>I can use my knowledge to build my skills</a:t>
          </a:r>
          <a:r>
            <a:rPr lang="en-US" sz="900" b="0" i="0" kern="1200" dirty="0">
              <a:solidFill>
                <a:srgbClr val="0070C0"/>
              </a:solidFill>
            </a:rPr>
            <a:t>​ in order to identify ways to improve the validity of my results.</a:t>
          </a:r>
        </a:p>
        <a:p>
          <a:pPr marL="0" lvl="0" indent="0" algn="l" defTabSz="400050">
            <a:lnSpc>
              <a:spcPct val="90000"/>
            </a:lnSpc>
            <a:spcBef>
              <a:spcPct val="0"/>
            </a:spcBef>
            <a:spcAft>
              <a:spcPts val="0"/>
            </a:spcAft>
            <a:buNone/>
          </a:pPr>
          <a:r>
            <a:rPr lang="en-GB" sz="900" b="0" i="0" u="none" kern="1200" dirty="0">
              <a:solidFill>
                <a:srgbClr val="00B050"/>
              </a:solidFill>
            </a:rPr>
            <a:t>I can use complex prior learning and skills to solve problems and suggest alternative ways to conduct an investigation.</a:t>
          </a:r>
          <a:endParaRPr lang="en-GB" sz="900" kern="1200" dirty="0">
            <a:solidFill>
              <a:srgbClr val="00B050"/>
            </a:solidFill>
          </a:endParaRPr>
        </a:p>
      </dsp:txBody>
      <dsp:txXfrm>
        <a:off x="0" y="1852054"/>
        <a:ext cx="3470794" cy="1522860"/>
      </dsp:txXfrm>
    </dsp:sp>
    <dsp:sp modelId="{A007BD2E-B432-4D1C-9122-ABE7EC8D3E32}">
      <dsp:nvSpPr>
        <dsp:cNvPr id="0" name=""/>
        <dsp:cNvSpPr/>
      </dsp:nvSpPr>
      <dsp:spPr>
        <a:xfrm>
          <a:off x="0" y="3482803"/>
          <a:ext cx="3470794" cy="1585105"/>
        </a:xfrm>
        <a:prstGeom prst="rect">
          <a:avLst/>
        </a:prstGeom>
        <a:solidFill>
          <a:schemeClr val="lt1"/>
        </a:solidFill>
        <a:ln w="38100" cap="flat" cmpd="sng" algn="ctr">
          <a:solidFill>
            <a:schemeClr val="accent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22860" tIns="22860" rIns="22860" bIns="22860" numCol="1" spcCol="1270" anchor="t" anchorCtr="0">
          <a:noAutofit/>
        </a:bodyPr>
        <a:lstStyle/>
        <a:p>
          <a:pPr marL="0" lvl="0" indent="0" algn="l" defTabSz="400050">
            <a:lnSpc>
              <a:spcPct val="90000"/>
            </a:lnSpc>
            <a:spcBef>
              <a:spcPct val="0"/>
            </a:spcBef>
            <a:spcAft>
              <a:spcPts val="0"/>
            </a:spcAft>
            <a:buNone/>
          </a:pPr>
          <a:r>
            <a:rPr lang="en-GB" sz="900" b="1" kern="1200" dirty="0">
              <a:latin typeface="Ink Free" panose="03080402000500000000" pitchFamily="66" charset="0"/>
            </a:rPr>
            <a:t>Independent Learning</a:t>
          </a:r>
        </a:p>
        <a:p>
          <a:pPr marL="0" lvl="0" indent="0" algn="l" defTabSz="400050">
            <a:lnSpc>
              <a:spcPct val="90000"/>
            </a:lnSpc>
            <a:spcBef>
              <a:spcPct val="0"/>
            </a:spcBef>
            <a:spcAft>
              <a:spcPts val="0"/>
            </a:spcAft>
            <a:buNone/>
          </a:pPr>
          <a:r>
            <a:rPr lang="en-GB" sz="900" kern="1200" dirty="0">
              <a:solidFill>
                <a:srgbClr val="FF0000"/>
              </a:solidFill>
            </a:rPr>
            <a:t>I can begin to explore key science topics with support, using given resources to understand basic ideas.</a:t>
          </a:r>
          <a:br>
            <a:rPr lang="en-GB" sz="900" kern="1200" dirty="0"/>
          </a:br>
          <a:r>
            <a:rPr lang="en-GB" sz="900" kern="1200" dirty="0">
              <a:solidFill>
                <a:srgbClr val="FFC000"/>
              </a:solidFill>
            </a:rPr>
            <a:t>I can follow guided instructions to research and practise using facts about crime scene analysis.</a:t>
          </a:r>
          <a:br>
            <a:rPr lang="en-GB" sz="900" kern="1200" dirty="0"/>
          </a:br>
          <a:r>
            <a:rPr lang="en-GB" sz="900" kern="1200" dirty="0">
              <a:solidFill>
                <a:srgbClr val="FFFF00"/>
              </a:solidFill>
            </a:rPr>
            <a:t>I can work independently on tasks like solving calculations, with occasional help when needed.</a:t>
          </a:r>
          <a:br>
            <a:rPr lang="en-GB" sz="900" kern="1200" dirty="0"/>
          </a:br>
          <a:r>
            <a:rPr lang="en-GB" sz="900" kern="1200" dirty="0">
              <a:solidFill>
                <a:srgbClr val="0070C0"/>
              </a:solidFill>
            </a:rPr>
            <a:t>I can plan and carry out my own investigations, using a range of resources to extend my learning beyond the classroom.</a:t>
          </a:r>
          <a:br>
            <a:rPr lang="en-GB" sz="900" kern="1200" dirty="0"/>
          </a:br>
          <a:r>
            <a:rPr lang="en-GB" sz="900" kern="1200" dirty="0">
              <a:solidFill>
                <a:srgbClr val="00B050"/>
              </a:solidFill>
            </a:rPr>
            <a:t>I can confidently take responsibility for my learning, evaluate sources, and apply knowledge to new and unfamiliar scientific problems.</a:t>
          </a:r>
          <a:endParaRPr lang="en-GB" sz="900" b="1" kern="1200" dirty="0">
            <a:solidFill>
              <a:srgbClr val="00B050"/>
            </a:solidFill>
            <a:latin typeface="Ink Free" panose="03080402000500000000" pitchFamily="66" charset="0"/>
          </a:endParaRPr>
        </a:p>
      </dsp:txBody>
      <dsp:txXfrm>
        <a:off x="0" y="3482803"/>
        <a:ext cx="3470794" cy="1585105"/>
      </dsp:txXfrm>
    </dsp:sp>
  </dsp:spTree>
</dsp:drawing>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10.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11.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2.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13.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14.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5.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4.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5.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7.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8.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9.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AFF93F-7FAD-41FA-97B9-956BF9108567}" type="datetimeFigureOut">
              <a:rPr lang="en-GB" smtClean="0"/>
              <a:t>14/07/2025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40C093-40A0-48CC-89DF-E56AC450BDC5}" type="slidenum">
              <a:rPr lang="en-GB" smtClean="0"/>
              <a:t>‹#›</a:t>
            </a:fld>
            <a:endParaRPr lang="en-GB"/>
          </a:p>
        </p:txBody>
      </p:sp>
    </p:spTree>
    <p:extLst>
      <p:ext uri="{BB962C8B-B14F-4D97-AF65-F5344CB8AC3E}">
        <p14:creationId xmlns:p14="http://schemas.microsoft.com/office/powerpoint/2010/main" val="2967206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F63DCC-5D20-4F65-A38E-D3178D757B77}" type="slidenum">
              <a:rPr lang="en-GB" smtClean="0"/>
              <a:t>7</a:t>
            </a:fld>
            <a:endParaRPr lang="en-GB"/>
          </a:p>
        </p:txBody>
      </p:sp>
    </p:spTree>
    <p:extLst>
      <p:ext uri="{BB962C8B-B14F-4D97-AF65-F5344CB8AC3E}">
        <p14:creationId xmlns:p14="http://schemas.microsoft.com/office/powerpoint/2010/main" val="1640520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AF63DCC-5D20-4F65-A38E-D3178D757B77}" type="slidenum">
              <a:rPr lang="en-GB" smtClean="0"/>
              <a:t>8</a:t>
            </a:fld>
            <a:endParaRPr lang="en-GB"/>
          </a:p>
        </p:txBody>
      </p:sp>
    </p:spTree>
    <p:extLst>
      <p:ext uri="{BB962C8B-B14F-4D97-AF65-F5344CB8AC3E}">
        <p14:creationId xmlns:p14="http://schemas.microsoft.com/office/powerpoint/2010/main" val="1640520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F63DCC-5D20-4F65-A38E-D3178D757B77}" type="slidenum">
              <a:rPr lang="en-GB" smtClean="0"/>
              <a:t>9</a:t>
            </a:fld>
            <a:endParaRPr lang="en-GB"/>
          </a:p>
        </p:txBody>
      </p:sp>
    </p:spTree>
    <p:extLst>
      <p:ext uri="{BB962C8B-B14F-4D97-AF65-F5344CB8AC3E}">
        <p14:creationId xmlns:p14="http://schemas.microsoft.com/office/powerpoint/2010/main" val="16405203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F63DCC-5D20-4F65-A38E-D3178D757B77}" type="slidenum">
              <a:rPr lang="en-GB" smtClean="0"/>
              <a:t>10</a:t>
            </a:fld>
            <a:endParaRPr lang="en-GB"/>
          </a:p>
        </p:txBody>
      </p:sp>
    </p:spTree>
    <p:extLst>
      <p:ext uri="{BB962C8B-B14F-4D97-AF65-F5344CB8AC3E}">
        <p14:creationId xmlns:p14="http://schemas.microsoft.com/office/powerpoint/2010/main" val="1640520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F63DCC-5D20-4F65-A38E-D3178D757B77}" type="slidenum">
              <a:rPr lang="en-GB" smtClean="0"/>
              <a:t>11</a:t>
            </a:fld>
            <a:endParaRPr lang="en-GB"/>
          </a:p>
        </p:txBody>
      </p:sp>
    </p:spTree>
    <p:extLst>
      <p:ext uri="{BB962C8B-B14F-4D97-AF65-F5344CB8AC3E}">
        <p14:creationId xmlns:p14="http://schemas.microsoft.com/office/powerpoint/2010/main" val="1640520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2786F-4B1D-4CAB-9F18-370A5D39E2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E808D49-D257-41DC-99B5-F9A52FFEBE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747FC90-7633-44FB-AFEA-C7EC6BF363FD}"/>
              </a:ext>
            </a:extLst>
          </p:cNvPr>
          <p:cNvSpPr>
            <a:spLocks noGrp="1"/>
          </p:cNvSpPr>
          <p:nvPr>
            <p:ph type="dt" sz="half" idx="10"/>
          </p:nvPr>
        </p:nvSpPr>
        <p:spPr/>
        <p:txBody>
          <a:bodyPr/>
          <a:lstStyle/>
          <a:p>
            <a:fld id="{B47EF20C-5A27-4295-9744-125D24AA9853}" type="datetimeFigureOut">
              <a:rPr lang="en-GB" smtClean="0"/>
              <a:t>14/07/2025</a:t>
            </a:fld>
            <a:endParaRPr lang="en-GB"/>
          </a:p>
        </p:txBody>
      </p:sp>
      <p:sp>
        <p:nvSpPr>
          <p:cNvPr id="5" name="Footer Placeholder 4">
            <a:extLst>
              <a:ext uri="{FF2B5EF4-FFF2-40B4-BE49-F238E27FC236}">
                <a16:creationId xmlns:a16="http://schemas.microsoft.com/office/drawing/2014/main" id="{DA44054E-8C68-47F1-9212-2F999C24A5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562BDA-1FD2-4461-8F23-8E9D30754EAA}"/>
              </a:ext>
            </a:extLst>
          </p:cNvPr>
          <p:cNvSpPr>
            <a:spLocks noGrp="1"/>
          </p:cNvSpPr>
          <p:nvPr>
            <p:ph type="sldNum" sz="quarter" idx="12"/>
          </p:nvPr>
        </p:nvSpPr>
        <p:spPr/>
        <p:txBody>
          <a:bodyPr/>
          <a:lstStyle/>
          <a:p>
            <a:fld id="{A35CB777-99EF-4822-B27B-BA06DC64218F}" type="slidenum">
              <a:rPr lang="en-GB" smtClean="0"/>
              <a:t>‹#›</a:t>
            </a:fld>
            <a:endParaRPr lang="en-GB"/>
          </a:p>
        </p:txBody>
      </p:sp>
    </p:spTree>
    <p:extLst>
      <p:ext uri="{BB962C8B-B14F-4D97-AF65-F5344CB8AC3E}">
        <p14:creationId xmlns:p14="http://schemas.microsoft.com/office/powerpoint/2010/main" val="84518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7B117-B315-44B1-83B1-C1DF87B23C0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B0308C7-653E-4005-A63D-CC621B92E23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814CDF-46B6-41A3-A488-AB3D5A43E29F}"/>
              </a:ext>
            </a:extLst>
          </p:cNvPr>
          <p:cNvSpPr>
            <a:spLocks noGrp="1"/>
          </p:cNvSpPr>
          <p:nvPr>
            <p:ph type="dt" sz="half" idx="10"/>
          </p:nvPr>
        </p:nvSpPr>
        <p:spPr/>
        <p:txBody>
          <a:bodyPr/>
          <a:lstStyle/>
          <a:p>
            <a:fld id="{B47EF20C-5A27-4295-9744-125D24AA9853}" type="datetimeFigureOut">
              <a:rPr lang="en-GB" smtClean="0"/>
              <a:t>14/07/2025</a:t>
            </a:fld>
            <a:endParaRPr lang="en-GB"/>
          </a:p>
        </p:txBody>
      </p:sp>
      <p:sp>
        <p:nvSpPr>
          <p:cNvPr id="5" name="Footer Placeholder 4">
            <a:extLst>
              <a:ext uri="{FF2B5EF4-FFF2-40B4-BE49-F238E27FC236}">
                <a16:creationId xmlns:a16="http://schemas.microsoft.com/office/drawing/2014/main" id="{3240FA58-F018-4049-9F27-96B7FA592D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E26118-3E32-46B7-8B6B-A478966F7F89}"/>
              </a:ext>
            </a:extLst>
          </p:cNvPr>
          <p:cNvSpPr>
            <a:spLocks noGrp="1"/>
          </p:cNvSpPr>
          <p:nvPr>
            <p:ph type="sldNum" sz="quarter" idx="12"/>
          </p:nvPr>
        </p:nvSpPr>
        <p:spPr/>
        <p:txBody>
          <a:bodyPr/>
          <a:lstStyle/>
          <a:p>
            <a:fld id="{A35CB777-99EF-4822-B27B-BA06DC64218F}" type="slidenum">
              <a:rPr lang="en-GB" smtClean="0"/>
              <a:t>‹#›</a:t>
            </a:fld>
            <a:endParaRPr lang="en-GB"/>
          </a:p>
        </p:txBody>
      </p:sp>
    </p:spTree>
    <p:extLst>
      <p:ext uri="{BB962C8B-B14F-4D97-AF65-F5344CB8AC3E}">
        <p14:creationId xmlns:p14="http://schemas.microsoft.com/office/powerpoint/2010/main" val="2760882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01311F-9FF1-4186-8B38-21327637C1B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081B66F-9B93-4700-8D79-D3BE37485BA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DC39097-9ACB-48F5-9D79-CD136A7017EB}"/>
              </a:ext>
            </a:extLst>
          </p:cNvPr>
          <p:cNvSpPr>
            <a:spLocks noGrp="1"/>
          </p:cNvSpPr>
          <p:nvPr>
            <p:ph type="dt" sz="half" idx="10"/>
          </p:nvPr>
        </p:nvSpPr>
        <p:spPr/>
        <p:txBody>
          <a:bodyPr/>
          <a:lstStyle/>
          <a:p>
            <a:fld id="{B47EF20C-5A27-4295-9744-125D24AA9853}" type="datetimeFigureOut">
              <a:rPr lang="en-GB" smtClean="0"/>
              <a:t>14/07/2025</a:t>
            </a:fld>
            <a:endParaRPr lang="en-GB"/>
          </a:p>
        </p:txBody>
      </p:sp>
      <p:sp>
        <p:nvSpPr>
          <p:cNvPr id="5" name="Footer Placeholder 4">
            <a:extLst>
              <a:ext uri="{FF2B5EF4-FFF2-40B4-BE49-F238E27FC236}">
                <a16:creationId xmlns:a16="http://schemas.microsoft.com/office/drawing/2014/main" id="{C6C5B02C-CD02-4070-A32B-E47C7BAF64C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79C8E4-C6E8-4F61-BA86-15E41695A3E2}"/>
              </a:ext>
            </a:extLst>
          </p:cNvPr>
          <p:cNvSpPr>
            <a:spLocks noGrp="1"/>
          </p:cNvSpPr>
          <p:nvPr>
            <p:ph type="sldNum" sz="quarter" idx="12"/>
          </p:nvPr>
        </p:nvSpPr>
        <p:spPr/>
        <p:txBody>
          <a:bodyPr/>
          <a:lstStyle/>
          <a:p>
            <a:fld id="{A35CB777-99EF-4822-B27B-BA06DC64218F}" type="slidenum">
              <a:rPr lang="en-GB" smtClean="0"/>
              <a:t>‹#›</a:t>
            </a:fld>
            <a:endParaRPr lang="en-GB"/>
          </a:p>
        </p:txBody>
      </p:sp>
    </p:spTree>
    <p:extLst>
      <p:ext uri="{BB962C8B-B14F-4D97-AF65-F5344CB8AC3E}">
        <p14:creationId xmlns:p14="http://schemas.microsoft.com/office/powerpoint/2010/main" val="2245666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62356-366F-440F-8C63-A1D21F2400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D3AFF86-5E61-4225-9C0F-10FC7EC0924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6C4EF0-6B53-4981-8170-F7E7DCD80DFF}"/>
              </a:ext>
            </a:extLst>
          </p:cNvPr>
          <p:cNvSpPr>
            <a:spLocks noGrp="1"/>
          </p:cNvSpPr>
          <p:nvPr>
            <p:ph type="dt" sz="half" idx="10"/>
          </p:nvPr>
        </p:nvSpPr>
        <p:spPr/>
        <p:txBody>
          <a:bodyPr/>
          <a:lstStyle/>
          <a:p>
            <a:fld id="{B47EF20C-5A27-4295-9744-125D24AA9853}" type="datetimeFigureOut">
              <a:rPr lang="en-GB" smtClean="0"/>
              <a:t>14/07/2025</a:t>
            </a:fld>
            <a:endParaRPr lang="en-GB"/>
          </a:p>
        </p:txBody>
      </p:sp>
      <p:sp>
        <p:nvSpPr>
          <p:cNvPr id="5" name="Footer Placeholder 4">
            <a:extLst>
              <a:ext uri="{FF2B5EF4-FFF2-40B4-BE49-F238E27FC236}">
                <a16:creationId xmlns:a16="http://schemas.microsoft.com/office/drawing/2014/main" id="{CF981FDB-5D8A-41E6-81CD-4A15F1FF1E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5FC8E1-7D87-406E-9FB0-5DF13A0F0D19}"/>
              </a:ext>
            </a:extLst>
          </p:cNvPr>
          <p:cNvSpPr>
            <a:spLocks noGrp="1"/>
          </p:cNvSpPr>
          <p:nvPr>
            <p:ph type="sldNum" sz="quarter" idx="12"/>
          </p:nvPr>
        </p:nvSpPr>
        <p:spPr/>
        <p:txBody>
          <a:bodyPr/>
          <a:lstStyle/>
          <a:p>
            <a:fld id="{A35CB777-99EF-4822-B27B-BA06DC64218F}" type="slidenum">
              <a:rPr lang="en-GB" smtClean="0"/>
              <a:t>‹#›</a:t>
            </a:fld>
            <a:endParaRPr lang="en-GB"/>
          </a:p>
        </p:txBody>
      </p:sp>
    </p:spTree>
    <p:extLst>
      <p:ext uri="{BB962C8B-B14F-4D97-AF65-F5344CB8AC3E}">
        <p14:creationId xmlns:p14="http://schemas.microsoft.com/office/powerpoint/2010/main" val="367757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08B5A-ECE7-4217-BDA2-CF3A23EA16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DC11EB6-9879-4774-AE9A-2425988B1C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A6CF46F-EFF8-4CF2-AEFB-F515803DC14D}"/>
              </a:ext>
            </a:extLst>
          </p:cNvPr>
          <p:cNvSpPr>
            <a:spLocks noGrp="1"/>
          </p:cNvSpPr>
          <p:nvPr>
            <p:ph type="dt" sz="half" idx="10"/>
          </p:nvPr>
        </p:nvSpPr>
        <p:spPr/>
        <p:txBody>
          <a:bodyPr/>
          <a:lstStyle/>
          <a:p>
            <a:fld id="{B47EF20C-5A27-4295-9744-125D24AA9853}" type="datetimeFigureOut">
              <a:rPr lang="en-GB" smtClean="0"/>
              <a:t>14/07/2025</a:t>
            </a:fld>
            <a:endParaRPr lang="en-GB"/>
          </a:p>
        </p:txBody>
      </p:sp>
      <p:sp>
        <p:nvSpPr>
          <p:cNvPr id="5" name="Footer Placeholder 4">
            <a:extLst>
              <a:ext uri="{FF2B5EF4-FFF2-40B4-BE49-F238E27FC236}">
                <a16:creationId xmlns:a16="http://schemas.microsoft.com/office/drawing/2014/main" id="{1254C4F3-E69D-4C6B-AB85-647192A197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7D3016-54F4-4D93-8A5D-2AC753069F83}"/>
              </a:ext>
            </a:extLst>
          </p:cNvPr>
          <p:cNvSpPr>
            <a:spLocks noGrp="1"/>
          </p:cNvSpPr>
          <p:nvPr>
            <p:ph type="sldNum" sz="quarter" idx="12"/>
          </p:nvPr>
        </p:nvSpPr>
        <p:spPr/>
        <p:txBody>
          <a:bodyPr/>
          <a:lstStyle/>
          <a:p>
            <a:fld id="{A35CB777-99EF-4822-B27B-BA06DC64218F}" type="slidenum">
              <a:rPr lang="en-GB" smtClean="0"/>
              <a:t>‹#›</a:t>
            </a:fld>
            <a:endParaRPr lang="en-GB"/>
          </a:p>
        </p:txBody>
      </p:sp>
    </p:spTree>
    <p:extLst>
      <p:ext uri="{BB962C8B-B14F-4D97-AF65-F5344CB8AC3E}">
        <p14:creationId xmlns:p14="http://schemas.microsoft.com/office/powerpoint/2010/main" val="3166376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3F665-AC24-4E85-97BE-8431BAB182E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FD94F1F-889A-499B-BF2C-C8355168617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394A4A1-ABB9-4149-835E-8BB5EB0D7B5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98D3DE7-CFD7-4779-AE20-7545376EF0F1}"/>
              </a:ext>
            </a:extLst>
          </p:cNvPr>
          <p:cNvSpPr>
            <a:spLocks noGrp="1"/>
          </p:cNvSpPr>
          <p:nvPr>
            <p:ph type="dt" sz="half" idx="10"/>
          </p:nvPr>
        </p:nvSpPr>
        <p:spPr/>
        <p:txBody>
          <a:bodyPr/>
          <a:lstStyle/>
          <a:p>
            <a:fld id="{B47EF20C-5A27-4295-9744-125D24AA9853}" type="datetimeFigureOut">
              <a:rPr lang="en-GB" smtClean="0"/>
              <a:t>14/07/2025</a:t>
            </a:fld>
            <a:endParaRPr lang="en-GB"/>
          </a:p>
        </p:txBody>
      </p:sp>
      <p:sp>
        <p:nvSpPr>
          <p:cNvPr id="6" name="Footer Placeholder 5">
            <a:extLst>
              <a:ext uri="{FF2B5EF4-FFF2-40B4-BE49-F238E27FC236}">
                <a16:creationId xmlns:a16="http://schemas.microsoft.com/office/drawing/2014/main" id="{9D349794-5BCD-4FA7-9A93-5158B0FD00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5ABA219-06A4-423A-8A8D-EA80F494B697}"/>
              </a:ext>
            </a:extLst>
          </p:cNvPr>
          <p:cNvSpPr>
            <a:spLocks noGrp="1"/>
          </p:cNvSpPr>
          <p:nvPr>
            <p:ph type="sldNum" sz="quarter" idx="12"/>
          </p:nvPr>
        </p:nvSpPr>
        <p:spPr/>
        <p:txBody>
          <a:bodyPr/>
          <a:lstStyle/>
          <a:p>
            <a:fld id="{A35CB777-99EF-4822-B27B-BA06DC64218F}" type="slidenum">
              <a:rPr lang="en-GB" smtClean="0"/>
              <a:t>‹#›</a:t>
            </a:fld>
            <a:endParaRPr lang="en-GB"/>
          </a:p>
        </p:txBody>
      </p:sp>
    </p:spTree>
    <p:extLst>
      <p:ext uri="{BB962C8B-B14F-4D97-AF65-F5344CB8AC3E}">
        <p14:creationId xmlns:p14="http://schemas.microsoft.com/office/powerpoint/2010/main" val="1780995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9D0ED-D3CD-4EA8-A2F9-021A4B2F741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31955C6-4EC7-4EDA-8F7D-168B9A4EDE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73C8B89-96C5-457C-9D41-7C0DF9BECAA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A3745B9-7D44-455E-BED4-6C21916C60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C42971E-F280-4680-A20D-B2F22C6ED29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760D7C3-773C-4F13-8D27-EF02ECA4F852}"/>
              </a:ext>
            </a:extLst>
          </p:cNvPr>
          <p:cNvSpPr>
            <a:spLocks noGrp="1"/>
          </p:cNvSpPr>
          <p:nvPr>
            <p:ph type="dt" sz="half" idx="10"/>
          </p:nvPr>
        </p:nvSpPr>
        <p:spPr/>
        <p:txBody>
          <a:bodyPr/>
          <a:lstStyle/>
          <a:p>
            <a:fld id="{B47EF20C-5A27-4295-9744-125D24AA9853}" type="datetimeFigureOut">
              <a:rPr lang="en-GB" smtClean="0"/>
              <a:t>14/07/2025</a:t>
            </a:fld>
            <a:endParaRPr lang="en-GB"/>
          </a:p>
        </p:txBody>
      </p:sp>
      <p:sp>
        <p:nvSpPr>
          <p:cNvPr id="8" name="Footer Placeholder 7">
            <a:extLst>
              <a:ext uri="{FF2B5EF4-FFF2-40B4-BE49-F238E27FC236}">
                <a16:creationId xmlns:a16="http://schemas.microsoft.com/office/drawing/2014/main" id="{9D8A09D9-4D00-4D7D-8F59-BE5026F8980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5BD64C7-5829-4BE3-AEDF-4B8AC834CB63}"/>
              </a:ext>
            </a:extLst>
          </p:cNvPr>
          <p:cNvSpPr>
            <a:spLocks noGrp="1"/>
          </p:cNvSpPr>
          <p:nvPr>
            <p:ph type="sldNum" sz="quarter" idx="12"/>
          </p:nvPr>
        </p:nvSpPr>
        <p:spPr/>
        <p:txBody>
          <a:bodyPr/>
          <a:lstStyle/>
          <a:p>
            <a:fld id="{A35CB777-99EF-4822-B27B-BA06DC64218F}" type="slidenum">
              <a:rPr lang="en-GB" smtClean="0"/>
              <a:t>‹#›</a:t>
            </a:fld>
            <a:endParaRPr lang="en-GB"/>
          </a:p>
        </p:txBody>
      </p:sp>
    </p:spTree>
    <p:extLst>
      <p:ext uri="{BB962C8B-B14F-4D97-AF65-F5344CB8AC3E}">
        <p14:creationId xmlns:p14="http://schemas.microsoft.com/office/powerpoint/2010/main" val="4640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60D5F-82C0-4B6B-B6C9-64572A32A08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9A995BA-4B2D-4415-8953-3670DDEE6197}"/>
              </a:ext>
            </a:extLst>
          </p:cNvPr>
          <p:cNvSpPr>
            <a:spLocks noGrp="1"/>
          </p:cNvSpPr>
          <p:nvPr>
            <p:ph type="dt" sz="half" idx="10"/>
          </p:nvPr>
        </p:nvSpPr>
        <p:spPr/>
        <p:txBody>
          <a:bodyPr/>
          <a:lstStyle/>
          <a:p>
            <a:fld id="{B47EF20C-5A27-4295-9744-125D24AA9853}" type="datetimeFigureOut">
              <a:rPr lang="en-GB" smtClean="0"/>
              <a:t>14/07/2025</a:t>
            </a:fld>
            <a:endParaRPr lang="en-GB"/>
          </a:p>
        </p:txBody>
      </p:sp>
      <p:sp>
        <p:nvSpPr>
          <p:cNvPr id="4" name="Footer Placeholder 3">
            <a:extLst>
              <a:ext uri="{FF2B5EF4-FFF2-40B4-BE49-F238E27FC236}">
                <a16:creationId xmlns:a16="http://schemas.microsoft.com/office/drawing/2014/main" id="{2421F260-E13B-4DD6-8F4F-9DA563C0D52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B94D015-D2CC-4F4A-925C-8009D1404A05}"/>
              </a:ext>
            </a:extLst>
          </p:cNvPr>
          <p:cNvSpPr>
            <a:spLocks noGrp="1"/>
          </p:cNvSpPr>
          <p:nvPr>
            <p:ph type="sldNum" sz="quarter" idx="12"/>
          </p:nvPr>
        </p:nvSpPr>
        <p:spPr/>
        <p:txBody>
          <a:bodyPr/>
          <a:lstStyle/>
          <a:p>
            <a:fld id="{A35CB777-99EF-4822-B27B-BA06DC64218F}" type="slidenum">
              <a:rPr lang="en-GB" smtClean="0"/>
              <a:t>‹#›</a:t>
            </a:fld>
            <a:endParaRPr lang="en-GB"/>
          </a:p>
        </p:txBody>
      </p:sp>
    </p:spTree>
    <p:extLst>
      <p:ext uri="{BB962C8B-B14F-4D97-AF65-F5344CB8AC3E}">
        <p14:creationId xmlns:p14="http://schemas.microsoft.com/office/powerpoint/2010/main" val="3573176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D76188-092A-4143-92C0-D308182C9003}"/>
              </a:ext>
            </a:extLst>
          </p:cNvPr>
          <p:cNvSpPr>
            <a:spLocks noGrp="1"/>
          </p:cNvSpPr>
          <p:nvPr>
            <p:ph type="dt" sz="half" idx="10"/>
          </p:nvPr>
        </p:nvSpPr>
        <p:spPr/>
        <p:txBody>
          <a:bodyPr/>
          <a:lstStyle/>
          <a:p>
            <a:fld id="{B47EF20C-5A27-4295-9744-125D24AA9853}" type="datetimeFigureOut">
              <a:rPr lang="en-GB" smtClean="0"/>
              <a:t>14/07/2025</a:t>
            </a:fld>
            <a:endParaRPr lang="en-GB"/>
          </a:p>
        </p:txBody>
      </p:sp>
      <p:sp>
        <p:nvSpPr>
          <p:cNvPr id="3" name="Footer Placeholder 2">
            <a:extLst>
              <a:ext uri="{FF2B5EF4-FFF2-40B4-BE49-F238E27FC236}">
                <a16:creationId xmlns:a16="http://schemas.microsoft.com/office/drawing/2014/main" id="{A8875261-3AF9-4BBA-A9BD-90F543EEC4C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957BB60-C2DF-43F2-92C6-5DE065538950}"/>
              </a:ext>
            </a:extLst>
          </p:cNvPr>
          <p:cNvSpPr>
            <a:spLocks noGrp="1"/>
          </p:cNvSpPr>
          <p:nvPr>
            <p:ph type="sldNum" sz="quarter" idx="12"/>
          </p:nvPr>
        </p:nvSpPr>
        <p:spPr/>
        <p:txBody>
          <a:bodyPr/>
          <a:lstStyle/>
          <a:p>
            <a:fld id="{A35CB777-99EF-4822-B27B-BA06DC64218F}" type="slidenum">
              <a:rPr lang="en-GB" smtClean="0"/>
              <a:t>‹#›</a:t>
            </a:fld>
            <a:endParaRPr lang="en-GB"/>
          </a:p>
        </p:txBody>
      </p:sp>
    </p:spTree>
    <p:extLst>
      <p:ext uri="{BB962C8B-B14F-4D97-AF65-F5344CB8AC3E}">
        <p14:creationId xmlns:p14="http://schemas.microsoft.com/office/powerpoint/2010/main" val="3483752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908C5-B10C-41E6-B6D8-1D10618DEB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079BA80-3595-46B8-A67E-47CD565B46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2D5FA9B-3065-48C3-B542-1F4FD896B0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6B56052-60A1-4E7E-8E83-F450A3CD4F9A}"/>
              </a:ext>
            </a:extLst>
          </p:cNvPr>
          <p:cNvSpPr>
            <a:spLocks noGrp="1"/>
          </p:cNvSpPr>
          <p:nvPr>
            <p:ph type="dt" sz="half" idx="10"/>
          </p:nvPr>
        </p:nvSpPr>
        <p:spPr/>
        <p:txBody>
          <a:bodyPr/>
          <a:lstStyle/>
          <a:p>
            <a:fld id="{B47EF20C-5A27-4295-9744-125D24AA9853}" type="datetimeFigureOut">
              <a:rPr lang="en-GB" smtClean="0"/>
              <a:t>14/07/2025</a:t>
            </a:fld>
            <a:endParaRPr lang="en-GB"/>
          </a:p>
        </p:txBody>
      </p:sp>
      <p:sp>
        <p:nvSpPr>
          <p:cNvPr id="6" name="Footer Placeholder 5">
            <a:extLst>
              <a:ext uri="{FF2B5EF4-FFF2-40B4-BE49-F238E27FC236}">
                <a16:creationId xmlns:a16="http://schemas.microsoft.com/office/drawing/2014/main" id="{4551C4EA-BDAF-4FB7-9683-E48E0C944D3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CD9F58-E506-4D8A-98A8-BEA1E3AABAF9}"/>
              </a:ext>
            </a:extLst>
          </p:cNvPr>
          <p:cNvSpPr>
            <a:spLocks noGrp="1"/>
          </p:cNvSpPr>
          <p:nvPr>
            <p:ph type="sldNum" sz="quarter" idx="12"/>
          </p:nvPr>
        </p:nvSpPr>
        <p:spPr/>
        <p:txBody>
          <a:bodyPr/>
          <a:lstStyle/>
          <a:p>
            <a:fld id="{A35CB777-99EF-4822-B27B-BA06DC64218F}" type="slidenum">
              <a:rPr lang="en-GB" smtClean="0"/>
              <a:t>‹#›</a:t>
            </a:fld>
            <a:endParaRPr lang="en-GB"/>
          </a:p>
        </p:txBody>
      </p:sp>
    </p:spTree>
    <p:extLst>
      <p:ext uri="{BB962C8B-B14F-4D97-AF65-F5344CB8AC3E}">
        <p14:creationId xmlns:p14="http://schemas.microsoft.com/office/powerpoint/2010/main" val="2154890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A5125-1D55-43CE-B97C-8F9EFF617D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9336084-7F66-4FBC-8F54-FAB0699848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D0BC546-7EF4-4165-97A3-4F1D018E91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9E23255-B891-4DD6-A471-051A60EF5731}"/>
              </a:ext>
            </a:extLst>
          </p:cNvPr>
          <p:cNvSpPr>
            <a:spLocks noGrp="1"/>
          </p:cNvSpPr>
          <p:nvPr>
            <p:ph type="dt" sz="half" idx="10"/>
          </p:nvPr>
        </p:nvSpPr>
        <p:spPr/>
        <p:txBody>
          <a:bodyPr/>
          <a:lstStyle/>
          <a:p>
            <a:fld id="{B47EF20C-5A27-4295-9744-125D24AA9853}" type="datetimeFigureOut">
              <a:rPr lang="en-GB" smtClean="0"/>
              <a:t>14/07/2025</a:t>
            </a:fld>
            <a:endParaRPr lang="en-GB"/>
          </a:p>
        </p:txBody>
      </p:sp>
      <p:sp>
        <p:nvSpPr>
          <p:cNvPr id="6" name="Footer Placeholder 5">
            <a:extLst>
              <a:ext uri="{FF2B5EF4-FFF2-40B4-BE49-F238E27FC236}">
                <a16:creationId xmlns:a16="http://schemas.microsoft.com/office/drawing/2014/main" id="{82197F48-EA39-459A-91C7-61025BD935E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F20A84B-3355-4363-A665-1DACEEC207E9}"/>
              </a:ext>
            </a:extLst>
          </p:cNvPr>
          <p:cNvSpPr>
            <a:spLocks noGrp="1"/>
          </p:cNvSpPr>
          <p:nvPr>
            <p:ph type="sldNum" sz="quarter" idx="12"/>
          </p:nvPr>
        </p:nvSpPr>
        <p:spPr/>
        <p:txBody>
          <a:bodyPr/>
          <a:lstStyle/>
          <a:p>
            <a:fld id="{A35CB777-99EF-4822-B27B-BA06DC64218F}" type="slidenum">
              <a:rPr lang="en-GB" smtClean="0"/>
              <a:t>‹#›</a:t>
            </a:fld>
            <a:endParaRPr lang="en-GB"/>
          </a:p>
        </p:txBody>
      </p:sp>
    </p:spTree>
    <p:extLst>
      <p:ext uri="{BB962C8B-B14F-4D97-AF65-F5344CB8AC3E}">
        <p14:creationId xmlns:p14="http://schemas.microsoft.com/office/powerpoint/2010/main" val="119966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9F2DC7-C0DA-4BFA-8978-052FE6D693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507FEC5-4B98-40BC-9F51-57B09D5D1A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09067D-C373-4630-8537-5E70B338CC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7EF20C-5A27-4295-9744-125D24AA9853}" type="datetimeFigureOut">
              <a:rPr lang="en-GB" smtClean="0"/>
              <a:t>14/07/2025</a:t>
            </a:fld>
            <a:endParaRPr lang="en-GB"/>
          </a:p>
        </p:txBody>
      </p:sp>
      <p:sp>
        <p:nvSpPr>
          <p:cNvPr id="5" name="Footer Placeholder 4">
            <a:extLst>
              <a:ext uri="{FF2B5EF4-FFF2-40B4-BE49-F238E27FC236}">
                <a16:creationId xmlns:a16="http://schemas.microsoft.com/office/drawing/2014/main" id="{63502D79-6EE4-4E02-A8BD-304A7ABD94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CB96EB8-FF5E-4FEA-8076-014EE7EB0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5CB777-99EF-4822-B27B-BA06DC64218F}" type="slidenum">
              <a:rPr lang="en-GB" smtClean="0"/>
              <a:t>‹#›</a:t>
            </a:fld>
            <a:endParaRPr lang="en-GB"/>
          </a:p>
        </p:txBody>
      </p:sp>
    </p:spTree>
    <p:extLst>
      <p:ext uri="{BB962C8B-B14F-4D97-AF65-F5344CB8AC3E}">
        <p14:creationId xmlns:p14="http://schemas.microsoft.com/office/powerpoint/2010/main" val="42306162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11.xml"/><Relationship Id="rId13" Type="http://schemas.openxmlformats.org/officeDocument/2006/relationships/image" Target="../media/image2.png"/><Relationship Id="rId18" Type="http://schemas.openxmlformats.org/officeDocument/2006/relationships/diagramQuickStyle" Target="../diagrams/quickStyle12.xml"/><Relationship Id="rId3" Type="http://schemas.openxmlformats.org/officeDocument/2006/relationships/diagramData" Target="../diagrams/data10.xml"/><Relationship Id="rId7" Type="http://schemas.microsoft.com/office/2007/relationships/diagramDrawing" Target="../diagrams/drawing10.xml"/><Relationship Id="rId12" Type="http://schemas.microsoft.com/office/2007/relationships/diagramDrawing" Target="../diagrams/drawing11.xml"/><Relationship Id="rId17" Type="http://schemas.openxmlformats.org/officeDocument/2006/relationships/diagramLayout" Target="../diagrams/layout12.xml"/><Relationship Id="rId2" Type="http://schemas.openxmlformats.org/officeDocument/2006/relationships/notesSlide" Target="../notesSlides/notesSlide4.xml"/><Relationship Id="rId16" Type="http://schemas.openxmlformats.org/officeDocument/2006/relationships/diagramData" Target="../diagrams/data12.xml"/><Relationship Id="rId20" Type="http://schemas.microsoft.com/office/2007/relationships/diagramDrawing" Target="../diagrams/drawing12.xml"/><Relationship Id="rId1" Type="http://schemas.openxmlformats.org/officeDocument/2006/relationships/slideLayout" Target="../slideLayouts/slideLayout7.xml"/><Relationship Id="rId6" Type="http://schemas.openxmlformats.org/officeDocument/2006/relationships/diagramColors" Target="../diagrams/colors10.xml"/><Relationship Id="rId11" Type="http://schemas.openxmlformats.org/officeDocument/2006/relationships/diagramColors" Target="../diagrams/colors11.xml"/><Relationship Id="rId5" Type="http://schemas.openxmlformats.org/officeDocument/2006/relationships/diagramQuickStyle" Target="../diagrams/quickStyle10.xml"/><Relationship Id="rId15" Type="http://schemas.openxmlformats.org/officeDocument/2006/relationships/image" Target="../media/image1.png"/><Relationship Id="rId10" Type="http://schemas.openxmlformats.org/officeDocument/2006/relationships/diagramQuickStyle" Target="../diagrams/quickStyle11.xml"/><Relationship Id="rId19" Type="http://schemas.openxmlformats.org/officeDocument/2006/relationships/diagramColors" Target="../diagrams/colors12.xml"/><Relationship Id="rId4" Type="http://schemas.openxmlformats.org/officeDocument/2006/relationships/diagramLayout" Target="../diagrams/layout10.xml"/><Relationship Id="rId9" Type="http://schemas.openxmlformats.org/officeDocument/2006/relationships/diagramLayout" Target="../diagrams/layout11.xml"/><Relationship Id="rId14" Type="http://schemas.openxmlformats.org/officeDocument/2006/relationships/image" Target="../media/image3.png"/></Relationships>
</file>

<file path=ppt/slides/_rels/slide11.xml.rels><?xml version="1.0" encoding="UTF-8" standalone="yes"?>
<Relationships xmlns="http://schemas.openxmlformats.org/package/2006/relationships"><Relationship Id="rId8" Type="http://schemas.openxmlformats.org/officeDocument/2006/relationships/diagramData" Target="../diagrams/data14.xml"/><Relationship Id="rId13" Type="http://schemas.openxmlformats.org/officeDocument/2006/relationships/image" Target="../media/image2.png"/><Relationship Id="rId18" Type="http://schemas.openxmlformats.org/officeDocument/2006/relationships/diagramQuickStyle" Target="../diagrams/quickStyle15.xml"/><Relationship Id="rId3" Type="http://schemas.openxmlformats.org/officeDocument/2006/relationships/diagramData" Target="../diagrams/data13.xml"/><Relationship Id="rId7" Type="http://schemas.microsoft.com/office/2007/relationships/diagramDrawing" Target="../diagrams/drawing13.xml"/><Relationship Id="rId12" Type="http://schemas.microsoft.com/office/2007/relationships/diagramDrawing" Target="../diagrams/drawing14.xml"/><Relationship Id="rId17" Type="http://schemas.openxmlformats.org/officeDocument/2006/relationships/diagramLayout" Target="../diagrams/layout15.xml"/><Relationship Id="rId2" Type="http://schemas.openxmlformats.org/officeDocument/2006/relationships/notesSlide" Target="../notesSlides/notesSlide5.xml"/><Relationship Id="rId16" Type="http://schemas.openxmlformats.org/officeDocument/2006/relationships/diagramData" Target="../diagrams/data15.xml"/><Relationship Id="rId20" Type="http://schemas.microsoft.com/office/2007/relationships/diagramDrawing" Target="../diagrams/drawing15.xml"/><Relationship Id="rId1" Type="http://schemas.openxmlformats.org/officeDocument/2006/relationships/slideLayout" Target="../slideLayouts/slideLayout7.xml"/><Relationship Id="rId6" Type="http://schemas.openxmlformats.org/officeDocument/2006/relationships/diagramColors" Target="../diagrams/colors13.xml"/><Relationship Id="rId11" Type="http://schemas.openxmlformats.org/officeDocument/2006/relationships/diagramColors" Target="../diagrams/colors14.xml"/><Relationship Id="rId5" Type="http://schemas.openxmlformats.org/officeDocument/2006/relationships/diagramQuickStyle" Target="../diagrams/quickStyle13.xml"/><Relationship Id="rId15" Type="http://schemas.openxmlformats.org/officeDocument/2006/relationships/image" Target="../media/image1.png"/><Relationship Id="rId10" Type="http://schemas.openxmlformats.org/officeDocument/2006/relationships/diagramQuickStyle" Target="../diagrams/quickStyle14.xml"/><Relationship Id="rId19" Type="http://schemas.openxmlformats.org/officeDocument/2006/relationships/diagramColors" Target="../diagrams/colors15.xml"/><Relationship Id="rId4" Type="http://schemas.openxmlformats.org/officeDocument/2006/relationships/diagramLayout" Target="../diagrams/layout13.xml"/><Relationship Id="rId9" Type="http://schemas.openxmlformats.org/officeDocument/2006/relationships/diagramLayout" Target="../diagrams/layout14.xml"/><Relationship Id="rId1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image" Target="../media/image2.png"/><Relationship Id="rId18" Type="http://schemas.openxmlformats.org/officeDocument/2006/relationships/diagramQuickStyle" Target="../diagrams/quickStyle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openxmlformats.org/officeDocument/2006/relationships/diagramLayout" Target="../diagrams/layout3.xml"/><Relationship Id="rId2" Type="http://schemas.openxmlformats.org/officeDocument/2006/relationships/notesSlide" Target="../notesSlides/notesSlide1.xml"/><Relationship Id="rId16" Type="http://schemas.openxmlformats.org/officeDocument/2006/relationships/diagramData" Target="../diagrams/data3.xml"/><Relationship Id="rId20" Type="http://schemas.microsoft.com/office/2007/relationships/diagramDrawing" Target="../diagrams/drawing3.xml"/><Relationship Id="rId1" Type="http://schemas.openxmlformats.org/officeDocument/2006/relationships/slideLayout" Target="../slideLayouts/slideLayout7.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image" Target="../media/image1.png"/><Relationship Id="rId10" Type="http://schemas.openxmlformats.org/officeDocument/2006/relationships/diagramQuickStyle" Target="../diagrams/quickStyle2.xml"/><Relationship Id="rId19" Type="http://schemas.openxmlformats.org/officeDocument/2006/relationships/diagramColors" Target="../diagrams/colors3.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5.xml"/><Relationship Id="rId13" Type="http://schemas.openxmlformats.org/officeDocument/2006/relationships/image" Target="../media/image2.png"/><Relationship Id="rId18" Type="http://schemas.openxmlformats.org/officeDocument/2006/relationships/diagramQuickStyle" Target="../diagrams/quickStyle6.xml"/><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17" Type="http://schemas.openxmlformats.org/officeDocument/2006/relationships/diagramLayout" Target="../diagrams/layout6.xml"/><Relationship Id="rId2" Type="http://schemas.openxmlformats.org/officeDocument/2006/relationships/notesSlide" Target="../notesSlides/notesSlide2.xml"/><Relationship Id="rId16" Type="http://schemas.openxmlformats.org/officeDocument/2006/relationships/diagramData" Target="../diagrams/data6.xml"/><Relationship Id="rId20" Type="http://schemas.microsoft.com/office/2007/relationships/diagramDrawing" Target="../diagrams/drawing6.xml"/><Relationship Id="rId1" Type="http://schemas.openxmlformats.org/officeDocument/2006/relationships/slideLayout" Target="../slideLayouts/slideLayout7.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5" Type="http://schemas.openxmlformats.org/officeDocument/2006/relationships/image" Target="../media/image1.png"/><Relationship Id="rId10" Type="http://schemas.openxmlformats.org/officeDocument/2006/relationships/diagramQuickStyle" Target="../diagrams/quickStyle5.xml"/><Relationship Id="rId19" Type="http://schemas.openxmlformats.org/officeDocument/2006/relationships/diagramColors" Target="../diagrams/colors6.xml"/><Relationship Id="rId4" Type="http://schemas.openxmlformats.org/officeDocument/2006/relationships/diagramLayout" Target="../diagrams/layout4.xml"/><Relationship Id="rId9" Type="http://schemas.openxmlformats.org/officeDocument/2006/relationships/diagramLayout" Target="../diagrams/layout5.xml"/><Relationship Id="rId14" Type="http://schemas.openxmlformats.org/officeDocument/2006/relationships/image" Target="../media/image3.png"/></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8.xml"/><Relationship Id="rId13" Type="http://schemas.openxmlformats.org/officeDocument/2006/relationships/image" Target="../media/image2.png"/><Relationship Id="rId18" Type="http://schemas.openxmlformats.org/officeDocument/2006/relationships/diagramQuickStyle" Target="../diagrams/quickStyle9.xml"/><Relationship Id="rId3" Type="http://schemas.openxmlformats.org/officeDocument/2006/relationships/diagramData" Target="../diagrams/data7.xml"/><Relationship Id="rId7" Type="http://schemas.microsoft.com/office/2007/relationships/diagramDrawing" Target="../diagrams/drawing7.xml"/><Relationship Id="rId12" Type="http://schemas.microsoft.com/office/2007/relationships/diagramDrawing" Target="../diagrams/drawing8.xml"/><Relationship Id="rId17" Type="http://schemas.openxmlformats.org/officeDocument/2006/relationships/diagramLayout" Target="../diagrams/layout9.xml"/><Relationship Id="rId2" Type="http://schemas.openxmlformats.org/officeDocument/2006/relationships/notesSlide" Target="../notesSlides/notesSlide3.xml"/><Relationship Id="rId16" Type="http://schemas.openxmlformats.org/officeDocument/2006/relationships/diagramData" Target="../diagrams/data9.xml"/><Relationship Id="rId20" Type="http://schemas.microsoft.com/office/2007/relationships/diagramDrawing" Target="../diagrams/drawing9.xml"/><Relationship Id="rId1" Type="http://schemas.openxmlformats.org/officeDocument/2006/relationships/slideLayout" Target="../slideLayouts/slideLayout7.xml"/><Relationship Id="rId6" Type="http://schemas.openxmlformats.org/officeDocument/2006/relationships/diagramColors" Target="../diagrams/colors7.xml"/><Relationship Id="rId11" Type="http://schemas.openxmlformats.org/officeDocument/2006/relationships/diagramColors" Target="../diagrams/colors8.xml"/><Relationship Id="rId5" Type="http://schemas.openxmlformats.org/officeDocument/2006/relationships/diagramQuickStyle" Target="../diagrams/quickStyle7.xml"/><Relationship Id="rId15" Type="http://schemas.openxmlformats.org/officeDocument/2006/relationships/image" Target="../media/image1.png"/><Relationship Id="rId10" Type="http://schemas.openxmlformats.org/officeDocument/2006/relationships/diagramQuickStyle" Target="../diagrams/quickStyle8.xml"/><Relationship Id="rId19" Type="http://schemas.openxmlformats.org/officeDocument/2006/relationships/diagramColors" Target="../diagrams/colors9.xml"/><Relationship Id="rId4" Type="http://schemas.openxmlformats.org/officeDocument/2006/relationships/diagramLayout" Target="../diagrams/layout7.xml"/><Relationship Id="rId9" Type="http://schemas.openxmlformats.org/officeDocument/2006/relationships/diagramLayout" Target="../diagrams/layout8.xml"/><Relationship Id="rId1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D69D38BD-897C-4C97-A665-D17757529280}"/>
              </a:ext>
            </a:extLst>
          </p:cNvPr>
          <p:cNvSpPr/>
          <p:nvPr/>
        </p:nvSpPr>
        <p:spPr>
          <a:xfrm>
            <a:off x="1524000" y="0"/>
            <a:ext cx="1306286" cy="124278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F67E40D0-73F6-42E0-AF3D-BB88FEEE0D50}"/>
              </a:ext>
            </a:extLst>
          </p:cNvPr>
          <p:cNvSpPr txBox="1"/>
          <p:nvPr/>
        </p:nvSpPr>
        <p:spPr>
          <a:xfrm>
            <a:off x="3025312" y="229231"/>
            <a:ext cx="6458857" cy="795859"/>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Science</a:t>
            </a:r>
            <a:endParaRPr lang="en-GB" sz="1286" b="1" dirty="0">
              <a:solidFill>
                <a:srgbClr val="002060"/>
              </a:solidFill>
              <a:latin typeface="Ink Free"/>
            </a:endParaRPr>
          </a:p>
        </p:txBody>
      </p:sp>
      <p:graphicFrame>
        <p:nvGraphicFramePr>
          <p:cNvPr id="4" name="Table 3">
            <a:extLst>
              <a:ext uri="{FF2B5EF4-FFF2-40B4-BE49-F238E27FC236}">
                <a16:creationId xmlns:a16="http://schemas.microsoft.com/office/drawing/2014/main" id="{A822BF62-C2DF-4521-AAF4-8E4F1CF61FEF}"/>
              </a:ext>
            </a:extLst>
          </p:cNvPr>
          <p:cNvGraphicFramePr>
            <a:graphicFrameLocks noGrp="1"/>
          </p:cNvGraphicFramePr>
          <p:nvPr>
            <p:extLst/>
          </p:nvPr>
        </p:nvGraphicFramePr>
        <p:xfrm>
          <a:off x="1881253" y="1527628"/>
          <a:ext cx="8746974" cy="4066600"/>
        </p:xfrm>
        <a:graphic>
          <a:graphicData uri="http://schemas.openxmlformats.org/drawingml/2006/table">
            <a:tbl>
              <a:tblPr firstRow="1" bandRow="1">
                <a:tableStyleId>{5C22544A-7EE6-4342-B048-85BDC9FD1C3A}</a:tableStyleId>
              </a:tblPr>
              <a:tblGrid>
                <a:gridCol w="1059926">
                  <a:extLst>
                    <a:ext uri="{9D8B030D-6E8A-4147-A177-3AD203B41FA5}">
                      <a16:colId xmlns:a16="http://schemas.microsoft.com/office/drawing/2014/main" val="4255388034"/>
                    </a:ext>
                  </a:extLst>
                </a:gridCol>
                <a:gridCol w="2526569">
                  <a:extLst>
                    <a:ext uri="{9D8B030D-6E8A-4147-A177-3AD203B41FA5}">
                      <a16:colId xmlns:a16="http://schemas.microsoft.com/office/drawing/2014/main" val="737985667"/>
                    </a:ext>
                  </a:extLst>
                </a:gridCol>
                <a:gridCol w="2625166">
                  <a:extLst>
                    <a:ext uri="{9D8B030D-6E8A-4147-A177-3AD203B41FA5}">
                      <a16:colId xmlns:a16="http://schemas.microsoft.com/office/drawing/2014/main" val="1945210272"/>
                    </a:ext>
                  </a:extLst>
                </a:gridCol>
                <a:gridCol w="2535313">
                  <a:extLst>
                    <a:ext uri="{9D8B030D-6E8A-4147-A177-3AD203B41FA5}">
                      <a16:colId xmlns:a16="http://schemas.microsoft.com/office/drawing/2014/main" val="2569708753"/>
                    </a:ext>
                  </a:extLst>
                </a:gridCol>
              </a:tblGrid>
              <a:tr h="394305">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966107">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r>
                        <a:rPr lang="en-GB" sz="1300" b="1" u="sng" dirty="0">
                          <a:solidFill>
                            <a:srgbClr val="002060"/>
                          </a:solidFill>
                          <a:latin typeface="Ink Free" panose="03080402000500000000" pitchFamily="66" charset="0"/>
                        </a:rPr>
                        <a:t>Materialistic</a:t>
                      </a:r>
                    </a:p>
                    <a:p>
                      <a:r>
                        <a:rPr lang="en-GB" sz="1300" b="0" dirty="0">
                          <a:solidFill>
                            <a:srgbClr val="002060"/>
                          </a:solidFill>
                          <a:latin typeface="Ink Free" panose="03080402000500000000" pitchFamily="66" charset="0"/>
                        </a:rPr>
                        <a:t>Linking properties of materials to their uses.</a:t>
                      </a:r>
                    </a:p>
                    <a:p>
                      <a:r>
                        <a:rPr lang="en-GB" sz="1300" b="1" u="sng" dirty="0">
                          <a:solidFill>
                            <a:srgbClr val="002060"/>
                          </a:solidFill>
                          <a:latin typeface="Ink Free" panose="03080402000500000000" pitchFamily="66" charset="0"/>
                        </a:rPr>
                        <a:t>Doctor, Doctor</a:t>
                      </a:r>
                    </a:p>
                    <a:p>
                      <a:r>
                        <a:rPr lang="en-GB" sz="1300" b="0" dirty="0">
                          <a:solidFill>
                            <a:srgbClr val="002060"/>
                          </a:solidFill>
                          <a:latin typeface="Ink Free" panose="03080402000500000000" pitchFamily="66" charset="0"/>
                        </a:rPr>
                        <a:t>Learning about our bodies in heath and disease.</a:t>
                      </a:r>
                    </a:p>
                  </a:txBody>
                  <a:tcPr marL="65314" marR="65314" marT="32657" marB="32657"/>
                </a:tc>
                <a:tc>
                  <a:txBody>
                    <a:bodyPr/>
                    <a:lstStyle/>
                    <a:p>
                      <a:r>
                        <a:rPr lang="en-GB" sz="1300" b="1" u="sng" dirty="0">
                          <a:solidFill>
                            <a:srgbClr val="002060"/>
                          </a:solidFill>
                          <a:latin typeface="Ink Free" panose="03080402000500000000" pitchFamily="66" charset="0"/>
                        </a:rPr>
                        <a:t>Catastrophe</a:t>
                      </a:r>
                    </a:p>
                    <a:p>
                      <a:r>
                        <a:rPr lang="en-GB" sz="1300" b="0" dirty="0">
                          <a:solidFill>
                            <a:srgbClr val="002060"/>
                          </a:solidFill>
                          <a:latin typeface="Ink Free" panose="03080402000500000000" pitchFamily="66" charset="0"/>
                        </a:rPr>
                        <a:t>A physics unit with practical activities linking real life disasters.</a:t>
                      </a:r>
                    </a:p>
                    <a:p>
                      <a:r>
                        <a:rPr lang="en-GB" sz="1300" b="1" u="sng" dirty="0">
                          <a:solidFill>
                            <a:srgbClr val="002060"/>
                          </a:solidFill>
                          <a:latin typeface="Ink Free" panose="03080402000500000000" pitchFamily="66" charset="0"/>
                        </a:rPr>
                        <a:t>It’s Criminal</a:t>
                      </a:r>
                    </a:p>
                    <a:p>
                      <a:r>
                        <a:rPr lang="en-GB" sz="1300" b="0" dirty="0">
                          <a:solidFill>
                            <a:srgbClr val="002060"/>
                          </a:solidFill>
                          <a:latin typeface="Ink Free" panose="03080402000500000000" pitchFamily="66" charset="0"/>
                        </a:rPr>
                        <a:t>Using practical Science skills to solve a mystery.</a:t>
                      </a:r>
                    </a:p>
                  </a:txBody>
                  <a:tcPr marL="65314" marR="65314" marT="32657" marB="32657"/>
                </a:tc>
                <a:tc>
                  <a:txBody>
                    <a:bodyPr/>
                    <a:lstStyle/>
                    <a:p>
                      <a:r>
                        <a:rPr lang="en-GB" sz="1300" b="1" u="sng" dirty="0">
                          <a:solidFill>
                            <a:srgbClr val="002060"/>
                          </a:solidFill>
                          <a:latin typeface="Ink Free" panose="03080402000500000000" pitchFamily="66" charset="0"/>
                        </a:rPr>
                        <a:t>Keep it moving</a:t>
                      </a:r>
                    </a:p>
                    <a:p>
                      <a:r>
                        <a:rPr lang="en-GB" sz="1300" b="0" dirty="0">
                          <a:solidFill>
                            <a:srgbClr val="002060"/>
                          </a:solidFill>
                          <a:latin typeface="Ink Free" panose="03080402000500000000" pitchFamily="66" charset="0"/>
                        </a:rPr>
                        <a:t>The movement of molecules, tectonic plates and heat energy is considered here.</a:t>
                      </a:r>
                    </a:p>
                  </a:txBody>
                  <a:tcPr marL="65314" marR="65314" marT="32657" marB="32657"/>
                </a:tc>
                <a:extLst>
                  <a:ext uri="{0D108BD9-81ED-4DB2-BD59-A6C34878D82A}">
                    <a16:rowId xmlns:a16="http://schemas.microsoft.com/office/drawing/2014/main" val="2287100114"/>
                  </a:ext>
                </a:extLst>
              </a:tr>
              <a:tr h="966107">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r>
                        <a:rPr lang="en-GB" sz="1300" b="1" u="sng" dirty="0">
                          <a:solidFill>
                            <a:srgbClr val="002060"/>
                          </a:solidFill>
                          <a:latin typeface="Ink Free" panose="03080402000500000000" pitchFamily="66" charset="0"/>
                        </a:rPr>
                        <a:t>Goldilocks and the 8 Planets</a:t>
                      </a:r>
                    </a:p>
                    <a:p>
                      <a:r>
                        <a:rPr lang="en-GB" sz="1300" b="0" dirty="0">
                          <a:solidFill>
                            <a:srgbClr val="002060"/>
                          </a:solidFill>
                          <a:latin typeface="Ink Free" panose="03080402000500000000" pitchFamily="66" charset="0"/>
                        </a:rPr>
                        <a:t>Learning about space and how we might be able to survive on Mars.</a:t>
                      </a:r>
                    </a:p>
                  </a:txBody>
                  <a:tcPr marL="65314" marR="65314" marT="32657" marB="32657"/>
                </a:tc>
                <a:tc>
                  <a:txBody>
                    <a:bodyPr/>
                    <a:lstStyle/>
                    <a:p>
                      <a:r>
                        <a:rPr lang="en-GB" sz="1300" b="1" u="sng" dirty="0">
                          <a:solidFill>
                            <a:srgbClr val="002060"/>
                          </a:solidFill>
                          <a:latin typeface="Ink Free" panose="03080402000500000000" pitchFamily="66" charset="0"/>
                        </a:rPr>
                        <a:t>Walking with </a:t>
                      </a:r>
                      <a:r>
                        <a:rPr lang="en-GB" sz="1300" b="1" u="sng" dirty="0" err="1">
                          <a:solidFill>
                            <a:srgbClr val="002060"/>
                          </a:solidFill>
                          <a:latin typeface="Ink Free" panose="03080402000500000000" pitchFamily="66" charset="0"/>
                        </a:rPr>
                        <a:t>Dinos</a:t>
                      </a:r>
                      <a:endParaRPr lang="en-GB" sz="1300" b="1" u="sng" dirty="0">
                        <a:solidFill>
                          <a:srgbClr val="002060"/>
                        </a:solidFill>
                        <a:latin typeface="Ink Free" panose="03080402000500000000" pitchFamily="66" charset="0"/>
                      </a:endParaRPr>
                    </a:p>
                    <a:p>
                      <a:r>
                        <a:rPr lang="en-GB" sz="1300" b="0" dirty="0">
                          <a:solidFill>
                            <a:srgbClr val="002060"/>
                          </a:solidFill>
                          <a:latin typeface="Ink Free" panose="03080402000500000000" pitchFamily="66" charset="0"/>
                        </a:rPr>
                        <a:t>Being able to describe the rock cycle and how fossils provide evidence of evolution.</a:t>
                      </a:r>
                    </a:p>
                  </a:txBody>
                  <a:tcPr marL="65314" marR="65314" marT="32657" marB="32657"/>
                </a:tc>
                <a:tc>
                  <a:txBody>
                    <a:bodyPr/>
                    <a:lstStyle/>
                    <a:p>
                      <a:r>
                        <a:rPr lang="en-GB" sz="1300" b="1" u="sng" dirty="0">
                          <a:solidFill>
                            <a:srgbClr val="002060"/>
                          </a:solidFill>
                          <a:latin typeface="Ink Free" panose="03080402000500000000" pitchFamily="66" charset="0"/>
                        </a:rPr>
                        <a:t>Cost of life</a:t>
                      </a:r>
                    </a:p>
                    <a:p>
                      <a:r>
                        <a:rPr lang="en-GB" sz="1300" b="0" dirty="0">
                          <a:solidFill>
                            <a:srgbClr val="002060"/>
                          </a:solidFill>
                          <a:latin typeface="Ink Free" panose="03080402000500000000" pitchFamily="66" charset="0"/>
                        </a:rPr>
                        <a:t>Looking at how sustainability is key to the survival of all organisms.</a:t>
                      </a:r>
                    </a:p>
                  </a:txBody>
                  <a:tcPr marL="65314" marR="65314" marT="32657" marB="32657"/>
                </a:tc>
                <a:extLst>
                  <a:ext uri="{0D108BD9-81ED-4DB2-BD59-A6C34878D82A}">
                    <a16:rowId xmlns:a16="http://schemas.microsoft.com/office/drawing/2014/main" val="2707672348"/>
                  </a:ext>
                </a:extLst>
              </a:tr>
              <a:tr h="966107">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u="sng" dirty="0">
                          <a:solidFill>
                            <a:srgbClr val="002060"/>
                          </a:solidFill>
                          <a:latin typeface="Ink Free" panose="03080402000500000000" pitchFamily="66" charset="0"/>
                        </a:rPr>
                        <a:t>Stranded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dirty="0">
                          <a:solidFill>
                            <a:srgbClr val="002060"/>
                          </a:solidFill>
                          <a:latin typeface="Ink Free" panose="03080402000500000000" pitchFamily="66" charset="0"/>
                        </a:rPr>
                        <a:t>Science practical skill development based on surviving on an island.</a:t>
                      </a:r>
                    </a:p>
                    <a:p>
                      <a:endParaRPr lang="en-GB" sz="1300" b="1" dirty="0">
                        <a:solidFill>
                          <a:srgbClr val="002060"/>
                        </a:solidFill>
                        <a:latin typeface="Ink Free" panose="03080402000500000000" pitchFamily="66" charset="0"/>
                      </a:endParaRPr>
                    </a:p>
                  </a:txBody>
                  <a:tcPr marL="65314" marR="65314" marT="32657" marB="32657"/>
                </a:tc>
                <a:tc>
                  <a:txBody>
                    <a:bodyPr/>
                    <a:lstStyle/>
                    <a:p>
                      <a:r>
                        <a:rPr lang="en-GB" sz="1300" b="1" u="sng" dirty="0">
                          <a:solidFill>
                            <a:srgbClr val="002060"/>
                          </a:solidFill>
                          <a:latin typeface="Ink Free" panose="03080402000500000000" pitchFamily="66" charset="0"/>
                        </a:rPr>
                        <a:t>What is Space?</a:t>
                      </a:r>
                    </a:p>
                    <a:p>
                      <a:r>
                        <a:rPr lang="en-GB" sz="1300" b="0" dirty="0">
                          <a:solidFill>
                            <a:srgbClr val="002060"/>
                          </a:solidFill>
                          <a:latin typeface="Ink Free" panose="03080402000500000000" pitchFamily="66" charset="0"/>
                        </a:rPr>
                        <a:t>Understanding the structure of space and how it affects forces and materials.</a:t>
                      </a:r>
                    </a:p>
                  </a:txBody>
                  <a:tcPr marL="65314" marR="65314" marT="32657" marB="32657"/>
                </a:tc>
                <a:tc>
                  <a:txBody>
                    <a:bodyPr/>
                    <a:lstStyle/>
                    <a:p>
                      <a:r>
                        <a:rPr lang="en-GB" sz="1300" b="1" u="sng" dirty="0">
                          <a:solidFill>
                            <a:srgbClr val="002060"/>
                          </a:solidFill>
                          <a:latin typeface="Ink Free" panose="03080402000500000000" pitchFamily="66" charset="0"/>
                        </a:rPr>
                        <a:t>Race for life</a:t>
                      </a:r>
                    </a:p>
                    <a:p>
                      <a:r>
                        <a:rPr lang="en-GB" sz="1300" b="0" dirty="0">
                          <a:solidFill>
                            <a:srgbClr val="002060"/>
                          </a:solidFill>
                          <a:latin typeface="Ink Free" panose="03080402000500000000" pitchFamily="66" charset="0"/>
                        </a:rPr>
                        <a:t>Learning about how body systems work together.</a:t>
                      </a:r>
                    </a:p>
                    <a:p>
                      <a:r>
                        <a:rPr lang="en-GB" sz="1300" b="1" u="sng" dirty="0">
                          <a:solidFill>
                            <a:srgbClr val="002060"/>
                          </a:solidFill>
                          <a:latin typeface="Ink Free" panose="03080402000500000000" pitchFamily="66" charset="0"/>
                        </a:rPr>
                        <a:t>Elementary</a:t>
                      </a:r>
                    </a:p>
                    <a:p>
                      <a:r>
                        <a:rPr lang="en-GB" sz="1300" b="0" dirty="0">
                          <a:solidFill>
                            <a:srgbClr val="002060"/>
                          </a:solidFill>
                          <a:latin typeface="Ink Free" panose="03080402000500000000" pitchFamily="66" charset="0"/>
                        </a:rPr>
                        <a:t>Developing an understanding of the elements of the Periodic Table.</a:t>
                      </a: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540793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05977A20-6D5A-47EF-ACDC-555CFA95CEB1}"/>
              </a:ext>
            </a:extLst>
          </p:cNvPr>
          <p:cNvGraphicFramePr/>
          <p:nvPr>
            <p:extLst/>
          </p:nvPr>
        </p:nvGraphicFramePr>
        <p:xfrm>
          <a:off x="7696484" y="5450401"/>
          <a:ext cx="2684162" cy="12750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E304C6C9-6A60-4ABD-9D73-B6E3DF440077}"/>
              </a:ext>
            </a:extLst>
          </p:cNvPr>
          <p:cNvSpPr txBox="1"/>
          <p:nvPr/>
        </p:nvSpPr>
        <p:spPr>
          <a:xfrm>
            <a:off x="2453763" y="191589"/>
            <a:ext cx="4626306" cy="593597"/>
          </a:xfrm>
          <a:prstGeom prst="rect">
            <a:avLst/>
          </a:prstGeom>
          <a:noFill/>
        </p:spPr>
        <p:txBody>
          <a:bodyPr wrap="square" lIns="65314" tIns="32657" rIns="65314" bIns="32657" rtlCol="0" anchor="t">
            <a:spAutoFit/>
          </a:bodyPr>
          <a:lstStyle/>
          <a:p>
            <a:r>
              <a:rPr lang="en-GB" sz="1143" b="1" dirty="0">
                <a:latin typeface="Ink Free"/>
              </a:rPr>
              <a:t>Subject: Science</a:t>
            </a:r>
            <a:endParaRPr lang="en-GB" sz="1143" b="1" dirty="0">
              <a:latin typeface="Ink Free" panose="03080402000500000000" pitchFamily="66" charset="0"/>
            </a:endParaRPr>
          </a:p>
          <a:p>
            <a:r>
              <a:rPr lang="en-GB" sz="1143" b="1" dirty="0">
                <a:latin typeface="Ink Free"/>
              </a:rPr>
              <a:t>Topic: Y9 Unit 4 Catastrophe</a:t>
            </a:r>
            <a:endParaRPr lang="en-GB" sz="1143" b="1" dirty="0">
              <a:latin typeface="Ink Free" panose="03080402000500000000" pitchFamily="66" charset="0"/>
            </a:endParaRPr>
          </a:p>
          <a:p>
            <a:r>
              <a:rPr lang="en-GB" sz="1143" b="1" dirty="0">
                <a:latin typeface="Ink Free"/>
              </a:rPr>
              <a:t>Key Question: </a:t>
            </a:r>
            <a:r>
              <a:rPr lang="es-ES" sz="1143" b="1" dirty="0">
                <a:latin typeface="Ink Free"/>
              </a:rPr>
              <a:t> </a:t>
            </a:r>
            <a:r>
              <a:rPr lang="es-ES" sz="1143" b="1" dirty="0" err="1">
                <a:latin typeface="Ink Free"/>
              </a:rPr>
              <a:t>How</a:t>
            </a:r>
            <a:r>
              <a:rPr lang="es-ES" sz="1143" b="1" dirty="0">
                <a:latin typeface="Ink Free"/>
              </a:rPr>
              <a:t> can </a:t>
            </a:r>
            <a:r>
              <a:rPr lang="es-ES" sz="1143" b="1" dirty="0" err="1">
                <a:latin typeface="Ink Free"/>
              </a:rPr>
              <a:t>physics</a:t>
            </a:r>
            <a:r>
              <a:rPr lang="es-ES" sz="1143" b="1" dirty="0">
                <a:latin typeface="Ink Free"/>
              </a:rPr>
              <a:t> </a:t>
            </a:r>
            <a:r>
              <a:rPr lang="es-ES" sz="1143" b="1" dirty="0" err="1">
                <a:latin typeface="Ink Free"/>
              </a:rPr>
              <a:t>impact</a:t>
            </a:r>
            <a:r>
              <a:rPr lang="es-ES" sz="1143" b="1" dirty="0">
                <a:latin typeface="Ink Free"/>
              </a:rPr>
              <a:t> </a:t>
            </a:r>
            <a:r>
              <a:rPr lang="es-ES" sz="1143" b="1" dirty="0" err="1">
                <a:latin typeface="Ink Free"/>
              </a:rPr>
              <a:t>lives</a:t>
            </a:r>
            <a:r>
              <a:rPr lang="es-ES" sz="1143" b="1" dirty="0">
                <a:latin typeface="Ink Free"/>
              </a:rPr>
              <a:t>? </a:t>
            </a:r>
            <a:endParaRPr lang="en-GB" sz="1143" b="1" dirty="0">
              <a:latin typeface="Ink Free" panose="03080402000500000000" pitchFamily="66" charset="0"/>
            </a:endParaRPr>
          </a:p>
        </p:txBody>
      </p:sp>
      <p:sp>
        <p:nvSpPr>
          <p:cNvPr id="10" name="TextBox 9">
            <a:extLst>
              <a:ext uri="{FF2B5EF4-FFF2-40B4-BE49-F238E27FC236}">
                <a16:creationId xmlns:a16="http://schemas.microsoft.com/office/drawing/2014/main" id="{5F219E5C-58C7-4F2F-A031-1B2EBCE5B9ED}"/>
              </a:ext>
            </a:extLst>
          </p:cNvPr>
          <p:cNvSpPr txBox="1"/>
          <p:nvPr/>
        </p:nvSpPr>
        <p:spPr>
          <a:xfrm>
            <a:off x="1580132" y="955356"/>
            <a:ext cx="5270615" cy="923431"/>
          </a:xfrm>
          <a:prstGeom prst="rect">
            <a:avLst/>
          </a:prstGeom>
          <a:noFill/>
          <a:ln w="28575">
            <a:solidFill>
              <a:schemeClr val="accent1"/>
            </a:solidFill>
          </a:ln>
        </p:spPr>
        <p:txBody>
          <a:bodyPr wrap="square" lIns="65314" tIns="32657" rIns="65314" bIns="32657" rtlCol="0" anchor="t">
            <a:spAutoFit/>
          </a:bodyPr>
          <a:lstStyle/>
          <a:p>
            <a:r>
              <a:rPr lang="en-GB" sz="786" dirty="0"/>
              <a:t>Overview: This unit explores key concepts in energy, electricity, magnetism, and space through both practical investigations and theoretical understanding. Students will develop scientific skills such as calculating resistance and density, building and analysing circuits, and collecting and evaluating experimental data. Topics covered include nuclear radiation and its uses, how batteries generate electricity, the properties of magnetic fields, and the physical effects of space travel on the human body. Throughout the unit, students will be encouraged to support their arguments with evidence, work collaboratively, and engage in scientific reasoning. By the end of the unit, they will be able to justify and evaluate their conclusions on key scientific questions with confidence. </a:t>
            </a:r>
            <a:endParaRPr lang="en-GB" sz="857" b="1" dirty="0">
              <a:solidFill>
                <a:schemeClr val="bg1"/>
              </a:solidFill>
              <a:ea typeface="Calibri"/>
              <a:cs typeface="Calibri"/>
            </a:endParaRPr>
          </a:p>
        </p:txBody>
      </p:sp>
      <p:sp>
        <p:nvSpPr>
          <p:cNvPr id="13" name="TextBox 12">
            <a:extLst>
              <a:ext uri="{FF2B5EF4-FFF2-40B4-BE49-F238E27FC236}">
                <a16:creationId xmlns:a16="http://schemas.microsoft.com/office/drawing/2014/main" id="{051DD4DD-C6C2-45B9-A5AF-C3D51F57DB68}"/>
              </a:ext>
            </a:extLst>
          </p:cNvPr>
          <p:cNvSpPr txBox="1"/>
          <p:nvPr/>
        </p:nvSpPr>
        <p:spPr>
          <a:xfrm>
            <a:off x="7407268" y="5121483"/>
            <a:ext cx="3370217" cy="246221"/>
          </a:xfrm>
          <a:prstGeom prst="rect">
            <a:avLst/>
          </a:prstGeom>
          <a:noFill/>
        </p:spPr>
        <p:txBody>
          <a:bodyPr wrap="square" rtlCol="0">
            <a:spAutoFit/>
          </a:bodyPr>
          <a:lstStyle/>
          <a:p>
            <a:pPr algn="ctr"/>
            <a:r>
              <a:rPr lang="en-GB" sz="1000" b="1">
                <a:latin typeface="Ink Free" panose="03080402000500000000" pitchFamily="66" charset="0"/>
              </a:rPr>
              <a:t>Assessments (linked to progression steps)</a:t>
            </a:r>
          </a:p>
        </p:txBody>
      </p:sp>
      <p:sp>
        <p:nvSpPr>
          <p:cNvPr id="12" name="TextBox 11">
            <a:extLst>
              <a:ext uri="{FF2B5EF4-FFF2-40B4-BE49-F238E27FC236}">
                <a16:creationId xmlns:a16="http://schemas.microsoft.com/office/drawing/2014/main" id="{41ED30CA-89BA-4A70-9C68-CCD6FF4544EB}"/>
              </a:ext>
            </a:extLst>
          </p:cNvPr>
          <p:cNvSpPr txBox="1"/>
          <p:nvPr/>
        </p:nvSpPr>
        <p:spPr>
          <a:xfrm>
            <a:off x="1580132" y="6087931"/>
            <a:ext cx="2745377" cy="707886"/>
          </a:xfrm>
          <a:prstGeom prst="rect">
            <a:avLst/>
          </a:prstGeom>
          <a:noFill/>
          <a:ln w="28575">
            <a:solidFill>
              <a:schemeClr val="accent1"/>
            </a:solidFill>
          </a:ln>
        </p:spPr>
        <p:txBody>
          <a:bodyPr wrap="square" rtlCol="0">
            <a:spAutoFit/>
          </a:bodyPr>
          <a:lstStyle/>
          <a:p>
            <a:r>
              <a:rPr lang="en-GB" sz="1000" b="1" dirty="0">
                <a:latin typeface="Ink Free" panose="03080402000500000000" pitchFamily="66" charset="0"/>
              </a:rPr>
              <a:t>Universal Experience</a:t>
            </a:r>
          </a:p>
          <a:p>
            <a:r>
              <a:rPr lang="en-GB" sz="1000" b="1" dirty="0"/>
              <a:t>Practical Investigations- students will make their own batteries and investigate the output voltage.</a:t>
            </a:r>
          </a:p>
        </p:txBody>
      </p:sp>
      <p:sp>
        <p:nvSpPr>
          <p:cNvPr id="16" name="TextBox 15">
            <a:extLst>
              <a:ext uri="{FF2B5EF4-FFF2-40B4-BE49-F238E27FC236}">
                <a16:creationId xmlns:a16="http://schemas.microsoft.com/office/drawing/2014/main" id="{958F7D37-7D4A-4B04-9C63-2CCF2BEF98D0}"/>
              </a:ext>
            </a:extLst>
          </p:cNvPr>
          <p:cNvSpPr txBox="1"/>
          <p:nvPr/>
        </p:nvSpPr>
        <p:spPr>
          <a:xfrm>
            <a:off x="1573467" y="4955747"/>
            <a:ext cx="2740549" cy="729880"/>
          </a:xfrm>
          <a:prstGeom prst="rect">
            <a:avLst/>
          </a:prstGeom>
          <a:noFill/>
          <a:ln w="28575">
            <a:solidFill>
              <a:schemeClr val="accent1"/>
            </a:solidFill>
          </a:ln>
        </p:spPr>
        <p:txBody>
          <a:bodyPr wrap="square" rtlCol="0">
            <a:spAutoFit/>
          </a:bodyPr>
          <a:lstStyle/>
          <a:p>
            <a:r>
              <a:rPr lang="en-GB" sz="1143" b="1" dirty="0">
                <a:latin typeface="Ink Free" panose="03080402000500000000" pitchFamily="66" charset="0"/>
              </a:rPr>
              <a:t>Key Words</a:t>
            </a:r>
          </a:p>
          <a:p>
            <a:r>
              <a:rPr lang="en-GB" sz="1000" b="1" dirty="0">
                <a:cs typeface="Arial" panose="020B0604020202020204" pitchFamily="34" charset="0"/>
              </a:rPr>
              <a:t>Nuclear radiation, alpha particles, beta particles, gamma radiation, Hiroshima, field strength, density, resistance, current.</a:t>
            </a:r>
          </a:p>
        </p:txBody>
      </p:sp>
      <p:graphicFrame>
        <p:nvGraphicFramePr>
          <p:cNvPr id="15" name="Diagram 14">
            <a:extLst>
              <a:ext uri="{FF2B5EF4-FFF2-40B4-BE49-F238E27FC236}">
                <a16:creationId xmlns:a16="http://schemas.microsoft.com/office/drawing/2014/main" id="{6EE25214-3D94-44AD-86C6-5FFF3CF140C8}"/>
              </a:ext>
            </a:extLst>
          </p:cNvPr>
          <p:cNvGraphicFramePr/>
          <p:nvPr>
            <p:extLst/>
          </p:nvPr>
        </p:nvGraphicFramePr>
        <p:xfrm>
          <a:off x="4356431" y="5089907"/>
          <a:ext cx="2962573" cy="16648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2" name="Table 21">
            <a:extLst>
              <a:ext uri="{FF2B5EF4-FFF2-40B4-BE49-F238E27FC236}">
                <a16:creationId xmlns:a16="http://schemas.microsoft.com/office/drawing/2014/main" id="{9D3B51B1-2EAA-4D0C-BD26-EEA61E0BD9DA}"/>
              </a:ext>
            </a:extLst>
          </p:cNvPr>
          <p:cNvGraphicFramePr>
            <a:graphicFrameLocks noGrp="1"/>
          </p:cNvGraphicFramePr>
          <p:nvPr>
            <p:extLst/>
          </p:nvPr>
        </p:nvGraphicFramePr>
        <p:xfrm>
          <a:off x="1580131" y="1947730"/>
          <a:ext cx="5270612" cy="2924387"/>
        </p:xfrm>
        <a:graphic>
          <a:graphicData uri="http://schemas.openxmlformats.org/drawingml/2006/table">
            <a:tbl>
              <a:tblPr firstRow="1" bandRow="1">
                <a:tableStyleId>{5C22544A-7EE6-4342-B048-85BDC9FD1C3A}</a:tableStyleId>
              </a:tblPr>
              <a:tblGrid>
                <a:gridCol w="1728106">
                  <a:extLst>
                    <a:ext uri="{9D8B030D-6E8A-4147-A177-3AD203B41FA5}">
                      <a16:colId xmlns:a16="http://schemas.microsoft.com/office/drawing/2014/main" val="1008402731"/>
                    </a:ext>
                  </a:extLst>
                </a:gridCol>
                <a:gridCol w="3542506">
                  <a:extLst>
                    <a:ext uri="{9D8B030D-6E8A-4147-A177-3AD203B41FA5}">
                      <a16:colId xmlns:a16="http://schemas.microsoft.com/office/drawing/2014/main" val="3928792102"/>
                    </a:ext>
                  </a:extLst>
                </a:gridCol>
              </a:tblGrid>
              <a:tr h="334539">
                <a:tc gridSpan="2">
                  <a:txBody>
                    <a:bodyPr/>
                    <a:lstStyle/>
                    <a:p>
                      <a:r>
                        <a:rPr lang="en-GB" sz="1400">
                          <a:latin typeface="Ink Free"/>
                        </a:rPr>
                        <a:t>Content</a:t>
                      </a:r>
                    </a:p>
                  </a:txBody>
                  <a:tcPr marL="65314" marR="65314" marT="32657" marB="32657">
                    <a:solidFill>
                      <a:schemeClr val="accent1">
                        <a:lumMod val="75000"/>
                      </a:schemeClr>
                    </a:solidFill>
                  </a:tcPr>
                </a:tc>
                <a:tc hMerge="1">
                  <a:txBody>
                    <a:bodyPr/>
                    <a:lstStyle/>
                    <a:p>
                      <a:endParaRPr lang="en-GB"/>
                    </a:p>
                  </a:txBody>
                  <a:tcPr/>
                </a:tc>
                <a:extLst>
                  <a:ext uri="{0D108BD9-81ED-4DB2-BD59-A6C34878D82A}">
                    <a16:rowId xmlns:a16="http://schemas.microsoft.com/office/drawing/2014/main" val="1656761556"/>
                  </a:ext>
                </a:extLst>
              </a:tr>
              <a:tr h="321672">
                <a:tc>
                  <a:txBody>
                    <a:bodyPr/>
                    <a:lstStyle/>
                    <a:p>
                      <a:r>
                        <a:rPr lang="en-GB" sz="700" b="1" dirty="0">
                          <a:latin typeface="Ink Free"/>
                        </a:rPr>
                        <a:t>What is a nuclear radiation? </a:t>
                      </a:r>
                    </a:p>
                  </a:txBody>
                  <a:tcPr marL="65314" marR="65314" marT="32657" marB="32657">
                    <a:solidFill>
                      <a:schemeClr val="accent1">
                        <a:lumMod val="40000"/>
                        <a:lumOff val="60000"/>
                      </a:schemeClr>
                    </a:solidFill>
                  </a:tcPr>
                </a:tc>
                <a:tc>
                  <a:txBody>
                    <a:bodyPr/>
                    <a:lstStyle/>
                    <a:p>
                      <a:pPr marL="0" lvl="0" indent="0" algn="l">
                        <a:lnSpc>
                          <a:spcPct val="100000"/>
                        </a:lnSpc>
                        <a:buNone/>
                      </a:pPr>
                      <a:r>
                        <a:rPr lang="en-GB" sz="700" b="0" i="0" u="none" strike="noStrike" baseline="0" noProof="0" dirty="0">
                          <a:solidFill>
                            <a:srgbClr val="000000"/>
                          </a:solidFill>
                          <a:latin typeface="Calibri"/>
                        </a:rPr>
                        <a:t>I know the 3 types of the atom. </a:t>
                      </a:r>
                    </a:p>
                    <a:p>
                      <a:pPr marL="0" lvl="0" indent="0" algn="l">
                        <a:lnSpc>
                          <a:spcPct val="100000"/>
                        </a:lnSpc>
                        <a:buNone/>
                      </a:pPr>
                      <a:r>
                        <a:rPr lang="en-GB" sz="700" b="0" i="0" u="none" strike="noStrike" baseline="0" noProof="0" dirty="0">
                          <a:solidFill>
                            <a:srgbClr val="000000"/>
                          </a:solidFill>
                          <a:latin typeface="Calibri"/>
                        </a:rPr>
                        <a:t>I can describe how nuclear radiation can be used.</a:t>
                      </a:r>
                    </a:p>
                  </a:txBody>
                  <a:tcPr marL="65314" marR="65314" marT="32657" marB="32657">
                    <a:solidFill>
                      <a:schemeClr val="accent1">
                        <a:lumMod val="20000"/>
                        <a:lumOff val="80000"/>
                      </a:schemeClr>
                    </a:solidFill>
                  </a:tcPr>
                </a:tc>
                <a:extLst>
                  <a:ext uri="{0D108BD9-81ED-4DB2-BD59-A6C34878D82A}">
                    <a16:rowId xmlns:a16="http://schemas.microsoft.com/office/drawing/2014/main" val="557023113"/>
                  </a:ext>
                </a:extLst>
              </a:tr>
              <a:tr h="321672">
                <a:tc>
                  <a:txBody>
                    <a:bodyPr/>
                    <a:lstStyle/>
                    <a:p>
                      <a:r>
                        <a:rPr lang="en-GB" sz="700" b="1" dirty="0">
                          <a:latin typeface="Ink Free"/>
                        </a:rPr>
                        <a:t>How does a nuclear power station work?</a:t>
                      </a:r>
                    </a:p>
                  </a:txBody>
                  <a:tcPr marL="65314" marR="65314" marT="32657" marB="32657">
                    <a:solidFill>
                      <a:schemeClr val="accent1">
                        <a:lumMod val="40000"/>
                        <a:lumOff val="60000"/>
                      </a:schemeClr>
                    </a:solidFill>
                  </a:tcPr>
                </a:tc>
                <a:tc>
                  <a:txBody>
                    <a:bodyPr/>
                    <a:lstStyle/>
                    <a:p>
                      <a:pPr marL="0" lvl="0" indent="0" algn="l">
                        <a:lnSpc>
                          <a:spcPct val="100000"/>
                        </a:lnSpc>
                        <a:buNone/>
                      </a:pPr>
                      <a:r>
                        <a:rPr lang="en-GB" sz="700" b="0" i="0" u="none" strike="noStrike" baseline="0" noProof="0" dirty="0">
                          <a:solidFill>
                            <a:srgbClr val="000000"/>
                          </a:solidFill>
                          <a:latin typeface="Calibri"/>
                        </a:rPr>
                        <a:t>I know the different parts of a nuclear power station.</a:t>
                      </a:r>
                    </a:p>
                    <a:p>
                      <a:pPr marL="0" lvl="0" indent="0" algn="l">
                        <a:lnSpc>
                          <a:spcPct val="100000"/>
                        </a:lnSpc>
                        <a:buNone/>
                      </a:pPr>
                      <a:r>
                        <a:rPr lang="en-GB" sz="700" b="0" i="0" u="none" strike="noStrike" baseline="0" noProof="0" dirty="0">
                          <a:solidFill>
                            <a:srgbClr val="000000"/>
                          </a:solidFill>
                          <a:latin typeface="Calibri"/>
                        </a:rPr>
                        <a:t>I can explain the process of nuclear fission.</a:t>
                      </a:r>
                    </a:p>
                  </a:txBody>
                  <a:tcPr marL="65314" marR="65314" marT="32657" marB="32657">
                    <a:solidFill>
                      <a:schemeClr val="accent1">
                        <a:lumMod val="20000"/>
                        <a:lumOff val="80000"/>
                      </a:schemeClr>
                    </a:solidFill>
                  </a:tcPr>
                </a:tc>
                <a:extLst>
                  <a:ext uri="{0D108BD9-81ED-4DB2-BD59-A6C34878D82A}">
                    <a16:rowId xmlns:a16="http://schemas.microsoft.com/office/drawing/2014/main" val="3994146964"/>
                  </a:ext>
                </a:extLst>
              </a:tr>
              <a:tr h="321672">
                <a:tc>
                  <a:txBody>
                    <a:bodyPr/>
                    <a:lstStyle/>
                    <a:p>
                      <a:pPr lvl="0">
                        <a:buNone/>
                      </a:pPr>
                      <a:r>
                        <a:rPr lang="en-GB" sz="700" b="1" i="0" u="none" strike="noStrike" noProof="0" dirty="0">
                          <a:solidFill>
                            <a:srgbClr val="000000"/>
                          </a:solidFill>
                          <a:latin typeface="Ink Free"/>
                        </a:rPr>
                        <a:t>What is a battery? </a:t>
                      </a:r>
                      <a:endParaRPr lang="en-US" sz="700" dirty="0"/>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700" b="0" i="0" u="none" strike="noStrike" noProof="0" dirty="0">
                          <a:latin typeface="Calibri"/>
                        </a:rPr>
                        <a:t>I know how chemical energy can be changed into electrical energy. </a:t>
                      </a:r>
                    </a:p>
                    <a:p>
                      <a:pPr lvl="0" algn="l">
                        <a:lnSpc>
                          <a:spcPct val="100000"/>
                        </a:lnSpc>
                        <a:spcBef>
                          <a:spcPts val="0"/>
                        </a:spcBef>
                        <a:spcAft>
                          <a:spcPts val="0"/>
                        </a:spcAft>
                        <a:buNone/>
                      </a:pPr>
                      <a:r>
                        <a:rPr lang="en-GB" sz="700" b="0" i="0" u="none" strike="noStrike" noProof="0" dirty="0">
                          <a:latin typeface="Calibri"/>
                        </a:rPr>
                        <a:t>I can make a battery and generate enough electricity to power an LED. </a:t>
                      </a:r>
                    </a:p>
                  </a:txBody>
                  <a:tcPr marL="65314" marR="65314" marT="32657" marB="32657">
                    <a:solidFill>
                      <a:schemeClr val="accent1">
                        <a:lumMod val="20000"/>
                        <a:lumOff val="80000"/>
                      </a:schemeClr>
                    </a:solidFill>
                  </a:tcPr>
                </a:tc>
                <a:extLst>
                  <a:ext uri="{0D108BD9-81ED-4DB2-BD59-A6C34878D82A}">
                    <a16:rowId xmlns:a16="http://schemas.microsoft.com/office/drawing/2014/main" val="2719558772"/>
                  </a:ext>
                </a:extLst>
              </a:tr>
              <a:tr h="321672">
                <a:tc>
                  <a:txBody>
                    <a:bodyPr/>
                    <a:lstStyle/>
                    <a:p>
                      <a:r>
                        <a:rPr lang="en-GB" sz="700" b="1" dirty="0">
                          <a:latin typeface="Ink Free"/>
                        </a:rPr>
                        <a:t>How does electricity flow through different components in a circuit?</a:t>
                      </a:r>
                    </a:p>
                  </a:txBody>
                  <a:tcPr marL="65314" marR="65314" marT="32657" marB="32657">
                    <a:solidFill>
                      <a:schemeClr val="accent1">
                        <a:lumMod val="40000"/>
                        <a:lumOff val="60000"/>
                      </a:schemeClr>
                    </a:solidFill>
                  </a:tcPr>
                </a:tc>
                <a:tc>
                  <a:txBody>
                    <a:bodyPr/>
                    <a:lstStyle/>
                    <a:p>
                      <a:pPr lvl="0" algn="l">
                        <a:buNone/>
                      </a:pPr>
                      <a:r>
                        <a:rPr lang="en-GB" sz="700" b="0" i="0" u="none" strike="noStrike" baseline="0" noProof="0" dirty="0">
                          <a:solidFill>
                            <a:srgbClr val="000000"/>
                          </a:solidFill>
                          <a:latin typeface="Calibri"/>
                        </a:rPr>
                        <a:t>I know the differences between parallel and series circuits.</a:t>
                      </a:r>
                    </a:p>
                    <a:p>
                      <a:pPr lvl="0" algn="l">
                        <a:buNone/>
                      </a:pPr>
                      <a:r>
                        <a:rPr lang="en-GB" sz="700" b="0" i="0" u="none" strike="noStrike" baseline="0" noProof="0" dirty="0">
                          <a:solidFill>
                            <a:srgbClr val="000000"/>
                          </a:solidFill>
                          <a:latin typeface="Calibri"/>
                        </a:rPr>
                        <a:t>I can design and build circuits to investigate the flow of current.</a:t>
                      </a:r>
                    </a:p>
                  </a:txBody>
                  <a:tcPr marL="65314" marR="65314" marT="32657" marB="32657">
                    <a:solidFill>
                      <a:schemeClr val="accent1">
                        <a:lumMod val="20000"/>
                        <a:lumOff val="80000"/>
                      </a:schemeClr>
                    </a:solidFill>
                  </a:tcPr>
                </a:tc>
                <a:extLst>
                  <a:ext uri="{0D108BD9-81ED-4DB2-BD59-A6C34878D82A}">
                    <a16:rowId xmlns:a16="http://schemas.microsoft.com/office/drawing/2014/main" val="182193339"/>
                  </a:ext>
                </a:extLst>
              </a:tr>
              <a:tr h="325790">
                <a:tc>
                  <a:txBody>
                    <a:bodyPr/>
                    <a:lstStyle/>
                    <a:p>
                      <a:pPr lvl="0">
                        <a:buNone/>
                      </a:pPr>
                      <a:r>
                        <a:rPr lang="en-US" sz="700" b="1" dirty="0">
                          <a:solidFill>
                            <a:schemeClr val="tx1"/>
                          </a:solidFill>
                          <a:latin typeface="Ink Free" panose="03080402000500000000" pitchFamily="66" charset="0"/>
                        </a:rPr>
                        <a:t>What is resistance?</a:t>
                      </a:r>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700" b="0" i="0" u="none" strike="noStrike" noProof="0" dirty="0">
                          <a:latin typeface="Calibri"/>
                        </a:rPr>
                        <a:t>I know how to calculate resistance.</a:t>
                      </a:r>
                    </a:p>
                    <a:p>
                      <a:pPr lvl="0" algn="l">
                        <a:lnSpc>
                          <a:spcPct val="100000"/>
                        </a:lnSpc>
                        <a:spcBef>
                          <a:spcPts val="0"/>
                        </a:spcBef>
                        <a:spcAft>
                          <a:spcPts val="0"/>
                        </a:spcAft>
                        <a:buNone/>
                      </a:pPr>
                      <a:r>
                        <a:rPr lang="en-GB" sz="700" b="0" i="0" u="none" strike="noStrike" noProof="0" dirty="0">
                          <a:latin typeface="Calibri"/>
                        </a:rPr>
                        <a:t>I can design and build circuits to investigate resistance.</a:t>
                      </a:r>
                    </a:p>
                  </a:txBody>
                  <a:tcPr marL="65314" marR="65314" marT="32657" marB="32657">
                    <a:solidFill>
                      <a:schemeClr val="accent1">
                        <a:lumMod val="20000"/>
                        <a:lumOff val="80000"/>
                      </a:schemeClr>
                    </a:solidFill>
                  </a:tcPr>
                </a:tc>
                <a:extLst>
                  <a:ext uri="{0D108BD9-81ED-4DB2-BD59-A6C34878D82A}">
                    <a16:rowId xmlns:a16="http://schemas.microsoft.com/office/drawing/2014/main" val="2195676334"/>
                  </a:ext>
                </a:extLst>
              </a:tr>
              <a:tr h="325790">
                <a:tc>
                  <a:txBody>
                    <a:bodyPr/>
                    <a:lstStyle/>
                    <a:p>
                      <a:r>
                        <a:rPr lang="en-GB" sz="700" b="1" dirty="0">
                          <a:latin typeface="Ink Free"/>
                        </a:rPr>
                        <a:t>What is a magnetic field? </a:t>
                      </a:r>
                    </a:p>
                  </a:txBody>
                  <a:tcPr marL="65314" marR="65314" marT="32657" marB="32657">
                    <a:solidFill>
                      <a:schemeClr val="accent1">
                        <a:lumMod val="40000"/>
                        <a:lumOff val="60000"/>
                      </a:schemeClr>
                    </a:solidFill>
                  </a:tcPr>
                </a:tc>
                <a:tc>
                  <a:txBody>
                    <a:bodyPr/>
                    <a:lstStyle/>
                    <a:p>
                      <a:pPr lvl="0" algn="l">
                        <a:buNone/>
                      </a:pPr>
                      <a:r>
                        <a:rPr lang="en-GB" sz="700" b="0" i="0" u="none" strike="noStrike" noProof="0" dirty="0">
                          <a:solidFill>
                            <a:srgbClr val="000000"/>
                          </a:solidFill>
                          <a:latin typeface="Calibri"/>
                        </a:rPr>
                        <a:t>I know the properties of magnets including attraction and repulsion.</a:t>
                      </a:r>
                      <a:endParaRPr lang="en-US" sz="700" b="0" i="0" u="none" strike="noStrike" noProof="0" dirty="0">
                        <a:solidFill>
                          <a:srgbClr val="000000"/>
                        </a:solidFill>
                        <a:latin typeface="Calibri"/>
                      </a:endParaRPr>
                    </a:p>
                    <a:p>
                      <a:pPr lvl="0" algn="l">
                        <a:buNone/>
                      </a:pPr>
                      <a:r>
                        <a:rPr lang="en-GB" sz="700" b="0" i="0" u="none" strike="noStrike" noProof="0" dirty="0">
                          <a:solidFill>
                            <a:srgbClr val="000000"/>
                          </a:solidFill>
                          <a:latin typeface="Calibri"/>
                        </a:rPr>
                        <a:t>I can describe how the strength of a magnetic field varies.</a:t>
                      </a:r>
                      <a:endParaRPr lang="en-GB" sz="700" dirty="0"/>
                    </a:p>
                  </a:txBody>
                  <a:tcPr marL="65314" marR="65314" marT="32657" marB="32657">
                    <a:solidFill>
                      <a:schemeClr val="accent1">
                        <a:lumMod val="20000"/>
                        <a:lumOff val="80000"/>
                      </a:schemeClr>
                    </a:solidFill>
                  </a:tcPr>
                </a:tc>
                <a:extLst>
                  <a:ext uri="{0D108BD9-81ED-4DB2-BD59-A6C34878D82A}">
                    <a16:rowId xmlns:a16="http://schemas.microsoft.com/office/drawing/2014/main" val="2546831594"/>
                  </a:ext>
                </a:extLst>
              </a:tr>
              <a:tr h="325790">
                <a:tc>
                  <a:txBody>
                    <a:bodyPr/>
                    <a:lstStyle/>
                    <a:p>
                      <a:pPr lvl="0">
                        <a:buNone/>
                      </a:pPr>
                      <a:r>
                        <a:rPr lang="en-GB" sz="700" b="1" i="0" u="none" strike="noStrike" noProof="0" dirty="0">
                          <a:solidFill>
                            <a:srgbClr val="000000"/>
                          </a:solidFill>
                          <a:latin typeface="Ink Free"/>
                        </a:rPr>
                        <a:t>What is density? </a:t>
                      </a:r>
                      <a:endParaRPr lang="en-US" sz="700" dirty="0"/>
                    </a:p>
                  </a:txBody>
                  <a:tcPr marL="65314" marR="65314" marT="32657" marB="32657">
                    <a:solidFill>
                      <a:schemeClr val="accent1">
                        <a:lumMod val="40000"/>
                        <a:lumOff val="60000"/>
                      </a:schemeClr>
                    </a:solidFill>
                  </a:tcPr>
                </a:tc>
                <a:tc>
                  <a:txBody>
                    <a:bodyPr/>
                    <a:lstStyle/>
                    <a:p>
                      <a:pPr marL="0" lvl="0" indent="0" algn="l">
                        <a:lnSpc>
                          <a:spcPct val="100000"/>
                        </a:lnSpc>
                        <a:buNone/>
                      </a:pPr>
                      <a:r>
                        <a:rPr lang="en-GB" sz="700" b="0" i="0" u="none" strike="noStrike" baseline="0" noProof="0" dirty="0">
                          <a:solidFill>
                            <a:srgbClr val="000000"/>
                          </a:solidFill>
                          <a:latin typeface="Calibri"/>
                        </a:rPr>
                        <a:t>I know how to calculate density.</a:t>
                      </a:r>
                    </a:p>
                    <a:p>
                      <a:pPr marL="0" lvl="0" indent="0" algn="l">
                        <a:lnSpc>
                          <a:spcPct val="100000"/>
                        </a:lnSpc>
                        <a:buNone/>
                      </a:pPr>
                      <a:r>
                        <a:rPr lang="en-GB" sz="700" b="0" i="0" u="none" strike="noStrike" baseline="0" noProof="0" dirty="0">
                          <a:solidFill>
                            <a:srgbClr val="000000"/>
                          </a:solidFill>
                          <a:latin typeface="Calibri"/>
                        </a:rPr>
                        <a:t>I can take measurements to investigate density of regular and irregular objects. </a:t>
                      </a:r>
                    </a:p>
                  </a:txBody>
                  <a:tcPr marL="65314" marR="65314" marT="32657" marB="32657">
                    <a:solidFill>
                      <a:schemeClr val="accent1">
                        <a:lumMod val="20000"/>
                        <a:lumOff val="80000"/>
                      </a:schemeClr>
                    </a:solidFill>
                  </a:tcPr>
                </a:tc>
                <a:extLst>
                  <a:ext uri="{0D108BD9-81ED-4DB2-BD59-A6C34878D82A}">
                    <a16:rowId xmlns:a16="http://schemas.microsoft.com/office/drawing/2014/main" val="1748846442"/>
                  </a:ext>
                </a:extLst>
              </a:tr>
              <a:tr h="325790">
                <a:tc>
                  <a:txBody>
                    <a:bodyPr/>
                    <a:lstStyle/>
                    <a:p>
                      <a:pPr lvl="0">
                        <a:buNone/>
                      </a:pPr>
                      <a:r>
                        <a:rPr lang="en-US" sz="700" b="1" dirty="0">
                          <a:latin typeface="Ink Free" panose="03080402000500000000" pitchFamily="66" charset="0"/>
                        </a:rPr>
                        <a:t>How safe is space travel?</a:t>
                      </a:r>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700" b="0" i="0" u="none" strike="noStrike" noProof="0" dirty="0">
                          <a:latin typeface="+mn-lt"/>
                        </a:rPr>
                        <a:t>I know the reasons why we investigate outer space.</a:t>
                      </a:r>
                    </a:p>
                    <a:p>
                      <a:pPr lvl="0" algn="l">
                        <a:lnSpc>
                          <a:spcPct val="100000"/>
                        </a:lnSpc>
                        <a:spcBef>
                          <a:spcPts val="0"/>
                        </a:spcBef>
                        <a:spcAft>
                          <a:spcPts val="0"/>
                        </a:spcAft>
                        <a:buNone/>
                      </a:pPr>
                      <a:r>
                        <a:rPr lang="en-GB" sz="700" b="0" i="0" u="none" strike="noStrike" noProof="0" dirty="0">
                          <a:latin typeface="+mn-lt"/>
                        </a:rPr>
                        <a:t>I can describe and explain the effects of space travel on the human body.</a:t>
                      </a:r>
                    </a:p>
                  </a:txBody>
                  <a:tcPr marL="65314" marR="65314" marT="32657" marB="32657">
                    <a:solidFill>
                      <a:schemeClr val="accent1">
                        <a:lumMod val="20000"/>
                        <a:lumOff val="80000"/>
                      </a:schemeClr>
                    </a:solidFill>
                  </a:tcPr>
                </a:tc>
                <a:extLst>
                  <a:ext uri="{0D108BD9-81ED-4DB2-BD59-A6C34878D82A}">
                    <a16:rowId xmlns:a16="http://schemas.microsoft.com/office/drawing/2014/main" val="3897382535"/>
                  </a:ext>
                </a:extLst>
              </a:tr>
            </a:tbl>
          </a:graphicData>
        </a:graphic>
      </p:graphicFrame>
      <p:sp>
        <p:nvSpPr>
          <p:cNvPr id="26" name="TextBox 25">
            <a:extLst>
              <a:ext uri="{FF2B5EF4-FFF2-40B4-BE49-F238E27FC236}">
                <a16:creationId xmlns:a16="http://schemas.microsoft.com/office/drawing/2014/main" id="{59C0BE4A-E004-4B28-9988-6038E49ACCCC}"/>
              </a:ext>
            </a:extLst>
          </p:cNvPr>
          <p:cNvSpPr txBox="1"/>
          <p:nvPr/>
        </p:nvSpPr>
        <p:spPr>
          <a:xfrm>
            <a:off x="1580131" y="5857094"/>
            <a:ext cx="1302990" cy="246221"/>
          </a:xfrm>
          <a:prstGeom prst="rect">
            <a:avLst/>
          </a:prstGeom>
          <a:solidFill>
            <a:srgbClr val="00B0F0"/>
          </a:solidFill>
          <a:ln w="38100">
            <a:solidFill>
              <a:schemeClr val="tx1"/>
            </a:solidFill>
          </a:ln>
        </p:spPr>
        <p:txBody>
          <a:bodyPr wrap="square" rtlCol="0">
            <a:spAutoFit/>
          </a:bodyPr>
          <a:lstStyle/>
          <a:p>
            <a:pPr algn="ctr"/>
            <a:r>
              <a:rPr lang="en-GB" sz="1000" b="1">
                <a:latin typeface="Ink Free" panose="03080402000500000000" pitchFamily="66" charset="0"/>
              </a:rPr>
              <a:t>Learning Experiences</a:t>
            </a:r>
          </a:p>
        </p:txBody>
      </p:sp>
      <p:pic>
        <p:nvPicPr>
          <p:cNvPr id="27" name="Picture 26">
            <a:extLst>
              <a:ext uri="{FF2B5EF4-FFF2-40B4-BE49-F238E27FC236}">
                <a16:creationId xmlns:a16="http://schemas.microsoft.com/office/drawing/2014/main" id="{EE899239-0FA9-4A03-A6BC-3EFADF575C13}"/>
              </a:ext>
            </a:extLst>
          </p:cNvPr>
          <p:cNvPicPr>
            <a:picLocks noChangeAspect="1"/>
          </p:cNvPicPr>
          <p:nvPr/>
        </p:nvPicPr>
        <p:blipFill>
          <a:blip r:embed="rId13"/>
          <a:stretch>
            <a:fillRect/>
          </a:stretch>
        </p:blipFill>
        <p:spPr>
          <a:xfrm>
            <a:off x="6925070" y="395505"/>
            <a:ext cx="272695" cy="4743161"/>
          </a:xfrm>
          <a:prstGeom prst="rect">
            <a:avLst/>
          </a:prstGeom>
        </p:spPr>
      </p:pic>
      <p:pic>
        <p:nvPicPr>
          <p:cNvPr id="28" name="Picture 27">
            <a:extLst>
              <a:ext uri="{FF2B5EF4-FFF2-40B4-BE49-F238E27FC236}">
                <a16:creationId xmlns:a16="http://schemas.microsoft.com/office/drawing/2014/main" id="{06EE0618-D30F-467C-B943-23A285FE864E}"/>
              </a:ext>
            </a:extLst>
          </p:cNvPr>
          <p:cNvPicPr>
            <a:picLocks noChangeAspect="1"/>
          </p:cNvPicPr>
          <p:nvPr/>
        </p:nvPicPr>
        <p:blipFill>
          <a:blip r:embed="rId14"/>
          <a:stretch>
            <a:fillRect/>
          </a:stretch>
        </p:blipFill>
        <p:spPr>
          <a:xfrm>
            <a:off x="7583797" y="5096910"/>
            <a:ext cx="326005" cy="326005"/>
          </a:xfrm>
          <a:prstGeom prst="rect">
            <a:avLst/>
          </a:prstGeom>
          <a:ln>
            <a:noFill/>
          </a:ln>
          <a:effectLst>
            <a:softEdge rad="112500"/>
          </a:effectLst>
        </p:spPr>
      </p:pic>
      <p:sp>
        <p:nvSpPr>
          <p:cNvPr id="29" name="Freeform 12">
            <a:extLst>
              <a:ext uri="{FF2B5EF4-FFF2-40B4-BE49-F238E27FC236}">
                <a16:creationId xmlns:a16="http://schemas.microsoft.com/office/drawing/2014/main" id="{2986AA1B-69BA-4CF4-942B-0BCCFC0939DB}"/>
              </a:ext>
            </a:extLst>
          </p:cNvPr>
          <p:cNvSpPr/>
          <p:nvPr/>
        </p:nvSpPr>
        <p:spPr>
          <a:xfrm>
            <a:off x="1505809" y="22787"/>
            <a:ext cx="947954" cy="86636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15"/>
            <a:stretch>
              <a:fillRect/>
            </a:stretch>
          </a:blipFill>
        </p:spPr>
      </p:sp>
      <p:sp>
        <p:nvSpPr>
          <p:cNvPr id="2" name="TextBox 1">
            <a:extLst>
              <a:ext uri="{FF2B5EF4-FFF2-40B4-BE49-F238E27FC236}">
                <a16:creationId xmlns:a16="http://schemas.microsoft.com/office/drawing/2014/main" id="{F8AA690B-8530-40B4-9619-C1217D8F9A07}"/>
              </a:ext>
            </a:extLst>
          </p:cNvPr>
          <p:cNvSpPr txBox="1"/>
          <p:nvPr/>
        </p:nvSpPr>
        <p:spPr>
          <a:xfrm>
            <a:off x="5149858" y="5084152"/>
            <a:ext cx="2169146" cy="356123"/>
          </a:xfrm>
          <a:prstGeom prst="rect">
            <a:avLst/>
          </a:prstGeom>
          <a:noFill/>
        </p:spPr>
        <p:txBody>
          <a:bodyPr wrap="square" rtlCol="0">
            <a:spAutoFit/>
          </a:bodyPr>
          <a:lstStyle/>
          <a:p>
            <a:r>
              <a:rPr lang="en-GB" sz="857" dirty="0"/>
              <a:t>Recognise that a method is a simple algorithm.</a:t>
            </a:r>
          </a:p>
        </p:txBody>
      </p:sp>
      <p:sp>
        <p:nvSpPr>
          <p:cNvPr id="19" name="TextBox 18">
            <a:extLst>
              <a:ext uri="{FF2B5EF4-FFF2-40B4-BE49-F238E27FC236}">
                <a16:creationId xmlns:a16="http://schemas.microsoft.com/office/drawing/2014/main" id="{722EC301-B614-468D-8011-384BCA7AF73C}"/>
              </a:ext>
            </a:extLst>
          </p:cNvPr>
          <p:cNvSpPr txBox="1"/>
          <p:nvPr/>
        </p:nvSpPr>
        <p:spPr>
          <a:xfrm>
            <a:off x="5154836" y="6076732"/>
            <a:ext cx="2206583" cy="356123"/>
          </a:xfrm>
          <a:prstGeom prst="rect">
            <a:avLst/>
          </a:prstGeom>
          <a:noFill/>
        </p:spPr>
        <p:txBody>
          <a:bodyPr wrap="square" rtlCol="0">
            <a:spAutoFit/>
          </a:bodyPr>
          <a:lstStyle/>
          <a:p>
            <a:r>
              <a:rPr lang="en-GB" sz="857" dirty="0"/>
              <a:t>Many examples of major events in recent history are included. </a:t>
            </a:r>
          </a:p>
        </p:txBody>
      </p:sp>
      <p:sp>
        <p:nvSpPr>
          <p:cNvPr id="20" name="TextBox 19">
            <a:extLst>
              <a:ext uri="{FF2B5EF4-FFF2-40B4-BE49-F238E27FC236}">
                <a16:creationId xmlns:a16="http://schemas.microsoft.com/office/drawing/2014/main" id="{A86BEC4F-2600-4E8D-A1AC-2EC725E3D325}"/>
              </a:ext>
            </a:extLst>
          </p:cNvPr>
          <p:cNvSpPr txBox="1"/>
          <p:nvPr/>
        </p:nvSpPr>
        <p:spPr>
          <a:xfrm>
            <a:off x="5149858" y="5433837"/>
            <a:ext cx="2169146" cy="224229"/>
          </a:xfrm>
          <a:prstGeom prst="rect">
            <a:avLst/>
          </a:prstGeom>
          <a:noFill/>
        </p:spPr>
        <p:txBody>
          <a:bodyPr wrap="square" rtlCol="0">
            <a:spAutoFit/>
          </a:bodyPr>
          <a:lstStyle/>
          <a:p>
            <a:r>
              <a:rPr lang="en-GB" sz="857" dirty="0"/>
              <a:t>Calculation of volume, mass and density.</a:t>
            </a:r>
          </a:p>
        </p:txBody>
      </p:sp>
      <p:sp>
        <p:nvSpPr>
          <p:cNvPr id="21" name="TextBox 20">
            <a:extLst>
              <a:ext uri="{FF2B5EF4-FFF2-40B4-BE49-F238E27FC236}">
                <a16:creationId xmlns:a16="http://schemas.microsoft.com/office/drawing/2014/main" id="{1A9B4395-5B91-462C-9FD0-C7F2CD2D37FA}"/>
              </a:ext>
            </a:extLst>
          </p:cNvPr>
          <p:cNvSpPr txBox="1"/>
          <p:nvPr/>
        </p:nvSpPr>
        <p:spPr>
          <a:xfrm>
            <a:off x="5154836" y="5776499"/>
            <a:ext cx="2169146" cy="356123"/>
          </a:xfrm>
          <a:prstGeom prst="rect">
            <a:avLst/>
          </a:prstGeom>
          <a:noFill/>
        </p:spPr>
        <p:txBody>
          <a:bodyPr wrap="square" rtlCol="0">
            <a:spAutoFit/>
          </a:bodyPr>
          <a:lstStyle/>
          <a:p>
            <a:r>
              <a:rPr lang="en-GB" sz="857" dirty="0"/>
              <a:t>Discuss the impact of the bomb on Hiroshima.</a:t>
            </a:r>
          </a:p>
        </p:txBody>
      </p:sp>
      <p:sp>
        <p:nvSpPr>
          <p:cNvPr id="30" name="TextBox 29">
            <a:extLst>
              <a:ext uri="{FF2B5EF4-FFF2-40B4-BE49-F238E27FC236}">
                <a16:creationId xmlns:a16="http://schemas.microsoft.com/office/drawing/2014/main" id="{EEAC72ED-358B-4C49-BD3B-294121141553}"/>
              </a:ext>
            </a:extLst>
          </p:cNvPr>
          <p:cNvSpPr txBox="1"/>
          <p:nvPr/>
        </p:nvSpPr>
        <p:spPr>
          <a:xfrm>
            <a:off x="5154836" y="6406493"/>
            <a:ext cx="2206583" cy="224229"/>
          </a:xfrm>
          <a:prstGeom prst="rect">
            <a:avLst/>
          </a:prstGeom>
          <a:noFill/>
        </p:spPr>
        <p:txBody>
          <a:bodyPr wrap="square" rtlCol="0">
            <a:spAutoFit/>
          </a:bodyPr>
          <a:lstStyle/>
          <a:p>
            <a:r>
              <a:rPr lang="en-GB" sz="857" dirty="0"/>
              <a:t>Calculate density.</a:t>
            </a:r>
          </a:p>
        </p:txBody>
      </p:sp>
      <p:grpSp>
        <p:nvGrpSpPr>
          <p:cNvPr id="23" name="Group 22">
            <a:extLst>
              <a:ext uri="{FF2B5EF4-FFF2-40B4-BE49-F238E27FC236}">
                <a16:creationId xmlns:a16="http://schemas.microsoft.com/office/drawing/2014/main" id="{D5EFE9AD-A04F-4BEA-94B5-860B0258C90D}"/>
              </a:ext>
            </a:extLst>
          </p:cNvPr>
          <p:cNvGrpSpPr/>
          <p:nvPr/>
        </p:nvGrpSpPr>
        <p:grpSpPr>
          <a:xfrm>
            <a:off x="7204164" y="85327"/>
            <a:ext cx="3414369" cy="4992293"/>
            <a:chOff x="7349337" y="36399"/>
            <a:chExt cx="5427879" cy="1694330"/>
          </a:xfrm>
        </p:grpSpPr>
        <p:graphicFrame>
          <p:nvGraphicFramePr>
            <p:cNvPr id="25" name="Diagram 24">
              <a:extLst>
                <a:ext uri="{FF2B5EF4-FFF2-40B4-BE49-F238E27FC236}">
                  <a16:creationId xmlns:a16="http://schemas.microsoft.com/office/drawing/2014/main" id="{069D9167-DD09-4B7A-9D77-C715E834D813}"/>
                </a:ext>
              </a:extLst>
            </p:cNvPr>
            <p:cNvGraphicFramePr/>
            <p:nvPr>
              <p:extLst/>
            </p:nvPr>
          </p:nvGraphicFramePr>
          <p:xfrm>
            <a:off x="7485888" y="138988"/>
            <a:ext cx="5291328" cy="1591741"/>
          </p:xfrm>
          <a:graphic>
            <a:graphicData uri="http://schemas.openxmlformats.org/drawingml/2006/diagram">
              <dgm:relIds xmlns:dgm="http://schemas.openxmlformats.org/drawingml/2006/diagram" xmlns:r="http://schemas.openxmlformats.org/officeDocument/2006/relationships" r:dm="rId16" r:lo="rId17" r:qs="rId18" r:cs="rId19"/>
            </a:graphicData>
          </a:graphic>
        </p:graphicFrame>
        <p:sp>
          <p:nvSpPr>
            <p:cNvPr id="31" name="TextBox 30">
              <a:extLst>
                <a:ext uri="{FF2B5EF4-FFF2-40B4-BE49-F238E27FC236}">
                  <a16:creationId xmlns:a16="http://schemas.microsoft.com/office/drawing/2014/main" id="{3030DEC1-F9EE-4B7F-9E24-7C8726AB0BC1}"/>
                </a:ext>
              </a:extLst>
            </p:cNvPr>
            <p:cNvSpPr txBox="1"/>
            <p:nvPr/>
          </p:nvSpPr>
          <p:spPr>
            <a:xfrm>
              <a:off x="7349337" y="36399"/>
              <a:ext cx="5291329" cy="76101"/>
            </a:xfrm>
            <a:prstGeom prst="rect">
              <a:avLst/>
            </a:prstGeom>
            <a:noFill/>
          </p:spPr>
          <p:txBody>
            <a:bodyPr wrap="square" rtlCol="0">
              <a:spAutoFit/>
            </a:bodyPr>
            <a:lstStyle/>
            <a:p>
              <a:endParaRPr lang="en-GB" sz="857" b="1" dirty="0">
                <a:latin typeface="Ink Free" panose="03080402000500000000" pitchFamily="66" charset="0"/>
              </a:endParaRPr>
            </a:p>
          </p:txBody>
        </p:sp>
      </p:grpSp>
    </p:spTree>
    <p:extLst>
      <p:ext uri="{BB962C8B-B14F-4D97-AF65-F5344CB8AC3E}">
        <p14:creationId xmlns:p14="http://schemas.microsoft.com/office/powerpoint/2010/main" val="4180092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05977A20-6D5A-47EF-ACDC-555CFA95CEB1}"/>
              </a:ext>
            </a:extLst>
          </p:cNvPr>
          <p:cNvGraphicFramePr/>
          <p:nvPr>
            <p:extLst/>
          </p:nvPr>
        </p:nvGraphicFramePr>
        <p:xfrm>
          <a:off x="7696484" y="5337110"/>
          <a:ext cx="2684162" cy="13883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E304C6C9-6A60-4ABD-9D73-B6E3DF440077}"/>
              </a:ext>
            </a:extLst>
          </p:cNvPr>
          <p:cNvSpPr txBox="1"/>
          <p:nvPr/>
        </p:nvSpPr>
        <p:spPr>
          <a:xfrm>
            <a:off x="2453763" y="191589"/>
            <a:ext cx="4626306" cy="769478"/>
          </a:xfrm>
          <a:prstGeom prst="rect">
            <a:avLst/>
          </a:prstGeom>
          <a:noFill/>
        </p:spPr>
        <p:txBody>
          <a:bodyPr wrap="square" lIns="65314" tIns="32657" rIns="65314" bIns="32657" rtlCol="0" anchor="t">
            <a:spAutoFit/>
          </a:bodyPr>
          <a:lstStyle/>
          <a:p>
            <a:r>
              <a:rPr lang="en-GB" sz="1143" b="1" dirty="0">
                <a:latin typeface="Ink Free"/>
              </a:rPr>
              <a:t>Subject: Science</a:t>
            </a:r>
            <a:endParaRPr lang="en-GB" sz="1143" b="1" dirty="0">
              <a:latin typeface="Ink Free" panose="03080402000500000000" pitchFamily="66" charset="0"/>
            </a:endParaRPr>
          </a:p>
          <a:p>
            <a:r>
              <a:rPr lang="en-GB" sz="1143" b="1" dirty="0">
                <a:latin typeface="Ink Free"/>
              </a:rPr>
              <a:t>Topic: Y9 Unit 5 Keep it moving</a:t>
            </a:r>
            <a:endParaRPr lang="en-GB" sz="1143" b="1" dirty="0">
              <a:latin typeface="Ink Free" panose="03080402000500000000" pitchFamily="66" charset="0"/>
            </a:endParaRPr>
          </a:p>
          <a:p>
            <a:r>
              <a:rPr lang="en-GB" sz="1143" b="1" dirty="0">
                <a:latin typeface="Ink Free"/>
              </a:rPr>
              <a:t>Key Question: </a:t>
            </a:r>
            <a:r>
              <a:rPr lang="es-ES" sz="1143" b="1" dirty="0">
                <a:latin typeface="Ink Free"/>
              </a:rPr>
              <a:t> </a:t>
            </a:r>
            <a:r>
              <a:rPr lang="es-ES" sz="1143" b="1" dirty="0" err="1">
                <a:latin typeface="Ink Free"/>
              </a:rPr>
              <a:t>How</a:t>
            </a:r>
            <a:r>
              <a:rPr lang="es-ES" sz="1143" b="1" dirty="0">
                <a:latin typeface="Ink Free"/>
              </a:rPr>
              <a:t> do </a:t>
            </a:r>
            <a:r>
              <a:rPr lang="es-ES" sz="1143" b="1" dirty="0" err="1">
                <a:latin typeface="Ink Free"/>
              </a:rPr>
              <a:t>structures</a:t>
            </a:r>
            <a:r>
              <a:rPr lang="es-ES" sz="1143" b="1" dirty="0">
                <a:latin typeface="Ink Free"/>
              </a:rPr>
              <a:t> relate </a:t>
            </a:r>
            <a:r>
              <a:rPr lang="es-ES" sz="1143" b="1" dirty="0" err="1">
                <a:latin typeface="Ink Free"/>
              </a:rPr>
              <a:t>to</a:t>
            </a:r>
            <a:r>
              <a:rPr lang="es-ES" sz="1143" b="1" dirty="0">
                <a:latin typeface="Ink Free"/>
              </a:rPr>
              <a:t> </a:t>
            </a:r>
            <a:r>
              <a:rPr lang="es-ES" sz="1143" b="1" dirty="0" err="1">
                <a:latin typeface="Ink Free"/>
              </a:rPr>
              <a:t>properties</a:t>
            </a:r>
            <a:r>
              <a:rPr lang="es-ES" sz="1143" b="1" dirty="0">
                <a:latin typeface="Ink Free"/>
              </a:rPr>
              <a:t> and </a:t>
            </a:r>
            <a:r>
              <a:rPr lang="es-ES" sz="1143" b="1" dirty="0" err="1">
                <a:latin typeface="Ink Free"/>
              </a:rPr>
              <a:t>function</a:t>
            </a:r>
            <a:r>
              <a:rPr lang="es-ES" sz="1143" b="1" dirty="0">
                <a:latin typeface="Ink Free"/>
              </a:rPr>
              <a:t> in </a:t>
            </a:r>
            <a:r>
              <a:rPr lang="es-ES" sz="1143" b="1" dirty="0" err="1">
                <a:latin typeface="Ink Free"/>
              </a:rPr>
              <a:t>Science</a:t>
            </a:r>
            <a:r>
              <a:rPr lang="es-ES" sz="1143" b="1" dirty="0">
                <a:latin typeface="Ink Free"/>
              </a:rPr>
              <a:t>?</a:t>
            </a:r>
            <a:endParaRPr lang="en-GB" sz="1143" b="1" dirty="0">
              <a:latin typeface="Ink Free" panose="03080402000500000000" pitchFamily="66" charset="0"/>
            </a:endParaRPr>
          </a:p>
        </p:txBody>
      </p:sp>
      <p:sp>
        <p:nvSpPr>
          <p:cNvPr id="10" name="TextBox 9">
            <a:extLst>
              <a:ext uri="{FF2B5EF4-FFF2-40B4-BE49-F238E27FC236}">
                <a16:creationId xmlns:a16="http://schemas.microsoft.com/office/drawing/2014/main" id="{5F219E5C-58C7-4F2F-A031-1B2EBCE5B9ED}"/>
              </a:ext>
            </a:extLst>
          </p:cNvPr>
          <p:cNvSpPr txBox="1"/>
          <p:nvPr/>
        </p:nvSpPr>
        <p:spPr>
          <a:xfrm>
            <a:off x="1580132" y="955356"/>
            <a:ext cx="5270615" cy="791535"/>
          </a:xfrm>
          <a:prstGeom prst="rect">
            <a:avLst/>
          </a:prstGeom>
          <a:noFill/>
          <a:ln w="28575">
            <a:solidFill>
              <a:schemeClr val="accent1"/>
            </a:solidFill>
          </a:ln>
        </p:spPr>
        <p:txBody>
          <a:bodyPr wrap="square" lIns="65314" tIns="32657" rIns="65314" bIns="32657" rtlCol="0" anchor="t">
            <a:spAutoFit/>
          </a:bodyPr>
          <a:lstStyle/>
          <a:p>
            <a:r>
              <a:rPr lang="en-GB" sz="786" dirty="0"/>
              <a:t>Overview: In this unit, students will explore the structure and function of animal and plant cells, learning how key organelles support life processes. They will study membrane transport mechanisms such as diffusion, osmosis, and active transport. The unit then shifts to Earth science, covering the structure of the Earth and the evolution of its atmosphere. Students will investigate tectonic plate movements and how they cause earthquakes and volcanoes. They will also explore how heat is transferred through conduction, convection, and radiation. Finally, they will understand how differences in density give rise to different uses of materials.</a:t>
            </a:r>
            <a:endParaRPr lang="en-GB" sz="857" b="1" dirty="0">
              <a:solidFill>
                <a:schemeClr val="bg1"/>
              </a:solidFill>
              <a:ea typeface="Calibri"/>
              <a:cs typeface="Calibri"/>
            </a:endParaRPr>
          </a:p>
        </p:txBody>
      </p:sp>
      <p:sp>
        <p:nvSpPr>
          <p:cNvPr id="13" name="TextBox 12">
            <a:extLst>
              <a:ext uri="{FF2B5EF4-FFF2-40B4-BE49-F238E27FC236}">
                <a16:creationId xmlns:a16="http://schemas.microsoft.com/office/drawing/2014/main" id="{051DD4DD-C6C2-45B9-A5AF-C3D51F57DB68}"/>
              </a:ext>
            </a:extLst>
          </p:cNvPr>
          <p:cNvSpPr txBox="1"/>
          <p:nvPr/>
        </p:nvSpPr>
        <p:spPr>
          <a:xfrm>
            <a:off x="7361419" y="5102060"/>
            <a:ext cx="3370217" cy="246221"/>
          </a:xfrm>
          <a:prstGeom prst="rect">
            <a:avLst/>
          </a:prstGeom>
          <a:noFill/>
        </p:spPr>
        <p:txBody>
          <a:bodyPr wrap="square" rtlCol="0">
            <a:spAutoFit/>
          </a:bodyPr>
          <a:lstStyle/>
          <a:p>
            <a:pPr algn="ctr"/>
            <a:r>
              <a:rPr lang="en-GB" sz="1000" b="1" dirty="0">
                <a:latin typeface="Ink Free" panose="03080402000500000000" pitchFamily="66" charset="0"/>
              </a:rPr>
              <a:t>Assessments (linked to progression steps)</a:t>
            </a:r>
          </a:p>
        </p:txBody>
      </p:sp>
      <p:sp>
        <p:nvSpPr>
          <p:cNvPr id="12" name="TextBox 11">
            <a:extLst>
              <a:ext uri="{FF2B5EF4-FFF2-40B4-BE49-F238E27FC236}">
                <a16:creationId xmlns:a16="http://schemas.microsoft.com/office/drawing/2014/main" id="{41ED30CA-89BA-4A70-9C68-CCD6FF4544EB}"/>
              </a:ext>
            </a:extLst>
          </p:cNvPr>
          <p:cNvSpPr txBox="1"/>
          <p:nvPr/>
        </p:nvSpPr>
        <p:spPr>
          <a:xfrm>
            <a:off x="1568639" y="6096987"/>
            <a:ext cx="2745377" cy="707886"/>
          </a:xfrm>
          <a:prstGeom prst="rect">
            <a:avLst/>
          </a:prstGeom>
          <a:noFill/>
          <a:ln w="28575">
            <a:solidFill>
              <a:schemeClr val="accent1"/>
            </a:solidFill>
          </a:ln>
        </p:spPr>
        <p:txBody>
          <a:bodyPr wrap="square" rtlCol="0">
            <a:spAutoFit/>
          </a:bodyPr>
          <a:lstStyle/>
          <a:p>
            <a:r>
              <a:rPr lang="en-GB" sz="1000" b="1" dirty="0">
                <a:latin typeface="Ink Free" panose="03080402000500000000" pitchFamily="66" charset="0"/>
              </a:rPr>
              <a:t>Universal Experience</a:t>
            </a:r>
          </a:p>
          <a:p>
            <a:r>
              <a:rPr lang="en-GB" sz="1000" b="1" dirty="0"/>
              <a:t>Preparation of microscope slides, heat transfer investigations investigating osmosis in plant cells.</a:t>
            </a:r>
          </a:p>
        </p:txBody>
      </p:sp>
      <p:sp>
        <p:nvSpPr>
          <p:cNvPr id="16" name="TextBox 15">
            <a:extLst>
              <a:ext uri="{FF2B5EF4-FFF2-40B4-BE49-F238E27FC236}">
                <a16:creationId xmlns:a16="http://schemas.microsoft.com/office/drawing/2014/main" id="{958F7D37-7D4A-4B04-9C63-2CCF2BEF98D0}"/>
              </a:ext>
            </a:extLst>
          </p:cNvPr>
          <p:cNvSpPr txBox="1"/>
          <p:nvPr/>
        </p:nvSpPr>
        <p:spPr>
          <a:xfrm>
            <a:off x="1573467" y="4955747"/>
            <a:ext cx="2740549" cy="1092607"/>
          </a:xfrm>
          <a:prstGeom prst="rect">
            <a:avLst/>
          </a:prstGeom>
          <a:noFill/>
          <a:ln w="28575">
            <a:solidFill>
              <a:schemeClr val="accent1"/>
            </a:solidFill>
          </a:ln>
        </p:spPr>
        <p:txBody>
          <a:bodyPr wrap="square" rtlCol="0">
            <a:spAutoFit/>
          </a:bodyPr>
          <a:lstStyle/>
          <a:p>
            <a:r>
              <a:rPr lang="en-GB" sz="1100" b="1" dirty="0">
                <a:latin typeface="Ink Free" panose="03080402000500000000" pitchFamily="66" charset="0"/>
              </a:rPr>
              <a:t>Key Words</a:t>
            </a:r>
          </a:p>
          <a:p>
            <a:r>
              <a:rPr lang="en-GB" sz="900" b="1" dirty="0"/>
              <a:t>Organelle, mitochondria, nucleus, cell wall, membrane, vacuole, cytoplasm, chloroplast, osmosis, diffusion, active transport, molecule, semi-permeable membrane, density, volume, conduction, convection, radiation, continental drift, tectonic plates, theory, boundaries atmosphere </a:t>
            </a:r>
          </a:p>
        </p:txBody>
      </p:sp>
      <p:graphicFrame>
        <p:nvGraphicFramePr>
          <p:cNvPr id="15" name="Diagram 14">
            <a:extLst>
              <a:ext uri="{FF2B5EF4-FFF2-40B4-BE49-F238E27FC236}">
                <a16:creationId xmlns:a16="http://schemas.microsoft.com/office/drawing/2014/main" id="{6EE25214-3D94-44AD-86C6-5FFF3CF140C8}"/>
              </a:ext>
            </a:extLst>
          </p:cNvPr>
          <p:cNvGraphicFramePr/>
          <p:nvPr>
            <p:extLst/>
          </p:nvPr>
        </p:nvGraphicFramePr>
        <p:xfrm>
          <a:off x="4356431" y="5089907"/>
          <a:ext cx="2962573" cy="16648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2" name="Table 21">
            <a:extLst>
              <a:ext uri="{FF2B5EF4-FFF2-40B4-BE49-F238E27FC236}">
                <a16:creationId xmlns:a16="http://schemas.microsoft.com/office/drawing/2014/main" id="{9D3B51B1-2EAA-4D0C-BD26-EEA61E0BD9DA}"/>
              </a:ext>
            </a:extLst>
          </p:cNvPr>
          <p:cNvGraphicFramePr>
            <a:graphicFrameLocks noGrp="1"/>
          </p:cNvGraphicFramePr>
          <p:nvPr>
            <p:extLst/>
          </p:nvPr>
        </p:nvGraphicFramePr>
        <p:xfrm>
          <a:off x="1580131" y="1779138"/>
          <a:ext cx="5270612" cy="3131917"/>
        </p:xfrm>
        <a:graphic>
          <a:graphicData uri="http://schemas.openxmlformats.org/drawingml/2006/table">
            <a:tbl>
              <a:tblPr firstRow="1" bandRow="1">
                <a:tableStyleId>{5C22544A-7EE6-4342-B048-85BDC9FD1C3A}</a:tableStyleId>
              </a:tblPr>
              <a:tblGrid>
                <a:gridCol w="1728106">
                  <a:extLst>
                    <a:ext uri="{9D8B030D-6E8A-4147-A177-3AD203B41FA5}">
                      <a16:colId xmlns:a16="http://schemas.microsoft.com/office/drawing/2014/main" val="1008402731"/>
                    </a:ext>
                  </a:extLst>
                </a:gridCol>
                <a:gridCol w="3542506">
                  <a:extLst>
                    <a:ext uri="{9D8B030D-6E8A-4147-A177-3AD203B41FA5}">
                      <a16:colId xmlns:a16="http://schemas.microsoft.com/office/drawing/2014/main" val="3928792102"/>
                    </a:ext>
                  </a:extLst>
                </a:gridCol>
              </a:tblGrid>
              <a:tr h="334539">
                <a:tc gridSpan="2">
                  <a:txBody>
                    <a:bodyPr/>
                    <a:lstStyle/>
                    <a:p>
                      <a:r>
                        <a:rPr lang="en-GB" sz="1400" dirty="0">
                          <a:latin typeface="Ink Free"/>
                        </a:rPr>
                        <a:t>Content</a:t>
                      </a:r>
                    </a:p>
                  </a:txBody>
                  <a:tcPr marL="65314" marR="65314" marT="32657" marB="32657">
                    <a:solidFill>
                      <a:schemeClr val="accent1">
                        <a:lumMod val="75000"/>
                      </a:schemeClr>
                    </a:solidFill>
                  </a:tcPr>
                </a:tc>
                <a:tc hMerge="1">
                  <a:txBody>
                    <a:bodyPr/>
                    <a:lstStyle/>
                    <a:p>
                      <a:endParaRPr lang="en-GB"/>
                    </a:p>
                  </a:txBody>
                  <a:tcPr/>
                </a:tc>
                <a:extLst>
                  <a:ext uri="{0D108BD9-81ED-4DB2-BD59-A6C34878D82A}">
                    <a16:rowId xmlns:a16="http://schemas.microsoft.com/office/drawing/2014/main" val="1656761556"/>
                  </a:ext>
                </a:extLst>
              </a:tr>
              <a:tr h="321672">
                <a:tc>
                  <a:txBody>
                    <a:bodyPr/>
                    <a:lstStyle/>
                    <a:p>
                      <a:r>
                        <a:rPr lang="en-GB" sz="700" b="1" dirty="0">
                          <a:latin typeface="Ink Free" panose="03080402000500000000" pitchFamily="66" charset="0"/>
                        </a:rPr>
                        <a:t>How are cells organised in the body?</a:t>
                      </a:r>
                    </a:p>
                  </a:txBody>
                  <a:tcPr marL="65314" marR="65314" marT="32657" marB="32657">
                    <a:solidFill>
                      <a:schemeClr val="accent1">
                        <a:lumMod val="40000"/>
                        <a:lumOff val="60000"/>
                      </a:schemeClr>
                    </a:solidFill>
                  </a:tcPr>
                </a:tc>
                <a:tc>
                  <a:txBody>
                    <a:bodyPr/>
                    <a:lstStyle/>
                    <a:p>
                      <a:pPr marL="0" lvl="0" indent="0" algn="l">
                        <a:lnSpc>
                          <a:spcPct val="100000"/>
                        </a:lnSpc>
                        <a:buNone/>
                      </a:pPr>
                      <a:r>
                        <a:rPr lang="en-GB" sz="700" b="0" i="0" u="none" strike="noStrike" baseline="0" noProof="0" dirty="0">
                          <a:solidFill>
                            <a:srgbClr val="000000"/>
                          </a:solidFill>
                          <a:latin typeface="+mn-lt"/>
                        </a:rPr>
                        <a:t>I know the functions of different cell types and how cells, tissues, organs, and systems are organised.</a:t>
                      </a:r>
                    </a:p>
                    <a:p>
                      <a:pPr marL="0" lvl="0" indent="0" algn="l">
                        <a:lnSpc>
                          <a:spcPct val="100000"/>
                        </a:lnSpc>
                        <a:buNone/>
                      </a:pPr>
                      <a:r>
                        <a:rPr lang="en-GB" sz="700" b="0" i="0" u="none" strike="noStrike" baseline="0" noProof="0" dirty="0">
                          <a:solidFill>
                            <a:srgbClr val="000000"/>
                          </a:solidFill>
                          <a:latin typeface="+mn-lt"/>
                        </a:rPr>
                        <a:t>I can label and describe the organisation of the human body from cells to systems.</a:t>
                      </a:r>
                    </a:p>
                  </a:txBody>
                  <a:tcPr marL="65314" marR="65314" marT="32657" marB="32657">
                    <a:solidFill>
                      <a:schemeClr val="accent1">
                        <a:lumMod val="20000"/>
                        <a:lumOff val="80000"/>
                      </a:schemeClr>
                    </a:solidFill>
                  </a:tcPr>
                </a:tc>
                <a:extLst>
                  <a:ext uri="{0D108BD9-81ED-4DB2-BD59-A6C34878D82A}">
                    <a16:rowId xmlns:a16="http://schemas.microsoft.com/office/drawing/2014/main" val="1798448332"/>
                  </a:ext>
                </a:extLst>
              </a:tr>
              <a:tr h="321672">
                <a:tc>
                  <a:txBody>
                    <a:bodyPr/>
                    <a:lstStyle/>
                    <a:p>
                      <a:pPr lvl="0">
                        <a:buNone/>
                      </a:pPr>
                      <a:r>
                        <a:rPr lang="en-US" sz="700" b="1" dirty="0">
                          <a:latin typeface="Ink Free" panose="03080402000500000000" pitchFamily="66" charset="0"/>
                        </a:rPr>
                        <a:t>How do substances move in and out of cells?</a:t>
                      </a:r>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700" b="0" i="0" u="none" strike="noStrike" noProof="0" dirty="0">
                          <a:latin typeface="+mn-lt"/>
                        </a:rPr>
                        <a:t>I know the processes of diffusion, osmosis, and active transport and when they occur.</a:t>
                      </a:r>
                    </a:p>
                    <a:p>
                      <a:pPr lvl="0" algn="l">
                        <a:lnSpc>
                          <a:spcPct val="100000"/>
                        </a:lnSpc>
                        <a:spcBef>
                          <a:spcPts val="0"/>
                        </a:spcBef>
                        <a:spcAft>
                          <a:spcPts val="0"/>
                        </a:spcAft>
                        <a:buNone/>
                      </a:pPr>
                      <a:r>
                        <a:rPr lang="en-GB" sz="700" b="0" i="0" u="none" strike="noStrike" noProof="0" dirty="0">
                          <a:latin typeface="+mn-lt"/>
                        </a:rPr>
                        <a:t>I can explain how substances move across cell membranes and apply this to real-life examples.</a:t>
                      </a:r>
                    </a:p>
                  </a:txBody>
                  <a:tcPr marL="65314" marR="65314" marT="32657" marB="32657">
                    <a:solidFill>
                      <a:schemeClr val="accent1">
                        <a:lumMod val="20000"/>
                        <a:lumOff val="80000"/>
                      </a:schemeClr>
                    </a:solidFill>
                  </a:tcPr>
                </a:tc>
                <a:extLst>
                  <a:ext uri="{0D108BD9-81ED-4DB2-BD59-A6C34878D82A}">
                    <a16:rowId xmlns:a16="http://schemas.microsoft.com/office/drawing/2014/main" val="2719558772"/>
                  </a:ext>
                </a:extLst>
              </a:tr>
              <a:tr h="321672">
                <a:tc>
                  <a:txBody>
                    <a:bodyPr/>
                    <a:lstStyle/>
                    <a:p>
                      <a:pPr lvl="0">
                        <a:buNone/>
                      </a:pPr>
                      <a:r>
                        <a:rPr lang="en-US" sz="700" b="1" dirty="0">
                          <a:latin typeface="Ink Free" panose="03080402000500000000" pitchFamily="66" charset="0"/>
                        </a:rPr>
                        <a:t>What is the structure of the Earth?</a:t>
                      </a:r>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700" b="0" i="0" u="none" strike="noStrike" noProof="0" dirty="0">
                          <a:latin typeface="+mn-lt"/>
                        </a:rPr>
                        <a:t>I know the names and features of the Earth’s layers: crust, mantle, outer core, and inner core.</a:t>
                      </a:r>
                    </a:p>
                    <a:p>
                      <a:pPr lvl="0" algn="l">
                        <a:lnSpc>
                          <a:spcPct val="100000"/>
                        </a:lnSpc>
                        <a:spcBef>
                          <a:spcPts val="0"/>
                        </a:spcBef>
                        <a:spcAft>
                          <a:spcPts val="0"/>
                        </a:spcAft>
                        <a:buNone/>
                      </a:pPr>
                      <a:r>
                        <a:rPr lang="en-GB" sz="700" b="0" i="0" u="none" strike="noStrike" noProof="0" dirty="0">
                          <a:latin typeface="+mn-lt"/>
                        </a:rPr>
                        <a:t>I can describe and label a diagram of Earth’s structure and explain the properties of each layer.</a:t>
                      </a:r>
                    </a:p>
                  </a:txBody>
                  <a:tcPr marL="65314" marR="65314" marT="32657" marB="32657">
                    <a:solidFill>
                      <a:schemeClr val="accent1">
                        <a:lumMod val="20000"/>
                        <a:lumOff val="80000"/>
                      </a:schemeClr>
                    </a:solidFill>
                  </a:tcPr>
                </a:tc>
                <a:extLst>
                  <a:ext uri="{0D108BD9-81ED-4DB2-BD59-A6C34878D82A}">
                    <a16:rowId xmlns:a16="http://schemas.microsoft.com/office/drawing/2014/main" val="809324157"/>
                  </a:ext>
                </a:extLst>
              </a:tr>
              <a:tr h="321672">
                <a:tc>
                  <a:txBody>
                    <a:bodyPr/>
                    <a:lstStyle/>
                    <a:p>
                      <a:r>
                        <a:rPr lang="en-GB" sz="700" b="1" dirty="0">
                          <a:latin typeface="Ink Free" panose="03080402000500000000" pitchFamily="66" charset="0"/>
                        </a:rPr>
                        <a:t>How did the Earth’s atmosphere evolve?</a:t>
                      </a:r>
                    </a:p>
                  </a:txBody>
                  <a:tcPr marL="65314" marR="65314" marT="32657" marB="32657">
                    <a:solidFill>
                      <a:schemeClr val="accent1">
                        <a:lumMod val="40000"/>
                        <a:lumOff val="60000"/>
                      </a:schemeClr>
                    </a:solidFill>
                  </a:tcPr>
                </a:tc>
                <a:tc>
                  <a:txBody>
                    <a:bodyPr/>
                    <a:lstStyle/>
                    <a:p>
                      <a:pPr lvl="0" algn="l">
                        <a:buNone/>
                      </a:pPr>
                      <a:r>
                        <a:rPr lang="en-GB" sz="700" dirty="0"/>
                        <a:t>I know how volcanic activity, early life, and changing gases shaped Earth’s early atmosphere.</a:t>
                      </a:r>
                    </a:p>
                    <a:p>
                      <a:pPr lvl="0" algn="l">
                        <a:buNone/>
                      </a:pPr>
                      <a:r>
                        <a:rPr lang="en-GB" sz="700" dirty="0"/>
                        <a:t>I can explain how the atmosphere changed over time using scientific evidence.</a:t>
                      </a:r>
                    </a:p>
                  </a:txBody>
                  <a:tcPr marL="65314" marR="65314" marT="32657" marB="32657">
                    <a:solidFill>
                      <a:schemeClr val="accent1">
                        <a:lumMod val="20000"/>
                        <a:lumOff val="80000"/>
                      </a:schemeClr>
                    </a:solidFill>
                  </a:tcPr>
                </a:tc>
                <a:extLst>
                  <a:ext uri="{0D108BD9-81ED-4DB2-BD59-A6C34878D82A}">
                    <a16:rowId xmlns:a16="http://schemas.microsoft.com/office/drawing/2014/main" val="1860905795"/>
                  </a:ext>
                </a:extLst>
              </a:tr>
              <a:tr h="321672">
                <a:tc>
                  <a:txBody>
                    <a:bodyPr/>
                    <a:lstStyle/>
                    <a:p>
                      <a:pPr lvl="0">
                        <a:buNone/>
                      </a:pPr>
                      <a:r>
                        <a:rPr lang="en-US" sz="700" b="1" dirty="0">
                          <a:latin typeface="Ink Free" panose="03080402000500000000" pitchFamily="66" charset="0"/>
                        </a:rPr>
                        <a:t>What is the current state of Earth’s atmosphere?</a:t>
                      </a:r>
                    </a:p>
                  </a:txBody>
                  <a:tcPr marL="65314" marR="65314" marT="32657" marB="32657">
                    <a:solidFill>
                      <a:schemeClr val="accent1">
                        <a:lumMod val="40000"/>
                        <a:lumOff val="60000"/>
                      </a:schemeClr>
                    </a:solidFill>
                  </a:tcPr>
                </a:tc>
                <a:tc>
                  <a:txBody>
                    <a:bodyPr/>
                    <a:lstStyle/>
                    <a:p>
                      <a:pPr marL="0" lvl="0" indent="0" algn="l">
                        <a:lnSpc>
                          <a:spcPct val="100000"/>
                        </a:lnSpc>
                        <a:buNone/>
                      </a:pPr>
                      <a:r>
                        <a:rPr lang="en-GB" sz="700" b="0" i="0" u="none" strike="noStrike" baseline="0" noProof="0" dirty="0">
                          <a:solidFill>
                            <a:srgbClr val="000000"/>
                          </a:solidFill>
                          <a:latin typeface="+mn-lt"/>
                        </a:rPr>
                        <a:t>I know the composition of today’s atmosphere and the human activities that affect it.</a:t>
                      </a:r>
                    </a:p>
                    <a:p>
                      <a:pPr marL="0" lvl="0" indent="0" algn="l">
                        <a:lnSpc>
                          <a:spcPct val="100000"/>
                        </a:lnSpc>
                        <a:buNone/>
                      </a:pPr>
                      <a:r>
                        <a:rPr lang="en-GB" sz="700" b="0" i="0" u="none" strike="noStrike" baseline="0" noProof="0" dirty="0">
                          <a:solidFill>
                            <a:srgbClr val="000000"/>
                          </a:solidFill>
                          <a:latin typeface="+mn-lt"/>
                        </a:rPr>
                        <a:t>I can describe the impact of pollution and greenhouse gases on the modern atmosphere.</a:t>
                      </a:r>
                    </a:p>
                  </a:txBody>
                  <a:tcPr marL="65314" marR="65314" marT="32657" marB="32657">
                    <a:solidFill>
                      <a:schemeClr val="accent1">
                        <a:lumMod val="20000"/>
                        <a:lumOff val="80000"/>
                      </a:schemeClr>
                    </a:solidFill>
                  </a:tcPr>
                </a:tc>
                <a:extLst>
                  <a:ext uri="{0D108BD9-81ED-4DB2-BD59-A6C34878D82A}">
                    <a16:rowId xmlns:a16="http://schemas.microsoft.com/office/drawing/2014/main" val="1519713273"/>
                  </a:ext>
                </a:extLst>
              </a:tr>
              <a:tr h="350510">
                <a:tc>
                  <a:txBody>
                    <a:bodyPr/>
                    <a:lstStyle/>
                    <a:p>
                      <a:pPr lvl="0">
                        <a:buNone/>
                      </a:pPr>
                      <a:r>
                        <a:rPr lang="en-US" sz="700" b="1" dirty="0">
                          <a:latin typeface="Ink Free" panose="03080402000500000000" pitchFamily="66" charset="0"/>
                        </a:rPr>
                        <a:t>How do we explain tectonic plate movement?</a:t>
                      </a:r>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700" b="0" i="0" u="none" strike="noStrike" noProof="0" dirty="0">
                          <a:latin typeface="+mn-lt"/>
                        </a:rPr>
                        <a:t>I know how convection currents in the mantle cause tectonic plates to move.</a:t>
                      </a:r>
                    </a:p>
                    <a:p>
                      <a:pPr lvl="0" algn="l">
                        <a:lnSpc>
                          <a:spcPct val="100000"/>
                        </a:lnSpc>
                        <a:spcBef>
                          <a:spcPts val="0"/>
                        </a:spcBef>
                        <a:spcAft>
                          <a:spcPts val="0"/>
                        </a:spcAft>
                        <a:buNone/>
                      </a:pPr>
                      <a:r>
                        <a:rPr lang="en-GB" sz="700" b="0" i="0" u="none" strike="noStrike" noProof="0" dirty="0">
                          <a:latin typeface="+mn-lt"/>
                        </a:rPr>
                        <a:t>I can explain different types of plate boundaries and the natural events they cause.</a:t>
                      </a:r>
                    </a:p>
                  </a:txBody>
                  <a:tcPr marL="65314" marR="65314" marT="32657" marB="32657">
                    <a:solidFill>
                      <a:schemeClr val="accent1">
                        <a:lumMod val="20000"/>
                        <a:lumOff val="80000"/>
                      </a:schemeClr>
                    </a:solidFill>
                  </a:tcPr>
                </a:tc>
                <a:extLst>
                  <a:ext uri="{0D108BD9-81ED-4DB2-BD59-A6C34878D82A}">
                    <a16:rowId xmlns:a16="http://schemas.microsoft.com/office/drawing/2014/main" val="2268160746"/>
                  </a:ext>
                </a:extLst>
              </a:tr>
              <a:tr h="321672">
                <a:tc>
                  <a:txBody>
                    <a:bodyPr/>
                    <a:lstStyle/>
                    <a:p>
                      <a:r>
                        <a:rPr lang="en-GB" sz="700" b="1" dirty="0">
                          <a:latin typeface="Ink Free" panose="03080402000500000000" pitchFamily="66" charset="0"/>
                        </a:rPr>
                        <a:t>How does heat energy travel?</a:t>
                      </a:r>
                    </a:p>
                  </a:txBody>
                  <a:tcPr marL="65314" marR="65314" marT="32657" marB="32657">
                    <a:solidFill>
                      <a:schemeClr val="accent1">
                        <a:lumMod val="40000"/>
                        <a:lumOff val="60000"/>
                      </a:schemeClr>
                    </a:solidFill>
                  </a:tcPr>
                </a:tc>
                <a:tc>
                  <a:txBody>
                    <a:bodyPr/>
                    <a:lstStyle/>
                    <a:p>
                      <a:pPr lvl="0" algn="l">
                        <a:buNone/>
                      </a:pPr>
                      <a:r>
                        <a:rPr lang="en-GB" sz="700" b="0" i="0" u="none" strike="noStrike" baseline="0" noProof="0" dirty="0">
                          <a:solidFill>
                            <a:srgbClr val="000000"/>
                          </a:solidFill>
                          <a:latin typeface="+mn-lt"/>
                        </a:rPr>
                        <a:t>I know the three methods of heat transfer: conduction, convection, and radiation.</a:t>
                      </a:r>
                    </a:p>
                    <a:p>
                      <a:pPr lvl="0" algn="l">
                        <a:buNone/>
                      </a:pPr>
                      <a:r>
                        <a:rPr lang="en-GB" sz="700" b="0" i="0" u="none" strike="noStrike" baseline="0" noProof="0" dirty="0">
                          <a:solidFill>
                            <a:srgbClr val="000000"/>
                          </a:solidFill>
                          <a:latin typeface="+mn-lt"/>
                        </a:rPr>
                        <a:t>I can describe and compare how heat moves in solids, liquids, and gases using examples.</a:t>
                      </a:r>
                    </a:p>
                  </a:txBody>
                  <a:tcPr marL="65314" marR="65314" marT="32657" marB="32657">
                    <a:solidFill>
                      <a:schemeClr val="accent1">
                        <a:lumMod val="20000"/>
                        <a:lumOff val="80000"/>
                      </a:schemeClr>
                    </a:solidFill>
                  </a:tcPr>
                </a:tc>
                <a:extLst>
                  <a:ext uri="{0D108BD9-81ED-4DB2-BD59-A6C34878D82A}">
                    <a16:rowId xmlns:a16="http://schemas.microsoft.com/office/drawing/2014/main" val="182193339"/>
                  </a:ext>
                </a:extLst>
              </a:tr>
              <a:tr h="325790">
                <a:tc>
                  <a:txBody>
                    <a:bodyPr/>
                    <a:lstStyle/>
                    <a:p>
                      <a:r>
                        <a:rPr lang="en-GB" sz="700" b="1" dirty="0">
                          <a:latin typeface="Ink Free" panose="03080402000500000000" pitchFamily="66" charset="0"/>
                        </a:rPr>
                        <a:t>How do we compare object densities?</a:t>
                      </a:r>
                    </a:p>
                  </a:txBody>
                  <a:tcPr marL="65314" marR="65314" marT="32657" marB="32657">
                    <a:solidFill>
                      <a:schemeClr val="accent1">
                        <a:lumMod val="40000"/>
                        <a:lumOff val="60000"/>
                      </a:schemeClr>
                    </a:solidFill>
                  </a:tcPr>
                </a:tc>
                <a:tc>
                  <a:txBody>
                    <a:bodyPr/>
                    <a:lstStyle/>
                    <a:p>
                      <a:pPr marL="0" lvl="0" indent="0" algn="l">
                        <a:lnSpc>
                          <a:spcPct val="100000"/>
                        </a:lnSpc>
                        <a:buNone/>
                      </a:pPr>
                      <a:r>
                        <a:rPr lang="en-GB" sz="700" b="0" i="0" u="none" strike="noStrike" baseline="0" noProof="0" dirty="0">
                          <a:solidFill>
                            <a:srgbClr val="000000"/>
                          </a:solidFill>
                          <a:latin typeface="+mn-lt"/>
                        </a:rPr>
                        <a:t>I know the formula for density and what it tells us about materials.</a:t>
                      </a:r>
                    </a:p>
                    <a:p>
                      <a:pPr marL="0" lvl="0" indent="0" algn="l">
                        <a:lnSpc>
                          <a:spcPct val="100000"/>
                        </a:lnSpc>
                        <a:buNone/>
                      </a:pPr>
                      <a:r>
                        <a:rPr lang="en-GB" sz="700" b="0" i="0" u="none" strike="noStrike" baseline="0" noProof="0" dirty="0">
                          <a:solidFill>
                            <a:srgbClr val="000000"/>
                          </a:solidFill>
                          <a:latin typeface="+mn-lt"/>
                        </a:rPr>
                        <a:t>I can calculate and compare the density of different objects and explain why they float or sink.</a:t>
                      </a:r>
                    </a:p>
                  </a:txBody>
                  <a:tcPr marL="65314" marR="65314" marT="32657" marB="32657">
                    <a:solidFill>
                      <a:schemeClr val="accent1">
                        <a:lumMod val="20000"/>
                        <a:lumOff val="80000"/>
                      </a:schemeClr>
                    </a:solidFill>
                  </a:tcPr>
                </a:tc>
                <a:extLst>
                  <a:ext uri="{0D108BD9-81ED-4DB2-BD59-A6C34878D82A}">
                    <a16:rowId xmlns:a16="http://schemas.microsoft.com/office/drawing/2014/main" val="2195676334"/>
                  </a:ext>
                </a:extLst>
              </a:tr>
            </a:tbl>
          </a:graphicData>
        </a:graphic>
      </p:graphicFrame>
      <p:sp>
        <p:nvSpPr>
          <p:cNvPr id="26" name="TextBox 25">
            <a:extLst>
              <a:ext uri="{FF2B5EF4-FFF2-40B4-BE49-F238E27FC236}">
                <a16:creationId xmlns:a16="http://schemas.microsoft.com/office/drawing/2014/main" id="{59C0BE4A-E004-4B28-9988-6038E49ACCCC}"/>
              </a:ext>
            </a:extLst>
          </p:cNvPr>
          <p:cNvSpPr txBox="1"/>
          <p:nvPr/>
        </p:nvSpPr>
        <p:spPr>
          <a:xfrm>
            <a:off x="2912447" y="6048354"/>
            <a:ext cx="1302990" cy="246221"/>
          </a:xfrm>
          <a:prstGeom prst="rect">
            <a:avLst/>
          </a:prstGeom>
          <a:solidFill>
            <a:srgbClr val="00B0F0"/>
          </a:solidFill>
          <a:ln w="38100">
            <a:solidFill>
              <a:schemeClr val="tx1"/>
            </a:solidFill>
          </a:ln>
        </p:spPr>
        <p:txBody>
          <a:bodyPr wrap="square" rtlCol="0">
            <a:spAutoFit/>
          </a:bodyPr>
          <a:lstStyle/>
          <a:p>
            <a:pPr algn="ctr"/>
            <a:r>
              <a:rPr lang="en-GB" sz="1000" b="1">
                <a:latin typeface="Ink Free" panose="03080402000500000000" pitchFamily="66" charset="0"/>
              </a:rPr>
              <a:t>Learning Experiences</a:t>
            </a:r>
          </a:p>
        </p:txBody>
      </p:sp>
      <p:pic>
        <p:nvPicPr>
          <p:cNvPr id="27" name="Picture 26">
            <a:extLst>
              <a:ext uri="{FF2B5EF4-FFF2-40B4-BE49-F238E27FC236}">
                <a16:creationId xmlns:a16="http://schemas.microsoft.com/office/drawing/2014/main" id="{EE899239-0FA9-4A03-A6BC-3EFADF575C13}"/>
              </a:ext>
            </a:extLst>
          </p:cNvPr>
          <p:cNvPicPr>
            <a:picLocks noChangeAspect="1"/>
          </p:cNvPicPr>
          <p:nvPr/>
        </p:nvPicPr>
        <p:blipFill>
          <a:blip r:embed="rId13"/>
          <a:stretch>
            <a:fillRect/>
          </a:stretch>
        </p:blipFill>
        <p:spPr>
          <a:xfrm>
            <a:off x="6925070" y="395505"/>
            <a:ext cx="272695" cy="4743161"/>
          </a:xfrm>
          <a:prstGeom prst="rect">
            <a:avLst/>
          </a:prstGeom>
        </p:spPr>
      </p:pic>
      <p:pic>
        <p:nvPicPr>
          <p:cNvPr id="28" name="Picture 27">
            <a:extLst>
              <a:ext uri="{FF2B5EF4-FFF2-40B4-BE49-F238E27FC236}">
                <a16:creationId xmlns:a16="http://schemas.microsoft.com/office/drawing/2014/main" id="{06EE0618-D30F-467C-B943-23A285FE864E}"/>
              </a:ext>
            </a:extLst>
          </p:cNvPr>
          <p:cNvPicPr>
            <a:picLocks noChangeAspect="1"/>
          </p:cNvPicPr>
          <p:nvPr/>
        </p:nvPicPr>
        <p:blipFill>
          <a:blip r:embed="rId14"/>
          <a:stretch>
            <a:fillRect/>
          </a:stretch>
        </p:blipFill>
        <p:spPr>
          <a:xfrm>
            <a:off x="7578212" y="5037949"/>
            <a:ext cx="326005" cy="326005"/>
          </a:xfrm>
          <a:prstGeom prst="rect">
            <a:avLst/>
          </a:prstGeom>
          <a:ln>
            <a:noFill/>
          </a:ln>
          <a:effectLst>
            <a:softEdge rad="112500"/>
          </a:effectLst>
        </p:spPr>
      </p:pic>
      <p:sp>
        <p:nvSpPr>
          <p:cNvPr id="29" name="Freeform 12">
            <a:extLst>
              <a:ext uri="{FF2B5EF4-FFF2-40B4-BE49-F238E27FC236}">
                <a16:creationId xmlns:a16="http://schemas.microsoft.com/office/drawing/2014/main" id="{2986AA1B-69BA-4CF4-942B-0BCCFC0939DB}"/>
              </a:ext>
            </a:extLst>
          </p:cNvPr>
          <p:cNvSpPr/>
          <p:nvPr/>
        </p:nvSpPr>
        <p:spPr>
          <a:xfrm>
            <a:off x="1505809" y="22787"/>
            <a:ext cx="947954" cy="86636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15"/>
            <a:stretch>
              <a:fillRect/>
            </a:stretch>
          </a:blipFill>
        </p:spPr>
      </p:sp>
      <p:sp>
        <p:nvSpPr>
          <p:cNvPr id="2" name="TextBox 1">
            <a:extLst>
              <a:ext uri="{FF2B5EF4-FFF2-40B4-BE49-F238E27FC236}">
                <a16:creationId xmlns:a16="http://schemas.microsoft.com/office/drawing/2014/main" id="{F8AA690B-8530-40B4-9619-C1217D8F9A07}"/>
              </a:ext>
            </a:extLst>
          </p:cNvPr>
          <p:cNvSpPr txBox="1"/>
          <p:nvPr/>
        </p:nvSpPr>
        <p:spPr>
          <a:xfrm>
            <a:off x="5149858" y="5182073"/>
            <a:ext cx="2169146" cy="619913"/>
          </a:xfrm>
          <a:prstGeom prst="rect">
            <a:avLst/>
          </a:prstGeom>
          <a:noFill/>
        </p:spPr>
        <p:txBody>
          <a:bodyPr wrap="square" rtlCol="0">
            <a:spAutoFit/>
          </a:bodyPr>
          <a:lstStyle/>
          <a:p>
            <a:r>
              <a:rPr lang="en-GB" sz="857" dirty="0"/>
              <a:t>Taking accurate measurements and calculating density and magnification, converting units, scale, standard form.</a:t>
            </a:r>
          </a:p>
          <a:p>
            <a:endParaRPr lang="en-GB" sz="857" dirty="0"/>
          </a:p>
        </p:txBody>
      </p:sp>
      <p:sp>
        <p:nvSpPr>
          <p:cNvPr id="23" name="TextBox 22">
            <a:extLst>
              <a:ext uri="{FF2B5EF4-FFF2-40B4-BE49-F238E27FC236}">
                <a16:creationId xmlns:a16="http://schemas.microsoft.com/office/drawing/2014/main" id="{9FE44479-C95F-419E-A66B-A166F413F94A}"/>
              </a:ext>
            </a:extLst>
          </p:cNvPr>
          <p:cNvSpPr txBox="1"/>
          <p:nvPr/>
        </p:nvSpPr>
        <p:spPr>
          <a:xfrm>
            <a:off x="5192273" y="5840291"/>
            <a:ext cx="2169146" cy="224229"/>
          </a:xfrm>
          <a:prstGeom prst="rect">
            <a:avLst/>
          </a:prstGeom>
          <a:noFill/>
        </p:spPr>
        <p:txBody>
          <a:bodyPr wrap="square" rtlCol="0">
            <a:spAutoFit/>
          </a:bodyPr>
          <a:lstStyle/>
          <a:p>
            <a:r>
              <a:rPr lang="en-GB" sz="857" dirty="0"/>
              <a:t>Earth structure and features.</a:t>
            </a:r>
          </a:p>
        </p:txBody>
      </p:sp>
      <p:grpSp>
        <p:nvGrpSpPr>
          <p:cNvPr id="20" name="Group 19">
            <a:extLst>
              <a:ext uri="{FF2B5EF4-FFF2-40B4-BE49-F238E27FC236}">
                <a16:creationId xmlns:a16="http://schemas.microsoft.com/office/drawing/2014/main" id="{9B2CE7C7-F9AA-4453-81A2-25DDE0A93237}"/>
              </a:ext>
            </a:extLst>
          </p:cNvPr>
          <p:cNvGrpSpPr/>
          <p:nvPr/>
        </p:nvGrpSpPr>
        <p:grpSpPr>
          <a:xfrm>
            <a:off x="7197499" y="70128"/>
            <a:ext cx="3414369" cy="4992293"/>
            <a:chOff x="7349337" y="36399"/>
            <a:chExt cx="5427879" cy="1694330"/>
          </a:xfrm>
        </p:grpSpPr>
        <p:graphicFrame>
          <p:nvGraphicFramePr>
            <p:cNvPr id="21" name="Diagram 20">
              <a:extLst>
                <a:ext uri="{FF2B5EF4-FFF2-40B4-BE49-F238E27FC236}">
                  <a16:creationId xmlns:a16="http://schemas.microsoft.com/office/drawing/2014/main" id="{A40FA0C6-B08A-4A95-A435-9E58EA8FC24B}"/>
                </a:ext>
              </a:extLst>
            </p:cNvPr>
            <p:cNvGraphicFramePr/>
            <p:nvPr>
              <p:extLst/>
            </p:nvPr>
          </p:nvGraphicFramePr>
          <p:xfrm>
            <a:off x="7485888" y="138988"/>
            <a:ext cx="5291328" cy="1591741"/>
          </p:xfrm>
          <a:graphic>
            <a:graphicData uri="http://schemas.openxmlformats.org/drawingml/2006/diagram">
              <dgm:relIds xmlns:dgm="http://schemas.openxmlformats.org/drawingml/2006/diagram" xmlns:r="http://schemas.openxmlformats.org/officeDocument/2006/relationships" r:dm="rId16" r:lo="rId17" r:qs="rId18" r:cs="rId19"/>
            </a:graphicData>
          </a:graphic>
        </p:graphicFrame>
        <p:sp>
          <p:nvSpPr>
            <p:cNvPr id="25" name="TextBox 24">
              <a:extLst>
                <a:ext uri="{FF2B5EF4-FFF2-40B4-BE49-F238E27FC236}">
                  <a16:creationId xmlns:a16="http://schemas.microsoft.com/office/drawing/2014/main" id="{731AF423-5836-4F73-9CE3-2592383C7652}"/>
                </a:ext>
              </a:extLst>
            </p:cNvPr>
            <p:cNvSpPr txBox="1"/>
            <p:nvPr/>
          </p:nvSpPr>
          <p:spPr>
            <a:xfrm>
              <a:off x="7349337" y="36399"/>
              <a:ext cx="5291329" cy="76101"/>
            </a:xfrm>
            <a:prstGeom prst="rect">
              <a:avLst/>
            </a:prstGeom>
            <a:noFill/>
          </p:spPr>
          <p:txBody>
            <a:bodyPr wrap="square" rtlCol="0">
              <a:spAutoFit/>
            </a:bodyPr>
            <a:lstStyle/>
            <a:p>
              <a:endParaRPr lang="en-GB" sz="857" b="1" dirty="0">
                <a:latin typeface="Ink Free" panose="03080402000500000000" pitchFamily="66" charset="0"/>
              </a:endParaRPr>
            </a:p>
          </p:txBody>
        </p:sp>
      </p:grpSp>
      <p:sp>
        <p:nvSpPr>
          <p:cNvPr id="19" name="TextBox 18">
            <a:extLst>
              <a:ext uri="{FF2B5EF4-FFF2-40B4-BE49-F238E27FC236}">
                <a16:creationId xmlns:a16="http://schemas.microsoft.com/office/drawing/2014/main" id="{229E5376-5390-45C3-AE7C-3EA7BA9C3A04}"/>
              </a:ext>
            </a:extLst>
          </p:cNvPr>
          <p:cNvSpPr txBox="1"/>
          <p:nvPr/>
        </p:nvSpPr>
        <p:spPr>
          <a:xfrm>
            <a:off x="5192273" y="6350380"/>
            <a:ext cx="2169146" cy="224229"/>
          </a:xfrm>
          <a:prstGeom prst="rect">
            <a:avLst/>
          </a:prstGeom>
          <a:noFill/>
        </p:spPr>
        <p:txBody>
          <a:bodyPr wrap="square" rtlCol="0">
            <a:spAutoFit/>
          </a:bodyPr>
          <a:lstStyle/>
          <a:p>
            <a:r>
              <a:rPr lang="en-GB" sz="857" dirty="0"/>
              <a:t>Spreadsheet task.</a:t>
            </a:r>
          </a:p>
        </p:txBody>
      </p:sp>
    </p:spTree>
    <p:extLst>
      <p:ext uri="{BB962C8B-B14F-4D97-AF65-F5344CB8AC3E}">
        <p14:creationId xmlns:p14="http://schemas.microsoft.com/office/powerpoint/2010/main" val="894203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1524000" y="0"/>
            <a:ext cx="1306286" cy="124278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3025312" y="229231"/>
            <a:ext cx="6458857" cy="1147622"/>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Science			</a:t>
            </a:r>
          </a:p>
          <a:p>
            <a:r>
              <a:rPr lang="en-GB" sz="2286" b="1" dirty="0">
                <a:solidFill>
                  <a:srgbClr val="002060"/>
                </a:solidFill>
                <a:latin typeface="Ink Free"/>
              </a:rPr>
              <a:t>Literacy Progression</a:t>
            </a:r>
            <a:endParaRPr lang="en-GB" sz="1286" b="1" dirty="0">
              <a:solidFill>
                <a:srgbClr val="002060"/>
              </a:solidFill>
              <a:latin typeface="Ink Free"/>
            </a:endParaRPr>
          </a:p>
        </p:txBody>
      </p:sp>
      <p:graphicFrame>
        <p:nvGraphicFramePr>
          <p:cNvPr id="5" name="Table 4">
            <a:extLst>
              <a:ext uri="{FF2B5EF4-FFF2-40B4-BE49-F238E27FC236}">
                <a16:creationId xmlns:a16="http://schemas.microsoft.com/office/drawing/2014/main" id="{5AFA1028-0F41-423A-A364-D4F122E6AC9E}"/>
              </a:ext>
            </a:extLst>
          </p:cNvPr>
          <p:cNvGraphicFramePr>
            <a:graphicFrameLocks noGrp="1"/>
          </p:cNvGraphicFramePr>
          <p:nvPr>
            <p:extLst/>
          </p:nvPr>
        </p:nvGraphicFramePr>
        <p:xfrm>
          <a:off x="193964" y="1314754"/>
          <a:ext cx="11379200" cy="5494782"/>
        </p:xfrm>
        <a:graphic>
          <a:graphicData uri="http://schemas.openxmlformats.org/drawingml/2006/table">
            <a:tbl>
              <a:tblPr firstRow="1" bandRow="1">
                <a:tableStyleId>{5C22544A-7EE6-4342-B048-85BDC9FD1C3A}</a:tableStyleId>
              </a:tblPr>
              <a:tblGrid>
                <a:gridCol w="729672">
                  <a:extLst>
                    <a:ext uri="{9D8B030D-6E8A-4147-A177-3AD203B41FA5}">
                      <a16:colId xmlns:a16="http://schemas.microsoft.com/office/drawing/2014/main" val="4255388034"/>
                    </a:ext>
                  </a:extLst>
                </a:gridCol>
                <a:gridCol w="3472873">
                  <a:extLst>
                    <a:ext uri="{9D8B030D-6E8A-4147-A177-3AD203B41FA5}">
                      <a16:colId xmlns:a16="http://schemas.microsoft.com/office/drawing/2014/main" val="737985667"/>
                    </a:ext>
                  </a:extLst>
                </a:gridCol>
                <a:gridCol w="3611418">
                  <a:extLst>
                    <a:ext uri="{9D8B030D-6E8A-4147-A177-3AD203B41FA5}">
                      <a16:colId xmlns:a16="http://schemas.microsoft.com/office/drawing/2014/main" val="1945210272"/>
                    </a:ext>
                  </a:extLst>
                </a:gridCol>
                <a:gridCol w="3565237">
                  <a:extLst>
                    <a:ext uri="{9D8B030D-6E8A-4147-A177-3AD203B41FA5}">
                      <a16:colId xmlns:a16="http://schemas.microsoft.com/office/drawing/2014/main" val="2569708753"/>
                    </a:ext>
                  </a:extLst>
                </a:gridCol>
              </a:tblGrid>
              <a:tr h="386476">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1229134">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r>
                        <a:rPr lang="en-GB" sz="1300" b="1" u="sng" dirty="0">
                          <a:solidFill>
                            <a:srgbClr val="002060"/>
                          </a:solidFill>
                          <a:latin typeface="Ink Free" panose="03080402000500000000" pitchFamily="66" charset="0"/>
                        </a:rPr>
                        <a:t>Materialistic &amp; Doctor, Doctor</a:t>
                      </a:r>
                    </a:p>
                    <a:p>
                      <a:r>
                        <a:rPr lang="en-GB" sz="1300" b="0" u="none" dirty="0">
                          <a:solidFill>
                            <a:srgbClr val="002060"/>
                          </a:solidFill>
                          <a:latin typeface="Ink Free" panose="03080402000500000000" pitchFamily="66" charset="0"/>
                        </a:rPr>
                        <a:t>I can use more complex punctuation (semi colons, colons, brackets, apostrophes) for effect.</a:t>
                      </a:r>
                    </a:p>
                    <a:p>
                      <a:r>
                        <a:rPr lang="en-GB" sz="1300" b="0" u="none" dirty="0">
                          <a:solidFill>
                            <a:srgbClr val="002060"/>
                          </a:solidFill>
                          <a:latin typeface="Ink Free" panose="03080402000500000000" pitchFamily="66" charset="0"/>
                        </a:rPr>
                        <a:t>I know the key terminology in each subject and can accurately spell these words in my books.</a:t>
                      </a:r>
                    </a:p>
                  </a:txBody>
                  <a:tcPr marL="65314" marR="65314" marT="32657" marB="32657"/>
                </a:tc>
                <a:tc>
                  <a:txBody>
                    <a:bodyPr/>
                    <a:lstStyle/>
                    <a:p>
                      <a:r>
                        <a:rPr lang="en-GB" sz="1300" b="1" u="sng" dirty="0">
                          <a:solidFill>
                            <a:srgbClr val="002060"/>
                          </a:solidFill>
                          <a:latin typeface="Ink Free" panose="03080402000500000000" pitchFamily="66" charset="0"/>
                        </a:rPr>
                        <a:t>Catastrophe &amp; It’s Criminal</a:t>
                      </a:r>
                    </a:p>
                    <a:p>
                      <a:r>
                        <a:rPr lang="en-GB" sz="1300" b="0" u="none" dirty="0">
                          <a:solidFill>
                            <a:srgbClr val="002060"/>
                          </a:solidFill>
                          <a:latin typeface="Ink Free" panose="03080402000500000000" pitchFamily="66" charset="0"/>
                        </a:rPr>
                        <a:t>I can read a text aloud varying tone as appropriate.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u="none" dirty="0">
                          <a:solidFill>
                            <a:srgbClr val="002060"/>
                          </a:solidFill>
                          <a:latin typeface="Ink Free" panose="03080402000500000000" pitchFamily="66" charset="0"/>
                        </a:rPr>
                        <a:t>I know the key terminology in each subject and can accurately spell these words in my books.</a:t>
                      </a:r>
                    </a:p>
                    <a:p>
                      <a:endParaRPr lang="en-GB" sz="1300" b="0" u="none" dirty="0">
                        <a:solidFill>
                          <a:srgbClr val="002060"/>
                        </a:solidFill>
                        <a:latin typeface="Ink Free" panose="03080402000500000000" pitchFamily="66" charset="0"/>
                      </a:endParaRPr>
                    </a:p>
                  </a:txBody>
                  <a:tcPr marL="65314" marR="65314" marT="32657" marB="32657"/>
                </a:tc>
                <a:tc>
                  <a:txBody>
                    <a:bodyPr/>
                    <a:lstStyle/>
                    <a:p>
                      <a:r>
                        <a:rPr lang="en-GB" sz="1300" b="1" u="sng" dirty="0">
                          <a:solidFill>
                            <a:srgbClr val="002060"/>
                          </a:solidFill>
                          <a:latin typeface="Ink Free" panose="03080402000500000000" pitchFamily="66" charset="0"/>
                        </a:rPr>
                        <a:t>Keep it moving</a:t>
                      </a:r>
                    </a:p>
                    <a:p>
                      <a:r>
                        <a:rPr lang="en-GB" sz="1300" b="0" u="none" dirty="0">
                          <a:solidFill>
                            <a:srgbClr val="002060"/>
                          </a:solidFill>
                          <a:latin typeface="Ink Free" panose="03080402000500000000" pitchFamily="66" charset="0"/>
                        </a:rPr>
                        <a:t>I know the key terminology in each subject and can accurately spell these words in my books.</a:t>
                      </a:r>
                    </a:p>
                    <a:p>
                      <a:r>
                        <a:rPr lang="en-GB" sz="1300" b="0" u="none" dirty="0">
                          <a:solidFill>
                            <a:srgbClr val="002060"/>
                          </a:solidFill>
                          <a:latin typeface="Ink Free" panose="03080402000500000000" pitchFamily="66" charset="0"/>
                        </a:rPr>
                        <a:t>I can organise my talk in a detailed and accurate manner when describing the evidence supporting continental drift.</a:t>
                      </a:r>
                    </a:p>
                  </a:txBody>
                  <a:tcPr marL="65314" marR="65314" marT="32657" marB="32657"/>
                </a:tc>
                <a:extLst>
                  <a:ext uri="{0D108BD9-81ED-4DB2-BD59-A6C34878D82A}">
                    <a16:rowId xmlns:a16="http://schemas.microsoft.com/office/drawing/2014/main" val="2287100114"/>
                  </a:ext>
                </a:extLst>
              </a:tr>
              <a:tr h="1811692">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r>
                        <a:rPr lang="en-GB" sz="1300" b="1" u="sng" dirty="0">
                          <a:solidFill>
                            <a:srgbClr val="002060"/>
                          </a:solidFill>
                          <a:latin typeface="Ink Free" panose="03080402000500000000" pitchFamily="66" charset="0"/>
                        </a:rPr>
                        <a:t>Goldilocks and the 8 Planets</a:t>
                      </a:r>
                    </a:p>
                    <a:p>
                      <a:r>
                        <a:rPr lang="en-GB" sz="1300" b="0" u="none" dirty="0">
                          <a:solidFill>
                            <a:srgbClr val="002060"/>
                          </a:solidFill>
                          <a:latin typeface="Ink Free" panose="03080402000500000000" pitchFamily="66" charset="0"/>
                        </a:rPr>
                        <a:t>I know the key terminology used when describing atmosphere evolution and Earth structure and how to accurately spell these words in my books. I regularly use subject specific (Tier 3) terminology in my books when writing lab reports and spell these terms accurately.</a:t>
                      </a:r>
                    </a:p>
                  </a:txBody>
                  <a:tcPr marL="65314" marR="65314" marT="32657" marB="32657"/>
                </a:tc>
                <a:tc>
                  <a:txBody>
                    <a:bodyPr/>
                    <a:lstStyle/>
                    <a:p>
                      <a:r>
                        <a:rPr lang="en-GB" sz="1300" b="1" u="sng" dirty="0">
                          <a:solidFill>
                            <a:srgbClr val="002060"/>
                          </a:solidFill>
                          <a:latin typeface="Ink Free" panose="03080402000500000000" pitchFamily="66" charset="0"/>
                        </a:rPr>
                        <a:t>Walking with </a:t>
                      </a:r>
                      <a:r>
                        <a:rPr lang="en-GB" sz="1300" b="1" u="sng" dirty="0" err="1">
                          <a:solidFill>
                            <a:srgbClr val="002060"/>
                          </a:solidFill>
                          <a:latin typeface="Ink Free" panose="03080402000500000000" pitchFamily="66" charset="0"/>
                        </a:rPr>
                        <a:t>Dinos</a:t>
                      </a:r>
                      <a:endParaRPr lang="en-GB" sz="1300" b="1" u="sng" dirty="0">
                        <a:solidFill>
                          <a:srgbClr val="002060"/>
                        </a:solidFill>
                        <a:latin typeface="Ink Free" panose="03080402000500000000" pitchFamily="66" charset="0"/>
                      </a:endParaRPr>
                    </a:p>
                    <a:p>
                      <a:r>
                        <a:rPr lang="en-GB" sz="1300" b="0" u="none" dirty="0">
                          <a:solidFill>
                            <a:srgbClr val="002060"/>
                          </a:solidFill>
                          <a:latin typeface="Ink Free" panose="03080402000500000000" pitchFamily="66" charset="0"/>
                        </a:rPr>
                        <a:t>I know the key terminology used when describing rock cycle processes and explaining variation and evolution. I know how to accurately spell these words in my books. I regularly use subject specific (Tier 3) terminology in my books when writing lab reports and spell these terms accurately.</a:t>
                      </a:r>
                    </a:p>
                  </a:txBody>
                  <a:tcPr marL="65314" marR="65314" marT="32657" marB="32657"/>
                </a:tc>
                <a:tc>
                  <a:txBody>
                    <a:bodyPr/>
                    <a:lstStyle/>
                    <a:p>
                      <a:r>
                        <a:rPr lang="en-GB" sz="1300" b="1" u="sng" dirty="0">
                          <a:solidFill>
                            <a:srgbClr val="002060"/>
                          </a:solidFill>
                          <a:latin typeface="Ink Free" panose="03080402000500000000" pitchFamily="66" charset="0"/>
                        </a:rPr>
                        <a:t>Cost of life</a:t>
                      </a:r>
                    </a:p>
                    <a:p>
                      <a:r>
                        <a:rPr lang="en-GB" sz="1300" b="0" u="none" dirty="0">
                          <a:solidFill>
                            <a:srgbClr val="002060"/>
                          </a:solidFill>
                          <a:latin typeface="Ink Free" panose="03080402000500000000" pitchFamily="66" charset="0"/>
                        </a:rPr>
                        <a:t>I know the key terminology used in environmental studies and how to accurately spell these words in my books. I regularly use subject specific (Tier 3) terminology in my books when writing lab reports and spell these terms accurately.</a:t>
                      </a:r>
                    </a:p>
                    <a:p>
                      <a:r>
                        <a:rPr lang="en-GB" sz="1300" b="0" u="none" dirty="0">
                          <a:solidFill>
                            <a:srgbClr val="002060"/>
                          </a:solidFill>
                          <a:latin typeface="Ink Free" panose="03080402000500000000" pitchFamily="66" charset="0"/>
                        </a:rPr>
                        <a:t>I can organise my talk in a detailed and accurate manner.</a:t>
                      </a:r>
                    </a:p>
                  </a:txBody>
                  <a:tcPr marL="65314" marR="65314" marT="32657" marB="32657"/>
                </a:tc>
                <a:extLst>
                  <a:ext uri="{0D108BD9-81ED-4DB2-BD59-A6C34878D82A}">
                    <a16:rowId xmlns:a16="http://schemas.microsoft.com/office/drawing/2014/main" val="2707672348"/>
                  </a:ext>
                </a:extLst>
              </a:tr>
              <a:tr h="2005878">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u="sng" dirty="0">
                          <a:solidFill>
                            <a:srgbClr val="002060"/>
                          </a:solidFill>
                          <a:latin typeface="Ink Free" panose="03080402000500000000" pitchFamily="66" charset="0"/>
                        </a:rPr>
                        <a:t>Stranded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u="none" dirty="0">
                          <a:solidFill>
                            <a:srgbClr val="002060"/>
                          </a:solidFill>
                          <a:latin typeface="Ink Free" panose="03080402000500000000" pitchFamily="66" charset="0"/>
                        </a:rPr>
                        <a:t>I can form simple, compound and complex sentences to write a method.</a:t>
                      </a:r>
                    </a:p>
                  </a:txBody>
                  <a:tcPr marL="65314" marR="65314" marT="32657" marB="32657"/>
                </a:tc>
                <a:tc>
                  <a:txBody>
                    <a:bodyPr/>
                    <a:lstStyle/>
                    <a:p>
                      <a:r>
                        <a:rPr lang="en-GB" sz="1300" b="1" u="sng" dirty="0">
                          <a:solidFill>
                            <a:srgbClr val="002060"/>
                          </a:solidFill>
                          <a:latin typeface="Ink Free" panose="03080402000500000000" pitchFamily="66" charset="0"/>
                        </a:rPr>
                        <a:t>What is Space?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dirty="0">
                          <a:solidFill>
                            <a:srgbClr val="002060"/>
                          </a:solidFill>
                          <a:latin typeface="Ink Free" panose="03080402000500000000" pitchFamily="66" charset="0"/>
                        </a:rPr>
                        <a:t>I can use a range of strategies including skimming to identify themes and ideas, and scanning to gain a detailed understanding of scientific texts . </a:t>
                      </a:r>
                      <a:endParaRPr lang="en-GB" sz="1300" b="0" u="none" dirty="0">
                        <a:solidFill>
                          <a:srgbClr val="002060"/>
                        </a:solidFill>
                        <a:latin typeface="Ink Free" panose="03080402000500000000" pitchFamily="66" charset="0"/>
                      </a:endParaRPr>
                    </a:p>
                  </a:txBody>
                  <a:tcPr marL="65314" marR="65314" marT="32657" marB="32657"/>
                </a:tc>
                <a:tc>
                  <a:txBody>
                    <a:bodyPr/>
                    <a:lstStyle/>
                    <a:p>
                      <a:r>
                        <a:rPr lang="en-GB" sz="1300" b="1" u="sng" dirty="0">
                          <a:solidFill>
                            <a:srgbClr val="002060"/>
                          </a:solidFill>
                          <a:latin typeface="Ink Free" panose="03080402000500000000" pitchFamily="66" charset="0"/>
                        </a:rPr>
                        <a:t>Race for life &amp; Elementary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u="none" dirty="0">
                          <a:solidFill>
                            <a:srgbClr val="002060"/>
                          </a:solidFill>
                          <a:latin typeface="Ink Free" panose="03080402000500000000" pitchFamily="66" charset="0"/>
                        </a:rPr>
                        <a:t>I can competently spell and use subject specific words (Tier 3 vocabulary) regarding body systems and the periodic table.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dirty="0">
                          <a:solidFill>
                            <a:srgbClr val="002060"/>
                          </a:solidFill>
                          <a:latin typeface="Ink Free" panose="03080402000500000000" pitchFamily="66" charset="0"/>
                        </a:rPr>
                        <a:t>I can identify quotations from printed and digital texts to support a viewpoint on vaping and smoking.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dirty="0">
                          <a:solidFill>
                            <a:srgbClr val="002060"/>
                          </a:solidFill>
                          <a:latin typeface="Ink Free" panose="03080402000500000000" pitchFamily="66" charset="0"/>
                        </a:rPr>
                        <a:t>I can use sentence stems to organise my talk in a detailed and accurate manner.</a:t>
                      </a: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2222420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1524000" y="0"/>
            <a:ext cx="1306286" cy="124278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3025312" y="229231"/>
            <a:ext cx="6458857" cy="1147622"/>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Science			</a:t>
            </a:r>
          </a:p>
          <a:p>
            <a:r>
              <a:rPr lang="en-GB" sz="2286" b="1" dirty="0">
                <a:solidFill>
                  <a:srgbClr val="002060"/>
                </a:solidFill>
                <a:latin typeface="Ink Free"/>
              </a:rPr>
              <a:t>Numeracy Progression</a:t>
            </a:r>
            <a:endParaRPr lang="en-GB" sz="1286" b="1" dirty="0">
              <a:solidFill>
                <a:srgbClr val="002060"/>
              </a:solidFill>
              <a:latin typeface="Ink Free"/>
            </a:endParaRPr>
          </a:p>
        </p:txBody>
      </p:sp>
      <p:graphicFrame>
        <p:nvGraphicFramePr>
          <p:cNvPr id="5" name="Table 4">
            <a:extLst>
              <a:ext uri="{FF2B5EF4-FFF2-40B4-BE49-F238E27FC236}">
                <a16:creationId xmlns:a16="http://schemas.microsoft.com/office/drawing/2014/main" id="{7BC47DE7-F21C-4FE0-8CFC-4E45E1590F4A}"/>
              </a:ext>
            </a:extLst>
          </p:cNvPr>
          <p:cNvGraphicFramePr>
            <a:graphicFrameLocks noGrp="1"/>
          </p:cNvGraphicFramePr>
          <p:nvPr>
            <p:extLst/>
          </p:nvPr>
        </p:nvGraphicFramePr>
        <p:xfrm>
          <a:off x="261258" y="1276031"/>
          <a:ext cx="11358466" cy="5475457"/>
        </p:xfrm>
        <a:graphic>
          <a:graphicData uri="http://schemas.openxmlformats.org/drawingml/2006/table">
            <a:tbl>
              <a:tblPr firstRow="1" bandRow="1">
                <a:tableStyleId>{5C22544A-7EE6-4342-B048-85BDC9FD1C3A}</a:tableStyleId>
              </a:tblPr>
              <a:tblGrid>
                <a:gridCol w="821093">
                  <a:extLst>
                    <a:ext uri="{9D8B030D-6E8A-4147-A177-3AD203B41FA5}">
                      <a16:colId xmlns:a16="http://schemas.microsoft.com/office/drawing/2014/main" val="4255388034"/>
                    </a:ext>
                  </a:extLst>
                </a:gridCol>
                <a:gridCol w="3495891">
                  <a:extLst>
                    <a:ext uri="{9D8B030D-6E8A-4147-A177-3AD203B41FA5}">
                      <a16:colId xmlns:a16="http://schemas.microsoft.com/office/drawing/2014/main" val="737985667"/>
                    </a:ext>
                  </a:extLst>
                </a:gridCol>
                <a:gridCol w="3587892">
                  <a:extLst>
                    <a:ext uri="{9D8B030D-6E8A-4147-A177-3AD203B41FA5}">
                      <a16:colId xmlns:a16="http://schemas.microsoft.com/office/drawing/2014/main" val="1945210272"/>
                    </a:ext>
                  </a:extLst>
                </a:gridCol>
                <a:gridCol w="3453590">
                  <a:extLst>
                    <a:ext uri="{9D8B030D-6E8A-4147-A177-3AD203B41FA5}">
                      <a16:colId xmlns:a16="http://schemas.microsoft.com/office/drawing/2014/main" val="2569708753"/>
                    </a:ext>
                  </a:extLst>
                </a:gridCol>
              </a:tblGrid>
              <a:tr h="250964">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1499565">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r>
                        <a:rPr lang="en-GB" sz="1100" b="1" u="sng" dirty="0">
                          <a:solidFill>
                            <a:srgbClr val="002060"/>
                          </a:solidFill>
                          <a:latin typeface="Ink Free" panose="03080402000500000000" pitchFamily="66" charset="0"/>
                        </a:rPr>
                        <a:t>Materialistic</a:t>
                      </a:r>
                    </a:p>
                    <a:p>
                      <a:r>
                        <a:rPr lang="en-GB" sz="1100" b="0" u="none" dirty="0">
                          <a:solidFill>
                            <a:srgbClr val="002060"/>
                          </a:solidFill>
                          <a:latin typeface="Ink Free" panose="03080402000500000000" pitchFamily="66" charset="0"/>
                        </a:rPr>
                        <a:t>I can plan how to collect data to test a simple hypothesis.</a:t>
                      </a:r>
                    </a:p>
                    <a:p>
                      <a:r>
                        <a:rPr lang="en-GB" sz="1100" b="0" u="none" dirty="0">
                          <a:solidFill>
                            <a:srgbClr val="002060"/>
                          </a:solidFill>
                          <a:latin typeface="Ink Free" panose="03080402000500000000" pitchFamily="66" charset="0"/>
                        </a:rPr>
                        <a:t>I can collect and sort both quantitative and qualitative data.</a:t>
                      </a:r>
                    </a:p>
                    <a:p>
                      <a:endParaRPr lang="en-GB" sz="1100" b="0" u="none" dirty="0">
                        <a:solidFill>
                          <a:srgbClr val="002060"/>
                        </a:solidFill>
                        <a:latin typeface="Ink Free" panose="03080402000500000000" pitchFamily="66" charset="0"/>
                      </a:endParaRPr>
                    </a:p>
                    <a:p>
                      <a:r>
                        <a:rPr lang="en-GB" sz="1100" b="1" u="sng" dirty="0">
                          <a:solidFill>
                            <a:srgbClr val="002060"/>
                          </a:solidFill>
                          <a:latin typeface="Ink Free" panose="03080402000500000000" pitchFamily="66" charset="0"/>
                        </a:rPr>
                        <a:t>Doctor, Doctor</a:t>
                      </a:r>
                    </a:p>
                    <a:p>
                      <a:r>
                        <a:rPr lang="en-GB" sz="1100" b="0" u="none" dirty="0">
                          <a:solidFill>
                            <a:srgbClr val="002060"/>
                          </a:solidFill>
                          <a:latin typeface="Ink Free" panose="03080402000500000000" pitchFamily="66" charset="0"/>
                        </a:rPr>
                        <a:t>I can select and construct appropriate charts, diagrams and graphs.</a:t>
                      </a:r>
                    </a:p>
                  </a:txBody>
                  <a:tcPr marL="65314" marR="65314" marT="32657" marB="32657"/>
                </a:tc>
                <a:tc>
                  <a:txBody>
                    <a:bodyPr/>
                    <a:lstStyle/>
                    <a:p>
                      <a:r>
                        <a:rPr lang="en-GB" sz="1100" b="1" u="sng" dirty="0">
                          <a:solidFill>
                            <a:srgbClr val="002060"/>
                          </a:solidFill>
                          <a:latin typeface="Ink Free" panose="03080402000500000000" pitchFamily="66" charset="0"/>
                        </a:rPr>
                        <a:t>Catastrophe</a:t>
                      </a:r>
                    </a:p>
                    <a:p>
                      <a:r>
                        <a:rPr lang="en-GB" sz="1100" b="0" u="none" dirty="0">
                          <a:solidFill>
                            <a:srgbClr val="002060"/>
                          </a:solidFill>
                          <a:latin typeface="Ink Free" panose="03080402000500000000" pitchFamily="66" charset="0"/>
                        </a:rPr>
                        <a:t>I know the formulas for density, mass and volume.</a:t>
                      </a:r>
                    </a:p>
                    <a:p>
                      <a:r>
                        <a:rPr lang="en-GB" sz="1100" b="0" u="none" dirty="0">
                          <a:solidFill>
                            <a:srgbClr val="002060"/>
                          </a:solidFill>
                          <a:latin typeface="Ink Free" panose="03080402000500000000" pitchFamily="66" charset="0"/>
                        </a:rPr>
                        <a:t>I can calculate density, mass and volume.</a:t>
                      </a:r>
                    </a:p>
                    <a:p>
                      <a:endParaRPr lang="en-GB" sz="1100" b="0" u="none" dirty="0">
                        <a:solidFill>
                          <a:srgbClr val="002060"/>
                        </a:solidFill>
                        <a:latin typeface="Ink Free" panose="03080402000500000000" pitchFamily="66" charset="0"/>
                      </a:endParaRPr>
                    </a:p>
                    <a:p>
                      <a:r>
                        <a:rPr lang="en-GB" sz="1100" b="1" u="sng" dirty="0">
                          <a:solidFill>
                            <a:srgbClr val="002060"/>
                          </a:solidFill>
                          <a:latin typeface="Ink Free" panose="03080402000500000000" pitchFamily="66" charset="0"/>
                        </a:rPr>
                        <a:t>It’s Criminal</a:t>
                      </a:r>
                    </a:p>
                    <a:p>
                      <a:r>
                        <a:rPr lang="en-GB" sz="1100" b="0" u="none" dirty="0">
                          <a:solidFill>
                            <a:srgbClr val="002060"/>
                          </a:solidFill>
                          <a:latin typeface="Ink Free" panose="03080402000500000000" pitchFamily="66" charset="0"/>
                        </a:rPr>
                        <a:t>I can plan how to collect data to test a simple hypothesis.</a:t>
                      </a:r>
                    </a:p>
                    <a:p>
                      <a:r>
                        <a:rPr lang="en-GB" sz="1100" b="0" u="none" dirty="0">
                          <a:solidFill>
                            <a:srgbClr val="002060"/>
                          </a:solidFill>
                          <a:latin typeface="Ink Free" panose="03080402000500000000" pitchFamily="66" charset="0"/>
                        </a:rPr>
                        <a:t>I can collect and sort both quantitative and qualitative data.</a:t>
                      </a:r>
                    </a:p>
                  </a:txBody>
                  <a:tcPr marL="65314" marR="65314" marT="32657" marB="32657"/>
                </a:tc>
                <a:tc>
                  <a:txBody>
                    <a:bodyPr/>
                    <a:lstStyle/>
                    <a:p>
                      <a:r>
                        <a:rPr lang="en-GB" sz="1100" b="1" u="sng" dirty="0">
                          <a:solidFill>
                            <a:srgbClr val="002060"/>
                          </a:solidFill>
                          <a:latin typeface="Ink Free" panose="03080402000500000000" pitchFamily="66" charset="0"/>
                        </a:rPr>
                        <a:t>Keep it moving</a:t>
                      </a:r>
                    </a:p>
                    <a:p>
                      <a:r>
                        <a:rPr lang="en-GB" sz="1100" b="0" u="none" dirty="0">
                          <a:solidFill>
                            <a:srgbClr val="002060"/>
                          </a:solidFill>
                          <a:latin typeface="Ink Free" panose="03080402000500000000" pitchFamily="66" charset="0"/>
                        </a:rPr>
                        <a:t>I know the formulas for density, mass and volume.</a:t>
                      </a:r>
                    </a:p>
                    <a:p>
                      <a:r>
                        <a:rPr lang="en-GB" sz="1100" b="0" u="none" dirty="0">
                          <a:solidFill>
                            <a:srgbClr val="002060"/>
                          </a:solidFill>
                          <a:latin typeface="Ink Free" panose="03080402000500000000" pitchFamily="66" charset="0"/>
                        </a:rPr>
                        <a:t>I can calculate density, mass, volume and % change.</a:t>
                      </a:r>
                    </a:p>
                    <a:p>
                      <a:r>
                        <a:rPr lang="en-GB" sz="1100" b="0" u="none" dirty="0">
                          <a:solidFill>
                            <a:srgbClr val="002060"/>
                          </a:solidFill>
                          <a:latin typeface="Ink Free" panose="03080402000500000000" pitchFamily="66" charset="0"/>
                        </a:rPr>
                        <a:t>I can read and interpret a range of scales.</a:t>
                      </a:r>
                    </a:p>
                    <a:p>
                      <a:r>
                        <a:rPr lang="en-GB" sz="1100" b="0" u="none" dirty="0">
                          <a:solidFill>
                            <a:srgbClr val="002060"/>
                          </a:solidFill>
                          <a:latin typeface="Ink Free" panose="03080402000500000000" pitchFamily="66" charset="0"/>
                        </a:rPr>
                        <a:t>I can select and construct appropriate charts, diagrams and graphs.</a:t>
                      </a:r>
                    </a:p>
                    <a:p>
                      <a:endParaRPr lang="en-GB" sz="1100" b="0" u="none" dirty="0">
                        <a:solidFill>
                          <a:srgbClr val="002060"/>
                        </a:solidFill>
                        <a:latin typeface="Ink Free" panose="03080402000500000000" pitchFamily="66" charset="0"/>
                      </a:endParaRPr>
                    </a:p>
                    <a:p>
                      <a:endParaRPr lang="en-GB" sz="1100" b="1" u="sng"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287100114"/>
                  </a:ext>
                </a:extLst>
              </a:tr>
              <a:tr h="1499565">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r>
                        <a:rPr lang="en-GB" sz="1100" b="1" u="sng" dirty="0">
                          <a:solidFill>
                            <a:srgbClr val="002060"/>
                          </a:solidFill>
                          <a:latin typeface="Ink Free" panose="03080402000500000000" pitchFamily="66" charset="0"/>
                        </a:rPr>
                        <a:t>Goldilocks and the 8 Planets</a:t>
                      </a:r>
                    </a:p>
                    <a:p>
                      <a:r>
                        <a:rPr lang="en-GB" sz="1100" b="0" u="none" dirty="0">
                          <a:solidFill>
                            <a:srgbClr val="002060"/>
                          </a:solidFill>
                          <a:latin typeface="Ink Free" panose="03080402000500000000" pitchFamily="66" charset="0"/>
                        </a:rPr>
                        <a:t>I can plan how to collect data to test a simple hypothesis.</a:t>
                      </a:r>
                    </a:p>
                    <a:p>
                      <a:r>
                        <a:rPr lang="en-GB" sz="1100" b="0" u="none" dirty="0">
                          <a:solidFill>
                            <a:srgbClr val="002060"/>
                          </a:solidFill>
                          <a:latin typeface="Ink Free" panose="03080402000500000000" pitchFamily="66" charset="0"/>
                        </a:rPr>
                        <a:t>I can accurately draw a pie chart.</a:t>
                      </a:r>
                    </a:p>
                    <a:p>
                      <a:r>
                        <a:rPr lang="en-GB" sz="1100" b="0" u="none" dirty="0">
                          <a:solidFill>
                            <a:srgbClr val="002060"/>
                          </a:solidFill>
                          <a:latin typeface="Ink Free" panose="03080402000500000000" pitchFamily="66" charset="0"/>
                        </a:rPr>
                        <a:t>I can accurately draw a scatter graph.</a:t>
                      </a:r>
                    </a:p>
                    <a:p>
                      <a:r>
                        <a:rPr lang="en-GB" sz="1100" b="0" u="none" dirty="0">
                          <a:solidFill>
                            <a:srgbClr val="002060"/>
                          </a:solidFill>
                          <a:latin typeface="Ink Free" panose="03080402000500000000" pitchFamily="66" charset="0"/>
                        </a:rPr>
                        <a:t>I can draw a line of best fit on a scatter graph using a ruler.</a:t>
                      </a:r>
                    </a:p>
                    <a:p>
                      <a:r>
                        <a:rPr lang="en-GB" sz="1100" b="0" u="none" dirty="0">
                          <a:solidFill>
                            <a:srgbClr val="002060"/>
                          </a:solidFill>
                          <a:latin typeface="Ink Free" panose="03080402000500000000" pitchFamily="66" charset="0"/>
                        </a:rPr>
                        <a:t>I can complete Venn Diagrams.</a:t>
                      </a:r>
                      <a:endParaRPr lang="en-GB" sz="1100" b="1" u="sng" dirty="0">
                        <a:solidFill>
                          <a:srgbClr val="002060"/>
                        </a:solidFill>
                        <a:latin typeface="Ink Free" panose="03080402000500000000" pitchFamily="66" charset="0"/>
                      </a:endParaRPr>
                    </a:p>
                  </a:txBody>
                  <a:tcPr marL="65314" marR="65314" marT="32657" marB="32657"/>
                </a:tc>
                <a:tc>
                  <a:txBody>
                    <a:bodyPr/>
                    <a:lstStyle/>
                    <a:p>
                      <a:r>
                        <a:rPr lang="en-GB" sz="1100" b="1" u="sng" dirty="0">
                          <a:solidFill>
                            <a:srgbClr val="002060"/>
                          </a:solidFill>
                          <a:latin typeface="Ink Free" panose="03080402000500000000" pitchFamily="66" charset="0"/>
                        </a:rPr>
                        <a:t>Walking with </a:t>
                      </a:r>
                      <a:r>
                        <a:rPr lang="en-GB" sz="1100" b="1" u="sng" dirty="0" err="1">
                          <a:solidFill>
                            <a:srgbClr val="002060"/>
                          </a:solidFill>
                          <a:latin typeface="Ink Free" panose="03080402000500000000" pitchFamily="66" charset="0"/>
                        </a:rPr>
                        <a:t>Dinos</a:t>
                      </a:r>
                      <a:endParaRPr lang="en-GB" sz="1100" b="1" u="sng"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u="none" dirty="0">
                          <a:solidFill>
                            <a:srgbClr val="002060"/>
                          </a:solidFill>
                          <a:latin typeface="Ink Free" panose="03080402000500000000" pitchFamily="66" charset="0"/>
                        </a:rPr>
                        <a:t>I can collect both quantitative and qualitative data.</a:t>
                      </a:r>
                    </a:p>
                    <a:p>
                      <a:r>
                        <a:rPr lang="en-GB" sz="1100" b="0" u="none" dirty="0">
                          <a:solidFill>
                            <a:srgbClr val="002060"/>
                          </a:solidFill>
                          <a:latin typeface="Ink Free" panose="03080402000500000000" pitchFamily="66" charset="0"/>
                        </a:rPr>
                        <a:t>I can find complex percentages of amounts with a calculator multiplier method, e.g. Finding 24% using 0.24.</a:t>
                      </a:r>
                    </a:p>
                    <a:p>
                      <a:r>
                        <a:rPr lang="en-GB" sz="1100" b="0" u="none" dirty="0">
                          <a:solidFill>
                            <a:srgbClr val="002060"/>
                          </a:solidFill>
                          <a:latin typeface="Ink Free" panose="03080402000500000000" pitchFamily="66" charset="0"/>
                        </a:rPr>
                        <a:t>I know the formulas for speed, distance and time.</a:t>
                      </a:r>
                    </a:p>
                    <a:p>
                      <a:r>
                        <a:rPr lang="en-GB" sz="1100" b="0" u="none" dirty="0">
                          <a:solidFill>
                            <a:srgbClr val="002060"/>
                          </a:solidFill>
                          <a:latin typeface="Ink Free" panose="03080402000500000000" pitchFamily="66" charset="0"/>
                        </a:rPr>
                        <a:t>I can calculate speed, distance and time.</a:t>
                      </a:r>
                    </a:p>
                  </a:txBody>
                  <a:tcPr marL="65314" marR="65314" marT="32657" marB="32657"/>
                </a:tc>
                <a:tc>
                  <a:txBody>
                    <a:bodyPr/>
                    <a:lstStyle/>
                    <a:p>
                      <a:r>
                        <a:rPr lang="en-GB" sz="1100" b="1" u="sng" dirty="0">
                          <a:solidFill>
                            <a:srgbClr val="002060"/>
                          </a:solidFill>
                          <a:latin typeface="Ink Free" panose="03080402000500000000" pitchFamily="66" charset="0"/>
                        </a:rPr>
                        <a:t>Cost of life</a:t>
                      </a:r>
                    </a:p>
                    <a:p>
                      <a:r>
                        <a:rPr lang="en-GB" sz="1100" b="0" u="none" dirty="0">
                          <a:solidFill>
                            <a:srgbClr val="002060"/>
                          </a:solidFill>
                          <a:latin typeface="Ink Free" panose="03080402000500000000" pitchFamily="66" charset="0"/>
                        </a:rPr>
                        <a:t>I can interpret a scatter graph.</a:t>
                      </a:r>
                    </a:p>
                    <a:p>
                      <a:r>
                        <a:rPr lang="en-GB" sz="1100" b="0" u="none" dirty="0">
                          <a:solidFill>
                            <a:srgbClr val="002060"/>
                          </a:solidFill>
                          <a:latin typeface="Ink Free" panose="03080402000500000000" pitchFamily="66" charset="0"/>
                        </a:rPr>
                        <a:t>I can predict results using the line of best fit on a scatter graph.</a:t>
                      </a:r>
                    </a:p>
                    <a:p>
                      <a:endParaRPr lang="en-GB" sz="1100" b="1" u="sng"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707672348"/>
                  </a:ext>
                </a:extLst>
              </a:tr>
              <a:tr h="2138384">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u="sng" dirty="0">
                          <a:solidFill>
                            <a:srgbClr val="002060"/>
                          </a:solidFill>
                          <a:latin typeface="Ink Free" panose="03080402000500000000" pitchFamily="66" charset="0"/>
                        </a:rPr>
                        <a:t>Stranded</a:t>
                      </a:r>
                    </a:p>
                    <a:p>
                      <a:r>
                        <a:rPr lang="en-GB" sz="1100" b="0" dirty="0">
                          <a:solidFill>
                            <a:srgbClr val="002060"/>
                          </a:solidFill>
                          <a:latin typeface="Ink Free" panose="03080402000500000000" pitchFamily="66" charset="0"/>
                        </a:rPr>
                        <a:t>I can accurately draw a bar chart using success criteria.</a:t>
                      </a:r>
                    </a:p>
                    <a:p>
                      <a:r>
                        <a:rPr lang="en-GB" sz="1100" b="0" dirty="0">
                          <a:solidFill>
                            <a:srgbClr val="002060"/>
                          </a:solidFill>
                          <a:latin typeface="Ink Free" panose="03080402000500000000" pitchFamily="66" charset="0"/>
                        </a:rPr>
                        <a:t>I can calculate the mode, median and range of a set of data.</a:t>
                      </a:r>
                    </a:p>
                  </a:txBody>
                  <a:tcPr marL="65314" marR="65314" marT="32657" marB="32657"/>
                </a:tc>
                <a:tc>
                  <a:txBody>
                    <a:bodyPr/>
                    <a:lstStyle/>
                    <a:p>
                      <a:r>
                        <a:rPr lang="en-GB" sz="1100" b="1" u="sng" dirty="0">
                          <a:solidFill>
                            <a:srgbClr val="002060"/>
                          </a:solidFill>
                          <a:latin typeface="Ink Free" panose="03080402000500000000" pitchFamily="66" charset="0"/>
                        </a:rPr>
                        <a:t>What is Space?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dirty="0">
                          <a:solidFill>
                            <a:srgbClr val="002060"/>
                          </a:solidFill>
                          <a:latin typeface="Ink Free" panose="03080402000500000000" pitchFamily="66" charset="0"/>
                        </a:rPr>
                        <a:t>I can accurately draw a line graph with my own suitable scale.</a:t>
                      </a:r>
                      <a:endParaRPr lang="en-GB" sz="1100" b="1" u="sng" dirty="0">
                        <a:solidFill>
                          <a:srgbClr val="002060"/>
                        </a:solidFill>
                        <a:latin typeface="Ink Free" panose="03080402000500000000" pitchFamily="66" charset="0"/>
                      </a:endParaRPr>
                    </a:p>
                    <a:p>
                      <a:r>
                        <a:rPr lang="en-GB" sz="1100" b="0" dirty="0">
                          <a:solidFill>
                            <a:srgbClr val="002060"/>
                          </a:solidFill>
                          <a:latin typeface="Ink Free" panose="03080402000500000000" pitchFamily="66" charset="0"/>
                        </a:rPr>
                        <a:t>I can calculate the mean of a set of data, including decimal numbers.</a:t>
                      </a:r>
                    </a:p>
                    <a:p>
                      <a:r>
                        <a:rPr lang="en-GB" sz="1100" b="0" dirty="0">
                          <a:solidFill>
                            <a:srgbClr val="002060"/>
                          </a:solidFill>
                          <a:latin typeface="Ink Free" panose="03080402000500000000" pitchFamily="66" charset="0"/>
                        </a:rPr>
                        <a:t>I can convert between mm and cm.</a:t>
                      </a:r>
                    </a:p>
                    <a:p>
                      <a:r>
                        <a:rPr lang="en-GB" sz="1100" b="0" dirty="0">
                          <a:solidFill>
                            <a:srgbClr val="002060"/>
                          </a:solidFill>
                          <a:latin typeface="Ink Free" panose="03080402000500000000" pitchFamily="66" charset="0"/>
                        </a:rPr>
                        <a:t>I can use the language of metric units.</a:t>
                      </a:r>
                    </a:p>
                    <a:p>
                      <a:r>
                        <a:rPr lang="en-GB" sz="1100" b="0" dirty="0">
                          <a:solidFill>
                            <a:srgbClr val="002060"/>
                          </a:solidFill>
                          <a:latin typeface="Ink Free" panose="03080402000500000000" pitchFamily="66" charset="0"/>
                        </a:rPr>
                        <a:t>I can convert between different metric units.</a:t>
                      </a:r>
                      <a:endParaRPr lang="en-GB" sz="1100" b="1" u="sng" dirty="0">
                        <a:solidFill>
                          <a:srgbClr val="002060"/>
                        </a:solidFill>
                        <a:latin typeface="Ink Free" panose="03080402000500000000" pitchFamily="66" charset="0"/>
                      </a:endParaRPr>
                    </a:p>
                  </a:txBody>
                  <a:tcPr marL="65314" marR="65314" marT="32657" marB="32657"/>
                </a:tc>
                <a:tc>
                  <a:txBody>
                    <a:bodyPr/>
                    <a:lstStyle/>
                    <a:p>
                      <a:r>
                        <a:rPr lang="en-GB" sz="1100" b="1" u="sng" dirty="0">
                          <a:solidFill>
                            <a:srgbClr val="002060"/>
                          </a:solidFill>
                          <a:latin typeface="Ink Free" panose="03080402000500000000" pitchFamily="66" charset="0"/>
                        </a:rPr>
                        <a:t>Race for life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dirty="0">
                          <a:solidFill>
                            <a:srgbClr val="002060"/>
                          </a:solidFill>
                          <a:latin typeface="Ink Free" panose="03080402000500000000" pitchFamily="66" charset="0"/>
                        </a:rPr>
                        <a:t>I can accurately draw a line graph with my own suitable scale.</a:t>
                      </a:r>
                      <a:endParaRPr lang="en-GB" sz="1100" b="1" u="sng"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dirty="0">
                          <a:solidFill>
                            <a:srgbClr val="002060"/>
                          </a:solidFill>
                          <a:latin typeface="Ink Free" panose="03080402000500000000" pitchFamily="66" charset="0"/>
                        </a:rPr>
                        <a:t>I can calculate the mean of a set of data, including decimal numbers.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dirty="0">
                          <a:solidFill>
                            <a:srgbClr val="002060"/>
                          </a:solidFill>
                          <a:latin typeface="Ink Free" panose="03080402000500000000" pitchFamily="66" charset="0"/>
                        </a:rPr>
                        <a:t>I can collect relevant data to answer posed questions.</a:t>
                      </a:r>
                    </a:p>
                    <a:p>
                      <a:endParaRPr lang="en-GB" sz="1100" b="1" u="sng" dirty="0">
                        <a:solidFill>
                          <a:srgbClr val="002060"/>
                        </a:solidFill>
                        <a:latin typeface="Ink Free" panose="03080402000500000000" pitchFamily="66" charset="0"/>
                      </a:endParaRPr>
                    </a:p>
                    <a:p>
                      <a:r>
                        <a:rPr lang="en-GB" sz="1100" b="1" u="sng" dirty="0">
                          <a:solidFill>
                            <a:srgbClr val="002060"/>
                          </a:solidFill>
                          <a:latin typeface="Ink Free" panose="03080402000500000000" pitchFamily="66" charset="0"/>
                        </a:rPr>
                        <a:t>Elementary</a:t>
                      </a:r>
                    </a:p>
                    <a:p>
                      <a:r>
                        <a:rPr lang="en-GB" sz="1100" b="0" u="none" dirty="0">
                          <a:solidFill>
                            <a:srgbClr val="002060"/>
                          </a:solidFill>
                          <a:latin typeface="Ink Free" panose="03080402000500000000" pitchFamily="66" charset="0"/>
                        </a:rPr>
                        <a:t>I can time events and minutes and seconds, and order the results.</a:t>
                      </a:r>
                    </a:p>
                    <a:p>
                      <a:r>
                        <a:rPr lang="en-GB" sz="1100" b="0" u="none" dirty="0">
                          <a:solidFill>
                            <a:srgbClr val="002060"/>
                          </a:solidFill>
                          <a:latin typeface="Ink Free" panose="03080402000500000000" pitchFamily="66" charset="0"/>
                        </a:rPr>
                        <a:t>I can use the language of metric units: e.g. grams / cm3.</a:t>
                      </a: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577427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1524000" y="0"/>
            <a:ext cx="1306286" cy="124278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3025312" y="229231"/>
            <a:ext cx="6458857" cy="1147622"/>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Science				</a:t>
            </a:r>
          </a:p>
          <a:p>
            <a:r>
              <a:rPr lang="en-GB" sz="2286" b="1" dirty="0">
                <a:solidFill>
                  <a:srgbClr val="002060"/>
                </a:solidFill>
                <a:latin typeface="Ink Free"/>
              </a:rPr>
              <a:t>DCF Progression</a:t>
            </a:r>
            <a:endParaRPr lang="en-GB" sz="1286" b="1" dirty="0">
              <a:solidFill>
                <a:srgbClr val="002060"/>
              </a:solidFill>
              <a:latin typeface="Ink Free"/>
            </a:endParaRPr>
          </a:p>
        </p:txBody>
      </p:sp>
      <p:graphicFrame>
        <p:nvGraphicFramePr>
          <p:cNvPr id="5" name="Table 4">
            <a:extLst>
              <a:ext uri="{FF2B5EF4-FFF2-40B4-BE49-F238E27FC236}">
                <a16:creationId xmlns:a16="http://schemas.microsoft.com/office/drawing/2014/main" id="{9F312BD4-2485-475A-9C6A-B69C5E9424AB}"/>
              </a:ext>
            </a:extLst>
          </p:cNvPr>
          <p:cNvGraphicFramePr>
            <a:graphicFrameLocks noGrp="1"/>
          </p:cNvGraphicFramePr>
          <p:nvPr>
            <p:extLst/>
          </p:nvPr>
        </p:nvGraphicFramePr>
        <p:xfrm>
          <a:off x="1881253" y="1527628"/>
          <a:ext cx="8792967" cy="3428153"/>
        </p:xfrm>
        <a:graphic>
          <a:graphicData uri="http://schemas.openxmlformats.org/drawingml/2006/table">
            <a:tbl>
              <a:tblPr firstRow="1" bandRow="1">
                <a:tableStyleId>{5C22544A-7EE6-4342-B048-85BDC9FD1C3A}</a:tableStyleId>
              </a:tblPr>
              <a:tblGrid>
                <a:gridCol w="2592288">
                  <a:extLst>
                    <a:ext uri="{9D8B030D-6E8A-4147-A177-3AD203B41FA5}">
                      <a16:colId xmlns:a16="http://schemas.microsoft.com/office/drawing/2014/main" val="4255388034"/>
                    </a:ext>
                  </a:extLst>
                </a:gridCol>
                <a:gridCol w="6200679">
                  <a:extLst>
                    <a:ext uri="{9D8B030D-6E8A-4147-A177-3AD203B41FA5}">
                      <a16:colId xmlns:a16="http://schemas.microsoft.com/office/drawing/2014/main" val="2569708753"/>
                    </a:ext>
                  </a:extLst>
                </a:gridCol>
              </a:tblGrid>
              <a:tr h="394305">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966107">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r>
                        <a:rPr lang="en-GB" sz="1300" b="1" u="sng" dirty="0">
                          <a:solidFill>
                            <a:srgbClr val="002060"/>
                          </a:solidFill>
                          <a:latin typeface="Ink Free" panose="03080402000500000000" pitchFamily="66" charset="0"/>
                        </a:rPr>
                        <a:t>Keep it moving</a:t>
                      </a:r>
                    </a:p>
                    <a:p>
                      <a:r>
                        <a:rPr lang="en-GB" sz="1300" b="1" u="none" dirty="0">
                          <a:solidFill>
                            <a:srgbClr val="002060"/>
                          </a:solidFill>
                          <a:latin typeface="Ink Free" panose="03080402000500000000" pitchFamily="66" charset="0"/>
                        </a:rPr>
                        <a:t>Use a spreadsheet to collect data and identify the material of different objects using their density values:</a:t>
                      </a:r>
                    </a:p>
                    <a:p>
                      <a:r>
                        <a:rPr lang="en-GB" sz="1400" dirty="0">
                          <a:latin typeface="Ink Free" panose="03080402000500000000" pitchFamily="66" charset="0"/>
                        </a:rPr>
                        <a:t>Learners should make use of the VLOOKUP function to look up values in a table.</a:t>
                      </a:r>
                      <a:endParaRPr lang="en-GB" sz="1300" b="1" u="sng"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287100114"/>
                  </a:ext>
                </a:extLst>
              </a:tr>
              <a:tr h="966107">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r>
                        <a:rPr lang="en-GB" sz="1300" b="1" u="sng" dirty="0">
                          <a:solidFill>
                            <a:srgbClr val="002060"/>
                          </a:solidFill>
                          <a:latin typeface="Ink Free" panose="03080402000500000000" pitchFamily="66" charset="0"/>
                        </a:rPr>
                        <a:t>Cost of life</a:t>
                      </a:r>
                    </a:p>
                    <a:p>
                      <a:r>
                        <a:rPr lang="en-GB" sz="1300" b="1" u="none" dirty="0">
                          <a:solidFill>
                            <a:srgbClr val="002060"/>
                          </a:solidFill>
                          <a:latin typeface="Ink Free" panose="03080402000500000000" pitchFamily="66" charset="0"/>
                        </a:rPr>
                        <a:t>Use a spreadsheet to calculate carbon footprints:</a:t>
                      </a:r>
                    </a:p>
                    <a:p>
                      <a:r>
                        <a:rPr lang="en-GB" sz="1400" dirty="0">
                          <a:latin typeface="Ink Free" panose="03080402000500000000" pitchFamily="66" charset="0"/>
                        </a:rPr>
                        <a:t>Learners should sort data across multiple columns and use conditional formatting to automatically apply colour. They should also make use of the IF function.</a:t>
                      </a:r>
                      <a:endParaRPr lang="en-GB" sz="1300" b="1" u="sng"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707672348"/>
                  </a:ext>
                </a:extLst>
              </a:tr>
              <a:tr h="966107">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r>
                        <a:rPr lang="en-GB" sz="1300" b="1" u="sng" dirty="0">
                          <a:solidFill>
                            <a:srgbClr val="002060"/>
                          </a:solidFill>
                          <a:latin typeface="Ink Free" panose="03080402000500000000" pitchFamily="66" charset="0"/>
                        </a:rPr>
                        <a:t>Race for life</a:t>
                      </a:r>
                    </a:p>
                    <a:p>
                      <a:r>
                        <a:rPr lang="en-GB" sz="1300" b="1" u="none" dirty="0">
                          <a:solidFill>
                            <a:srgbClr val="002060"/>
                          </a:solidFill>
                          <a:latin typeface="Ink Free" panose="03080402000500000000" pitchFamily="66" charset="0"/>
                        </a:rPr>
                        <a:t>Use a spreadsheet to collect heart rate data:</a:t>
                      </a:r>
                    </a:p>
                    <a:p>
                      <a:r>
                        <a:rPr lang="en-GB" sz="1400" dirty="0">
                          <a:latin typeface="Ink Free" panose="03080402000500000000" pitchFamily="66" charset="0"/>
                        </a:rPr>
                        <a:t>Learners need to use basic formulae and functions such as SUM/MIN/MAX/ AVERAGE. They should also use the COUNTIF function. Use of enhanced formatting of cells and sorting data using one column should also be evident.</a:t>
                      </a:r>
                      <a:endParaRPr lang="en-GB" sz="1300" b="1" u="sng"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721693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1524000" y="0"/>
            <a:ext cx="1306286" cy="124278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3025312" y="229231"/>
            <a:ext cx="6458857" cy="1147622"/>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Science</a:t>
            </a:r>
          </a:p>
          <a:p>
            <a:r>
              <a:rPr lang="en-GB" sz="2286" b="1" dirty="0">
                <a:solidFill>
                  <a:srgbClr val="002060"/>
                </a:solidFill>
                <a:latin typeface="Ink Free"/>
              </a:rPr>
              <a:t>CWRE Progression</a:t>
            </a:r>
            <a:endParaRPr lang="en-GB" sz="1286"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extLst/>
          </p:nvPr>
        </p:nvGraphicFramePr>
        <p:xfrm>
          <a:off x="1954893" y="1705428"/>
          <a:ext cx="8960155" cy="4503056"/>
        </p:xfrm>
        <a:graphic>
          <a:graphicData uri="http://schemas.openxmlformats.org/drawingml/2006/table">
            <a:tbl>
              <a:tblPr firstRow="1" bandRow="1">
                <a:tableStyleId>{5C22544A-7EE6-4342-B048-85BDC9FD1C3A}</a:tableStyleId>
              </a:tblPr>
              <a:tblGrid>
                <a:gridCol w="1146686">
                  <a:extLst>
                    <a:ext uri="{9D8B030D-6E8A-4147-A177-3AD203B41FA5}">
                      <a16:colId xmlns:a16="http://schemas.microsoft.com/office/drawing/2014/main" val="4255388034"/>
                    </a:ext>
                  </a:extLst>
                </a:gridCol>
                <a:gridCol w="2733381">
                  <a:extLst>
                    <a:ext uri="{9D8B030D-6E8A-4147-A177-3AD203B41FA5}">
                      <a16:colId xmlns:a16="http://schemas.microsoft.com/office/drawing/2014/main" val="737985667"/>
                    </a:ext>
                  </a:extLst>
                </a:gridCol>
                <a:gridCol w="2840049">
                  <a:extLst>
                    <a:ext uri="{9D8B030D-6E8A-4147-A177-3AD203B41FA5}">
                      <a16:colId xmlns:a16="http://schemas.microsoft.com/office/drawing/2014/main" val="1945210272"/>
                    </a:ext>
                  </a:extLst>
                </a:gridCol>
                <a:gridCol w="2240039">
                  <a:extLst>
                    <a:ext uri="{9D8B030D-6E8A-4147-A177-3AD203B41FA5}">
                      <a16:colId xmlns:a16="http://schemas.microsoft.com/office/drawing/2014/main" val="2569708753"/>
                    </a:ext>
                  </a:extLst>
                </a:gridCol>
              </a:tblGrid>
              <a:tr h="344714">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966107">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1a: </a:t>
                      </a:r>
                      <a:r>
                        <a:rPr lang="en-GB" sz="1400" dirty="0"/>
                        <a:t>Who am I? </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Exploring Possibilities – Dream Jobs!</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2a. </a:t>
                      </a:r>
                      <a:r>
                        <a:rPr lang="en-GB" sz="1400" dirty="0"/>
                        <a:t>What is a career in my subject?</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2b. </a:t>
                      </a:r>
                      <a:r>
                        <a:rPr lang="en-GB" sz="1400" dirty="0"/>
                        <a:t>What is an entrepreneur? Can my subject lead me to be one?</a:t>
                      </a:r>
                    </a:p>
                    <a:p>
                      <a:endParaRPr lang="en-GB" sz="1300" b="1" dirty="0">
                        <a:solidFill>
                          <a:srgbClr val="A39665"/>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3a. </a:t>
                      </a:r>
                      <a:r>
                        <a:rPr lang="en-GB" sz="1400" dirty="0"/>
                        <a:t>What is work-life balance? </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3b. </a:t>
                      </a:r>
                      <a:r>
                        <a:rPr lang="en-GB" sz="1400" dirty="0"/>
                        <a:t>Careers and the future</a:t>
                      </a:r>
                    </a:p>
                    <a:p>
                      <a:endParaRPr lang="en-GB" sz="1300" b="1"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287100114"/>
                  </a:ext>
                </a:extLst>
              </a:tr>
              <a:tr h="1066524">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1a. </a:t>
                      </a:r>
                      <a:r>
                        <a:rPr lang="en-GB" sz="1400" dirty="0"/>
                        <a:t>What are my interests?</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Job applications and CV’s – how can my subject enhance mine?</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2a. </a:t>
                      </a:r>
                      <a:r>
                        <a:rPr lang="en-GB" sz="1400" dirty="0"/>
                        <a:t>Challenges and rewards of work</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2b. </a:t>
                      </a:r>
                      <a:r>
                        <a:rPr lang="en-GB" sz="1400" dirty="0"/>
                        <a:t>Creating the life you want – how can skill development in my subject help? Create a vision board</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3a. </a:t>
                      </a:r>
                      <a:r>
                        <a:rPr lang="en-GB" sz="1400" dirty="0"/>
                        <a:t>What does success mean to me? What does it look like in my subject?</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3b. </a:t>
                      </a:r>
                      <a:r>
                        <a:rPr lang="en-GB" sz="1400" dirty="0"/>
                        <a:t>Careers and the climate</a:t>
                      </a:r>
                    </a:p>
                    <a:p>
                      <a:endParaRPr lang="en-GB" sz="1300" b="1" dirty="0">
                        <a:solidFill>
                          <a:srgbClr val="A39665"/>
                        </a:solidFill>
                        <a:latin typeface="Ink Free" panose="03080402000500000000" pitchFamily="66" charset="0"/>
                      </a:endParaRPr>
                    </a:p>
                  </a:txBody>
                  <a:tcPr marL="65314" marR="65314" marT="32657" marB="32657"/>
                </a:tc>
                <a:extLst>
                  <a:ext uri="{0D108BD9-81ED-4DB2-BD59-A6C34878D82A}">
                    <a16:rowId xmlns:a16="http://schemas.microsoft.com/office/drawing/2014/main" val="2707672348"/>
                  </a:ext>
                </a:extLst>
              </a:tr>
              <a:tr h="966107">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1a. </a:t>
                      </a:r>
                      <a:r>
                        <a:rPr lang="en-GB" sz="1400" dirty="0"/>
                        <a:t>What are my skills?</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What comes after school? Learning pathways for my subject</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2a. </a:t>
                      </a:r>
                      <a:r>
                        <a:rPr lang="en-GB" sz="1400" dirty="0"/>
                        <a:t>Decision making – choosing what to study at KS4. </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2b. </a:t>
                      </a:r>
                      <a:r>
                        <a:rPr lang="en-GB" sz="1400" dirty="0"/>
                        <a:t>Taking control of your career journey. How to overcome potential barriers</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3a. </a:t>
                      </a:r>
                      <a:r>
                        <a:rPr lang="en-GB" sz="1400" dirty="0"/>
                        <a:t>Working and earning, managing your money</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3b. </a:t>
                      </a:r>
                      <a:r>
                        <a:rPr lang="en-GB" sz="1400" dirty="0"/>
                        <a:t>What is the labour market and what is it saying about jobs in your subject sector?</a:t>
                      </a:r>
                    </a:p>
                    <a:p>
                      <a:endParaRPr lang="en-GB" sz="1300" b="1" dirty="0">
                        <a:solidFill>
                          <a:srgbClr val="A39665"/>
                        </a:solidFill>
                        <a:latin typeface="Ink Free" panose="03080402000500000000" pitchFamily="66" charset="0"/>
                      </a:endParaRP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950634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1524000" y="181649"/>
            <a:ext cx="1306286" cy="124278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3025312" y="229231"/>
            <a:ext cx="6458857" cy="1147622"/>
          </a:xfrm>
          <a:prstGeom prst="rect">
            <a:avLst/>
          </a:prstGeom>
          <a:noFill/>
        </p:spPr>
        <p:txBody>
          <a:bodyPr wrap="square" rtlCol="0">
            <a:spAutoFit/>
          </a:bodyPr>
          <a:lstStyle/>
          <a:p>
            <a:r>
              <a:rPr lang="en-GB" sz="2286" b="1" dirty="0">
                <a:solidFill>
                  <a:srgbClr val="002060"/>
                </a:solidFill>
                <a:latin typeface="Ink Free"/>
              </a:rPr>
              <a:t>Upper School Plan</a:t>
            </a:r>
          </a:p>
          <a:p>
            <a:r>
              <a:rPr lang="en-GB" sz="2286" b="1" dirty="0">
                <a:solidFill>
                  <a:srgbClr val="002060"/>
                </a:solidFill>
                <a:latin typeface="Ink Free"/>
              </a:rPr>
              <a:t>Subject: Science		</a:t>
            </a:r>
          </a:p>
          <a:p>
            <a:r>
              <a:rPr lang="en-GB" sz="2286" b="1" dirty="0">
                <a:solidFill>
                  <a:srgbClr val="002060"/>
                </a:solidFill>
                <a:latin typeface="Ink Free"/>
              </a:rPr>
              <a:t>CWRE Progression</a:t>
            </a:r>
            <a:endParaRPr lang="en-GB" sz="1286"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extLst/>
          </p:nvPr>
        </p:nvGraphicFramePr>
        <p:xfrm>
          <a:off x="1954893" y="1705428"/>
          <a:ext cx="8960155" cy="4041502"/>
        </p:xfrm>
        <a:graphic>
          <a:graphicData uri="http://schemas.openxmlformats.org/drawingml/2006/table">
            <a:tbl>
              <a:tblPr firstRow="1" bandRow="1">
                <a:tableStyleId>{5C22544A-7EE6-4342-B048-85BDC9FD1C3A}</a:tableStyleId>
              </a:tblPr>
              <a:tblGrid>
                <a:gridCol w="1146686">
                  <a:extLst>
                    <a:ext uri="{9D8B030D-6E8A-4147-A177-3AD203B41FA5}">
                      <a16:colId xmlns:a16="http://schemas.microsoft.com/office/drawing/2014/main" val="4255388034"/>
                    </a:ext>
                  </a:extLst>
                </a:gridCol>
                <a:gridCol w="2733381">
                  <a:extLst>
                    <a:ext uri="{9D8B030D-6E8A-4147-A177-3AD203B41FA5}">
                      <a16:colId xmlns:a16="http://schemas.microsoft.com/office/drawing/2014/main" val="737985667"/>
                    </a:ext>
                  </a:extLst>
                </a:gridCol>
                <a:gridCol w="2840049">
                  <a:extLst>
                    <a:ext uri="{9D8B030D-6E8A-4147-A177-3AD203B41FA5}">
                      <a16:colId xmlns:a16="http://schemas.microsoft.com/office/drawing/2014/main" val="1945210272"/>
                    </a:ext>
                  </a:extLst>
                </a:gridCol>
                <a:gridCol w="2240039">
                  <a:extLst>
                    <a:ext uri="{9D8B030D-6E8A-4147-A177-3AD203B41FA5}">
                      <a16:colId xmlns:a16="http://schemas.microsoft.com/office/drawing/2014/main" val="2569708753"/>
                    </a:ext>
                  </a:extLst>
                </a:gridCol>
              </a:tblGrid>
              <a:tr h="344714">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966107">
                <a:tc>
                  <a:txBody>
                    <a:bodyPr/>
                    <a:lstStyle/>
                    <a:p>
                      <a:r>
                        <a:rPr lang="en-GB" sz="1300" dirty="0">
                          <a:solidFill>
                            <a:srgbClr val="002060"/>
                          </a:solidFill>
                          <a:latin typeface="Ink Free" panose="03080402000500000000" pitchFamily="66" charset="0"/>
                        </a:rPr>
                        <a:t>Year 10</a:t>
                      </a:r>
                    </a:p>
                  </a:txBody>
                  <a:tcPr marL="65314" marR="65314" marT="32657" marB="32657"/>
                </a:tc>
                <a:tc>
                  <a:txBody>
                    <a:bodyPr/>
                    <a:lstStyle/>
                    <a:p>
                      <a:r>
                        <a:rPr lang="en-GB" sz="1300" b="1" dirty="0">
                          <a:solidFill>
                            <a:srgbClr val="002060"/>
                          </a:solidFill>
                          <a:latin typeface="Ink Free" panose="03080402000500000000" pitchFamily="66" charset="0"/>
                        </a:rPr>
                        <a:t>1a: </a:t>
                      </a:r>
                      <a:r>
                        <a:rPr lang="en-GB" sz="1400" dirty="0"/>
                        <a:t>Interests and Skills Profile – what makes you good at this subject? How will your skills transfer into the world of work?</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Preparing to go on work experience. How is skill development in my subject helping you prepare?</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2a. </a:t>
                      </a:r>
                      <a:r>
                        <a:rPr lang="en-GB" sz="1400" dirty="0"/>
                        <a:t>In person, hybrid, remote. What works best for your subject sector?</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2b. </a:t>
                      </a:r>
                      <a:r>
                        <a:rPr lang="en-GB" sz="1400" dirty="0"/>
                        <a:t>Taking control of your career journey. How to overcome potential barriers</a:t>
                      </a:r>
                    </a:p>
                    <a:p>
                      <a:endParaRPr lang="en-GB" sz="1300" b="1" dirty="0">
                        <a:solidFill>
                          <a:srgbClr val="A39665"/>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3a. </a:t>
                      </a:r>
                      <a:r>
                        <a:rPr lang="en-GB" sz="1400" dirty="0"/>
                        <a:t>Wellbeing in the workplace. Discuss jobs linked to your subject and the possible challenges employees may face.</a:t>
                      </a:r>
                    </a:p>
                    <a:p>
                      <a:endParaRPr lang="en-GB" sz="1300" b="1" dirty="0">
                        <a:solidFill>
                          <a:srgbClr val="002060"/>
                        </a:solidFill>
                        <a:latin typeface="Ink Free" panose="03080402000500000000" pitchFamily="66" charset="0"/>
                      </a:endParaRPr>
                    </a:p>
                    <a:p>
                      <a:r>
                        <a:rPr lang="en-GB" sz="1300" b="1" dirty="0">
                          <a:solidFill>
                            <a:srgbClr val="002060"/>
                          </a:solidFill>
                          <a:latin typeface="Ink Free" panose="03080402000500000000" pitchFamily="66" charset="0"/>
                        </a:rPr>
                        <a:t>3b. </a:t>
                      </a:r>
                      <a:r>
                        <a:rPr lang="en-GB" sz="1400" dirty="0"/>
                        <a:t>What are my employability skills? How does my subject make students employable.</a:t>
                      </a:r>
                    </a:p>
                    <a:p>
                      <a:endParaRPr lang="en-GB" sz="1300" b="1"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287100114"/>
                  </a:ext>
                </a:extLst>
              </a:tr>
              <a:tr h="1066524">
                <a:tc>
                  <a:txBody>
                    <a:bodyPr/>
                    <a:lstStyle/>
                    <a:p>
                      <a:r>
                        <a:rPr lang="en-GB" sz="1300" dirty="0">
                          <a:solidFill>
                            <a:srgbClr val="002060"/>
                          </a:solidFill>
                          <a:latin typeface="Ink Free" panose="03080402000500000000" pitchFamily="66" charset="0"/>
                        </a:rPr>
                        <a:t>Year 11</a:t>
                      </a:r>
                    </a:p>
                  </a:txBody>
                  <a:tcPr marL="65314" marR="65314" marT="32657" marB="32657"/>
                </a:tc>
                <a:tc>
                  <a:txBody>
                    <a:bodyPr/>
                    <a:lstStyle/>
                    <a:p>
                      <a:r>
                        <a:rPr lang="en-GB" sz="1300" b="1" dirty="0">
                          <a:solidFill>
                            <a:srgbClr val="002060"/>
                          </a:solidFill>
                          <a:latin typeface="Ink Free" panose="03080402000500000000" pitchFamily="66" charset="0"/>
                        </a:rPr>
                        <a:t>1a. </a:t>
                      </a:r>
                      <a:r>
                        <a:rPr lang="en-GB" sz="1400" dirty="0"/>
                        <a:t>Post 16 Choices in my subject</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Decision making – choosing your post 16 pathway. What pathways are available linked to your subject?</a:t>
                      </a:r>
                    </a:p>
                    <a:p>
                      <a:endParaRPr lang="en-GB" sz="1300" b="1" dirty="0">
                        <a:solidFill>
                          <a:srgbClr val="002060"/>
                        </a:solidFill>
                        <a:latin typeface="Ink Free" panose="03080402000500000000" pitchFamily="66" charset="0"/>
                      </a:endParaRPr>
                    </a:p>
                  </a:txBody>
                  <a:tcPr marL="65314" marR="65314" marT="32657" marB="32657"/>
                </a:tc>
                <a:tc>
                  <a:txBody>
                    <a:bodyPr/>
                    <a:lstStyle/>
                    <a:p>
                      <a:r>
                        <a:rPr lang="en-GB" sz="1300" b="1" dirty="0">
                          <a:solidFill>
                            <a:srgbClr val="002060"/>
                          </a:solidFill>
                          <a:latin typeface="Ink Free" panose="03080402000500000000" pitchFamily="66" charset="0"/>
                        </a:rPr>
                        <a:t>2a. </a:t>
                      </a:r>
                      <a:r>
                        <a:rPr lang="en-GB" sz="1400" dirty="0"/>
                        <a:t>Money talks – apprenticeships vs higher education in your subject</a:t>
                      </a:r>
                    </a:p>
                    <a:p>
                      <a:endParaRPr lang="en-GB" sz="1300" b="1" dirty="0">
                        <a:solidFill>
                          <a:srgbClr val="002060"/>
                        </a:solidFill>
                        <a:latin typeface="Ink Free" panose="03080402000500000000" pitchFamily="66" charset="0"/>
                      </a:endParaRPr>
                    </a:p>
                    <a:p>
                      <a:endParaRPr lang="en-GB" sz="1300" b="1" dirty="0">
                        <a:solidFill>
                          <a:srgbClr val="002060"/>
                        </a:solidFill>
                        <a:latin typeface="Ink Free" panose="03080402000500000000" pitchFamily="66" charset="0"/>
                      </a:endParaRPr>
                    </a:p>
                  </a:txBody>
                  <a:tcPr marL="65314" marR="65314" marT="32657" marB="32657"/>
                </a:tc>
                <a:tc>
                  <a:txBody>
                    <a:bodyPr/>
                    <a:lstStyle/>
                    <a:p>
                      <a:endParaRPr lang="en-GB" sz="1300" b="1" dirty="0">
                        <a:solidFill>
                          <a:srgbClr val="A39665"/>
                        </a:solidFill>
                        <a:latin typeface="Ink Free" panose="03080402000500000000" pitchFamily="66" charset="0"/>
                      </a:endParaRPr>
                    </a:p>
                  </a:txBody>
                  <a:tcPr marL="65314" marR="65314" marT="32657" marB="32657">
                    <a:solidFill>
                      <a:schemeClr val="bg2">
                        <a:lumMod val="75000"/>
                      </a:schemeClr>
                    </a:solidFill>
                  </a:tcPr>
                </a:tc>
                <a:extLst>
                  <a:ext uri="{0D108BD9-81ED-4DB2-BD59-A6C34878D82A}">
                    <a16:rowId xmlns:a16="http://schemas.microsoft.com/office/drawing/2014/main" val="2707672348"/>
                  </a:ext>
                </a:extLst>
              </a:tr>
            </a:tbl>
          </a:graphicData>
        </a:graphic>
      </p:graphicFrame>
    </p:spTree>
    <p:extLst>
      <p:ext uri="{BB962C8B-B14F-4D97-AF65-F5344CB8AC3E}">
        <p14:creationId xmlns:p14="http://schemas.microsoft.com/office/powerpoint/2010/main" val="1781399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05977A20-6D5A-47EF-ACDC-555CFA95CEB1}"/>
              </a:ext>
            </a:extLst>
          </p:cNvPr>
          <p:cNvGraphicFramePr/>
          <p:nvPr>
            <p:extLst/>
          </p:nvPr>
        </p:nvGraphicFramePr>
        <p:xfrm>
          <a:off x="7696484" y="5450401"/>
          <a:ext cx="2684162" cy="12750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E304C6C9-6A60-4ABD-9D73-B6E3DF440077}"/>
              </a:ext>
            </a:extLst>
          </p:cNvPr>
          <p:cNvSpPr txBox="1"/>
          <p:nvPr/>
        </p:nvSpPr>
        <p:spPr>
          <a:xfrm>
            <a:off x="2453763" y="191589"/>
            <a:ext cx="4626306" cy="593597"/>
          </a:xfrm>
          <a:prstGeom prst="rect">
            <a:avLst/>
          </a:prstGeom>
          <a:noFill/>
        </p:spPr>
        <p:txBody>
          <a:bodyPr wrap="square" lIns="65314" tIns="32657" rIns="65314" bIns="32657" rtlCol="0" anchor="t">
            <a:spAutoFit/>
          </a:bodyPr>
          <a:lstStyle/>
          <a:p>
            <a:r>
              <a:rPr lang="en-GB" sz="1143" b="1" dirty="0">
                <a:latin typeface="Ink Free"/>
              </a:rPr>
              <a:t>Subject: Science</a:t>
            </a:r>
            <a:endParaRPr lang="en-GB" sz="1143" b="1" dirty="0">
              <a:latin typeface="Ink Free" panose="03080402000500000000" pitchFamily="66" charset="0"/>
            </a:endParaRPr>
          </a:p>
          <a:p>
            <a:r>
              <a:rPr lang="en-GB" sz="1143" b="1" dirty="0">
                <a:latin typeface="Ink Free"/>
              </a:rPr>
              <a:t>Topic: Year 9 Unit 1 Materialistic</a:t>
            </a:r>
            <a:endParaRPr lang="en-GB" sz="1143" b="1" dirty="0">
              <a:latin typeface="Ink Free" panose="03080402000500000000" pitchFamily="66" charset="0"/>
            </a:endParaRPr>
          </a:p>
          <a:p>
            <a:r>
              <a:rPr lang="en-GB" sz="1143" b="1" dirty="0">
                <a:latin typeface="Ink Free"/>
              </a:rPr>
              <a:t>Key Question: Why is knowledge of chemical reactions important?</a:t>
            </a:r>
            <a:endParaRPr lang="en-GB" sz="1143" b="1" dirty="0">
              <a:latin typeface="Ink Free" panose="03080402000500000000" pitchFamily="66" charset="0"/>
            </a:endParaRPr>
          </a:p>
        </p:txBody>
      </p:sp>
      <p:sp>
        <p:nvSpPr>
          <p:cNvPr id="10" name="TextBox 9">
            <a:extLst>
              <a:ext uri="{FF2B5EF4-FFF2-40B4-BE49-F238E27FC236}">
                <a16:creationId xmlns:a16="http://schemas.microsoft.com/office/drawing/2014/main" id="{5F219E5C-58C7-4F2F-A031-1B2EBCE5B9ED}"/>
              </a:ext>
            </a:extLst>
          </p:cNvPr>
          <p:cNvSpPr txBox="1"/>
          <p:nvPr/>
        </p:nvSpPr>
        <p:spPr>
          <a:xfrm>
            <a:off x="1580132" y="955356"/>
            <a:ext cx="5270615" cy="1011211"/>
          </a:xfrm>
          <a:prstGeom prst="rect">
            <a:avLst/>
          </a:prstGeom>
          <a:noFill/>
          <a:ln w="28575">
            <a:solidFill>
              <a:schemeClr val="accent1"/>
            </a:solidFill>
          </a:ln>
        </p:spPr>
        <p:txBody>
          <a:bodyPr wrap="square" lIns="65314" tIns="32657" rIns="65314" bIns="32657" rtlCol="0" anchor="t">
            <a:spAutoFit/>
          </a:bodyPr>
          <a:lstStyle/>
          <a:p>
            <a:r>
              <a:rPr lang="en-GB" sz="857" dirty="0"/>
              <a:t>Overview: In this unit pupils </a:t>
            </a:r>
            <a:r>
              <a:rPr lang="en-GB" sz="857" dirty="0">
                <a:latin typeface="Calibri"/>
                <a:ea typeface="Calibri"/>
                <a:cs typeface="Calibri"/>
              </a:rPr>
              <a:t>will build on their basic knowledge of chemical reactions</a:t>
            </a:r>
            <a:r>
              <a:rPr lang="en-GB" sz="857" dirty="0">
                <a:ea typeface="Calibri"/>
                <a:cs typeface="Calibri"/>
              </a:rPr>
              <a:t>. Studying topics like how metals are extracted, the creation of alloys, chemical reactions, and how fast they happen is important for understanding the world around us. These ideas explain how materials are made, from metals used in phones to the reactions that power engines and help produce medicine. Learning about chemical reactions also shows us how different substances interact and how we can control these reactions. This knowledge helps us understand many everyday things, from how materials are used in technology to how chemicals work in nature, and it sets the stage for more advanced science learning in the future.</a:t>
            </a:r>
            <a:r>
              <a:rPr lang="en-GB" sz="1000" b="1" dirty="0">
                <a:solidFill>
                  <a:schemeClr val="bg1"/>
                </a:solidFill>
              </a:rPr>
              <a:t> </a:t>
            </a:r>
            <a:r>
              <a:rPr lang="en-GB" sz="857" b="1" dirty="0">
                <a:solidFill>
                  <a:schemeClr val="bg1"/>
                </a:solidFill>
              </a:rPr>
              <a:t>objectives</a:t>
            </a:r>
            <a:endParaRPr lang="en-GB" sz="857" b="1" dirty="0">
              <a:solidFill>
                <a:schemeClr val="bg1"/>
              </a:solidFill>
              <a:ea typeface="Calibri"/>
              <a:cs typeface="Calibri"/>
            </a:endParaRPr>
          </a:p>
        </p:txBody>
      </p:sp>
      <p:sp>
        <p:nvSpPr>
          <p:cNvPr id="13" name="TextBox 12">
            <a:extLst>
              <a:ext uri="{FF2B5EF4-FFF2-40B4-BE49-F238E27FC236}">
                <a16:creationId xmlns:a16="http://schemas.microsoft.com/office/drawing/2014/main" id="{051DD4DD-C6C2-45B9-A5AF-C3D51F57DB68}"/>
              </a:ext>
            </a:extLst>
          </p:cNvPr>
          <p:cNvSpPr txBox="1"/>
          <p:nvPr/>
        </p:nvSpPr>
        <p:spPr>
          <a:xfrm>
            <a:off x="7407268" y="5121483"/>
            <a:ext cx="3370217" cy="246221"/>
          </a:xfrm>
          <a:prstGeom prst="rect">
            <a:avLst/>
          </a:prstGeom>
          <a:noFill/>
        </p:spPr>
        <p:txBody>
          <a:bodyPr wrap="square" rtlCol="0">
            <a:spAutoFit/>
          </a:bodyPr>
          <a:lstStyle/>
          <a:p>
            <a:pPr algn="ctr"/>
            <a:r>
              <a:rPr lang="en-GB" sz="1000" b="1">
                <a:latin typeface="Ink Free" panose="03080402000500000000" pitchFamily="66" charset="0"/>
              </a:rPr>
              <a:t>Assessments (linked to progression steps)</a:t>
            </a:r>
          </a:p>
        </p:txBody>
      </p:sp>
      <p:sp>
        <p:nvSpPr>
          <p:cNvPr id="12" name="TextBox 11">
            <a:extLst>
              <a:ext uri="{FF2B5EF4-FFF2-40B4-BE49-F238E27FC236}">
                <a16:creationId xmlns:a16="http://schemas.microsoft.com/office/drawing/2014/main" id="{41ED30CA-89BA-4A70-9C68-CCD6FF4544EB}"/>
              </a:ext>
            </a:extLst>
          </p:cNvPr>
          <p:cNvSpPr txBox="1"/>
          <p:nvPr/>
        </p:nvSpPr>
        <p:spPr>
          <a:xfrm>
            <a:off x="1566922" y="5922749"/>
            <a:ext cx="2745377" cy="861774"/>
          </a:xfrm>
          <a:prstGeom prst="rect">
            <a:avLst/>
          </a:prstGeom>
          <a:noFill/>
          <a:ln w="28575">
            <a:solidFill>
              <a:schemeClr val="accent1"/>
            </a:solidFill>
          </a:ln>
        </p:spPr>
        <p:txBody>
          <a:bodyPr wrap="square" rtlCol="0">
            <a:spAutoFit/>
          </a:bodyPr>
          <a:lstStyle/>
          <a:p>
            <a:r>
              <a:rPr lang="en-GB" sz="1000" b="1" dirty="0"/>
              <a:t>Universal Experience</a:t>
            </a:r>
          </a:p>
          <a:p>
            <a:r>
              <a:rPr lang="en-GB" sz="1000" b="1" dirty="0"/>
              <a:t>Testing for hydrogen, investigating rates of reaction through investigations.  Extraction of copper from copper </a:t>
            </a:r>
            <a:r>
              <a:rPr lang="en-GB" sz="1000" b="1" dirty="0" err="1"/>
              <a:t>sulfate</a:t>
            </a:r>
            <a:r>
              <a:rPr lang="en-GB" sz="1000" b="1" dirty="0"/>
              <a:t>.  Metal displacement.</a:t>
            </a:r>
          </a:p>
        </p:txBody>
      </p:sp>
      <p:sp>
        <p:nvSpPr>
          <p:cNvPr id="16" name="TextBox 15">
            <a:extLst>
              <a:ext uri="{FF2B5EF4-FFF2-40B4-BE49-F238E27FC236}">
                <a16:creationId xmlns:a16="http://schemas.microsoft.com/office/drawing/2014/main" id="{958F7D37-7D4A-4B04-9C63-2CCF2BEF98D0}"/>
              </a:ext>
            </a:extLst>
          </p:cNvPr>
          <p:cNvSpPr txBox="1"/>
          <p:nvPr/>
        </p:nvSpPr>
        <p:spPr>
          <a:xfrm>
            <a:off x="1582546" y="5189021"/>
            <a:ext cx="2740549" cy="773802"/>
          </a:xfrm>
          <a:prstGeom prst="rect">
            <a:avLst/>
          </a:prstGeom>
          <a:noFill/>
          <a:ln w="28575">
            <a:solidFill>
              <a:schemeClr val="accent1"/>
            </a:solidFill>
          </a:ln>
        </p:spPr>
        <p:txBody>
          <a:bodyPr wrap="square" rtlCol="0">
            <a:spAutoFit/>
          </a:bodyPr>
          <a:lstStyle/>
          <a:p>
            <a:r>
              <a:rPr lang="en-GB" sz="1000" b="1" dirty="0">
                <a:latin typeface="Ink Free" panose="03080402000500000000" pitchFamily="66" charset="0"/>
              </a:rPr>
              <a:t>Key Words</a:t>
            </a:r>
          </a:p>
          <a:p>
            <a:r>
              <a:rPr lang="en-GB" sz="857" b="1" dirty="0"/>
              <a:t>Reactants, products, conditions, factors, reactivity series, extraction, endothermic, exothermic, successful, collisions, temperature, pressure, concentration, electrolysis, catalyst</a:t>
            </a:r>
          </a:p>
        </p:txBody>
      </p:sp>
      <p:graphicFrame>
        <p:nvGraphicFramePr>
          <p:cNvPr id="15" name="Diagram 14">
            <a:extLst>
              <a:ext uri="{FF2B5EF4-FFF2-40B4-BE49-F238E27FC236}">
                <a16:creationId xmlns:a16="http://schemas.microsoft.com/office/drawing/2014/main" id="{6EE25214-3D94-44AD-86C6-5FFF3CF140C8}"/>
              </a:ext>
            </a:extLst>
          </p:cNvPr>
          <p:cNvGraphicFramePr/>
          <p:nvPr>
            <p:extLst/>
          </p:nvPr>
        </p:nvGraphicFramePr>
        <p:xfrm>
          <a:off x="4356431" y="5089907"/>
          <a:ext cx="2962573" cy="16648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2" name="Table 21">
            <a:extLst>
              <a:ext uri="{FF2B5EF4-FFF2-40B4-BE49-F238E27FC236}">
                <a16:creationId xmlns:a16="http://schemas.microsoft.com/office/drawing/2014/main" id="{9D3B51B1-2EAA-4D0C-BD26-EEA61E0BD9DA}"/>
              </a:ext>
            </a:extLst>
          </p:cNvPr>
          <p:cNvGraphicFramePr>
            <a:graphicFrameLocks noGrp="1"/>
          </p:cNvGraphicFramePr>
          <p:nvPr>
            <p:extLst/>
          </p:nvPr>
        </p:nvGraphicFramePr>
        <p:xfrm>
          <a:off x="1580131" y="1947730"/>
          <a:ext cx="5270612" cy="3188771"/>
        </p:xfrm>
        <a:graphic>
          <a:graphicData uri="http://schemas.openxmlformats.org/drawingml/2006/table">
            <a:tbl>
              <a:tblPr firstRow="1" bandRow="1">
                <a:tableStyleId>{5C22544A-7EE6-4342-B048-85BDC9FD1C3A}</a:tableStyleId>
              </a:tblPr>
              <a:tblGrid>
                <a:gridCol w="1728106">
                  <a:extLst>
                    <a:ext uri="{9D8B030D-6E8A-4147-A177-3AD203B41FA5}">
                      <a16:colId xmlns:a16="http://schemas.microsoft.com/office/drawing/2014/main" val="1008402731"/>
                    </a:ext>
                  </a:extLst>
                </a:gridCol>
                <a:gridCol w="3542506">
                  <a:extLst>
                    <a:ext uri="{9D8B030D-6E8A-4147-A177-3AD203B41FA5}">
                      <a16:colId xmlns:a16="http://schemas.microsoft.com/office/drawing/2014/main" val="3928792102"/>
                    </a:ext>
                  </a:extLst>
                </a:gridCol>
              </a:tblGrid>
              <a:tr h="334539">
                <a:tc gridSpan="2">
                  <a:txBody>
                    <a:bodyPr/>
                    <a:lstStyle/>
                    <a:p>
                      <a:r>
                        <a:rPr lang="en-GB" sz="1400" dirty="0">
                          <a:latin typeface="Ink Free"/>
                        </a:rPr>
                        <a:t>Content</a:t>
                      </a:r>
                    </a:p>
                  </a:txBody>
                  <a:tcPr marL="65314" marR="65314" marT="32657" marB="32657">
                    <a:solidFill>
                      <a:schemeClr val="accent1">
                        <a:lumMod val="75000"/>
                      </a:schemeClr>
                    </a:solidFill>
                  </a:tcPr>
                </a:tc>
                <a:tc hMerge="1">
                  <a:txBody>
                    <a:bodyPr/>
                    <a:lstStyle/>
                    <a:p>
                      <a:endParaRPr lang="en-GB"/>
                    </a:p>
                  </a:txBody>
                  <a:tcPr/>
                </a:tc>
                <a:extLst>
                  <a:ext uri="{0D108BD9-81ED-4DB2-BD59-A6C34878D82A}">
                    <a16:rowId xmlns:a16="http://schemas.microsoft.com/office/drawing/2014/main" val="1656761556"/>
                  </a:ext>
                </a:extLst>
              </a:tr>
              <a:tr h="391886">
                <a:tc>
                  <a:txBody>
                    <a:bodyPr/>
                    <a:lstStyle/>
                    <a:p>
                      <a:r>
                        <a:rPr lang="en-GB" sz="700" b="1" dirty="0">
                          <a:latin typeface="Ink Free"/>
                        </a:rPr>
                        <a:t>Writing chemical equations for key reactions</a:t>
                      </a:r>
                    </a:p>
                  </a:txBody>
                  <a:tcPr marL="65314" marR="65314" marT="32657" marB="32657">
                    <a:solidFill>
                      <a:schemeClr val="accent1">
                        <a:lumMod val="40000"/>
                        <a:lumOff val="60000"/>
                      </a:schemeClr>
                    </a:solidFill>
                  </a:tcPr>
                </a:tc>
                <a:tc>
                  <a:txBody>
                    <a:bodyPr/>
                    <a:lstStyle/>
                    <a:p>
                      <a:pPr marL="0" lvl="0" indent="0" algn="l">
                        <a:lnSpc>
                          <a:spcPct val="100000"/>
                        </a:lnSpc>
                        <a:buNone/>
                      </a:pPr>
                      <a:r>
                        <a:rPr lang="en-GB" sz="700" b="0" i="0" u="none" strike="noStrike" baseline="0" noProof="0" dirty="0">
                          <a:solidFill>
                            <a:srgbClr val="000000"/>
                          </a:solidFill>
                          <a:latin typeface="+mn-lt"/>
                        </a:rPr>
                        <a:t>I know how to identify the correct symbols and charges for ions to write balanced equations.</a:t>
                      </a:r>
                    </a:p>
                    <a:p>
                      <a:pPr marL="0" lvl="0" indent="0" algn="l">
                        <a:lnSpc>
                          <a:spcPct val="100000"/>
                        </a:lnSpc>
                        <a:buNone/>
                      </a:pPr>
                      <a:r>
                        <a:rPr lang="en-GB" sz="700" b="0" i="0" u="none" strike="noStrike" baseline="0" noProof="0" dirty="0">
                          <a:solidFill>
                            <a:srgbClr val="000000"/>
                          </a:solidFill>
                          <a:latin typeface="+mn-lt"/>
                        </a:rPr>
                        <a:t>I can write chemical equations in words and use ion charges to write formulae of some ionic compounds. </a:t>
                      </a:r>
                      <a:endParaRPr lang="en-GB" sz="700" b="0" i="0" u="none" strike="noStrike" baseline="0" noProof="0" dirty="0">
                        <a:solidFill>
                          <a:srgbClr val="000000"/>
                        </a:solidFill>
                        <a:latin typeface="Calibri"/>
                      </a:endParaRPr>
                    </a:p>
                  </a:txBody>
                  <a:tcPr marL="65314" marR="65314" marT="32657" marB="32657">
                    <a:solidFill>
                      <a:schemeClr val="accent1">
                        <a:lumMod val="20000"/>
                        <a:lumOff val="80000"/>
                      </a:schemeClr>
                    </a:solidFill>
                  </a:tcPr>
                </a:tc>
                <a:extLst>
                  <a:ext uri="{0D108BD9-81ED-4DB2-BD59-A6C34878D82A}">
                    <a16:rowId xmlns:a16="http://schemas.microsoft.com/office/drawing/2014/main" val="1798448332"/>
                  </a:ext>
                </a:extLst>
              </a:tr>
              <a:tr h="391886">
                <a:tc>
                  <a:txBody>
                    <a:bodyPr/>
                    <a:lstStyle/>
                    <a:p>
                      <a:pPr lvl="0">
                        <a:buNone/>
                      </a:pPr>
                      <a:r>
                        <a:rPr lang="en-US" sz="700" b="1" dirty="0">
                          <a:latin typeface="Ink Free" panose="03080402000500000000" pitchFamily="66" charset="0"/>
                        </a:rPr>
                        <a:t>Factors affecting chemical reactions</a:t>
                      </a:r>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700" b="0" i="0" u="none" strike="noStrike" noProof="0" dirty="0">
                          <a:latin typeface="+mn-lt"/>
                        </a:rPr>
                        <a:t>I can describe the factors that affect chemical reactions and explain why they have these effects.</a:t>
                      </a:r>
                    </a:p>
                    <a:p>
                      <a:pPr lvl="0" algn="l">
                        <a:lnSpc>
                          <a:spcPct val="100000"/>
                        </a:lnSpc>
                        <a:spcBef>
                          <a:spcPts val="0"/>
                        </a:spcBef>
                        <a:spcAft>
                          <a:spcPts val="0"/>
                        </a:spcAft>
                        <a:buNone/>
                      </a:pPr>
                      <a:r>
                        <a:rPr lang="en-GB" sz="700" b="0" i="0" u="none" strike="noStrike" noProof="0" dirty="0">
                          <a:latin typeface="+mn-lt"/>
                        </a:rPr>
                        <a:t>I know how temperature, concentration, surface area, and catalysts influence reaction rates.</a:t>
                      </a:r>
                      <a:endParaRPr lang="en-GB" sz="700" b="0" i="0" u="none" strike="noStrike" noProof="0" dirty="0">
                        <a:latin typeface="Calibri"/>
                      </a:endParaRPr>
                    </a:p>
                  </a:txBody>
                  <a:tcPr marL="65314" marR="65314" marT="32657" marB="32657">
                    <a:solidFill>
                      <a:schemeClr val="accent1">
                        <a:lumMod val="20000"/>
                        <a:lumOff val="80000"/>
                      </a:schemeClr>
                    </a:solidFill>
                  </a:tcPr>
                </a:tc>
                <a:extLst>
                  <a:ext uri="{0D108BD9-81ED-4DB2-BD59-A6C34878D82A}">
                    <a16:rowId xmlns:a16="http://schemas.microsoft.com/office/drawing/2014/main" val="2719558772"/>
                  </a:ext>
                </a:extLst>
              </a:tr>
              <a:tr h="321672">
                <a:tc>
                  <a:txBody>
                    <a:bodyPr/>
                    <a:lstStyle/>
                    <a:p>
                      <a:pPr lvl="0">
                        <a:buNone/>
                      </a:pPr>
                      <a:r>
                        <a:rPr lang="en-US" sz="700" b="1" dirty="0">
                          <a:latin typeface="Ink Free" panose="03080402000500000000" pitchFamily="66" charset="0"/>
                        </a:rPr>
                        <a:t>Endothermic and exothermic reactions</a:t>
                      </a:r>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700" b="0" i="0" u="none" strike="noStrike" noProof="0" dirty="0">
                          <a:latin typeface="+mn-lt"/>
                        </a:rPr>
                        <a:t>I can classify reactions as endothermic or exothermic based on energy changes.</a:t>
                      </a:r>
                    </a:p>
                    <a:p>
                      <a:pPr lvl="0" algn="l">
                        <a:lnSpc>
                          <a:spcPct val="100000"/>
                        </a:lnSpc>
                        <a:spcBef>
                          <a:spcPts val="0"/>
                        </a:spcBef>
                        <a:spcAft>
                          <a:spcPts val="0"/>
                        </a:spcAft>
                        <a:buNone/>
                      </a:pPr>
                      <a:r>
                        <a:rPr lang="en-GB" sz="700" b="0" i="0" u="none" strike="noStrike" noProof="0" dirty="0">
                          <a:latin typeface="+mn-lt"/>
                        </a:rPr>
                        <a:t>I know how energy is absorbed or released during chemical reactions.</a:t>
                      </a:r>
                    </a:p>
                  </a:txBody>
                  <a:tcPr marL="65314" marR="65314" marT="32657" marB="32657">
                    <a:solidFill>
                      <a:schemeClr val="accent1">
                        <a:lumMod val="20000"/>
                        <a:lumOff val="80000"/>
                      </a:schemeClr>
                    </a:solidFill>
                  </a:tcPr>
                </a:tc>
                <a:extLst>
                  <a:ext uri="{0D108BD9-81ED-4DB2-BD59-A6C34878D82A}">
                    <a16:rowId xmlns:a16="http://schemas.microsoft.com/office/drawing/2014/main" val="809324157"/>
                  </a:ext>
                </a:extLst>
              </a:tr>
              <a:tr h="321672">
                <a:tc>
                  <a:txBody>
                    <a:bodyPr/>
                    <a:lstStyle/>
                    <a:p>
                      <a:r>
                        <a:rPr lang="en-GB" sz="700" b="1" dirty="0">
                          <a:latin typeface="Ink Free" panose="03080402000500000000" pitchFamily="66" charset="0"/>
                        </a:rPr>
                        <a:t>The Haber process</a:t>
                      </a:r>
                    </a:p>
                  </a:txBody>
                  <a:tcPr marL="65314" marR="65314" marT="32657" marB="32657">
                    <a:solidFill>
                      <a:schemeClr val="accent1">
                        <a:lumMod val="40000"/>
                        <a:lumOff val="60000"/>
                      </a:schemeClr>
                    </a:solidFill>
                  </a:tcPr>
                </a:tc>
                <a:tc>
                  <a:txBody>
                    <a:bodyPr/>
                    <a:lstStyle/>
                    <a:p>
                      <a:pPr lvl="0" algn="l">
                        <a:buNone/>
                      </a:pPr>
                      <a:r>
                        <a:rPr lang="en-GB" sz="700" dirty="0"/>
                        <a:t>I can describe the Haber process and explain its industrial importance.</a:t>
                      </a:r>
                    </a:p>
                    <a:p>
                      <a:pPr lvl="0" algn="l">
                        <a:buNone/>
                      </a:pPr>
                      <a:r>
                        <a:rPr lang="en-GB" sz="700" dirty="0"/>
                        <a:t>I know the conditions needed for the Haber process and why they are used.</a:t>
                      </a:r>
                    </a:p>
                  </a:txBody>
                  <a:tcPr marL="65314" marR="65314" marT="32657" marB="32657">
                    <a:solidFill>
                      <a:schemeClr val="accent1">
                        <a:lumMod val="20000"/>
                        <a:lumOff val="80000"/>
                      </a:schemeClr>
                    </a:solidFill>
                  </a:tcPr>
                </a:tc>
                <a:extLst>
                  <a:ext uri="{0D108BD9-81ED-4DB2-BD59-A6C34878D82A}">
                    <a16:rowId xmlns:a16="http://schemas.microsoft.com/office/drawing/2014/main" val="1860905795"/>
                  </a:ext>
                </a:extLst>
              </a:tr>
              <a:tr h="321672">
                <a:tc>
                  <a:txBody>
                    <a:bodyPr/>
                    <a:lstStyle/>
                    <a:p>
                      <a:pPr lvl="0">
                        <a:buNone/>
                      </a:pPr>
                      <a:r>
                        <a:rPr lang="en-US" sz="700" b="1" dirty="0">
                          <a:latin typeface="Ink Free" panose="03080402000500000000" pitchFamily="66" charset="0"/>
                        </a:rPr>
                        <a:t>The reactivity series of metals</a:t>
                      </a:r>
                    </a:p>
                  </a:txBody>
                  <a:tcPr marL="65314" marR="65314" marT="32657" marB="32657">
                    <a:solidFill>
                      <a:schemeClr val="accent1">
                        <a:lumMod val="40000"/>
                        <a:lumOff val="60000"/>
                      </a:schemeClr>
                    </a:solidFill>
                  </a:tcPr>
                </a:tc>
                <a:tc>
                  <a:txBody>
                    <a:bodyPr/>
                    <a:lstStyle/>
                    <a:p>
                      <a:r>
                        <a:rPr lang="en-GB" sz="700" dirty="0"/>
                        <a:t>I can describe and use the reactivity series of metals to predict reactions.</a:t>
                      </a:r>
                    </a:p>
                    <a:p>
                      <a:r>
                        <a:rPr lang="en-GB" sz="700" dirty="0"/>
                        <a:t>I know the order of metal reactivity and how it relates to their chemical behaviour.</a:t>
                      </a:r>
                    </a:p>
                  </a:txBody>
                  <a:tcPr marL="65314" marR="65314" marT="32657" marB="32657">
                    <a:solidFill>
                      <a:schemeClr val="accent1">
                        <a:lumMod val="20000"/>
                        <a:lumOff val="80000"/>
                      </a:schemeClr>
                    </a:solidFill>
                  </a:tcPr>
                </a:tc>
                <a:extLst>
                  <a:ext uri="{0D108BD9-81ED-4DB2-BD59-A6C34878D82A}">
                    <a16:rowId xmlns:a16="http://schemas.microsoft.com/office/drawing/2014/main" val="1519713273"/>
                  </a:ext>
                </a:extLst>
              </a:tr>
              <a:tr h="391886">
                <a:tc>
                  <a:txBody>
                    <a:bodyPr/>
                    <a:lstStyle/>
                    <a:p>
                      <a:pPr lvl="0">
                        <a:buNone/>
                      </a:pPr>
                      <a:r>
                        <a:rPr lang="en-US" sz="700" b="1" dirty="0">
                          <a:latin typeface="Ink Free" panose="03080402000500000000" pitchFamily="66" charset="0"/>
                        </a:rPr>
                        <a:t>Extraction of metals</a:t>
                      </a:r>
                    </a:p>
                  </a:txBody>
                  <a:tcPr marL="65314" marR="65314" marT="32657" marB="32657">
                    <a:solidFill>
                      <a:schemeClr val="accent1">
                        <a:lumMod val="40000"/>
                        <a:lumOff val="60000"/>
                      </a:schemeClr>
                    </a:solidFill>
                  </a:tcPr>
                </a:tc>
                <a:tc>
                  <a:txBody>
                    <a:bodyPr/>
                    <a:lstStyle/>
                    <a:p>
                      <a:pPr marL="0" lvl="0" indent="0" algn="l">
                        <a:lnSpc>
                          <a:spcPct val="100000"/>
                        </a:lnSpc>
                        <a:spcBef>
                          <a:spcPts val="0"/>
                        </a:spcBef>
                        <a:spcAft>
                          <a:spcPts val="0"/>
                        </a:spcAft>
                        <a:buFont typeface="Arial"/>
                        <a:buNone/>
                      </a:pPr>
                      <a:r>
                        <a:rPr lang="en-GB" sz="700" b="0" i="0" u="none" strike="noStrike" noProof="0" dirty="0"/>
                        <a:t>I can explain different methods of metal extraction in terms of the reactivity series.</a:t>
                      </a:r>
                      <a:endParaRPr lang="en-US" sz="1300" i="0" dirty="0"/>
                    </a:p>
                    <a:p>
                      <a:pPr marL="0" lvl="0" indent="0" algn="l">
                        <a:lnSpc>
                          <a:spcPct val="100000"/>
                        </a:lnSpc>
                        <a:spcBef>
                          <a:spcPts val="0"/>
                        </a:spcBef>
                        <a:spcAft>
                          <a:spcPts val="0"/>
                        </a:spcAft>
                        <a:buFont typeface="Arial"/>
                        <a:buNone/>
                      </a:pPr>
                      <a:r>
                        <a:rPr lang="en-GB" sz="700" b="0" i="0" u="none" strike="noStrike" noProof="0" dirty="0"/>
                        <a:t>I know why different metals require different extraction techniques based on their reactivity.</a:t>
                      </a:r>
                      <a:endParaRPr lang="en-GB" sz="1300" i="0" dirty="0"/>
                    </a:p>
                  </a:txBody>
                  <a:tcPr marL="65314" marR="65314" marT="32657" marB="32657">
                    <a:solidFill>
                      <a:schemeClr val="accent1">
                        <a:lumMod val="20000"/>
                        <a:lumOff val="80000"/>
                      </a:schemeClr>
                    </a:solidFill>
                  </a:tcPr>
                </a:tc>
                <a:extLst>
                  <a:ext uri="{0D108BD9-81ED-4DB2-BD59-A6C34878D82A}">
                    <a16:rowId xmlns:a16="http://schemas.microsoft.com/office/drawing/2014/main" val="2268160746"/>
                  </a:ext>
                </a:extLst>
              </a:tr>
              <a:tr h="321672">
                <a:tc>
                  <a:txBody>
                    <a:bodyPr/>
                    <a:lstStyle/>
                    <a:p>
                      <a:r>
                        <a:rPr lang="en-GB" sz="700" b="1" dirty="0">
                          <a:latin typeface="Ink Free" panose="03080402000500000000" pitchFamily="66" charset="0"/>
                        </a:rPr>
                        <a:t>Properties of smart materials</a:t>
                      </a:r>
                    </a:p>
                  </a:txBody>
                  <a:tcPr marL="65314" marR="65314" marT="32657" marB="32657">
                    <a:solidFill>
                      <a:schemeClr val="accent1">
                        <a:lumMod val="40000"/>
                        <a:lumOff val="60000"/>
                      </a:schemeClr>
                    </a:solidFill>
                  </a:tcPr>
                </a:tc>
                <a:tc>
                  <a:txBody>
                    <a:bodyPr/>
                    <a:lstStyle/>
                    <a:p>
                      <a:pPr marL="0" marR="0" lvl="0" indent="0" algn="l" rtl="0" eaLnBrk="1" fontAlgn="auto" latinLnBrk="0" hangingPunct="1">
                        <a:lnSpc>
                          <a:spcPct val="100000"/>
                        </a:lnSpc>
                        <a:buClrTx/>
                        <a:buSzTx/>
                        <a:buFontTx/>
                        <a:buNone/>
                      </a:pPr>
                      <a:r>
                        <a:rPr lang="en-GB" sz="700" b="0" i="0" u="none" strike="noStrike" noProof="0" dirty="0">
                          <a:latin typeface="+mn-lt"/>
                        </a:rPr>
                        <a:t>I can describe how properties of smart materials suit their specific functions.</a:t>
                      </a:r>
                      <a:endParaRPr lang="en-US" sz="1300" dirty="0"/>
                    </a:p>
                    <a:p>
                      <a:pPr marL="0" lvl="0" indent="0" algn="l">
                        <a:lnSpc>
                          <a:spcPct val="100000"/>
                        </a:lnSpc>
                        <a:spcBef>
                          <a:spcPts val="0"/>
                        </a:spcBef>
                        <a:spcAft>
                          <a:spcPts val="0"/>
                        </a:spcAft>
                        <a:buClrTx/>
                        <a:buSzTx/>
                        <a:buFontTx/>
                        <a:buNone/>
                      </a:pPr>
                      <a:r>
                        <a:rPr lang="en-GB" sz="700" b="0" i="0" u="none" strike="noStrike" baseline="0" noProof="0" dirty="0">
                          <a:solidFill>
                            <a:srgbClr val="000000"/>
                          </a:solidFill>
                          <a:latin typeface="Calibri"/>
                        </a:rPr>
                        <a:t>I know examples of smart materials and how they respond to changes in their environment.</a:t>
                      </a:r>
                      <a:endParaRPr lang="en-GB" sz="1300" dirty="0"/>
                    </a:p>
                  </a:txBody>
                  <a:tcPr marL="65314" marR="65314" marT="32657" marB="32657">
                    <a:solidFill>
                      <a:schemeClr val="accent1">
                        <a:lumMod val="20000"/>
                        <a:lumOff val="80000"/>
                      </a:schemeClr>
                    </a:solidFill>
                  </a:tcPr>
                </a:tc>
                <a:extLst>
                  <a:ext uri="{0D108BD9-81ED-4DB2-BD59-A6C34878D82A}">
                    <a16:rowId xmlns:a16="http://schemas.microsoft.com/office/drawing/2014/main" val="182193339"/>
                  </a:ext>
                </a:extLst>
              </a:tr>
              <a:tr h="391886">
                <a:tc>
                  <a:txBody>
                    <a:bodyPr/>
                    <a:lstStyle/>
                    <a:p>
                      <a:r>
                        <a:rPr lang="en-GB" sz="700" b="1" dirty="0">
                          <a:latin typeface="Ink Free" panose="03080402000500000000" pitchFamily="66" charset="0"/>
                        </a:rPr>
                        <a:t>Alloys</a:t>
                      </a:r>
                    </a:p>
                  </a:txBody>
                  <a:tcPr marL="65314" marR="65314" marT="32657" marB="32657">
                    <a:solidFill>
                      <a:schemeClr val="accent1">
                        <a:lumMod val="40000"/>
                        <a:lumOff val="60000"/>
                      </a:schemeClr>
                    </a:solidFill>
                  </a:tcPr>
                </a:tc>
                <a:tc>
                  <a:txBody>
                    <a:bodyPr/>
                    <a:lstStyle/>
                    <a:p>
                      <a:pPr marL="0" marR="0" lvl="0" indent="0" algn="l" rtl="0" eaLnBrk="1" fontAlgn="auto" latinLnBrk="0" hangingPunct="1">
                        <a:lnSpc>
                          <a:spcPct val="100000"/>
                        </a:lnSpc>
                        <a:buClrTx/>
                        <a:buSzTx/>
                        <a:buFontTx/>
                        <a:buNone/>
                      </a:pPr>
                      <a:r>
                        <a:rPr lang="en-GB" sz="700" b="0" i="0" u="none" strike="noStrike" noProof="0" dirty="0">
                          <a:latin typeface="+mn-lt"/>
                        </a:rPr>
                        <a:t>I can describe how the structure of alloys differs from pure metals and how this affects their properties.</a:t>
                      </a:r>
                      <a:endParaRPr lang="en-US" sz="1300" dirty="0"/>
                    </a:p>
                    <a:p>
                      <a:pPr marL="0" lvl="0" indent="0" algn="l">
                        <a:lnSpc>
                          <a:spcPct val="100000"/>
                        </a:lnSpc>
                        <a:spcBef>
                          <a:spcPts val="0"/>
                        </a:spcBef>
                        <a:spcAft>
                          <a:spcPts val="0"/>
                        </a:spcAft>
                        <a:buClrTx/>
                        <a:buSzTx/>
                        <a:buFontTx/>
                        <a:buNone/>
                      </a:pPr>
                      <a:r>
                        <a:rPr lang="en-GB" sz="700" b="0" i="0" u="none" strike="noStrike" baseline="0" noProof="0" dirty="0">
                          <a:solidFill>
                            <a:srgbClr val="000000"/>
                          </a:solidFill>
                          <a:latin typeface="Calibri"/>
                        </a:rPr>
                        <a:t>I know why alloys are used instead of pure metals in many applications.</a:t>
                      </a:r>
                      <a:endParaRPr lang="en-GB" sz="1300" dirty="0"/>
                    </a:p>
                  </a:txBody>
                  <a:tcPr marL="65314" marR="65314" marT="32657" marB="32657">
                    <a:solidFill>
                      <a:schemeClr val="accent1">
                        <a:lumMod val="20000"/>
                        <a:lumOff val="80000"/>
                      </a:schemeClr>
                    </a:solidFill>
                  </a:tcPr>
                </a:tc>
                <a:extLst>
                  <a:ext uri="{0D108BD9-81ED-4DB2-BD59-A6C34878D82A}">
                    <a16:rowId xmlns:a16="http://schemas.microsoft.com/office/drawing/2014/main" val="2195676334"/>
                  </a:ext>
                </a:extLst>
              </a:tr>
            </a:tbl>
          </a:graphicData>
        </a:graphic>
      </p:graphicFrame>
      <p:sp>
        <p:nvSpPr>
          <p:cNvPr id="26" name="TextBox 25">
            <a:extLst>
              <a:ext uri="{FF2B5EF4-FFF2-40B4-BE49-F238E27FC236}">
                <a16:creationId xmlns:a16="http://schemas.microsoft.com/office/drawing/2014/main" id="{59C0BE4A-E004-4B28-9988-6038E49ACCCC}"/>
              </a:ext>
            </a:extLst>
          </p:cNvPr>
          <p:cNvSpPr txBox="1"/>
          <p:nvPr/>
        </p:nvSpPr>
        <p:spPr>
          <a:xfrm>
            <a:off x="2923676" y="5799240"/>
            <a:ext cx="1302990" cy="246221"/>
          </a:xfrm>
          <a:prstGeom prst="rect">
            <a:avLst/>
          </a:prstGeom>
          <a:solidFill>
            <a:srgbClr val="00B0F0"/>
          </a:solidFill>
          <a:ln w="38100">
            <a:solidFill>
              <a:schemeClr val="tx1"/>
            </a:solidFill>
          </a:ln>
        </p:spPr>
        <p:txBody>
          <a:bodyPr wrap="square" rtlCol="0">
            <a:spAutoFit/>
          </a:bodyPr>
          <a:lstStyle/>
          <a:p>
            <a:pPr algn="ctr"/>
            <a:r>
              <a:rPr lang="en-GB" sz="1000" b="1">
                <a:latin typeface="Ink Free" panose="03080402000500000000" pitchFamily="66" charset="0"/>
              </a:rPr>
              <a:t>Learning Experiences</a:t>
            </a:r>
          </a:p>
        </p:txBody>
      </p:sp>
      <p:pic>
        <p:nvPicPr>
          <p:cNvPr id="27" name="Picture 26">
            <a:extLst>
              <a:ext uri="{FF2B5EF4-FFF2-40B4-BE49-F238E27FC236}">
                <a16:creationId xmlns:a16="http://schemas.microsoft.com/office/drawing/2014/main" id="{EE899239-0FA9-4A03-A6BC-3EFADF575C13}"/>
              </a:ext>
            </a:extLst>
          </p:cNvPr>
          <p:cNvPicPr>
            <a:picLocks noChangeAspect="1"/>
          </p:cNvPicPr>
          <p:nvPr/>
        </p:nvPicPr>
        <p:blipFill>
          <a:blip r:embed="rId13"/>
          <a:stretch>
            <a:fillRect/>
          </a:stretch>
        </p:blipFill>
        <p:spPr>
          <a:xfrm>
            <a:off x="6925070" y="395505"/>
            <a:ext cx="272695" cy="4743161"/>
          </a:xfrm>
          <a:prstGeom prst="rect">
            <a:avLst/>
          </a:prstGeom>
        </p:spPr>
      </p:pic>
      <p:pic>
        <p:nvPicPr>
          <p:cNvPr id="28" name="Picture 27">
            <a:extLst>
              <a:ext uri="{FF2B5EF4-FFF2-40B4-BE49-F238E27FC236}">
                <a16:creationId xmlns:a16="http://schemas.microsoft.com/office/drawing/2014/main" id="{06EE0618-D30F-467C-B943-23A285FE864E}"/>
              </a:ext>
            </a:extLst>
          </p:cNvPr>
          <p:cNvPicPr>
            <a:picLocks noChangeAspect="1"/>
          </p:cNvPicPr>
          <p:nvPr/>
        </p:nvPicPr>
        <p:blipFill>
          <a:blip r:embed="rId14"/>
          <a:stretch>
            <a:fillRect/>
          </a:stretch>
        </p:blipFill>
        <p:spPr>
          <a:xfrm>
            <a:off x="7583797" y="5096910"/>
            <a:ext cx="326005" cy="326005"/>
          </a:xfrm>
          <a:prstGeom prst="rect">
            <a:avLst/>
          </a:prstGeom>
          <a:ln>
            <a:noFill/>
          </a:ln>
          <a:effectLst>
            <a:softEdge rad="112500"/>
          </a:effectLst>
        </p:spPr>
      </p:pic>
      <p:sp>
        <p:nvSpPr>
          <p:cNvPr id="29" name="Freeform 12">
            <a:extLst>
              <a:ext uri="{FF2B5EF4-FFF2-40B4-BE49-F238E27FC236}">
                <a16:creationId xmlns:a16="http://schemas.microsoft.com/office/drawing/2014/main" id="{2986AA1B-69BA-4CF4-942B-0BCCFC0939DB}"/>
              </a:ext>
            </a:extLst>
          </p:cNvPr>
          <p:cNvSpPr/>
          <p:nvPr/>
        </p:nvSpPr>
        <p:spPr>
          <a:xfrm>
            <a:off x="1505809" y="22787"/>
            <a:ext cx="947954" cy="86636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15"/>
            <a:stretch>
              <a:fillRect/>
            </a:stretch>
          </a:blipFill>
        </p:spPr>
      </p:sp>
      <p:sp>
        <p:nvSpPr>
          <p:cNvPr id="2" name="TextBox 1">
            <a:extLst>
              <a:ext uri="{FF2B5EF4-FFF2-40B4-BE49-F238E27FC236}">
                <a16:creationId xmlns:a16="http://schemas.microsoft.com/office/drawing/2014/main" id="{F8AA690B-8530-40B4-9619-C1217D8F9A07}"/>
              </a:ext>
            </a:extLst>
          </p:cNvPr>
          <p:cNvSpPr txBox="1"/>
          <p:nvPr/>
        </p:nvSpPr>
        <p:spPr>
          <a:xfrm>
            <a:off x="5149858" y="5084152"/>
            <a:ext cx="2169146" cy="356123"/>
          </a:xfrm>
          <a:prstGeom prst="rect">
            <a:avLst/>
          </a:prstGeom>
          <a:noFill/>
        </p:spPr>
        <p:txBody>
          <a:bodyPr wrap="square" rtlCol="0">
            <a:spAutoFit/>
          </a:bodyPr>
          <a:lstStyle/>
          <a:p>
            <a:r>
              <a:rPr lang="en-GB" sz="857" dirty="0"/>
              <a:t>Measuring volumes of gases, percentage change in mass, temperature changes</a:t>
            </a:r>
          </a:p>
        </p:txBody>
      </p:sp>
      <p:sp>
        <p:nvSpPr>
          <p:cNvPr id="19" name="TextBox 18">
            <a:extLst>
              <a:ext uri="{FF2B5EF4-FFF2-40B4-BE49-F238E27FC236}">
                <a16:creationId xmlns:a16="http://schemas.microsoft.com/office/drawing/2014/main" id="{722EC301-B614-468D-8011-384BCA7AF73C}"/>
              </a:ext>
            </a:extLst>
          </p:cNvPr>
          <p:cNvSpPr txBox="1"/>
          <p:nvPr/>
        </p:nvSpPr>
        <p:spPr>
          <a:xfrm>
            <a:off x="5156553" y="6297614"/>
            <a:ext cx="2206583" cy="356123"/>
          </a:xfrm>
          <a:prstGeom prst="rect">
            <a:avLst/>
          </a:prstGeom>
          <a:noFill/>
        </p:spPr>
        <p:txBody>
          <a:bodyPr wrap="square" rtlCol="0">
            <a:spAutoFit/>
          </a:bodyPr>
          <a:lstStyle/>
          <a:p>
            <a:r>
              <a:rPr lang="en-GB" sz="857" dirty="0"/>
              <a:t>Impact on the environment of some chemical processes</a:t>
            </a:r>
          </a:p>
        </p:txBody>
      </p:sp>
      <p:sp>
        <p:nvSpPr>
          <p:cNvPr id="21" name="TextBox 20">
            <a:extLst>
              <a:ext uri="{FF2B5EF4-FFF2-40B4-BE49-F238E27FC236}">
                <a16:creationId xmlns:a16="http://schemas.microsoft.com/office/drawing/2014/main" id="{1A9B4395-5B91-462C-9FD0-C7F2CD2D37FA}"/>
              </a:ext>
            </a:extLst>
          </p:cNvPr>
          <p:cNvSpPr txBox="1"/>
          <p:nvPr/>
        </p:nvSpPr>
        <p:spPr>
          <a:xfrm>
            <a:off x="5149858" y="5758165"/>
            <a:ext cx="2169146" cy="224229"/>
          </a:xfrm>
          <a:prstGeom prst="rect">
            <a:avLst/>
          </a:prstGeom>
          <a:noFill/>
        </p:spPr>
        <p:txBody>
          <a:bodyPr wrap="square" rtlCol="0">
            <a:spAutoFit/>
          </a:bodyPr>
          <a:lstStyle/>
          <a:p>
            <a:r>
              <a:rPr lang="en-GB" sz="857" dirty="0"/>
              <a:t>Learning about smart materials</a:t>
            </a:r>
          </a:p>
        </p:txBody>
      </p:sp>
      <p:grpSp>
        <p:nvGrpSpPr>
          <p:cNvPr id="18" name="Group 17">
            <a:extLst>
              <a:ext uri="{FF2B5EF4-FFF2-40B4-BE49-F238E27FC236}">
                <a16:creationId xmlns:a16="http://schemas.microsoft.com/office/drawing/2014/main" id="{9ECB313C-EA1E-40E0-9018-1A3456617823}"/>
              </a:ext>
            </a:extLst>
          </p:cNvPr>
          <p:cNvGrpSpPr/>
          <p:nvPr/>
        </p:nvGrpSpPr>
        <p:grpSpPr>
          <a:xfrm>
            <a:off x="7213654" y="44378"/>
            <a:ext cx="3414369" cy="5090803"/>
            <a:chOff x="7349337" y="36399"/>
            <a:chExt cx="5427879" cy="1749122"/>
          </a:xfrm>
        </p:grpSpPr>
        <p:graphicFrame>
          <p:nvGraphicFramePr>
            <p:cNvPr id="20" name="Diagram 19">
              <a:extLst>
                <a:ext uri="{FF2B5EF4-FFF2-40B4-BE49-F238E27FC236}">
                  <a16:creationId xmlns:a16="http://schemas.microsoft.com/office/drawing/2014/main" id="{25E74353-315F-4DC5-B571-F368B52744A6}"/>
                </a:ext>
              </a:extLst>
            </p:cNvPr>
            <p:cNvGraphicFramePr/>
            <p:nvPr>
              <p:extLst/>
            </p:nvPr>
          </p:nvGraphicFramePr>
          <p:xfrm>
            <a:off x="7485887" y="138988"/>
            <a:ext cx="5291329" cy="1646533"/>
          </p:xfrm>
          <a:graphic>
            <a:graphicData uri="http://schemas.openxmlformats.org/drawingml/2006/diagram">
              <dgm:relIds xmlns:dgm="http://schemas.openxmlformats.org/drawingml/2006/diagram" xmlns:r="http://schemas.openxmlformats.org/officeDocument/2006/relationships" r:dm="rId16" r:lo="rId17" r:qs="rId18" r:cs="rId19"/>
            </a:graphicData>
          </a:graphic>
        </p:graphicFrame>
        <p:sp>
          <p:nvSpPr>
            <p:cNvPr id="23" name="TextBox 22">
              <a:extLst>
                <a:ext uri="{FF2B5EF4-FFF2-40B4-BE49-F238E27FC236}">
                  <a16:creationId xmlns:a16="http://schemas.microsoft.com/office/drawing/2014/main" id="{0036C650-F2AC-4986-A8C3-2BEA7E449B6E}"/>
                </a:ext>
              </a:extLst>
            </p:cNvPr>
            <p:cNvSpPr txBox="1"/>
            <p:nvPr/>
          </p:nvSpPr>
          <p:spPr>
            <a:xfrm>
              <a:off x="7349337" y="36399"/>
              <a:ext cx="5291329" cy="76101"/>
            </a:xfrm>
            <a:prstGeom prst="rect">
              <a:avLst/>
            </a:prstGeom>
            <a:noFill/>
          </p:spPr>
          <p:txBody>
            <a:bodyPr wrap="square" rtlCol="0">
              <a:spAutoFit/>
            </a:bodyPr>
            <a:lstStyle/>
            <a:p>
              <a:endParaRPr lang="en-GB" sz="857" b="1" dirty="0">
                <a:latin typeface="Ink Free" panose="03080402000500000000" pitchFamily="66" charset="0"/>
              </a:endParaRPr>
            </a:p>
          </p:txBody>
        </p:sp>
      </p:grpSp>
    </p:spTree>
    <p:extLst>
      <p:ext uri="{BB962C8B-B14F-4D97-AF65-F5344CB8AC3E}">
        <p14:creationId xmlns:p14="http://schemas.microsoft.com/office/powerpoint/2010/main" val="3415029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05977A20-6D5A-47EF-ACDC-555CFA95CEB1}"/>
              </a:ext>
            </a:extLst>
          </p:cNvPr>
          <p:cNvGraphicFramePr/>
          <p:nvPr>
            <p:extLst/>
          </p:nvPr>
        </p:nvGraphicFramePr>
        <p:xfrm>
          <a:off x="7696484" y="5657563"/>
          <a:ext cx="2684162" cy="10678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E304C6C9-6A60-4ABD-9D73-B6E3DF440077}"/>
              </a:ext>
            </a:extLst>
          </p:cNvPr>
          <p:cNvSpPr txBox="1"/>
          <p:nvPr/>
        </p:nvSpPr>
        <p:spPr>
          <a:xfrm>
            <a:off x="2453763" y="191589"/>
            <a:ext cx="4626306" cy="593597"/>
          </a:xfrm>
          <a:prstGeom prst="rect">
            <a:avLst/>
          </a:prstGeom>
          <a:noFill/>
        </p:spPr>
        <p:txBody>
          <a:bodyPr wrap="square" lIns="65314" tIns="32657" rIns="65314" bIns="32657" rtlCol="0" anchor="t">
            <a:spAutoFit/>
          </a:bodyPr>
          <a:lstStyle/>
          <a:p>
            <a:r>
              <a:rPr lang="en-GB" sz="1143" b="1" dirty="0">
                <a:latin typeface="Ink Free"/>
              </a:rPr>
              <a:t>Subject: Science</a:t>
            </a:r>
            <a:endParaRPr lang="en-GB" sz="1143" b="1" dirty="0">
              <a:latin typeface="Ink Free" panose="03080402000500000000" pitchFamily="66" charset="0"/>
            </a:endParaRPr>
          </a:p>
          <a:p>
            <a:r>
              <a:rPr lang="en-GB" sz="1143" b="1" dirty="0">
                <a:latin typeface="Ink Free"/>
              </a:rPr>
              <a:t>Topic: Y9 Unit 2 Doctor Doctor</a:t>
            </a:r>
            <a:endParaRPr lang="en-GB" sz="1143" b="1" dirty="0">
              <a:latin typeface="Ink Free" panose="03080402000500000000" pitchFamily="66" charset="0"/>
            </a:endParaRPr>
          </a:p>
          <a:p>
            <a:r>
              <a:rPr lang="en-GB" sz="1143" b="1" dirty="0">
                <a:latin typeface="Ink Free"/>
              </a:rPr>
              <a:t>Key Question: </a:t>
            </a:r>
            <a:r>
              <a:rPr lang="es-ES" sz="1143" b="1" dirty="0" err="1">
                <a:latin typeface="Ink Free"/>
              </a:rPr>
              <a:t>How</a:t>
            </a:r>
            <a:r>
              <a:rPr lang="es-ES" sz="1143" b="1" dirty="0">
                <a:latin typeface="Ink Free"/>
              </a:rPr>
              <a:t> can </a:t>
            </a:r>
            <a:r>
              <a:rPr lang="es-ES" sz="1143" b="1" dirty="0" err="1">
                <a:latin typeface="Ink Free"/>
              </a:rPr>
              <a:t>we</a:t>
            </a:r>
            <a:r>
              <a:rPr lang="es-ES" sz="1143" b="1" dirty="0">
                <a:latin typeface="Ink Free"/>
              </a:rPr>
              <a:t> </a:t>
            </a:r>
            <a:r>
              <a:rPr lang="es-ES" sz="1143" b="1" dirty="0" err="1">
                <a:latin typeface="Ink Free"/>
              </a:rPr>
              <a:t>stay</a:t>
            </a:r>
            <a:r>
              <a:rPr lang="es-ES" sz="1143" b="1" dirty="0">
                <a:latin typeface="Ink Free"/>
              </a:rPr>
              <a:t> </a:t>
            </a:r>
            <a:r>
              <a:rPr lang="es-ES" sz="1143" b="1" dirty="0" err="1">
                <a:latin typeface="Ink Free"/>
              </a:rPr>
              <a:t>healthy</a:t>
            </a:r>
            <a:r>
              <a:rPr lang="es-ES" sz="1143" b="1" dirty="0">
                <a:latin typeface="Ink Free"/>
              </a:rPr>
              <a:t>? </a:t>
            </a:r>
            <a:endParaRPr lang="en-GB" sz="1143" b="1" dirty="0">
              <a:latin typeface="Ink Free" panose="03080402000500000000" pitchFamily="66" charset="0"/>
            </a:endParaRPr>
          </a:p>
        </p:txBody>
      </p:sp>
      <p:sp>
        <p:nvSpPr>
          <p:cNvPr id="10" name="TextBox 9">
            <a:extLst>
              <a:ext uri="{FF2B5EF4-FFF2-40B4-BE49-F238E27FC236}">
                <a16:creationId xmlns:a16="http://schemas.microsoft.com/office/drawing/2014/main" id="{5F219E5C-58C7-4F2F-A031-1B2EBCE5B9ED}"/>
              </a:ext>
            </a:extLst>
          </p:cNvPr>
          <p:cNvSpPr txBox="1"/>
          <p:nvPr/>
        </p:nvSpPr>
        <p:spPr>
          <a:xfrm>
            <a:off x="1580132" y="955356"/>
            <a:ext cx="5270615" cy="1253008"/>
          </a:xfrm>
          <a:prstGeom prst="rect">
            <a:avLst/>
          </a:prstGeom>
          <a:noFill/>
          <a:ln w="28575">
            <a:solidFill>
              <a:schemeClr val="accent1"/>
            </a:solidFill>
          </a:ln>
        </p:spPr>
        <p:txBody>
          <a:bodyPr wrap="square" lIns="65314" tIns="32657" rIns="65314" bIns="32657" rtlCol="0" anchor="t">
            <a:spAutoFit/>
          </a:bodyPr>
          <a:lstStyle/>
          <a:p>
            <a:r>
              <a:rPr lang="en-GB" sz="786" dirty="0"/>
              <a:t>Overview: </a:t>
            </a:r>
            <a:r>
              <a:rPr lang="en-GB" sz="857" dirty="0"/>
              <a:t> </a:t>
            </a:r>
            <a:r>
              <a:rPr lang="en-GB" sz="857" dirty="0">
                <a:ea typeface="+mn-lt"/>
                <a:cs typeface="+mn-lt"/>
              </a:rPr>
              <a:t> In this unit, students will learn about key health topics, including the importance of a balanced diet and the effects of smoking and alcohol on the body. They will explore how lifestyle choices contribute to diseases and infections, including STIs, and understand the body’s defences, the immune system, vaccines, and antibiotics. Students will also learn about the fluoridation of water, microbes, and disease transmission, homeostasis, focusing on temperature regulation and blood glucose control. Additionally, students will explore DNA, inheritance, genetic diseases, and pregnancy, along with methods for diagnosing diseases. This knowledge will help students understand how lifestyle, genetics, and biology relate to health and disease prevention.</a:t>
            </a:r>
            <a:endParaRPr lang="en-GB" sz="1286" dirty="0">
              <a:ea typeface="Calibri"/>
              <a:cs typeface="Calibri"/>
            </a:endParaRPr>
          </a:p>
          <a:p>
            <a:endParaRPr lang="en-GB" sz="857" dirty="0">
              <a:ea typeface="Calibri"/>
              <a:cs typeface="Calibri"/>
            </a:endParaRPr>
          </a:p>
          <a:p>
            <a:r>
              <a:rPr lang="en-GB" sz="857" dirty="0"/>
              <a:t>                                                            </a:t>
            </a:r>
            <a:r>
              <a:rPr lang="en-GB" sz="857" b="1" dirty="0">
                <a:solidFill>
                  <a:schemeClr val="bg1"/>
                </a:solidFill>
              </a:rPr>
              <a:t>Lesson objectives</a:t>
            </a:r>
            <a:endParaRPr lang="en-GB" sz="857" b="1" dirty="0">
              <a:solidFill>
                <a:schemeClr val="bg1"/>
              </a:solidFill>
              <a:ea typeface="Calibri"/>
              <a:cs typeface="Calibri"/>
            </a:endParaRPr>
          </a:p>
        </p:txBody>
      </p:sp>
      <p:sp>
        <p:nvSpPr>
          <p:cNvPr id="13" name="TextBox 12">
            <a:extLst>
              <a:ext uri="{FF2B5EF4-FFF2-40B4-BE49-F238E27FC236}">
                <a16:creationId xmlns:a16="http://schemas.microsoft.com/office/drawing/2014/main" id="{051DD4DD-C6C2-45B9-A5AF-C3D51F57DB68}"/>
              </a:ext>
            </a:extLst>
          </p:cNvPr>
          <p:cNvSpPr txBox="1"/>
          <p:nvPr/>
        </p:nvSpPr>
        <p:spPr>
          <a:xfrm>
            <a:off x="7476924" y="5397381"/>
            <a:ext cx="3370217" cy="246221"/>
          </a:xfrm>
          <a:prstGeom prst="rect">
            <a:avLst/>
          </a:prstGeom>
          <a:noFill/>
        </p:spPr>
        <p:txBody>
          <a:bodyPr wrap="square" rtlCol="0">
            <a:spAutoFit/>
          </a:bodyPr>
          <a:lstStyle/>
          <a:p>
            <a:pPr algn="ctr"/>
            <a:r>
              <a:rPr lang="en-GB" sz="1000" b="1" dirty="0">
                <a:latin typeface="Ink Free" panose="03080402000500000000" pitchFamily="66" charset="0"/>
              </a:rPr>
              <a:t>Assessments (linked to progression steps)</a:t>
            </a:r>
          </a:p>
        </p:txBody>
      </p:sp>
      <p:sp>
        <p:nvSpPr>
          <p:cNvPr id="12" name="TextBox 11">
            <a:extLst>
              <a:ext uri="{FF2B5EF4-FFF2-40B4-BE49-F238E27FC236}">
                <a16:creationId xmlns:a16="http://schemas.microsoft.com/office/drawing/2014/main" id="{41ED30CA-89BA-4A70-9C68-CCD6FF4544EB}"/>
              </a:ext>
            </a:extLst>
          </p:cNvPr>
          <p:cNvSpPr txBox="1"/>
          <p:nvPr/>
        </p:nvSpPr>
        <p:spPr>
          <a:xfrm>
            <a:off x="1573328" y="6217199"/>
            <a:ext cx="2745377" cy="481450"/>
          </a:xfrm>
          <a:prstGeom prst="rect">
            <a:avLst/>
          </a:prstGeom>
          <a:noFill/>
          <a:ln w="28575">
            <a:solidFill>
              <a:schemeClr val="accent1"/>
            </a:solidFill>
          </a:ln>
        </p:spPr>
        <p:txBody>
          <a:bodyPr wrap="square" lIns="65314" tIns="32657" rIns="65314" bIns="32657" rtlCol="0" anchor="t">
            <a:spAutoFit/>
          </a:bodyPr>
          <a:lstStyle/>
          <a:p>
            <a:r>
              <a:rPr lang="en-GB" sz="900" b="1" dirty="0">
                <a:latin typeface="Ink Free" panose="03080402000500000000" pitchFamily="66" charset="0"/>
              </a:rPr>
              <a:t>Universal Experience</a:t>
            </a:r>
          </a:p>
          <a:p>
            <a:r>
              <a:rPr lang="en-GB" sz="900" b="1" dirty="0">
                <a:cs typeface="Arial" panose="020B0604020202020204" pitchFamily="34" charset="0"/>
              </a:rPr>
              <a:t>Practical investigations: sweating, growing bacteria, testing for glucose and protein in ‘urine’</a:t>
            </a:r>
          </a:p>
        </p:txBody>
      </p:sp>
      <p:sp>
        <p:nvSpPr>
          <p:cNvPr id="16" name="TextBox 15">
            <a:extLst>
              <a:ext uri="{FF2B5EF4-FFF2-40B4-BE49-F238E27FC236}">
                <a16:creationId xmlns:a16="http://schemas.microsoft.com/office/drawing/2014/main" id="{958F7D37-7D4A-4B04-9C63-2CCF2BEF98D0}"/>
              </a:ext>
            </a:extLst>
          </p:cNvPr>
          <p:cNvSpPr txBox="1"/>
          <p:nvPr/>
        </p:nvSpPr>
        <p:spPr>
          <a:xfrm>
            <a:off x="1573467" y="4955747"/>
            <a:ext cx="2740549" cy="1134386"/>
          </a:xfrm>
          <a:prstGeom prst="rect">
            <a:avLst/>
          </a:prstGeom>
          <a:noFill/>
          <a:ln w="28575">
            <a:solidFill>
              <a:schemeClr val="accent1"/>
            </a:solidFill>
          </a:ln>
        </p:spPr>
        <p:txBody>
          <a:bodyPr wrap="square" lIns="65314" tIns="32657" rIns="65314" bIns="32657" rtlCol="0" anchor="t">
            <a:spAutoFit/>
          </a:bodyPr>
          <a:lstStyle/>
          <a:p>
            <a:r>
              <a:rPr lang="en-GB" sz="1143" b="1" dirty="0">
                <a:latin typeface="Ink Free" panose="03080402000500000000" pitchFamily="66" charset="0"/>
              </a:rPr>
              <a:t>Key Words</a:t>
            </a:r>
          </a:p>
          <a:p>
            <a:r>
              <a:rPr lang="en-GB" sz="800" b="1" dirty="0">
                <a:ea typeface="+mn-lt"/>
                <a:cs typeface="Arial" panose="020B0604020202020204" pitchFamily="34" charset="0"/>
              </a:rPr>
              <a:t>Nutrition, healthy diet, smoking, alcohol, diseases, STIs, immune system, vaccines, antibiotics, fluoridation, microbes, disease transmission, homeostasis, temperature regulation, blood glucose, diabetes, DNA, inheritance, genetic diseases, pregnancy, diagnosing diseases, pathogens, lymphocytes, phagocytes</a:t>
            </a:r>
            <a:endParaRPr lang="en-GB" sz="800" b="1" dirty="0">
              <a:cs typeface="Arial" panose="020B0604020202020204" pitchFamily="34" charset="0"/>
            </a:endParaRPr>
          </a:p>
          <a:p>
            <a:endParaRPr lang="en-GB" sz="1000" b="1" dirty="0">
              <a:latin typeface="Ink Free" panose="03080402000500000000" pitchFamily="66" charset="0"/>
            </a:endParaRPr>
          </a:p>
        </p:txBody>
      </p:sp>
      <p:graphicFrame>
        <p:nvGraphicFramePr>
          <p:cNvPr id="15" name="Diagram 14">
            <a:extLst>
              <a:ext uri="{FF2B5EF4-FFF2-40B4-BE49-F238E27FC236}">
                <a16:creationId xmlns:a16="http://schemas.microsoft.com/office/drawing/2014/main" id="{6EE25214-3D94-44AD-86C6-5FFF3CF140C8}"/>
              </a:ext>
            </a:extLst>
          </p:cNvPr>
          <p:cNvGraphicFramePr/>
          <p:nvPr>
            <p:extLst/>
          </p:nvPr>
        </p:nvGraphicFramePr>
        <p:xfrm>
          <a:off x="4356431" y="5089907"/>
          <a:ext cx="2962573" cy="16648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2" name="Table 21">
            <a:extLst>
              <a:ext uri="{FF2B5EF4-FFF2-40B4-BE49-F238E27FC236}">
                <a16:creationId xmlns:a16="http://schemas.microsoft.com/office/drawing/2014/main" id="{9D3B51B1-2EAA-4D0C-BD26-EEA61E0BD9DA}"/>
              </a:ext>
            </a:extLst>
          </p:cNvPr>
          <p:cNvGraphicFramePr>
            <a:graphicFrameLocks noGrp="1"/>
          </p:cNvGraphicFramePr>
          <p:nvPr>
            <p:extLst/>
          </p:nvPr>
        </p:nvGraphicFramePr>
        <p:xfrm>
          <a:off x="1580131" y="1947730"/>
          <a:ext cx="5270612" cy="2940871"/>
        </p:xfrm>
        <a:graphic>
          <a:graphicData uri="http://schemas.openxmlformats.org/drawingml/2006/table">
            <a:tbl>
              <a:tblPr firstRow="1" bandRow="1">
                <a:tableStyleId>{5C22544A-7EE6-4342-B048-85BDC9FD1C3A}</a:tableStyleId>
              </a:tblPr>
              <a:tblGrid>
                <a:gridCol w="1728106">
                  <a:extLst>
                    <a:ext uri="{9D8B030D-6E8A-4147-A177-3AD203B41FA5}">
                      <a16:colId xmlns:a16="http://schemas.microsoft.com/office/drawing/2014/main" val="1008402731"/>
                    </a:ext>
                  </a:extLst>
                </a:gridCol>
                <a:gridCol w="3542506">
                  <a:extLst>
                    <a:ext uri="{9D8B030D-6E8A-4147-A177-3AD203B41FA5}">
                      <a16:colId xmlns:a16="http://schemas.microsoft.com/office/drawing/2014/main" val="3928792102"/>
                    </a:ext>
                  </a:extLst>
                </a:gridCol>
              </a:tblGrid>
              <a:tr h="334539">
                <a:tc gridSpan="2">
                  <a:txBody>
                    <a:bodyPr/>
                    <a:lstStyle/>
                    <a:p>
                      <a:r>
                        <a:rPr lang="en-GB" sz="1400" dirty="0">
                          <a:latin typeface="Ink Free"/>
                        </a:rPr>
                        <a:t>Content</a:t>
                      </a:r>
                    </a:p>
                  </a:txBody>
                  <a:tcPr marL="65314" marR="65314" marT="32657" marB="32657">
                    <a:solidFill>
                      <a:schemeClr val="accent1">
                        <a:lumMod val="75000"/>
                      </a:schemeClr>
                    </a:solidFill>
                  </a:tcPr>
                </a:tc>
                <a:tc hMerge="1">
                  <a:txBody>
                    <a:bodyPr/>
                    <a:lstStyle/>
                    <a:p>
                      <a:endParaRPr lang="en-GB"/>
                    </a:p>
                  </a:txBody>
                  <a:tcPr/>
                </a:tc>
                <a:extLst>
                  <a:ext uri="{0D108BD9-81ED-4DB2-BD59-A6C34878D82A}">
                    <a16:rowId xmlns:a16="http://schemas.microsoft.com/office/drawing/2014/main" val="1656761556"/>
                  </a:ext>
                </a:extLst>
              </a:tr>
              <a:tr h="321672">
                <a:tc>
                  <a:txBody>
                    <a:bodyPr/>
                    <a:lstStyle/>
                    <a:p>
                      <a:r>
                        <a:rPr lang="en-GB" sz="700" b="1" dirty="0">
                          <a:latin typeface="Ink Free"/>
                        </a:rPr>
                        <a:t>Why is a healthy diet important</a:t>
                      </a:r>
                    </a:p>
                  </a:txBody>
                  <a:tcPr marL="65314" marR="65314" marT="32657" marB="32657">
                    <a:solidFill>
                      <a:schemeClr val="accent1">
                        <a:lumMod val="40000"/>
                        <a:lumOff val="60000"/>
                      </a:schemeClr>
                    </a:solidFill>
                  </a:tcPr>
                </a:tc>
                <a:tc>
                  <a:txBody>
                    <a:bodyPr/>
                    <a:lstStyle/>
                    <a:p>
                      <a:pPr marL="0" lvl="0" indent="0" algn="l">
                        <a:lnSpc>
                          <a:spcPct val="100000"/>
                        </a:lnSpc>
                        <a:buNone/>
                      </a:pPr>
                      <a:r>
                        <a:rPr lang="en-GB" sz="700" b="0" i="0" u="none" strike="noStrike" baseline="0" noProof="0" dirty="0">
                          <a:solidFill>
                            <a:srgbClr val="000000"/>
                          </a:solidFill>
                          <a:latin typeface="Calibri"/>
                        </a:rPr>
                        <a:t>I know why a healthy diet is important.</a:t>
                      </a:r>
                    </a:p>
                    <a:p>
                      <a:pPr marL="0" lvl="0" indent="0" algn="l">
                        <a:lnSpc>
                          <a:spcPct val="100000"/>
                        </a:lnSpc>
                        <a:buNone/>
                      </a:pPr>
                      <a:r>
                        <a:rPr lang="en-GB" sz="700" b="0" i="0" u="none" strike="noStrike" baseline="0" noProof="0" dirty="0">
                          <a:solidFill>
                            <a:srgbClr val="000000"/>
                          </a:solidFill>
                          <a:latin typeface="Calibri"/>
                        </a:rPr>
                        <a:t>I can explain the energy content of food.</a:t>
                      </a:r>
                    </a:p>
                  </a:txBody>
                  <a:tcPr marL="65314" marR="65314" marT="32657" marB="32657">
                    <a:solidFill>
                      <a:schemeClr val="accent1">
                        <a:lumMod val="20000"/>
                        <a:lumOff val="80000"/>
                      </a:schemeClr>
                    </a:solidFill>
                  </a:tcPr>
                </a:tc>
                <a:extLst>
                  <a:ext uri="{0D108BD9-81ED-4DB2-BD59-A6C34878D82A}">
                    <a16:rowId xmlns:a16="http://schemas.microsoft.com/office/drawing/2014/main" val="1798448332"/>
                  </a:ext>
                </a:extLst>
              </a:tr>
              <a:tr h="321672">
                <a:tc>
                  <a:txBody>
                    <a:bodyPr/>
                    <a:lstStyle/>
                    <a:p>
                      <a:pPr lvl="0">
                        <a:buNone/>
                      </a:pPr>
                      <a:r>
                        <a:rPr lang="en-GB" sz="700" b="1" i="0" u="none" strike="noStrike" noProof="0" dirty="0">
                          <a:solidFill>
                            <a:srgbClr val="000000"/>
                          </a:solidFill>
                          <a:latin typeface="Ink Free"/>
                        </a:rPr>
                        <a:t>What are the effects of smoking and alcohol on health</a:t>
                      </a:r>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700" b="0" i="0" u="none" strike="noStrike" noProof="0" dirty="0">
                          <a:latin typeface="Calibri"/>
                        </a:rPr>
                        <a:t>I know the effects of smoking on the respiratory system.</a:t>
                      </a:r>
                    </a:p>
                    <a:p>
                      <a:pPr lvl="0" algn="l">
                        <a:lnSpc>
                          <a:spcPct val="100000"/>
                        </a:lnSpc>
                        <a:spcBef>
                          <a:spcPts val="0"/>
                        </a:spcBef>
                        <a:spcAft>
                          <a:spcPts val="0"/>
                        </a:spcAft>
                        <a:buNone/>
                      </a:pPr>
                      <a:r>
                        <a:rPr lang="en-GB" sz="700" b="0" i="0" u="none" strike="noStrike" noProof="0" dirty="0">
                          <a:latin typeface="Calibri"/>
                        </a:rPr>
                        <a:t>I can explain the dangers of alcohol on health.</a:t>
                      </a:r>
                    </a:p>
                  </a:txBody>
                  <a:tcPr marL="65314" marR="65314" marT="32657" marB="32657">
                    <a:solidFill>
                      <a:schemeClr val="accent1">
                        <a:lumMod val="20000"/>
                        <a:lumOff val="80000"/>
                      </a:schemeClr>
                    </a:solidFill>
                  </a:tcPr>
                </a:tc>
                <a:extLst>
                  <a:ext uri="{0D108BD9-81ED-4DB2-BD59-A6C34878D82A}">
                    <a16:rowId xmlns:a16="http://schemas.microsoft.com/office/drawing/2014/main" val="2719558772"/>
                  </a:ext>
                </a:extLst>
              </a:tr>
              <a:tr h="321672">
                <a:tc>
                  <a:txBody>
                    <a:bodyPr/>
                    <a:lstStyle/>
                    <a:p>
                      <a:pPr lvl="0">
                        <a:buNone/>
                      </a:pPr>
                      <a:r>
                        <a:rPr lang="en-GB" sz="700" b="1" i="0" u="none" strike="noStrike" noProof="0" dirty="0">
                          <a:solidFill>
                            <a:srgbClr val="000000"/>
                          </a:solidFill>
                          <a:latin typeface="Ink Free"/>
                        </a:rPr>
                        <a:t>How does the body defend itself against diseases</a:t>
                      </a:r>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700" b="0" i="0" u="none" strike="noStrike" noProof="0" dirty="0">
                          <a:latin typeface="Calibri"/>
                        </a:rPr>
                        <a:t>I know how the body uses its natural defences to protect us from pathogens.</a:t>
                      </a:r>
                    </a:p>
                    <a:p>
                      <a:pPr lvl="0" algn="l">
                        <a:lnSpc>
                          <a:spcPct val="100000"/>
                        </a:lnSpc>
                        <a:spcBef>
                          <a:spcPts val="0"/>
                        </a:spcBef>
                        <a:spcAft>
                          <a:spcPts val="0"/>
                        </a:spcAft>
                        <a:buNone/>
                      </a:pPr>
                      <a:r>
                        <a:rPr lang="en-GB" sz="700" b="0" i="0" u="none" strike="noStrike" noProof="0" dirty="0">
                          <a:latin typeface="Calibri"/>
                        </a:rPr>
                        <a:t>I can describe and explain the immune response to infection.</a:t>
                      </a:r>
                    </a:p>
                  </a:txBody>
                  <a:tcPr marL="65314" marR="65314" marT="32657" marB="32657">
                    <a:solidFill>
                      <a:schemeClr val="accent1">
                        <a:lumMod val="20000"/>
                        <a:lumOff val="80000"/>
                      </a:schemeClr>
                    </a:solidFill>
                  </a:tcPr>
                </a:tc>
                <a:extLst>
                  <a:ext uri="{0D108BD9-81ED-4DB2-BD59-A6C34878D82A}">
                    <a16:rowId xmlns:a16="http://schemas.microsoft.com/office/drawing/2014/main" val="809324157"/>
                  </a:ext>
                </a:extLst>
              </a:tr>
              <a:tr h="321672">
                <a:tc>
                  <a:txBody>
                    <a:bodyPr/>
                    <a:lstStyle/>
                    <a:p>
                      <a:r>
                        <a:rPr lang="en-GB" sz="700" b="1" dirty="0">
                          <a:latin typeface="Ink Free"/>
                        </a:rPr>
                        <a:t>How do vaccines and antibiotics help fight infection</a:t>
                      </a:r>
                    </a:p>
                  </a:txBody>
                  <a:tcPr marL="65314" marR="65314" marT="32657" marB="32657">
                    <a:solidFill>
                      <a:schemeClr val="accent1">
                        <a:lumMod val="40000"/>
                        <a:lumOff val="60000"/>
                      </a:schemeClr>
                    </a:solidFill>
                  </a:tcPr>
                </a:tc>
                <a:tc>
                  <a:txBody>
                    <a:bodyPr/>
                    <a:lstStyle/>
                    <a:p>
                      <a:pPr lvl="0" algn="l">
                        <a:buNone/>
                      </a:pPr>
                      <a:r>
                        <a:rPr lang="en-GB" sz="700" b="0" i="0" u="none" strike="noStrike" noProof="0" dirty="0">
                          <a:solidFill>
                            <a:srgbClr val="000000"/>
                          </a:solidFill>
                          <a:latin typeface="Calibri"/>
                        </a:rPr>
                        <a:t>I know how vaccines protect against infection.</a:t>
                      </a:r>
                      <a:endParaRPr lang="en-US" sz="700" b="0" i="0" u="none" strike="noStrike" noProof="0" dirty="0">
                        <a:solidFill>
                          <a:srgbClr val="000000"/>
                        </a:solidFill>
                        <a:latin typeface="Calibri"/>
                      </a:endParaRPr>
                    </a:p>
                    <a:p>
                      <a:pPr lvl="0" algn="l">
                        <a:buNone/>
                      </a:pPr>
                      <a:r>
                        <a:rPr lang="en-GB" sz="700" b="0" i="0" u="none" strike="noStrike" noProof="0" dirty="0">
                          <a:solidFill>
                            <a:srgbClr val="000000"/>
                          </a:solidFill>
                          <a:latin typeface="Calibri"/>
                        </a:rPr>
                        <a:t>I can explain how antibiotics fight bacterial diseases.</a:t>
                      </a:r>
                      <a:endParaRPr lang="en-GB" sz="700" dirty="0"/>
                    </a:p>
                  </a:txBody>
                  <a:tcPr marL="65314" marR="65314" marT="32657" marB="32657">
                    <a:solidFill>
                      <a:schemeClr val="accent1">
                        <a:lumMod val="20000"/>
                        <a:lumOff val="80000"/>
                      </a:schemeClr>
                    </a:solidFill>
                  </a:tcPr>
                </a:tc>
                <a:extLst>
                  <a:ext uri="{0D108BD9-81ED-4DB2-BD59-A6C34878D82A}">
                    <a16:rowId xmlns:a16="http://schemas.microsoft.com/office/drawing/2014/main" val="1860905795"/>
                  </a:ext>
                </a:extLst>
              </a:tr>
              <a:tr h="321672">
                <a:tc>
                  <a:txBody>
                    <a:bodyPr/>
                    <a:lstStyle/>
                    <a:p>
                      <a:pPr lvl="0">
                        <a:buNone/>
                      </a:pPr>
                      <a:r>
                        <a:rPr lang="en-GB" sz="700" b="1" i="0" u="none" strike="noStrike" noProof="0" dirty="0">
                          <a:solidFill>
                            <a:srgbClr val="000000"/>
                          </a:solidFill>
                          <a:latin typeface="Ink Free"/>
                        </a:rPr>
                        <a:t>How does your body maintain a constant internal environment</a:t>
                      </a:r>
                    </a:p>
                  </a:txBody>
                  <a:tcPr marL="65314" marR="65314" marT="32657" marB="32657">
                    <a:solidFill>
                      <a:schemeClr val="accent1">
                        <a:lumMod val="40000"/>
                        <a:lumOff val="60000"/>
                      </a:schemeClr>
                    </a:solidFill>
                  </a:tcPr>
                </a:tc>
                <a:tc>
                  <a:txBody>
                    <a:bodyPr/>
                    <a:lstStyle/>
                    <a:p>
                      <a:pPr marL="0" lvl="0" indent="0" algn="l">
                        <a:lnSpc>
                          <a:spcPct val="100000"/>
                        </a:lnSpc>
                        <a:buNone/>
                      </a:pPr>
                      <a:r>
                        <a:rPr lang="en-GB" sz="700" b="0" i="0" u="none" strike="noStrike" baseline="0" noProof="0" dirty="0">
                          <a:solidFill>
                            <a:srgbClr val="000000"/>
                          </a:solidFill>
                          <a:latin typeface="Calibri"/>
                        </a:rPr>
                        <a:t>I know how the body maintains a constant temperature. </a:t>
                      </a:r>
                    </a:p>
                    <a:p>
                      <a:pPr marL="0" lvl="0" indent="0" algn="l">
                        <a:lnSpc>
                          <a:spcPct val="100000"/>
                        </a:lnSpc>
                        <a:buNone/>
                      </a:pPr>
                      <a:r>
                        <a:rPr lang="en-GB" sz="700" b="0" i="0" u="none" strike="noStrike" baseline="0" noProof="0" dirty="0">
                          <a:solidFill>
                            <a:srgbClr val="000000"/>
                          </a:solidFill>
                          <a:latin typeface="Calibri"/>
                        </a:rPr>
                        <a:t>I can explain the control of blood sugar and describe the treatments for diabetes.</a:t>
                      </a:r>
                    </a:p>
                  </a:txBody>
                  <a:tcPr marL="65314" marR="65314" marT="32657" marB="32657">
                    <a:solidFill>
                      <a:schemeClr val="accent1">
                        <a:lumMod val="20000"/>
                        <a:lumOff val="80000"/>
                      </a:schemeClr>
                    </a:solidFill>
                  </a:tcPr>
                </a:tc>
                <a:extLst>
                  <a:ext uri="{0D108BD9-81ED-4DB2-BD59-A6C34878D82A}">
                    <a16:rowId xmlns:a16="http://schemas.microsoft.com/office/drawing/2014/main" val="1519713273"/>
                  </a:ext>
                </a:extLst>
              </a:tr>
              <a:tr h="350510">
                <a:tc>
                  <a:txBody>
                    <a:bodyPr/>
                    <a:lstStyle/>
                    <a:p>
                      <a:pPr lvl="0">
                        <a:buNone/>
                      </a:pPr>
                      <a:r>
                        <a:rPr lang="en-GB" sz="700" b="1" i="0" u="none" strike="noStrike" noProof="0" dirty="0">
                          <a:solidFill>
                            <a:srgbClr val="000000"/>
                          </a:solidFill>
                          <a:latin typeface="Ink Free"/>
                        </a:rPr>
                        <a:t>How are genetic diseases inherited?</a:t>
                      </a:r>
                    </a:p>
                  </a:txBody>
                  <a:tcPr marL="65314" marR="65314" marT="32657" marB="32657">
                    <a:solidFill>
                      <a:schemeClr val="accent1">
                        <a:lumMod val="40000"/>
                        <a:lumOff val="60000"/>
                      </a:schemeClr>
                    </a:solidFill>
                  </a:tcPr>
                </a:tc>
                <a:tc>
                  <a:txBody>
                    <a:bodyPr/>
                    <a:lstStyle/>
                    <a:p>
                      <a:pPr lvl="0" algn="l">
                        <a:lnSpc>
                          <a:spcPct val="100000"/>
                        </a:lnSpc>
                        <a:spcBef>
                          <a:spcPts val="0"/>
                        </a:spcBef>
                        <a:spcAft>
                          <a:spcPts val="0"/>
                        </a:spcAft>
                        <a:buNone/>
                      </a:pPr>
                      <a:r>
                        <a:rPr lang="en-GB" sz="700" b="0" i="0" u="none" strike="noStrike" noProof="0" dirty="0">
                          <a:latin typeface="Calibri"/>
                        </a:rPr>
                        <a:t>I know the structure of DNA and the basics of inheritance.</a:t>
                      </a:r>
                    </a:p>
                    <a:p>
                      <a:pPr lvl="0" algn="l">
                        <a:lnSpc>
                          <a:spcPct val="100000"/>
                        </a:lnSpc>
                        <a:spcBef>
                          <a:spcPts val="0"/>
                        </a:spcBef>
                        <a:spcAft>
                          <a:spcPts val="0"/>
                        </a:spcAft>
                        <a:buNone/>
                      </a:pPr>
                      <a:r>
                        <a:rPr lang="en-GB" sz="700" b="0" i="0" u="none" strike="noStrike" noProof="0" dirty="0">
                          <a:latin typeface="Calibri"/>
                        </a:rPr>
                        <a:t>I can explain how genetic diseases are inherited.</a:t>
                      </a:r>
                    </a:p>
                  </a:txBody>
                  <a:tcPr marL="65314" marR="65314" marT="32657" marB="32657">
                    <a:solidFill>
                      <a:schemeClr val="accent1">
                        <a:lumMod val="20000"/>
                        <a:lumOff val="80000"/>
                      </a:schemeClr>
                    </a:solidFill>
                  </a:tcPr>
                </a:tc>
                <a:extLst>
                  <a:ext uri="{0D108BD9-81ED-4DB2-BD59-A6C34878D82A}">
                    <a16:rowId xmlns:a16="http://schemas.microsoft.com/office/drawing/2014/main" val="2268160746"/>
                  </a:ext>
                </a:extLst>
              </a:tr>
              <a:tr h="321672">
                <a:tc>
                  <a:txBody>
                    <a:bodyPr/>
                    <a:lstStyle/>
                    <a:p>
                      <a:r>
                        <a:rPr lang="en-GB" sz="700" b="1" dirty="0">
                          <a:latin typeface="Ink Free"/>
                        </a:rPr>
                        <a:t>What are pathogens and how are diseases spread</a:t>
                      </a:r>
                    </a:p>
                  </a:txBody>
                  <a:tcPr marL="65314" marR="65314" marT="32657" marB="32657">
                    <a:solidFill>
                      <a:schemeClr val="accent1">
                        <a:lumMod val="40000"/>
                        <a:lumOff val="60000"/>
                      </a:schemeClr>
                    </a:solidFill>
                  </a:tcPr>
                </a:tc>
                <a:tc>
                  <a:txBody>
                    <a:bodyPr/>
                    <a:lstStyle/>
                    <a:p>
                      <a:pPr lvl="0" algn="l">
                        <a:buNone/>
                      </a:pPr>
                      <a:r>
                        <a:rPr lang="en-GB" sz="700" b="0" i="0" u="none" strike="noStrike" baseline="0" noProof="0" dirty="0">
                          <a:solidFill>
                            <a:srgbClr val="000000"/>
                          </a:solidFill>
                          <a:latin typeface="Calibri"/>
                        </a:rPr>
                        <a:t>I know the different types of microorganism.</a:t>
                      </a:r>
                    </a:p>
                    <a:p>
                      <a:pPr lvl="0" algn="l">
                        <a:buNone/>
                      </a:pPr>
                      <a:r>
                        <a:rPr lang="en-GB" sz="700" b="0" i="0" u="none" strike="noStrike" baseline="0" noProof="0" dirty="0">
                          <a:solidFill>
                            <a:srgbClr val="000000"/>
                          </a:solidFill>
                          <a:latin typeface="Calibri"/>
                        </a:rPr>
                        <a:t>I understand how diseases are transmitted.</a:t>
                      </a:r>
                    </a:p>
                  </a:txBody>
                  <a:tcPr marL="65314" marR="65314" marT="32657" marB="32657">
                    <a:solidFill>
                      <a:schemeClr val="accent1">
                        <a:lumMod val="20000"/>
                        <a:lumOff val="80000"/>
                      </a:schemeClr>
                    </a:solidFill>
                  </a:tcPr>
                </a:tc>
                <a:extLst>
                  <a:ext uri="{0D108BD9-81ED-4DB2-BD59-A6C34878D82A}">
                    <a16:rowId xmlns:a16="http://schemas.microsoft.com/office/drawing/2014/main" val="182193339"/>
                  </a:ext>
                </a:extLst>
              </a:tr>
              <a:tr h="325790">
                <a:tc>
                  <a:txBody>
                    <a:bodyPr/>
                    <a:lstStyle/>
                    <a:p>
                      <a:r>
                        <a:rPr lang="en-GB" sz="700" b="1" dirty="0">
                          <a:latin typeface="Ink Free"/>
                        </a:rPr>
                        <a:t>How do we diagnose illnesses and diseases</a:t>
                      </a:r>
                    </a:p>
                  </a:txBody>
                  <a:tcPr marL="65314" marR="65314" marT="32657" marB="32657">
                    <a:solidFill>
                      <a:schemeClr val="accent1">
                        <a:lumMod val="40000"/>
                        <a:lumOff val="60000"/>
                      </a:schemeClr>
                    </a:solidFill>
                  </a:tcPr>
                </a:tc>
                <a:tc>
                  <a:txBody>
                    <a:bodyPr/>
                    <a:lstStyle/>
                    <a:p>
                      <a:pPr marL="0" lvl="0" indent="0" algn="l">
                        <a:lnSpc>
                          <a:spcPct val="100000"/>
                        </a:lnSpc>
                        <a:buNone/>
                      </a:pPr>
                      <a:r>
                        <a:rPr lang="en-GB" sz="700" b="0" i="0" u="none" strike="noStrike" baseline="0" noProof="0" dirty="0">
                          <a:solidFill>
                            <a:srgbClr val="000000"/>
                          </a:solidFill>
                          <a:latin typeface="Calibri"/>
                        </a:rPr>
                        <a:t>I know different methods for diagnosing diseases.</a:t>
                      </a:r>
                    </a:p>
                    <a:p>
                      <a:pPr marL="0" lvl="0" indent="0" algn="l">
                        <a:lnSpc>
                          <a:spcPct val="100000"/>
                        </a:lnSpc>
                        <a:buNone/>
                      </a:pPr>
                      <a:r>
                        <a:rPr lang="en-GB" sz="700" b="0" i="0" u="none" strike="noStrike" baseline="0" noProof="0" dirty="0">
                          <a:solidFill>
                            <a:srgbClr val="000000"/>
                          </a:solidFill>
                          <a:latin typeface="Calibri"/>
                        </a:rPr>
                        <a:t>I can justify why certain diagnosis techniques are used.</a:t>
                      </a:r>
                    </a:p>
                  </a:txBody>
                  <a:tcPr marL="65314" marR="65314" marT="32657" marB="32657">
                    <a:solidFill>
                      <a:schemeClr val="accent1">
                        <a:lumMod val="20000"/>
                        <a:lumOff val="80000"/>
                      </a:schemeClr>
                    </a:solidFill>
                  </a:tcPr>
                </a:tc>
                <a:extLst>
                  <a:ext uri="{0D108BD9-81ED-4DB2-BD59-A6C34878D82A}">
                    <a16:rowId xmlns:a16="http://schemas.microsoft.com/office/drawing/2014/main" val="2195676334"/>
                  </a:ext>
                </a:extLst>
              </a:tr>
            </a:tbl>
          </a:graphicData>
        </a:graphic>
      </p:graphicFrame>
      <p:sp>
        <p:nvSpPr>
          <p:cNvPr id="26" name="TextBox 25">
            <a:extLst>
              <a:ext uri="{FF2B5EF4-FFF2-40B4-BE49-F238E27FC236}">
                <a16:creationId xmlns:a16="http://schemas.microsoft.com/office/drawing/2014/main" id="{59C0BE4A-E004-4B28-9988-6038E49ACCCC}"/>
              </a:ext>
            </a:extLst>
          </p:cNvPr>
          <p:cNvSpPr txBox="1"/>
          <p:nvPr/>
        </p:nvSpPr>
        <p:spPr>
          <a:xfrm>
            <a:off x="1573328" y="5945540"/>
            <a:ext cx="1302990" cy="246221"/>
          </a:xfrm>
          <a:prstGeom prst="rect">
            <a:avLst/>
          </a:prstGeom>
          <a:solidFill>
            <a:srgbClr val="00B0F0"/>
          </a:solidFill>
          <a:ln w="38100">
            <a:solidFill>
              <a:schemeClr val="tx1"/>
            </a:solidFill>
          </a:ln>
        </p:spPr>
        <p:txBody>
          <a:bodyPr wrap="square" rtlCol="0">
            <a:spAutoFit/>
          </a:bodyPr>
          <a:lstStyle/>
          <a:p>
            <a:pPr algn="ctr"/>
            <a:r>
              <a:rPr lang="en-GB" sz="1000" b="1">
                <a:latin typeface="Ink Free" panose="03080402000500000000" pitchFamily="66" charset="0"/>
              </a:rPr>
              <a:t>Learning Experiences</a:t>
            </a:r>
          </a:p>
        </p:txBody>
      </p:sp>
      <p:pic>
        <p:nvPicPr>
          <p:cNvPr id="27" name="Picture 26">
            <a:extLst>
              <a:ext uri="{FF2B5EF4-FFF2-40B4-BE49-F238E27FC236}">
                <a16:creationId xmlns:a16="http://schemas.microsoft.com/office/drawing/2014/main" id="{EE899239-0FA9-4A03-A6BC-3EFADF575C13}"/>
              </a:ext>
            </a:extLst>
          </p:cNvPr>
          <p:cNvPicPr>
            <a:picLocks noChangeAspect="1"/>
          </p:cNvPicPr>
          <p:nvPr/>
        </p:nvPicPr>
        <p:blipFill>
          <a:blip r:embed="rId13"/>
          <a:stretch>
            <a:fillRect/>
          </a:stretch>
        </p:blipFill>
        <p:spPr>
          <a:xfrm>
            <a:off x="6925070" y="395505"/>
            <a:ext cx="272695" cy="4743161"/>
          </a:xfrm>
          <a:prstGeom prst="rect">
            <a:avLst/>
          </a:prstGeom>
        </p:spPr>
      </p:pic>
      <p:pic>
        <p:nvPicPr>
          <p:cNvPr id="28" name="Picture 27">
            <a:extLst>
              <a:ext uri="{FF2B5EF4-FFF2-40B4-BE49-F238E27FC236}">
                <a16:creationId xmlns:a16="http://schemas.microsoft.com/office/drawing/2014/main" id="{06EE0618-D30F-467C-B943-23A285FE864E}"/>
              </a:ext>
            </a:extLst>
          </p:cNvPr>
          <p:cNvPicPr>
            <a:picLocks noChangeAspect="1"/>
          </p:cNvPicPr>
          <p:nvPr/>
        </p:nvPicPr>
        <p:blipFill>
          <a:blip r:embed="rId14"/>
          <a:stretch>
            <a:fillRect/>
          </a:stretch>
        </p:blipFill>
        <p:spPr>
          <a:xfrm>
            <a:off x="7654069" y="5331558"/>
            <a:ext cx="326005" cy="326005"/>
          </a:xfrm>
          <a:prstGeom prst="rect">
            <a:avLst/>
          </a:prstGeom>
          <a:ln>
            <a:noFill/>
          </a:ln>
          <a:effectLst>
            <a:softEdge rad="112500"/>
          </a:effectLst>
        </p:spPr>
      </p:pic>
      <p:sp>
        <p:nvSpPr>
          <p:cNvPr id="29" name="Freeform 12">
            <a:extLst>
              <a:ext uri="{FF2B5EF4-FFF2-40B4-BE49-F238E27FC236}">
                <a16:creationId xmlns:a16="http://schemas.microsoft.com/office/drawing/2014/main" id="{2986AA1B-69BA-4CF4-942B-0BCCFC0939DB}"/>
              </a:ext>
            </a:extLst>
          </p:cNvPr>
          <p:cNvSpPr/>
          <p:nvPr/>
        </p:nvSpPr>
        <p:spPr>
          <a:xfrm>
            <a:off x="1505809" y="22787"/>
            <a:ext cx="947954" cy="86636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15"/>
            <a:stretch>
              <a:fillRect/>
            </a:stretch>
          </a:blipFill>
        </p:spPr>
      </p:sp>
      <p:sp>
        <p:nvSpPr>
          <p:cNvPr id="2" name="TextBox 1">
            <a:extLst>
              <a:ext uri="{FF2B5EF4-FFF2-40B4-BE49-F238E27FC236}">
                <a16:creationId xmlns:a16="http://schemas.microsoft.com/office/drawing/2014/main" id="{F8AA690B-8530-40B4-9619-C1217D8F9A07}"/>
              </a:ext>
            </a:extLst>
          </p:cNvPr>
          <p:cNvSpPr txBox="1"/>
          <p:nvPr/>
        </p:nvSpPr>
        <p:spPr>
          <a:xfrm>
            <a:off x="5149858" y="5084152"/>
            <a:ext cx="2169146" cy="356123"/>
          </a:xfrm>
          <a:prstGeom prst="rect">
            <a:avLst/>
          </a:prstGeom>
          <a:noFill/>
        </p:spPr>
        <p:txBody>
          <a:bodyPr wrap="square" rtlCol="0">
            <a:spAutoFit/>
          </a:bodyPr>
          <a:lstStyle/>
          <a:p>
            <a:r>
              <a:rPr lang="en-GB" sz="857"/>
              <a:t>Recognise that a method is a simple algorithm.</a:t>
            </a:r>
          </a:p>
        </p:txBody>
      </p:sp>
      <p:sp>
        <p:nvSpPr>
          <p:cNvPr id="19" name="TextBox 18">
            <a:extLst>
              <a:ext uri="{FF2B5EF4-FFF2-40B4-BE49-F238E27FC236}">
                <a16:creationId xmlns:a16="http://schemas.microsoft.com/office/drawing/2014/main" id="{722EC301-B614-468D-8011-384BCA7AF73C}"/>
              </a:ext>
            </a:extLst>
          </p:cNvPr>
          <p:cNvSpPr txBox="1"/>
          <p:nvPr/>
        </p:nvSpPr>
        <p:spPr>
          <a:xfrm>
            <a:off x="5154836" y="6076732"/>
            <a:ext cx="2206583" cy="329742"/>
          </a:xfrm>
          <a:prstGeom prst="rect">
            <a:avLst/>
          </a:prstGeom>
          <a:noFill/>
        </p:spPr>
        <p:txBody>
          <a:bodyPr wrap="square" lIns="65314" tIns="32657" rIns="65314" bIns="32657" rtlCol="0" anchor="t">
            <a:spAutoFit/>
          </a:bodyPr>
          <a:lstStyle/>
          <a:p>
            <a:r>
              <a:rPr lang="en-GB" sz="857" dirty="0"/>
              <a:t>Appreciate the role of Edward Jenner and Alexander Fleming in the fight against  disease </a:t>
            </a:r>
            <a:endParaRPr lang="en-GB" sz="857" dirty="0">
              <a:ea typeface="Calibri"/>
              <a:cs typeface="Calibri"/>
            </a:endParaRPr>
          </a:p>
        </p:txBody>
      </p:sp>
      <p:sp>
        <p:nvSpPr>
          <p:cNvPr id="20" name="TextBox 19">
            <a:extLst>
              <a:ext uri="{FF2B5EF4-FFF2-40B4-BE49-F238E27FC236}">
                <a16:creationId xmlns:a16="http://schemas.microsoft.com/office/drawing/2014/main" id="{A86BEC4F-2600-4E8D-A1AC-2EC725E3D325}"/>
              </a:ext>
            </a:extLst>
          </p:cNvPr>
          <p:cNvSpPr txBox="1"/>
          <p:nvPr/>
        </p:nvSpPr>
        <p:spPr>
          <a:xfrm>
            <a:off x="5149858" y="5433334"/>
            <a:ext cx="2169146" cy="224229"/>
          </a:xfrm>
          <a:prstGeom prst="rect">
            <a:avLst/>
          </a:prstGeom>
          <a:noFill/>
        </p:spPr>
        <p:txBody>
          <a:bodyPr wrap="square" rtlCol="0">
            <a:spAutoFit/>
          </a:bodyPr>
          <a:lstStyle/>
          <a:p>
            <a:r>
              <a:rPr lang="en-GB" sz="857"/>
              <a:t>Appreciate the scale of our solar system.</a:t>
            </a:r>
          </a:p>
        </p:txBody>
      </p:sp>
      <p:sp>
        <p:nvSpPr>
          <p:cNvPr id="21" name="TextBox 20">
            <a:extLst>
              <a:ext uri="{FF2B5EF4-FFF2-40B4-BE49-F238E27FC236}">
                <a16:creationId xmlns:a16="http://schemas.microsoft.com/office/drawing/2014/main" id="{1A9B4395-5B91-462C-9FD0-C7F2CD2D37FA}"/>
              </a:ext>
            </a:extLst>
          </p:cNvPr>
          <p:cNvSpPr txBox="1"/>
          <p:nvPr/>
        </p:nvSpPr>
        <p:spPr>
          <a:xfrm>
            <a:off x="5154836" y="5776499"/>
            <a:ext cx="2169146" cy="329742"/>
          </a:xfrm>
          <a:prstGeom prst="rect">
            <a:avLst/>
          </a:prstGeom>
          <a:noFill/>
        </p:spPr>
        <p:txBody>
          <a:bodyPr wrap="square" lIns="65314" tIns="32657" rIns="65314" bIns="32657" rtlCol="0" anchor="t">
            <a:spAutoFit/>
          </a:bodyPr>
          <a:lstStyle/>
          <a:p>
            <a:r>
              <a:rPr lang="en-GB" sz="857" dirty="0"/>
              <a:t>Discuss the ethics of vaccination programmes and mass medication</a:t>
            </a:r>
            <a:endParaRPr lang="en-GB" sz="857" dirty="0">
              <a:ea typeface="Calibri"/>
              <a:cs typeface="Calibri"/>
            </a:endParaRPr>
          </a:p>
        </p:txBody>
      </p:sp>
      <p:sp>
        <p:nvSpPr>
          <p:cNvPr id="30" name="TextBox 29">
            <a:extLst>
              <a:ext uri="{FF2B5EF4-FFF2-40B4-BE49-F238E27FC236}">
                <a16:creationId xmlns:a16="http://schemas.microsoft.com/office/drawing/2014/main" id="{EEAC72ED-358B-4C49-BD3B-294121141553}"/>
              </a:ext>
            </a:extLst>
          </p:cNvPr>
          <p:cNvSpPr txBox="1"/>
          <p:nvPr/>
        </p:nvSpPr>
        <p:spPr>
          <a:xfrm>
            <a:off x="5154836" y="6406493"/>
            <a:ext cx="2206583" cy="356123"/>
          </a:xfrm>
          <a:prstGeom prst="rect">
            <a:avLst/>
          </a:prstGeom>
          <a:noFill/>
        </p:spPr>
        <p:txBody>
          <a:bodyPr wrap="square" rtlCol="0">
            <a:spAutoFit/>
          </a:bodyPr>
          <a:lstStyle/>
          <a:p>
            <a:r>
              <a:rPr lang="en-GB" sz="857" dirty="0"/>
              <a:t>Calculating means, temperature changes, areas of zones of inhibition</a:t>
            </a:r>
          </a:p>
        </p:txBody>
      </p:sp>
      <p:grpSp>
        <p:nvGrpSpPr>
          <p:cNvPr id="23" name="Group 22">
            <a:extLst>
              <a:ext uri="{FF2B5EF4-FFF2-40B4-BE49-F238E27FC236}">
                <a16:creationId xmlns:a16="http://schemas.microsoft.com/office/drawing/2014/main" id="{59F59E8C-04CD-4A9F-893E-F31A2D23208D}"/>
              </a:ext>
            </a:extLst>
          </p:cNvPr>
          <p:cNvGrpSpPr/>
          <p:nvPr/>
        </p:nvGrpSpPr>
        <p:grpSpPr>
          <a:xfrm>
            <a:off x="7197499" y="22787"/>
            <a:ext cx="3414369" cy="5289760"/>
            <a:chOff x="7349337" y="36399"/>
            <a:chExt cx="5427879" cy="1694330"/>
          </a:xfrm>
        </p:grpSpPr>
        <p:graphicFrame>
          <p:nvGraphicFramePr>
            <p:cNvPr id="25" name="Diagram 24">
              <a:extLst>
                <a:ext uri="{FF2B5EF4-FFF2-40B4-BE49-F238E27FC236}">
                  <a16:creationId xmlns:a16="http://schemas.microsoft.com/office/drawing/2014/main" id="{0988C483-BFDD-467F-B8BD-A69FC3A6E26A}"/>
                </a:ext>
              </a:extLst>
            </p:cNvPr>
            <p:cNvGraphicFramePr/>
            <p:nvPr>
              <p:extLst/>
            </p:nvPr>
          </p:nvGraphicFramePr>
          <p:xfrm>
            <a:off x="7485888" y="138988"/>
            <a:ext cx="5291328" cy="1591741"/>
          </p:xfrm>
          <a:graphic>
            <a:graphicData uri="http://schemas.openxmlformats.org/drawingml/2006/diagram">
              <dgm:relIds xmlns:dgm="http://schemas.openxmlformats.org/drawingml/2006/diagram" xmlns:r="http://schemas.openxmlformats.org/officeDocument/2006/relationships" r:dm="rId16" r:lo="rId17" r:qs="rId18" r:cs="rId19"/>
            </a:graphicData>
          </a:graphic>
        </p:graphicFrame>
        <p:sp>
          <p:nvSpPr>
            <p:cNvPr id="31" name="TextBox 30">
              <a:extLst>
                <a:ext uri="{FF2B5EF4-FFF2-40B4-BE49-F238E27FC236}">
                  <a16:creationId xmlns:a16="http://schemas.microsoft.com/office/drawing/2014/main" id="{B72D2C2C-128D-42FE-8C11-6D1164C97D22}"/>
                </a:ext>
              </a:extLst>
            </p:cNvPr>
            <p:cNvSpPr txBox="1"/>
            <p:nvPr/>
          </p:nvSpPr>
          <p:spPr>
            <a:xfrm>
              <a:off x="7349337" y="36399"/>
              <a:ext cx="5291329" cy="76101"/>
            </a:xfrm>
            <a:prstGeom prst="rect">
              <a:avLst/>
            </a:prstGeom>
            <a:noFill/>
          </p:spPr>
          <p:txBody>
            <a:bodyPr wrap="square" rtlCol="0">
              <a:spAutoFit/>
            </a:bodyPr>
            <a:lstStyle/>
            <a:p>
              <a:endParaRPr lang="en-GB" sz="857" b="1" dirty="0">
                <a:latin typeface="Ink Free" panose="03080402000500000000" pitchFamily="66" charset="0"/>
              </a:endParaRPr>
            </a:p>
          </p:txBody>
        </p:sp>
      </p:grpSp>
    </p:spTree>
    <p:extLst>
      <p:ext uri="{BB962C8B-B14F-4D97-AF65-F5344CB8AC3E}">
        <p14:creationId xmlns:p14="http://schemas.microsoft.com/office/powerpoint/2010/main" val="4094821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05977A20-6D5A-47EF-ACDC-555CFA95CEB1}"/>
              </a:ext>
            </a:extLst>
          </p:cNvPr>
          <p:cNvGraphicFramePr/>
          <p:nvPr>
            <p:extLst/>
          </p:nvPr>
        </p:nvGraphicFramePr>
        <p:xfrm>
          <a:off x="7696484" y="5450401"/>
          <a:ext cx="2684162" cy="12750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E304C6C9-6A60-4ABD-9D73-B6E3DF440077}"/>
              </a:ext>
            </a:extLst>
          </p:cNvPr>
          <p:cNvSpPr txBox="1"/>
          <p:nvPr/>
        </p:nvSpPr>
        <p:spPr>
          <a:xfrm>
            <a:off x="2453763" y="191589"/>
            <a:ext cx="4626306" cy="593597"/>
          </a:xfrm>
          <a:prstGeom prst="rect">
            <a:avLst/>
          </a:prstGeom>
          <a:noFill/>
        </p:spPr>
        <p:txBody>
          <a:bodyPr wrap="square" lIns="65314" tIns="32657" rIns="65314" bIns="32657" rtlCol="0" anchor="t">
            <a:spAutoFit/>
          </a:bodyPr>
          <a:lstStyle/>
          <a:p>
            <a:r>
              <a:rPr lang="en-GB" sz="1143" b="1" dirty="0">
                <a:latin typeface="Ink Free"/>
              </a:rPr>
              <a:t>Subject: Science</a:t>
            </a:r>
            <a:endParaRPr lang="en-GB" sz="1143" b="1" dirty="0">
              <a:latin typeface="Ink Free" panose="03080402000500000000" pitchFamily="66" charset="0"/>
            </a:endParaRPr>
          </a:p>
          <a:p>
            <a:r>
              <a:rPr lang="en-GB" sz="1143" b="1" dirty="0">
                <a:latin typeface="Ink Free"/>
              </a:rPr>
              <a:t>Topic: Y9 Unit 3 It’s Criminal</a:t>
            </a:r>
          </a:p>
          <a:p>
            <a:r>
              <a:rPr lang="en-GB" sz="1143" b="1" dirty="0">
                <a:latin typeface="Ink Free"/>
              </a:rPr>
              <a:t>Key Question: Which scientific techniques can be used to solve crimes?</a:t>
            </a:r>
            <a:endParaRPr lang="en-GB" sz="1143" b="1" dirty="0">
              <a:latin typeface="Ink Free" panose="03080402000500000000" pitchFamily="66" charset="0"/>
            </a:endParaRPr>
          </a:p>
        </p:txBody>
      </p:sp>
      <p:sp>
        <p:nvSpPr>
          <p:cNvPr id="10" name="TextBox 9">
            <a:extLst>
              <a:ext uri="{FF2B5EF4-FFF2-40B4-BE49-F238E27FC236}">
                <a16:creationId xmlns:a16="http://schemas.microsoft.com/office/drawing/2014/main" id="{5F219E5C-58C7-4F2F-A031-1B2EBCE5B9ED}"/>
              </a:ext>
            </a:extLst>
          </p:cNvPr>
          <p:cNvSpPr txBox="1"/>
          <p:nvPr/>
        </p:nvSpPr>
        <p:spPr>
          <a:xfrm>
            <a:off x="1580132" y="897350"/>
            <a:ext cx="5270615" cy="712283"/>
          </a:xfrm>
          <a:prstGeom prst="rect">
            <a:avLst/>
          </a:prstGeom>
          <a:noFill/>
          <a:ln w="28575">
            <a:solidFill>
              <a:schemeClr val="accent1"/>
            </a:solidFill>
          </a:ln>
        </p:spPr>
        <p:txBody>
          <a:bodyPr wrap="square" lIns="65314" tIns="32657" rIns="65314" bIns="32657" rtlCol="0" anchor="t">
            <a:spAutoFit/>
          </a:bodyPr>
          <a:lstStyle/>
          <a:p>
            <a:r>
              <a:rPr lang="en-GB" sz="700" dirty="0"/>
              <a:t>Overview:  In this unit, we will explore the exciting world of forensic science and learn how investigators solve crimes using scientific methods. We will study fingerprinting to identify suspects, examine blood spatter patterns to understand what happened at a crime scene, and use chromatography to analyse substances found as evidence. We will also learn about cryptography, discovering how codes and ciphers help protect or reveal secret messages. Additionally, we will investigate soil sampling to link suspects or objects to specific locations. Through practical experiments and problem-solving activities, we will develop our observation, analysis, and critical thinking skills — all vital for becoming young detectives!</a:t>
            </a:r>
            <a:endParaRPr lang="en-GB" sz="300" dirty="0">
              <a:ea typeface="Calibri"/>
              <a:cs typeface="Calibri"/>
            </a:endParaRPr>
          </a:p>
        </p:txBody>
      </p:sp>
      <p:sp>
        <p:nvSpPr>
          <p:cNvPr id="13" name="TextBox 12">
            <a:extLst>
              <a:ext uri="{FF2B5EF4-FFF2-40B4-BE49-F238E27FC236}">
                <a16:creationId xmlns:a16="http://schemas.microsoft.com/office/drawing/2014/main" id="{051DD4DD-C6C2-45B9-A5AF-C3D51F57DB68}"/>
              </a:ext>
            </a:extLst>
          </p:cNvPr>
          <p:cNvSpPr txBox="1"/>
          <p:nvPr/>
        </p:nvSpPr>
        <p:spPr>
          <a:xfrm>
            <a:off x="7407268" y="5121483"/>
            <a:ext cx="3370217" cy="246221"/>
          </a:xfrm>
          <a:prstGeom prst="rect">
            <a:avLst/>
          </a:prstGeom>
          <a:noFill/>
        </p:spPr>
        <p:txBody>
          <a:bodyPr wrap="square" rtlCol="0">
            <a:spAutoFit/>
          </a:bodyPr>
          <a:lstStyle/>
          <a:p>
            <a:pPr algn="ctr"/>
            <a:r>
              <a:rPr lang="en-GB" sz="1000" b="1">
                <a:latin typeface="Ink Free" panose="03080402000500000000" pitchFamily="66" charset="0"/>
              </a:rPr>
              <a:t>Assessments (linked to progression steps)</a:t>
            </a:r>
          </a:p>
        </p:txBody>
      </p:sp>
      <p:sp>
        <p:nvSpPr>
          <p:cNvPr id="12" name="TextBox 11">
            <a:extLst>
              <a:ext uri="{FF2B5EF4-FFF2-40B4-BE49-F238E27FC236}">
                <a16:creationId xmlns:a16="http://schemas.microsoft.com/office/drawing/2014/main" id="{41ED30CA-89BA-4A70-9C68-CCD6FF4544EB}"/>
              </a:ext>
            </a:extLst>
          </p:cNvPr>
          <p:cNvSpPr txBox="1"/>
          <p:nvPr/>
        </p:nvSpPr>
        <p:spPr>
          <a:xfrm>
            <a:off x="1595593" y="6098225"/>
            <a:ext cx="2745377" cy="400110"/>
          </a:xfrm>
          <a:prstGeom prst="rect">
            <a:avLst/>
          </a:prstGeom>
          <a:noFill/>
          <a:ln w="28575">
            <a:solidFill>
              <a:schemeClr val="accent1"/>
            </a:solidFill>
          </a:ln>
        </p:spPr>
        <p:txBody>
          <a:bodyPr wrap="square" rtlCol="0">
            <a:spAutoFit/>
          </a:bodyPr>
          <a:lstStyle/>
          <a:p>
            <a:pPr lvl="0" eaLnBrk="0" fontAlgn="base" hangingPunct="0">
              <a:spcBef>
                <a:spcPct val="0"/>
              </a:spcBef>
              <a:spcAft>
                <a:spcPct val="0"/>
              </a:spcAft>
            </a:pPr>
            <a:r>
              <a:rPr kumimoji="0" lang="en-US" altLang="en-US" sz="1000" b="0" i="0" u="none" strike="noStrike" cap="none" normalizeH="0" baseline="0" dirty="0">
                <a:ln>
                  <a:noFill/>
                </a:ln>
                <a:solidFill>
                  <a:schemeClr val="tx1"/>
                </a:solidFill>
                <a:effectLst/>
                <a:latin typeface="Arial" panose="020B0604020202020204" pitchFamily="34" charset="0"/>
              </a:rPr>
              <a:t>Crime scene investigation</a:t>
            </a:r>
          </a:p>
          <a:p>
            <a:pPr lvl="0" eaLnBrk="0" fontAlgn="base" hangingPunct="0">
              <a:spcBef>
                <a:spcPct val="0"/>
              </a:spcBef>
              <a:spcAft>
                <a:spcPct val="0"/>
              </a:spcAft>
            </a:pPr>
            <a:r>
              <a:rPr kumimoji="0" lang="en-US" altLang="en-US" sz="1000" b="0" i="0" u="none" strike="noStrike" cap="none" normalizeH="0" baseline="0" dirty="0">
                <a:ln>
                  <a:noFill/>
                </a:ln>
                <a:solidFill>
                  <a:schemeClr val="tx1"/>
                </a:solidFill>
                <a:effectLst/>
                <a:latin typeface="Arial" panose="020B0604020202020204" pitchFamily="34" charset="0"/>
              </a:rPr>
              <a:t>Using practical techniques to solve a crime</a:t>
            </a:r>
          </a:p>
        </p:txBody>
      </p:sp>
      <p:sp>
        <p:nvSpPr>
          <p:cNvPr id="16" name="TextBox 15">
            <a:extLst>
              <a:ext uri="{FF2B5EF4-FFF2-40B4-BE49-F238E27FC236}">
                <a16:creationId xmlns:a16="http://schemas.microsoft.com/office/drawing/2014/main" id="{958F7D37-7D4A-4B04-9C63-2CCF2BEF98D0}"/>
              </a:ext>
            </a:extLst>
          </p:cNvPr>
          <p:cNvSpPr txBox="1"/>
          <p:nvPr/>
        </p:nvSpPr>
        <p:spPr>
          <a:xfrm>
            <a:off x="1600421" y="4719184"/>
            <a:ext cx="2740549" cy="1006879"/>
          </a:xfrm>
          <a:prstGeom prst="rect">
            <a:avLst/>
          </a:prstGeom>
          <a:noFill/>
          <a:ln w="28575">
            <a:solidFill>
              <a:schemeClr val="accent1"/>
            </a:solidFill>
          </a:ln>
        </p:spPr>
        <p:txBody>
          <a:bodyPr wrap="square" rtlCol="0">
            <a:spAutoFit/>
          </a:bodyPr>
          <a:lstStyle/>
          <a:p>
            <a:r>
              <a:rPr lang="en-GB" sz="1143" b="1" u="sng" dirty="0">
                <a:latin typeface="Ink Free" panose="03080402000500000000" pitchFamily="66" charset="0"/>
              </a:rPr>
              <a:t>Key Words</a:t>
            </a:r>
          </a:p>
          <a:p>
            <a:r>
              <a:rPr lang="en-GB" sz="1200" dirty="0"/>
              <a:t>Fingerprinting, Chromatography, Blood Spatter, Forensic, DNA Profiling, Evidence, Toxicology, Trace Evidence, Ballistics, Autopsy</a:t>
            </a:r>
            <a:endParaRPr lang="en-GB" sz="1143" b="1" u="sng" dirty="0">
              <a:latin typeface="Ink Free" panose="03080402000500000000" pitchFamily="66" charset="0"/>
            </a:endParaRPr>
          </a:p>
        </p:txBody>
      </p:sp>
      <p:graphicFrame>
        <p:nvGraphicFramePr>
          <p:cNvPr id="15" name="Diagram 14">
            <a:extLst>
              <a:ext uri="{FF2B5EF4-FFF2-40B4-BE49-F238E27FC236}">
                <a16:creationId xmlns:a16="http://schemas.microsoft.com/office/drawing/2014/main" id="{6EE25214-3D94-44AD-86C6-5FFF3CF140C8}"/>
              </a:ext>
            </a:extLst>
          </p:cNvPr>
          <p:cNvGraphicFramePr/>
          <p:nvPr>
            <p:extLst/>
          </p:nvPr>
        </p:nvGraphicFramePr>
        <p:xfrm>
          <a:off x="4356431" y="5089907"/>
          <a:ext cx="2962573" cy="16648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2" name="Table 21">
            <a:extLst>
              <a:ext uri="{FF2B5EF4-FFF2-40B4-BE49-F238E27FC236}">
                <a16:creationId xmlns:a16="http://schemas.microsoft.com/office/drawing/2014/main" id="{9D3B51B1-2EAA-4D0C-BD26-EEA61E0BD9DA}"/>
              </a:ext>
            </a:extLst>
          </p:cNvPr>
          <p:cNvGraphicFramePr>
            <a:graphicFrameLocks noGrp="1"/>
          </p:cNvGraphicFramePr>
          <p:nvPr>
            <p:extLst/>
          </p:nvPr>
        </p:nvGraphicFramePr>
        <p:xfrm>
          <a:off x="1614196" y="1660409"/>
          <a:ext cx="5236548" cy="3020238"/>
        </p:xfrm>
        <a:graphic>
          <a:graphicData uri="http://schemas.openxmlformats.org/drawingml/2006/table">
            <a:tbl>
              <a:tblPr firstRow="1" bandRow="1">
                <a:tableStyleId>{5C22544A-7EE6-4342-B048-85BDC9FD1C3A}</a:tableStyleId>
              </a:tblPr>
              <a:tblGrid>
                <a:gridCol w="1138335">
                  <a:extLst>
                    <a:ext uri="{9D8B030D-6E8A-4147-A177-3AD203B41FA5}">
                      <a16:colId xmlns:a16="http://schemas.microsoft.com/office/drawing/2014/main" val="1008402731"/>
                    </a:ext>
                  </a:extLst>
                </a:gridCol>
                <a:gridCol w="4098213">
                  <a:extLst>
                    <a:ext uri="{9D8B030D-6E8A-4147-A177-3AD203B41FA5}">
                      <a16:colId xmlns:a16="http://schemas.microsoft.com/office/drawing/2014/main" val="3928792102"/>
                    </a:ext>
                  </a:extLst>
                </a:gridCol>
              </a:tblGrid>
              <a:tr h="245683">
                <a:tc gridSpan="2">
                  <a:txBody>
                    <a:bodyPr/>
                    <a:lstStyle/>
                    <a:p>
                      <a:r>
                        <a:rPr lang="en-GB" sz="1300" dirty="0">
                          <a:latin typeface="Ink Free"/>
                        </a:rPr>
                        <a:t>Content</a:t>
                      </a:r>
                    </a:p>
                  </a:txBody>
                  <a:tcPr marL="65314" marR="65314" marT="32657" marB="32657">
                    <a:solidFill>
                      <a:schemeClr val="accent1">
                        <a:lumMod val="75000"/>
                      </a:schemeClr>
                    </a:solidFill>
                  </a:tcPr>
                </a:tc>
                <a:tc hMerge="1">
                  <a:txBody>
                    <a:bodyPr/>
                    <a:lstStyle/>
                    <a:p>
                      <a:endParaRPr lang="en-GB"/>
                    </a:p>
                  </a:txBody>
                  <a:tcPr/>
                </a:tc>
                <a:extLst>
                  <a:ext uri="{0D108BD9-81ED-4DB2-BD59-A6C34878D82A}">
                    <a16:rowId xmlns:a16="http://schemas.microsoft.com/office/drawing/2014/main" val="1656761556"/>
                  </a:ext>
                </a:extLst>
              </a:tr>
              <a:tr h="421165">
                <a:tc>
                  <a:txBody>
                    <a:bodyPr/>
                    <a:lstStyle/>
                    <a:p>
                      <a:r>
                        <a:rPr lang="en-GB" sz="900" b="1" dirty="0">
                          <a:latin typeface="Ink Free" panose="03080402000500000000" pitchFamily="66" charset="0"/>
                        </a:rPr>
                        <a:t>Crime Scene Confidential</a:t>
                      </a:r>
                    </a:p>
                  </a:txBody>
                  <a:tcPr marL="65314" marR="65314" marT="32657" marB="32657">
                    <a:solidFill>
                      <a:schemeClr val="accent1">
                        <a:lumMod val="40000"/>
                        <a:lumOff val="60000"/>
                      </a:schemeClr>
                    </a:solidFill>
                  </a:tcPr>
                </a:tc>
                <a:tc>
                  <a:txBody>
                    <a:bodyPr/>
                    <a:lstStyle/>
                    <a:p>
                      <a:r>
                        <a:rPr lang="en-GB" sz="800" b="0" dirty="0"/>
                        <a:t>I know what a forensic scientist does and the importance of careful observation and evidence collection.</a:t>
                      </a:r>
                      <a:br>
                        <a:rPr lang="en-GB" sz="800" b="0" dirty="0"/>
                      </a:br>
                      <a:r>
                        <a:rPr lang="en-GB" sz="800" b="0" dirty="0"/>
                        <a:t>I can observe, record, and catalogue evidence to form an initial hypothesis about a crime.</a:t>
                      </a:r>
                    </a:p>
                  </a:txBody>
                  <a:tcPr marL="65314" marR="65314" marT="32657" marB="32657">
                    <a:solidFill>
                      <a:schemeClr val="accent1">
                        <a:lumMod val="20000"/>
                        <a:lumOff val="80000"/>
                      </a:schemeClr>
                    </a:solidFill>
                  </a:tcPr>
                </a:tc>
                <a:extLst>
                  <a:ext uri="{0D108BD9-81ED-4DB2-BD59-A6C34878D82A}">
                    <a16:rowId xmlns:a16="http://schemas.microsoft.com/office/drawing/2014/main" val="1798448332"/>
                  </a:ext>
                </a:extLst>
              </a:tr>
              <a:tr h="329851">
                <a:tc>
                  <a:txBody>
                    <a:bodyPr/>
                    <a:lstStyle/>
                    <a:p>
                      <a:pPr lvl="0">
                        <a:buNone/>
                      </a:pPr>
                      <a:r>
                        <a:rPr lang="en-GB" sz="800" b="1" dirty="0">
                          <a:latin typeface="Ink Free" panose="03080402000500000000" pitchFamily="66" charset="0"/>
                        </a:rPr>
                        <a:t>Fingerprints Don’t Lie</a:t>
                      </a:r>
                      <a:endParaRPr lang="en-US" sz="800" b="1" dirty="0">
                        <a:latin typeface="Ink Free" panose="03080402000500000000" pitchFamily="66" charset="0"/>
                      </a:endParaRPr>
                    </a:p>
                  </a:txBody>
                  <a:tcPr marL="65314" marR="65314" marT="32657" marB="32657">
                    <a:solidFill>
                      <a:schemeClr val="accent1">
                        <a:lumMod val="40000"/>
                        <a:lumOff val="60000"/>
                      </a:schemeClr>
                    </a:solidFill>
                  </a:tcPr>
                </a:tc>
                <a:tc>
                  <a:txBody>
                    <a:bodyPr/>
                    <a:lstStyle/>
                    <a:p>
                      <a:r>
                        <a:rPr lang="en-GB" sz="800" b="0" dirty="0"/>
                        <a:t>I know that fingerprints are unique to every person and how they are classified.</a:t>
                      </a:r>
                      <a:br>
                        <a:rPr lang="en-GB" sz="800" b="0" dirty="0"/>
                      </a:br>
                      <a:r>
                        <a:rPr lang="en-GB" sz="800" b="0" dirty="0"/>
                        <a:t>I can analyse fingerprint patterns and compare them to identify or eliminate suspects.</a:t>
                      </a:r>
                    </a:p>
                  </a:txBody>
                  <a:tcPr marL="65314" marR="65314" marT="32657" marB="32657">
                    <a:solidFill>
                      <a:schemeClr val="accent1">
                        <a:lumMod val="20000"/>
                        <a:lumOff val="80000"/>
                      </a:schemeClr>
                    </a:solidFill>
                  </a:tcPr>
                </a:tc>
                <a:extLst>
                  <a:ext uri="{0D108BD9-81ED-4DB2-BD59-A6C34878D82A}">
                    <a16:rowId xmlns:a16="http://schemas.microsoft.com/office/drawing/2014/main" val="2719558772"/>
                  </a:ext>
                </a:extLst>
              </a:tr>
              <a:tr h="329851">
                <a:tc>
                  <a:txBody>
                    <a:bodyPr/>
                    <a:lstStyle/>
                    <a:p>
                      <a:pPr lvl="0">
                        <a:buNone/>
                      </a:pPr>
                      <a:r>
                        <a:rPr lang="en-GB" sz="800" b="1" dirty="0">
                          <a:latin typeface="Ink Free" panose="03080402000500000000" pitchFamily="66" charset="0"/>
                        </a:rPr>
                        <a:t>The Ink Trail</a:t>
                      </a:r>
                      <a:endParaRPr lang="en-US" sz="800" b="1" dirty="0">
                        <a:latin typeface="Ink Free" panose="03080402000500000000" pitchFamily="66" charset="0"/>
                      </a:endParaRPr>
                    </a:p>
                  </a:txBody>
                  <a:tcPr marL="65314" marR="65314" marT="32657" marB="32657">
                    <a:solidFill>
                      <a:schemeClr val="accent1">
                        <a:lumMod val="40000"/>
                        <a:lumOff val="60000"/>
                      </a:schemeClr>
                    </a:solidFill>
                  </a:tcPr>
                </a:tc>
                <a:tc>
                  <a:txBody>
                    <a:bodyPr/>
                    <a:lstStyle/>
                    <a:p>
                      <a:r>
                        <a:rPr lang="en-GB" sz="800" b="0" dirty="0"/>
                        <a:t>I know how chromatography separates mixtures and is used in forensic investigations.</a:t>
                      </a:r>
                      <a:br>
                        <a:rPr lang="en-GB" sz="800" b="0" dirty="0"/>
                      </a:br>
                      <a:r>
                        <a:rPr lang="en-GB" sz="800" b="0" dirty="0"/>
                        <a:t>I can carry out paper chromatography to match ink samples and support a case.</a:t>
                      </a:r>
                    </a:p>
                  </a:txBody>
                  <a:tcPr marL="65314" marR="65314" marT="32657" marB="32657">
                    <a:solidFill>
                      <a:schemeClr val="accent1">
                        <a:lumMod val="20000"/>
                        <a:lumOff val="80000"/>
                      </a:schemeClr>
                    </a:solidFill>
                  </a:tcPr>
                </a:tc>
                <a:extLst>
                  <a:ext uri="{0D108BD9-81ED-4DB2-BD59-A6C34878D82A}">
                    <a16:rowId xmlns:a16="http://schemas.microsoft.com/office/drawing/2014/main" val="809324157"/>
                  </a:ext>
                </a:extLst>
              </a:tr>
              <a:tr h="335442">
                <a:tc>
                  <a:txBody>
                    <a:bodyPr/>
                    <a:lstStyle/>
                    <a:p>
                      <a:r>
                        <a:rPr lang="en-GB" sz="800" b="1" dirty="0">
                          <a:latin typeface="Ink Free" panose="03080402000500000000" pitchFamily="66" charset="0"/>
                        </a:rPr>
                        <a:t>Strand of Truth</a:t>
                      </a:r>
                    </a:p>
                  </a:txBody>
                  <a:tcPr marL="65314" marR="65314" marT="32657" marB="32657">
                    <a:solidFill>
                      <a:schemeClr val="accent1">
                        <a:lumMod val="40000"/>
                        <a:lumOff val="60000"/>
                      </a:schemeClr>
                    </a:solidFill>
                  </a:tcPr>
                </a:tc>
                <a:tc>
                  <a:txBody>
                    <a:bodyPr/>
                    <a:lstStyle/>
                    <a:p>
                      <a:r>
                        <a:rPr lang="en-GB" sz="800" b="0" dirty="0"/>
                        <a:t>I know how hair and fibres can link a person to a crime scene.</a:t>
                      </a:r>
                      <a:br>
                        <a:rPr lang="en-GB" sz="800" b="0" dirty="0"/>
                      </a:br>
                      <a:r>
                        <a:rPr lang="en-GB" sz="800" b="0" dirty="0"/>
                        <a:t>I can examine fibres under a microscope and record evidence to eliminate suspects.</a:t>
                      </a:r>
                    </a:p>
                  </a:txBody>
                  <a:tcPr marL="65314" marR="65314" marT="32657" marB="32657">
                    <a:solidFill>
                      <a:schemeClr val="accent1">
                        <a:lumMod val="20000"/>
                        <a:lumOff val="80000"/>
                      </a:schemeClr>
                    </a:solidFill>
                  </a:tcPr>
                </a:tc>
                <a:extLst>
                  <a:ext uri="{0D108BD9-81ED-4DB2-BD59-A6C34878D82A}">
                    <a16:rowId xmlns:a16="http://schemas.microsoft.com/office/drawing/2014/main" val="1860905795"/>
                  </a:ext>
                </a:extLst>
              </a:tr>
              <a:tr h="335442">
                <a:tc>
                  <a:txBody>
                    <a:bodyPr/>
                    <a:lstStyle/>
                    <a:p>
                      <a:pPr lvl="0">
                        <a:buNone/>
                      </a:pPr>
                      <a:r>
                        <a:rPr lang="en-GB" sz="800" b="1" dirty="0">
                          <a:latin typeface="Ink Free" panose="03080402000500000000" pitchFamily="66" charset="0"/>
                        </a:rPr>
                        <a:t>Blood Ties</a:t>
                      </a:r>
                      <a:endParaRPr lang="en-US" sz="800" b="1" dirty="0">
                        <a:latin typeface="Ink Free" panose="03080402000500000000" pitchFamily="66" charset="0"/>
                      </a:endParaRPr>
                    </a:p>
                  </a:txBody>
                  <a:tcPr marL="65314" marR="65314" marT="32657" marB="32657">
                    <a:solidFill>
                      <a:schemeClr val="accent1">
                        <a:lumMod val="40000"/>
                        <a:lumOff val="60000"/>
                      </a:schemeClr>
                    </a:solidFill>
                  </a:tcPr>
                </a:tc>
                <a:tc>
                  <a:txBody>
                    <a:bodyPr/>
                    <a:lstStyle/>
                    <a:p>
                      <a:r>
                        <a:rPr lang="en-GB" sz="800" b="0" dirty="0"/>
                        <a:t>I know how blood types are inherited and tested in forensic science.</a:t>
                      </a:r>
                      <a:br>
                        <a:rPr lang="en-GB" sz="800" b="0" dirty="0"/>
                      </a:br>
                      <a:r>
                        <a:rPr lang="en-GB" sz="800" b="0" dirty="0"/>
                        <a:t>I can test and analyse blood samples to determine compatibility and link suspects to evidence.</a:t>
                      </a:r>
                    </a:p>
                  </a:txBody>
                  <a:tcPr marL="65314" marR="65314" marT="32657" marB="32657">
                    <a:solidFill>
                      <a:schemeClr val="accent1">
                        <a:lumMod val="20000"/>
                        <a:lumOff val="80000"/>
                      </a:schemeClr>
                    </a:solidFill>
                  </a:tcPr>
                </a:tc>
                <a:extLst>
                  <a:ext uri="{0D108BD9-81ED-4DB2-BD59-A6C34878D82A}">
                    <a16:rowId xmlns:a16="http://schemas.microsoft.com/office/drawing/2014/main" val="1519713273"/>
                  </a:ext>
                </a:extLst>
              </a:tr>
              <a:tr h="329851">
                <a:tc>
                  <a:txBody>
                    <a:bodyPr/>
                    <a:lstStyle/>
                    <a:p>
                      <a:pPr lvl="0">
                        <a:buNone/>
                      </a:pPr>
                      <a:r>
                        <a:rPr lang="en-GB" sz="800" b="1" dirty="0">
                          <a:latin typeface="Ink Free" panose="03080402000500000000" pitchFamily="66" charset="0"/>
                        </a:rPr>
                        <a:t>Powder Clues</a:t>
                      </a:r>
                      <a:endParaRPr lang="en-US" sz="800" b="1" dirty="0">
                        <a:latin typeface="Ink Free" panose="03080402000500000000" pitchFamily="66" charset="0"/>
                      </a:endParaRPr>
                    </a:p>
                  </a:txBody>
                  <a:tcPr marL="65314" marR="65314" marT="32657" marB="32657">
                    <a:solidFill>
                      <a:schemeClr val="accent1">
                        <a:lumMod val="40000"/>
                        <a:lumOff val="60000"/>
                      </a:schemeClr>
                    </a:solidFill>
                  </a:tcPr>
                </a:tc>
                <a:tc>
                  <a:txBody>
                    <a:bodyPr/>
                    <a:lstStyle/>
                    <a:p>
                      <a:r>
                        <a:rPr lang="en-GB" sz="800" b="0" dirty="0"/>
                        <a:t>I know how chemical tests can identify unknown substances.</a:t>
                      </a:r>
                      <a:br>
                        <a:rPr lang="en-GB" sz="800" b="0" dirty="0"/>
                      </a:br>
                      <a:r>
                        <a:rPr lang="en-GB" sz="800" b="0" dirty="0"/>
                        <a:t>I can perform chemical tests and interpret results to match powders found at a crime scene.</a:t>
                      </a:r>
                    </a:p>
                  </a:txBody>
                  <a:tcPr marL="65314" marR="65314" marT="32657" marB="32657">
                    <a:solidFill>
                      <a:schemeClr val="accent1">
                        <a:lumMod val="20000"/>
                        <a:lumOff val="80000"/>
                      </a:schemeClr>
                    </a:solidFill>
                  </a:tcPr>
                </a:tc>
                <a:extLst>
                  <a:ext uri="{0D108BD9-81ED-4DB2-BD59-A6C34878D82A}">
                    <a16:rowId xmlns:a16="http://schemas.microsoft.com/office/drawing/2014/main" val="2268160746"/>
                  </a:ext>
                </a:extLst>
              </a:tr>
              <a:tr h="329851">
                <a:tc>
                  <a:txBody>
                    <a:bodyPr/>
                    <a:lstStyle/>
                    <a:p>
                      <a:r>
                        <a:rPr lang="en-GB" sz="800" b="1" dirty="0">
                          <a:latin typeface="Ink Free" panose="03080402000500000000" pitchFamily="66" charset="0"/>
                        </a:rPr>
                        <a:t>Code of Guilt</a:t>
                      </a:r>
                    </a:p>
                  </a:txBody>
                  <a:tcPr marL="65314" marR="65314" marT="32657" marB="32657">
                    <a:solidFill>
                      <a:schemeClr val="accent1">
                        <a:lumMod val="40000"/>
                        <a:lumOff val="60000"/>
                      </a:schemeClr>
                    </a:solidFill>
                  </a:tcPr>
                </a:tc>
                <a:tc>
                  <a:txBody>
                    <a:bodyPr/>
                    <a:lstStyle/>
                    <a:p>
                      <a:r>
                        <a:rPr lang="en-GB" sz="800" b="0" dirty="0"/>
                        <a:t>I know what DNA is and why it is used in forensic profiling.</a:t>
                      </a:r>
                      <a:br>
                        <a:rPr lang="en-GB" sz="800" b="0" dirty="0"/>
                      </a:br>
                      <a:r>
                        <a:rPr lang="en-GB" sz="800" b="0" dirty="0"/>
                        <a:t>I can analyse simplified DNA profiles to match evidence with suspects.</a:t>
                      </a:r>
                    </a:p>
                  </a:txBody>
                  <a:tcPr marL="65314" marR="65314" marT="32657" marB="32657">
                    <a:solidFill>
                      <a:schemeClr val="accent1">
                        <a:lumMod val="20000"/>
                        <a:lumOff val="80000"/>
                      </a:schemeClr>
                    </a:solidFill>
                  </a:tcPr>
                </a:tc>
                <a:extLst>
                  <a:ext uri="{0D108BD9-81ED-4DB2-BD59-A6C34878D82A}">
                    <a16:rowId xmlns:a16="http://schemas.microsoft.com/office/drawing/2014/main" val="182193339"/>
                  </a:ext>
                </a:extLst>
              </a:tr>
              <a:tr h="335442">
                <a:tc>
                  <a:txBody>
                    <a:bodyPr/>
                    <a:lstStyle/>
                    <a:p>
                      <a:r>
                        <a:rPr lang="en-GB" sz="800" b="1" dirty="0">
                          <a:latin typeface="Ink Free" panose="03080402000500000000" pitchFamily="66" charset="0"/>
                        </a:rPr>
                        <a:t>Footprints to the Truth</a:t>
                      </a:r>
                    </a:p>
                  </a:txBody>
                  <a:tcPr marL="65314" marR="65314" marT="32657" marB="32657">
                    <a:solidFill>
                      <a:schemeClr val="accent1">
                        <a:lumMod val="40000"/>
                        <a:lumOff val="60000"/>
                      </a:schemeClr>
                    </a:solidFill>
                  </a:tcPr>
                </a:tc>
                <a:tc>
                  <a:txBody>
                    <a:bodyPr/>
                    <a:lstStyle/>
                    <a:p>
                      <a:r>
                        <a:rPr lang="en-GB" sz="800" b="0" dirty="0"/>
                        <a:t>I know how shoe and footprint evidence can support an investigation.</a:t>
                      </a:r>
                      <a:br>
                        <a:rPr lang="en-GB" sz="800" b="0" dirty="0"/>
                      </a:br>
                      <a:r>
                        <a:rPr lang="en-GB" sz="800" b="0" dirty="0"/>
                        <a:t>I can measure, compare, and analyse footprints to determine who was at the scene.</a:t>
                      </a:r>
                    </a:p>
                  </a:txBody>
                  <a:tcPr marL="65314" marR="65314" marT="32657" marB="32657">
                    <a:solidFill>
                      <a:schemeClr val="accent1">
                        <a:lumMod val="20000"/>
                        <a:lumOff val="80000"/>
                      </a:schemeClr>
                    </a:solidFill>
                  </a:tcPr>
                </a:tc>
                <a:extLst>
                  <a:ext uri="{0D108BD9-81ED-4DB2-BD59-A6C34878D82A}">
                    <a16:rowId xmlns:a16="http://schemas.microsoft.com/office/drawing/2014/main" val="2195676334"/>
                  </a:ext>
                </a:extLst>
              </a:tr>
            </a:tbl>
          </a:graphicData>
        </a:graphic>
      </p:graphicFrame>
      <p:sp>
        <p:nvSpPr>
          <p:cNvPr id="26" name="TextBox 25">
            <a:extLst>
              <a:ext uri="{FF2B5EF4-FFF2-40B4-BE49-F238E27FC236}">
                <a16:creationId xmlns:a16="http://schemas.microsoft.com/office/drawing/2014/main" id="{59C0BE4A-E004-4B28-9988-6038E49ACCCC}"/>
              </a:ext>
            </a:extLst>
          </p:cNvPr>
          <p:cNvSpPr txBox="1"/>
          <p:nvPr/>
        </p:nvSpPr>
        <p:spPr>
          <a:xfrm>
            <a:off x="1595593" y="5774509"/>
            <a:ext cx="1302990" cy="246221"/>
          </a:xfrm>
          <a:prstGeom prst="rect">
            <a:avLst/>
          </a:prstGeom>
          <a:solidFill>
            <a:srgbClr val="00B0F0"/>
          </a:solidFill>
          <a:ln w="38100">
            <a:solidFill>
              <a:schemeClr val="tx1"/>
            </a:solidFill>
          </a:ln>
        </p:spPr>
        <p:txBody>
          <a:bodyPr wrap="square" rtlCol="0">
            <a:spAutoFit/>
          </a:bodyPr>
          <a:lstStyle/>
          <a:p>
            <a:pPr algn="ctr"/>
            <a:r>
              <a:rPr lang="en-GB" sz="1000" b="1">
                <a:latin typeface="Ink Free" panose="03080402000500000000" pitchFamily="66" charset="0"/>
              </a:rPr>
              <a:t>Learning Experiences</a:t>
            </a:r>
          </a:p>
        </p:txBody>
      </p:sp>
      <p:pic>
        <p:nvPicPr>
          <p:cNvPr id="27" name="Picture 26">
            <a:extLst>
              <a:ext uri="{FF2B5EF4-FFF2-40B4-BE49-F238E27FC236}">
                <a16:creationId xmlns:a16="http://schemas.microsoft.com/office/drawing/2014/main" id="{EE899239-0FA9-4A03-A6BC-3EFADF575C13}"/>
              </a:ext>
            </a:extLst>
          </p:cNvPr>
          <p:cNvPicPr>
            <a:picLocks noChangeAspect="1"/>
          </p:cNvPicPr>
          <p:nvPr/>
        </p:nvPicPr>
        <p:blipFill>
          <a:blip r:embed="rId13"/>
          <a:stretch>
            <a:fillRect/>
          </a:stretch>
        </p:blipFill>
        <p:spPr>
          <a:xfrm>
            <a:off x="6925070" y="395505"/>
            <a:ext cx="272695" cy="4743161"/>
          </a:xfrm>
          <a:prstGeom prst="rect">
            <a:avLst/>
          </a:prstGeom>
        </p:spPr>
      </p:pic>
      <p:pic>
        <p:nvPicPr>
          <p:cNvPr id="28" name="Picture 27">
            <a:extLst>
              <a:ext uri="{FF2B5EF4-FFF2-40B4-BE49-F238E27FC236}">
                <a16:creationId xmlns:a16="http://schemas.microsoft.com/office/drawing/2014/main" id="{06EE0618-D30F-467C-B943-23A285FE864E}"/>
              </a:ext>
            </a:extLst>
          </p:cNvPr>
          <p:cNvPicPr>
            <a:picLocks noChangeAspect="1"/>
          </p:cNvPicPr>
          <p:nvPr/>
        </p:nvPicPr>
        <p:blipFill>
          <a:blip r:embed="rId14"/>
          <a:stretch>
            <a:fillRect/>
          </a:stretch>
        </p:blipFill>
        <p:spPr>
          <a:xfrm>
            <a:off x="7583797" y="5096910"/>
            <a:ext cx="326005" cy="326005"/>
          </a:xfrm>
          <a:prstGeom prst="rect">
            <a:avLst/>
          </a:prstGeom>
          <a:ln>
            <a:noFill/>
          </a:ln>
          <a:effectLst>
            <a:softEdge rad="112500"/>
          </a:effectLst>
        </p:spPr>
      </p:pic>
      <p:sp>
        <p:nvSpPr>
          <p:cNvPr id="29" name="Freeform 12">
            <a:extLst>
              <a:ext uri="{FF2B5EF4-FFF2-40B4-BE49-F238E27FC236}">
                <a16:creationId xmlns:a16="http://schemas.microsoft.com/office/drawing/2014/main" id="{2986AA1B-69BA-4CF4-942B-0BCCFC0939DB}"/>
              </a:ext>
            </a:extLst>
          </p:cNvPr>
          <p:cNvSpPr/>
          <p:nvPr/>
        </p:nvSpPr>
        <p:spPr>
          <a:xfrm>
            <a:off x="1505809" y="22787"/>
            <a:ext cx="947954" cy="86636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15"/>
            <a:stretch>
              <a:fillRect/>
            </a:stretch>
          </a:blipFill>
        </p:spPr>
        <p:txBody>
          <a:bodyPr/>
          <a:lstStyle/>
          <a:p>
            <a:endParaRPr lang="en-GB" sz="1286"/>
          </a:p>
        </p:txBody>
      </p:sp>
      <p:sp>
        <p:nvSpPr>
          <p:cNvPr id="2" name="TextBox 1">
            <a:extLst>
              <a:ext uri="{FF2B5EF4-FFF2-40B4-BE49-F238E27FC236}">
                <a16:creationId xmlns:a16="http://schemas.microsoft.com/office/drawing/2014/main" id="{F8AA690B-8530-40B4-9619-C1217D8F9A07}"/>
              </a:ext>
            </a:extLst>
          </p:cNvPr>
          <p:cNvSpPr txBox="1"/>
          <p:nvPr/>
        </p:nvSpPr>
        <p:spPr>
          <a:xfrm>
            <a:off x="5149858" y="5084152"/>
            <a:ext cx="2169146" cy="356123"/>
          </a:xfrm>
          <a:prstGeom prst="rect">
            <a:avLst/>
          </a:prstGeom>
          <a:noFill/>
        </p:spPr>
        <p:txBody>
          <a:bodyPr wrap="square" rtlCol="0">
            <a:spAutoFit/>
          </a:bodyPr>
          <a:lstStyle/>
          <a:p>
            <a:r>
              <a:rPr lang="en-GB" sz="857" dirty="0"/>
              <a:t>Recognise that a method is a simple algorithm.</a:t>
            </a:r>
          </a:p>
        </p:txBody>
      </p:sp>
      <p:sp>
        <p:nvSpPr>
          <p:cNvPr id="20" name="TextBox 19">
            <a:extLst>
              <a:ext uri="{FF2B5EF4-FFF2-40B4-BE49-F238E27FC236}">
                <a16:creationId xmlns:a16="http://schemas.microsoft.com/office/drawing/2014/main" id="{A86BEC4F-2600-4E8D-A1AC-2EC725E3D325}"/>
              </a:ext>
            </a:extLst>
          </p:cNvPr>
          <p:cNvSpPr txBox="1"/>
          <p:nvPr/>
        </p:nvSpPr>
        <p:spPr>
          <a:xfrm>
            <a:off x="5149858" y="5810236"/>
            <a:ext cx="2169146" cy="224229"/>
          </a:xfrm>
          <a:prstGeom prst="rect">
            <a:avLst/>
          </a:prstGeom>
          <a:noFill/>
        </p:spPr>
        <p:txBody>
          <a:bodyPr wrap="square" rtlCol="0">
            <a:spAutoFit/>
          </a:bodyPr>
          <a:lstStyle/>
          <a:p>
            <a:r>
              <a:rPr lang="en-GB" sz="857" dirty="0"/>
              <a:t>Collecting and presenting data.</a:t>
            </a:r>
          </a:p>
        </p:txBody>
      </p:sp>
      <p:sp>
        <p:nvSpPr>
          <p:cNvPr id="21" name="TextBox 20">
            <a:extLst>
              <a:ext uri="{FF2B5EF4-FFF2-40B4-BE49-F238E27FC236}">
                <a16:creationId xmlns:a16="http://schemas.microsoft.com/office/drawing/2014/main" id="{1A9B4395-5B91-462C-9FD0-C7F2CD2D37FA}"/>
              </a:ext>
            </a:extLst>
          </p:cNvPr>
          <p:cNvSpPr txBox="1"/>
          <p:nvPr/>
        </p:nvSpPr>
        <p:spPr>
          <a:xfrm>
            <a:off x="5149858" y="6298280"/>
            <a:ext cx="2169146" cy="356123"/>
          </a:xfrm>
          <a:prstGeom prst="rect">
            <a:avLst/>
          </a:prstGeom>
          <a:noFill/>
        </p:spPr>
        <p:txBody>
          <a:bodyPr wrap="square" rtlCol="0">
            <a:spAutoFit/>
          </a:bodyPr>
          <a:lstStyle/>
          <a:p>
            <a:r>
              <a:rPr lang="en-GB" sz="857" dirty="0"/>
              <a:t>Discussion of who owns the rights to personal information.  </a:t>
            </a:r>
          </a:p>
        </p:txBody>
      </p:sp>
      <p:sp>
        <p:nvSpPr>
          <p:cNvPr id="3" name="Rectangle 1">
            <a:extLst>
              <a:ext uri="{FF2B5EF4-FFF2-40B4-BE49-F238E27FC236}">
                <a16:creationId xmlns:a16="http://schemas.microsoft.com/office/drawing/2014/main" id="{74DCD658-2678-4E91-A949-A406A8422072}"/>
              </a:ext>
            </a:extLst>
          </p:cNvPr>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nvGrpSpPr>
          <p:cNvPr id="19" name="Group 18">
            <a:extLst>
              <a:ext uri="{FF2B5EF4-FFF2-40B4-BE49-F238E27FC236}">
                <a16:creationId xmlns:a16="http://schemas.microsoft.com/office/drawing/2014/main" id="{09BCD885-C433-4F50-9D6D-67D194B3A04B}"/>
              </a:ext>
            </a:extLst>
          </p:cNvPr>
          <p:cNvGrpSpPr/>
          <p:nvPr/>
        </p:nvGrpSpPr>
        <p:grpSpPr>
          <a:xfrm>
            <a:off x="7217122" y="-277185"/>
            <a:ext cx="3560363" cy="5398668"/>
            <a:chOff x="7349337" y="36399"/>
            <a:chExt cx="5427879" cy="1749122"/>
          </a:xfrm>
        </p:grpSpPr>
        <p:graphicFrame>
          <p:nvGraphicFramePr>
            <p:cNvPr id="23" name="Diagram 22">
              <a:extLst>
                <a:ext uri="{FF2B5EF4-FFF2-40B4-BE49-F238E27FC236}">
                  <a16:creationId xmlns:a16="http://schemas.microsoft.com/office/drawing/2014/main" id="{89C0A2A2-AC79-4F81-969D-FBE1E5D0E4EF}"/>
                </a:ext>
              </a:extLst>
            </p:cNvPr>
            <p:cNvGraphicFramePr/>
            <p:nvPr>
              <p:extLst/>
            </p:nvPr>
          </p:nvGraphicFramePr>
          <p:xfrm>
            <a:off x="7485887" y="138988"/>
            <a:ext cx="5291329" cy="1646533"/>
          </p:xfrm>
          <a:graphic>
            <a:graphicData uri="http://schemas.openxmlformats.org/drawingml/2006/diagram">
              <dgm:relIds xmlns:dgm="http://schemas.openxmlformats.org/drawingml/2006/diagram" xmlns:r="http://schemas.openxmlformats.org/officeDocument/2006/relationships" r:dm="rId16" r:lo="rId17" r:qs="rId18" r:cs="rId19"/>
            </a:graphicData>
          </a:graphic>
        </p:graphicFrame>
        <p:sp>
          <p:nvSpPr>
            <p:cNvPr id="25" name="TextBox 24">
              <a:extLst>
                <a:ext uri="{FF2B5EF4-FFF2-40B4-BE49-F238E27FC236}">
                  <a16:creationId xmlns:a16="http://schemas.microsoft.com/office/drawing/2014/main" id="{6B068A75-3FD9-46E9-906C-2B1096BD538D}"/>
                </a:ext>
              </a:extLst>
            </p:cNvPr>
            <p:cNvSpPr txBox="1"/>
            <p:nvPr/>
          </p:nvSpPr>
          <p:spPr>
            <a:xfrm>
              <a:off x="7349337" y="36399"/>
              <a:ext cx="5291329" cy="76101"/>
            </a:xfrm>
            <a:prstGeom prst="rect">
              <a:avLst/>
            </a:prstGeom>
            <a:noFill/>
          </p:spPr>
          <p:txBody>
            <a:bodyPr wrap="square" rtlCol="0">
              <a:spAutoFit/>
            </a:bodyPr>
            <a:lstStyle/>
            <a:p>
              <a:endParaRPr lang="en-GB" sz="857" b="1" dirty="0">
                <a:latin typeface="Ink Free" panose="03080402000500000000" pitchFamily="66" charset="0"/>
              </a:endParaRPr>
            </a:p>
          </p:txBody>
        </p:sp>
      </p:grpSp>
    </p:spTree>
    <p:extLst>
      <p:ext uri="{BB962C8B-B14F-4D97-AF65-F5344CB8AC3E}">
        <p14:creationId xmlns:p14="http://schemas.microsoft.com/office/powerpoint/2010/main" val="14835671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4642272-a132-4bf2-874a-c176713ef5d4" xsi:nil="true"/>
    <lcf76f155ced4ddcb4097134ff3c332f xmlns="5d7194bf-fa17-4d88-9ea8-e0ec8f97bf0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A3EE8B813A6F84E8F05A013DD43F95C" ma:contentTypeVersion="21" ma:contentTypeDescription="Create a new document." ma:contentTypeScope="" ma:versionID="725f044487a4b3129a838d69daeb9421">
  <xsd:schema xmlns:xsd="http://www.w3.org/2001/XMLSchema" xmlns:xs="http://www.w3.org/2001/XMLSchema" xmlns:p="http://schemas.microsoft.com/office/2006/metadata/properties" xmlns:ns2="5d7194bf-fa17-4d88-9ea8-e0ec8f97bf06" xmlns:ns3="14642272-a132-4bf2-874a-c176713ef5d4" targetNamespace="http://schemas.microsoft.com/office/2006/metadata/properties" ma:root="true" ma:fieldsID="f8bcc9e3a990e0a819dac3012ef9d691" ns2:_="" ns3:_="">
    <xsd:import namespace="5d7194bf-fa17-4d88-9ea8-e0ec8f97bf06"/>
    <xsd:import namespace="14642272-a132-4bf2-874a-c176713ef5d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7194bf-fa17-4d88-9ea8-e0ec8f97bf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4696d75-24b1-4859-9f6f-03025e9ba50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4642272-a132-4bf2-874a-c176713ef5d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193d65-aeb0-4fa9-ab65-5bf235a4a751}" ma:internalName="TaxCatchAll" ma:showField="CatchAllData" ma:web="14642272-a132-4bf2-874a-c176713ef5d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EC9FA28-D334-47E1-964B-CFC2030F3CAD}">
  <ds:schemaRefs>
    <ds:schemaRef ds:uri="http://purl.org/dc/dcmitype/"/>
    <ds:schemaRef ds:uri="14642272-a132-4bf2-874a-c176713ef5d4"/>
    <ds:schemaRef ds:uri="http://www.w3.org/XML/1998/namespace"/>
    <ds:schemaRef ds:uri="5d7194bf-fa17-4d88-9ea8-e0ec8f97bf06"/>
    <ds:schemaRef ds:uri="http://schemas.microsoft.com/office/2006/documentManagement/types"/>
    <ds:schemaRef ds:uri="http://schemas.openxmlformats.org/package/2006/metadata/core-properties"/>
    <ds:schemaRef ds:uri="http://schemas.microsoft.com/office/2006/metadata/properties"/>
    <ds:schemaRef ds:uri="http://purl.org/dc/elements/1.1/"/>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ED8513C4-BC93-4495-8C3F-A11C85CC70A7}">
  <ds:schemaRefs>
    <ds:schemaRef ds:uri="http://schemas.microsoft.com/sharepoint/v3/contenttype/forms"/>
  </ds:schemaRefs>
</ds:datastoreItem>
</file>

<file path=customXml/itemProps3.xml><?xml version="1.0" encoding="utf-8"?>
<ds:datastoreItem xmlns:ds="http://schemas.openxmlformats.org/officeDocument/2006/customXml" ds:itemID="{B72A1128-2FD5-45AF-BF46-2DBE5A1918ED}"/>
</file>

<file path=docProps/app.xml><?xml version="1.0" encoding="utf-8"?>
<Properties xmlns="http://schemas.openxmlformats.org/officeDocument/2006/extended-properties" xmlns:vt="http://schemas.openxmlformats.org/officeDocument/2006/docPropsVTypes">
  <TotalTime>0</TotalTime>
  <Words>5945</Words>
  <Application>Microsoft Office PowerPoint</Application>
  <PresentationFormat>Widescreen</PresentationFormat>
  <Paragraphs>499</Paragraphs>
  <Slides>11</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Ink Free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Lesley-Anne Done</dc:creator>
  <cp:lastModifiedBy>Lesley-Anne Done</cp:lastModifiedBy>
  <cp:revision>1</cp:revision>
  <dcterms:created xsi:type="dcterms:W3CDTF">2025-07-14T16:36:37Z</dcterms:created>
  <dcterms:modified xsi:type="dcterms:W3CDTF">2025-07-14T16:38:44Z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0x0101004A3EE8B813A6F84E8F05A013DD43F95C</vt:lpwstr>
  </property>
  <property fmtid="{D5CDD505-2E9C-101B-9397-08002B2CF9AE}" pid="3" name="MediaServiceImageTags">
    <vt:lpwstr/>
  </property>
</Properties>
</file>