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3.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60" r:id="rId5"/>
    <p:sldId id="261" r:id="rId6"/>
    <p:sldId id="281" r:id="rId7"/>
    <p:sldId id="264" r:id="rId8"/>
    <p:sldId id="265" r:id="rId9"/>
    <p:sldId id="266" r:id="rId10"/>
    <p:sldId id="272" r:id="rId11"/>
    <p:sldId id="282" r:id="rId12"/>
    <p:sldId id="27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3" d="100"/>
          <a:sy n="113" d="100"/>
        </p:scale>
        <p:origin x="4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sley-Anne Done" userId="6ac66115-1931-4de1-a633-3ab5be8c08a7" providerId="ADAL" clId="{A60298B4-D0C4-4109-974B-3AF26B7BE664}"/>
    <pc:docChg chg="addSld modSld">
      <pc:chgData name="Lesley-Anne Done" userId="6ac66115-1931-4de1-a633-3ab5be8c08a7" providerId="ADAL" clId="{A60298B4-D0C4-4109-974B-3AF26B7BE664}" dt="2025-07-14T16:39:14.570" v="0"/>
      <pc:docMkLst>
        <pc:docMk/>
      </pc:docMkLst>
      <pc:sldChg chg="add">
        <pc:chgData name="Lesley-Anne Done" userId="6ac66115-1931-4de1-a633-3ab5be8c08a7" providerId="ADAL" clId="{A60298B4-D0C4-4109-974B-3AF26B7BE664}" dt="2025-07-14T16:39:14.570" v="0"/>
        <pc:sldMkLst>
          <pc:docMk/>
          <pc:sldMk cId="540793070" sldId="260"/>
        </pc:sldMkLst>
      </pc:sldChg>
      <pc:sldChg chg="add">
        <pc:chgData name="Lesley-Anne Done" userId="6ac66115-1931-4de1-a633-3ab5be8c08a7" providerId="ADAL" clId="{A60298B4-D0C4-4109-974B-3AF26B7BE664}" dt="2025-07-14T16:39:14.570" v="0"/>
        <pc:sldMkLst>
          <pc:docMk/>
          <pc:sldMk cId="2222420179" sldId="261"/>
        </pc:sldMkLst>
      </pc:sldChg>
      <pc:sldChg chg="add">
        <pc:chgData name="Lesley-Anne Done" userId="6ac66115-1931-4de1-a633-3ab5be8c08a7" providerId="ADAL" clId="{A60298B4-D0C4-4109-974B-3AF26B7BE664}" dt="2025-07-14T16:39:14.570" v="0"/>
        <pc:sldMkLst>
          <pc:docMk/>
          <pc:sldMk cId="721693992" sldId="264"/>
        </pc:sldMkLst>
      </pc:sldChg>
      <pc:sldChg chg="add">
        <pc:chgData name="Lesley-Anne Done" userId="6ac66115-1931-4de1-a633-3ab5be8c08a7" providerId="ADAL" clId="{A60298B4-D0C4-4109-974B-3AF26B7BE664}" dt="2025-07-14T16:39:14.570" v="0"/>
        <pc:sldMkLst>
          <pc:docMk/>
          <pc:sldMk cId="950634505" sldId="265"/>
        </pc:sldMkLst>
      </pc:sldChg>
      <pc:sldChg chg="add">
        <pc:chgData name="Lesley-Anne Done" userId="6ac66115-1931-4de1-a633-3ab5be8c08a7" providerId="ADAL" clId="{A60298B4-D0C4-4109-974B-3AF26B7BE664}" dt="2025-07-14T16:39:14.570" v="0"/>
        <pc:sldMkLst>
          <pc:docMk/>
          <pc:sldMk cId="1781399775" sldId="266"/>
        </pc:sldMkLst>
      </pc:sldChg>
      <pc:sldChg chg="add">
        <pc:chgData name="Lesley-Anne Done" userId="6ac66115-1931-4de1-a633-3ab5be8c08a7" providerId="ADAL" clId="{A60298B4-D0C4-4109-974B-3AF26B7BE664}" dt="2025-07-14T16:39:14.570" v="0"/>
        <pc:sldMkLst>
          <pc:docMk/>
          <pc:sldMk cId="577427743" sldId="281"/>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14303D1-91B5-4DD8-90E6-00AE72C4A5C5}" type="doc">
      <dgm:prSet loTypeId="urn:diagrams.loki3.com/VaryingWidthList" loCatId="list" qsTypeId="urn:microsoft.com/office/officeart/2005/8/quickstyle/simple1" qsCatId="simple" csTypeId="urn:microsoft.com/office/officeart/2005/8/colors/colorful1" csCatId="colorful" phldr="1"/>
      <dgm:spPr/>
    </dgm:pt>
    <dgm:pt modelId="{D7A1E643-4DD6-4BDF-B825-E49E03B474AF}">
      <dgm:prSet phldrT="[Text]" custT="1">
        <dgm:style>
          <a:lnRef idx="2">
            <a:schemeClr val="accent2"/>
          </a:lnRef>
          <a:fillRef idx="1">
            <a:schemeClr val="lt1"/>
          </a:fillRef>
          <a:effectRef idx="0">
            <a:schemeClr val="accent2"/>
          </a:effectRef>
          <a:fontRef idx="minor">
            <a:schemeClr val="dk1"/>
          </a:fontRef>
        </dgm:style>
      </dgm:prSet>
      <dgm:spPr>
        <a:solidFill>
          <a:schemeClr val="accent1">
            <a:lumMod val="20000"/>
            <a:lumOff val="80000"/>
          </a:schemeClr>
        </a:solidFill>
        <a:ln w="38100">
          <a:solidFill>
            <a:srgbClr val="7030A0"/>
          </a:solidFill>
        </a:ln>
      </dgm:spPr>
      <dgm:t>
        <a:bodyPr/>
        <a:lstStyle/>
        <a:p>
          <a:pPr algn="l"/>
          <a:r>
            <a:rPr lang="en-GB" sz="1100" dirty="0"/>
            <a:t>1) Describe the evolution of Earth’s atmosphere QMA: Knowledge and Understanding.</a:t>
          </a:r>
        </a:p>
        <a:p>
          <a:pPr algn="l"/>
          <a:r>
            <a:rPr lang="en-GB" sz="1100" dirty="0"/>
            <a:t>2) Earth V Mars QMA: Knowledge and Understanding.</a:t>
          </a:r>
        </a:p>
        <a:p>
          <a:pPr algn="l"/>
          <a:r>
            <a:rPr lang="en-GB" sz="1100" dirty="0"/>
            <a:t>3) Speed and mass investigation: Skills.</a:t>
          </a:r>
        </a:p>
      </dgm:t>
    </dgm:pt>
    <dgm:pt modelId="{F3E8D204-EC37-4028-B4FE-3E6FDD6356E5}" type="parTrans" cxnId="{15D1B70F-0AA1-4DB2-98B3-A4E290AEE3CB}">
      <dgm:prSet/>
      <dgm:spPr/>
      <dgm:t>
        <a:bodyPr/>
        <a:lstStyle/>
        <a:p>
          <a:endParaRPr lang="en-GB"/>
        </a:p>
      </dgm:t>
    </dgm:pt>
    <dgm:pt modelId="{4683ED46-7CE4-445E-9497-CC79C387165B}" type="sibTrans" cxnId="{15D1B70F-0AA1-4DB2-98B3-A4E290AEE3CB}">
      <dgm:prSet/>
      <dgm:spPr/>
      <dgm:t>
        <a:bodyPr/>
        <a:lstStyle/>
        <a:p>
          <a:endParaRPr lang="en-GB"/>
        </a:p>
      </dgm:t>
    </dgm:pt>
    <dgm:pt modelId="{18FC90F7-43BA-48CD-A033-6CF1445E1B15}">
      <dgm:prSet phldrT="[Text]" custT="1">
        <dgm:style>
          <a:lnRef idx="2">
            <a:schemeClr val="accent4"/>
          </a:lnRef>
          <a:fillRef idx="1">
            <a:schemeClr val="lt1"/>
          </a:fillRef>
          <a:effectRef idx="0">
            <a:schemeClr val="accent4"/>
          </a:effectRef>
          <a:fontRef idx="minor">
            <a:schemeClr val="dk1"/>
          </a:fontRef>
        </dgm:style>
      </dgm:prSet>
      <dgm:spPr>
        <a:solidFill>
          <a:schemeClr val="accent1">
            <a:lumMod val="20000"/>
            <a:lumOff val="80000"/>
          </a:schemeClr>
        </a:solidFill>
        <a:ln w="38100">
          <a:solidFill>
            <a:srgbClr val="7030A0"/>
          </a:solidFill>
        </a:ln>
      </dgm:spPr>
      <dgm:t>
        <a:bodyPr/>
        <a:lstStyle/>
        <a:p>
          <a:pPr algn="l"/>
          <a:r>
            <a:rPr lang="en-GB" sz="1200" dirty="0"/>
            <a:t>Starter activity quizzes, interim and end of topic tests: Recall, Knowledge and Understanding.</a:t>
          </a:r>
        </a:p>
      </dgm:t>
    </dgm:pt>
    <dgm:pt modelId="{E1F2FEB4-4EDA-44F5-905D-1E1922A7FBF2}" type="parTrans" cxnId="{0521D4E8-78F1-4102-9910-BD2F3F45A0BC}">
      <dgm:prSet/>
      <dgm:spPr/>
      <dgm:t>
        <a:bodyPr/>
        <a:lstStyle/>
        <a:p>
          <a:endParaRPr lang="en-GB"/>
        </a:p>
      </dgm:t>
    </dgm:pt>
    <dgm:pt modelId="{4AD9D54F-7E0D-456C-8FBC-CCE2DA9803B3}" type="sibTrans" cxnId="{0521D4E8-78F1-4102-9910-BD2F3F45A0BC}">
      <dgm:prSet/>
      <dgm:spPr/>
      <dgm:t>
        <a:bodyPr/>
        <a:lstStyle/>
        <a:p>
          <a:endParaRPr lang="en-GB"/>
        </a:p>
      </dgm:t>
    </dgm:pt>
    <dgm:pt modelId="{C8BEAD66-2628-4B43-9A6B-FF08F3444FAF}" type="pres">
      <dgm:prSet presAssocID="{814303D1-91B5-4DD8-90E6-00AE72C4A5C5}" presName="Name0" presStyleCnt="0">
        <dgm:presLayoutVars>
          <dgm:resizeHandles/>
        </dgm:presLayoutVars>
      </dgm:prSet>
      <dgm:spPr/>
    </dgm:pt>
    <dgm:pt modelId="{F8EFB8DC-5454-4771-B990-010C33358183}" type="pres">
      <dgm:prSet presAssocID="{D7A1E643-4DD6-4BDF-B825-E49E03B474AF}" presName="text" presStyleLbl="node1" presStyleIdx="0" presStyleCnt="2" custScaleX="714587" custScaleY="142244" custLinFactNeighborX="-10802" custLinFactNeighborY="-84419">
        <dgm:presLayoutVars>
          <dgm:bulletEnabled val="1"/>
        </dgm:presLayoutVars>
      </dgm:prSet>
      <dgm:spPr/>
    </dgm:pt>
    <dgm:pt modelId="{8AF05ADB-1DD2-4D10-88E9-5FA64E64A7D6}" type="pres">
      <dgm:prSet presAssocID="{4683ED46-7CE4-445E-9497-CC79C387165B}" presName="space" presStyleCnt="0"/>
      <dgm:spPr/>
    </dgm:pt>
    <dgm:pt modelId="{4A391992-1D39-41EE-898A-D092113ED043}" type="pres">
      <dgm:prSet presAssocID="{18FC90F7-43BA-48CD-A033-6CF1445E1B15}" presName="text" presStyleLbl="node1" presStyleIdx="1" presStyleCnt="2" custScaleX="714587">
        <dgm:presLayoutVars>
          <dgm:bulletEnabled val="1"/>
        </dgm:presLayoutVars>
      </dgm:prSet>
      <dgm:spPr/>
    </dgm:pt>
  </dgm:ptLst>
  <dgm:cxnLst>
    <dgm:cxn modelId="{15D1B70F-0AA1-4DB2-98B3-A4E290AEE3CB}" srcId="{814303D1-91B5-4DD8-90E6-00AE72C4A5C5}" destId="{D7A1E643-4DD6-4BDF-B825-E49E03B474AF}" srcOrd="0" destOrd="0" parTransId="{F3E8D204-EC37-4028-B4FE-3E6FDD6356E5}" sibTransId="{4683ED46-7CE4-445E-9497-CC79C387165B}"/>
    <dgm:cxn modelId="{76BD3C15-5A0F-40DD-8181-3B3AC2CBCC74}" type="presOf" srcId="{D7A1E643-4DD6-4BDF-B825-E49E03B474AF}" destId="{F8EFB8DC-5454-4771-B990-010C33358183}" srcOrd="0" destOrd="0" presId="urn:diagrams.loki3.com/VaryingWidthList"/>
    <dgm:cxn modelId="{E921FF81-DD7C-4408-AD6A-621D2AB3483E}" type="presOf" srcId="{814303D1-91B5-4DD8-90E6-00AE72C4A5C5}" destId="{C8BEAD66-2628-4B43-9A6B-FF08F3444FAF}" srcOrd="0" destOrd="0" presId="urn:diagrams.loki3.com/VaryingWidthList"/>
    <dgm:cxn modelId="{3AAE1187-7622-44B6-A070-4D03187EFACE}" type="presOf" srcId="{18FC90F7-43BA-48CD-A033-6CF1445E1B15}" destId="{4A391992-1D39-41EE-898A-D092113ED043}" srcOrd="0" destOrd="0" presId="urn:diagrams.loki3.com/VaryingWidthList"/>
    <dgm:cxn modelId="{0521D4E8-78F1-4102-9910-BD2F3F45A0BC}" srcId="{814303D1-91B5-4DD8-90E6-00AE72C4A5C5}" destId="{18FC90F7-43BA-48CD-A033-6CF1445E1B15}" srcOrd="1" destOrd="0" parTransId="{E1F2FEB4-4EDA-44F5-905D-1E1922A7FBF2}" sibTransId="{4AD9D54F-7E0D-456C-8FBC-CCE2DA9803B3}"/>
    <dgm:cxn modelId="{46D54ED8-1511-4E50-BF1B-10C8D1358EBC}" type="presParOf" srcId="{C8BEAD66-2628-4B43-9A6B-FF08F3444FAF}" destId="{F8EFB8DC-5454-4771-B990-010C33358183}" srcOrd="0" destOrd="0" presId="urn:diagrams.loki3.com/VaryingWidthList"/>
    <dgm:cxn modelId="{526FBA9D-E781-4475-9F0A-C657F96A5D15}" type="presParOf" srcId="{C8BEAD66-2628-4B43-9A6B-FF08F3444FAF}" destId="{8AF05ADB-1DD2-4D10-88E9-5FA64E64A7D6}" srcOrd="1" destOrd="0" presId="urn:diagrams.loki3.com/VaryingWidthList"/>
    <dgm:cxn modelId="{C85D6527-DCE0-4763-9CD4-3ED4533BC17F}" type="presParOf" srcId="{C8BEAD66-2628-4B43-9A6B-FF08F3444FAF}" destId="{4A391992-1D39-41EE-898A-D092113ED043}" srcOrd="2" destOrd="0" presId="urn:diagrams.loki3.com/VaryingWidthList"/>
  </dgm:cxnLst>
  <dgm:bg>
    <a:solidFill>
      <a:srgbClr val="CC66FF"/>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5F99392-49C5-4C13-A53F-857B81212D90}" type="doc">
      <dgm:prSet loTypeId="urn:microsoft.com/office/officeart/2011/layout/TabList" loCatId="list" qsTypeId="urn:microsoft.com/office/officeart/2005/8/quickstyle/simple1" qsCatId="simple" csTypeId="urn:microsoft.com/office/officeart/2005/8/colors/colorful1" csCatId="colorful" phldr="1"/>
      <dgm:spPr/>
      <dgm:t>
        <a:bodyPr/>
        <a:lstStyle/>
        <a:p>
          <a:endParaRPr lang="en-GB"/>
        </a:p>
      </dgm:t>
    </dgm:pt>
    <dgm:pt modelId="{3B8FB89E-8FA9-49D8-8488-5AA5BD716C73}">
      <dgm:prSet phldrT="[Text]" custT="1"/>
      <dgm:spPr>
        <a:solidFill>
          <a:srgbClr val="009999"/>
        </a:solidFill>
        <a:ln>
          <a:solidFill>
            <a:schemeClr val="tx1"/>
          </a:solidFill>
        </a:ln>
      </dgm:spPr>
      <dgm:t>
        <a:bodyPr/>
        <a:lstStyle/>
        <a:p>
          <a:r>
            <a:rPr lang="en-GB" sz="1400" dirty="0"/>
            <a:t>Digital</a:t>
          </a:r>
        </a:p>
      </dgm:t>
    </dgm:pt>
    <dgm:pt modelId="{864D9F88-7CEF-43E3-BCF6-559D1EEFFE6F}" type="parTrans" cxnId="{6BE3FBEE-07FE-46CA-810E-87226EB35CBB}">
      <dgm:prSet/>
      <dgm:spPr/>
      <dgm:t>
        <a:bodyPr/>
        <a:lstStyle/>
        <a:p>
          <a:endParaRPr lang="en-GB"/>
        </a:p>
      </dgm:t>
    </dgm:pt>
    <dgm:pt modelId="{A43DB183-F9FE-4E77-8461-B773A97E3C3E}" type="sibTrans" cxnId="{6BE3FBEE-07FE-46CA-810E-87226EB35CBB}">
      <dgm:prSet/>
      <dgm:spPr/>
      <dgm:t>
        <a:bodyPr/>
        <a:lstStyle/>
        <a:p>
          <a:endParaRPr lang="en-GB"/>
        </a:p>
      </dgm:t>
    </dgm:pt>
    <dgm:pt modelId="{DF861D88-1577-4689-B9E0-DF0280030A03}">
      <dgm:prSet phldrT="[Text]" custT="1"/>
      <dgm:spPr/>
      <dgm:t>
        <a:bodyPr/>
        <a:lstStyle/>
        <a:p>
          <a:r>
            <a:rPr lang="en-GB" sz="1400"/>
            <a:t> </a:t>
          </a:r>
        </a:p>
      </dgm:t>
    </dgm:pt>
    <dgm:pt modelId="{758DEA5E-B622-4966-8B0F-F5664D8EF198}" type="parTrans" cxnId="{346402C4-7638-481A-AEE9-5DCC080025E0}">
      <dgm:prSet/>
      <dgm:spPr/>
      <dgm:t>
        <a:bodyPr/>
        <a:lstStyle/>
        <a:p>
          <a:endParaRPr lang="en-GB"/>
        </a:p>
      </dgm:t>
    </dgm:pt>
    <dgm:pt modelId="{5C751399-A634-4FC6-B7F7-676830636C4C}" type="sibTrans" cxnId="{346402C4-7638-481A-AEE9-5DCC080025E0}">
      <dgm:prSet/>
      <dgm:spPr/>
      <dgm:t>
        <a:bodyPr/>
        <a:lstStyle/>
        <a:p>
          <a:endParaRPr lang="en-GB"/>
        </a:p>
      </dgm:t>
    </dgm:pt>
    <dgm:pt modelId="{3C4BC7F4-1500-45C3-8D82-D9A5951FB92F}">
      <dgm:prSet phldrT="[Text]" custT="1"/>
      <dgm:spPr>
        <a:solidFill>
          <a:srgbClr val="7030A0"/>
        </a:solidFill>
        <a:ln>
          <a:solidFill>
            <a:schemeClr val="tx1"/>
          </a:solidFill>
        </a:ln>
      </dgm:spPr>
      <dgm:t>
        <a:bodyPr/>
        <a:lstStyle/>
        <a:p>
          <a:r>
            <a:rPr lang="en-GB" sz="1200" dirty="0"/>
            <a:t>Numeracy</a:t>
          </a:r>
          <a:endParaRPr lang="en-GB" sz="1400" dirty="0"/>
        </a:p>
      </dgm:t>
    </dgm:pt>
    <dgm:pt modelId="{1C83A2D3-A084-43FC-9885-6686A46A9EBB}" type="parTrans" cxnId="{91BAF776-E87B-426C-B454-B63FB19B465D}">
      <dgm:prSet/>
      <dgm:spPr/>
      <dgm:t>
        <a:bodyPr/>
        <a:lstStyle/>
        <a:p>
          <a:endParaRPr lang="en-GB"/>
        </a:p>
      </dgm:t>
    </dgm:pt>
    <dgm:pt modelId="{BF31B968-ACDF-4EE9-91BC-25B887E26070}" type="sibTrans" cxnId="{91BAF776-E87B-426C-B454-B63FB19B465D}">
      <dgm:prSet/>
      <dgm:spPr/>
      <dgm:t>
        <a:bodyPr/>
        <a:lstStyle/>
        <a:p>
          <a:endParaRPr lang="en-GB"/>
        </a:p>
      </dgm:t>
    </dgm:pt>
    <dgm:pt modelId="{F62F349B-8D16-4257-90D1-2557AD4A6C40}">
      <dgm:prSet phldrT="[Text]" custT="1"/>
      <dgm:spPr/>
      <dgm:t>
        <a:bodyPr/>
        <a:lstStyle/>
        <a:p>
          <a:r>
            <a:rPr lang="en-GB" sz="1400"/>
            <a:t> </a:t>
          </a:r>
        </a:p>
      </dgm:t>
    </dgm:pt>
    <dgm:pt modelId="{CE055BC4-D7A6-49B7-AC27-478CD9AAAD79}" type="parTrans" cxnId="{59FF03B1-4791-4D61-B9E5-373ACD9A0F5A}">
      <dgm:prSet/>
      <dgm:spPr/>
      <dgm:t>
        <a:bodyPr/>
        <a:lstStyle/>
        <a:p>
          <a:endParaRPr lang="en-GB"/>
        </a:p>
      </dgm:t>
    </dgm:pt>
    <dgm:pt modelId="{3D4CA848-5A14-436B-8457-6CE4A7291560}" type="sibTrans" cxnId="{59FF03B1-4791-4D61-B9E5-373ACD9A0F5A}">
      <dgm:prSet/>
      <dgm:spPr/>
      <dgm:t>
        <a:bodyPr/>
        <a:lstStyle/>
        <a:p>
          <a:endParaRPr lang="en-GB"/>
        </a:p>
      </dgm:t>
    </dgm:pt>
    <dgm:pt modelId="{A001EAA2-581D-4BB7-B1D8-B8451D87302F}">
      <dgm:prSet phldrT="[Text]" custT="1"/>
      <dgm:spPr>
        <a:solidFill>
          <a:srgbClr val="FF3399"/>
        </a:solidFill>
        <a:ln>
          <a:solidFill>
            <a:schemeClr val="tx1"/>
          </a:solidFill>
        </a:ln>
      </dgm:spPr>
      <dgm:t>
        <a:bodyPr/>
        <a:lstStyle/>
        <a:p>
          <a:r>
            <a:rPr lang="en-GB" sz="1400" dirty="0"/>
            <a:t>RVE</a:t>
          </a:r>
        </a:p>
      </dgm:t>
    </dgm:pt>
    <dgm:pt modelId="{09596C66-3125-404A-B04E-A198C808BD10}" type="parTrans" cxnId="{2331FEB9-A73F-4A94-8E78-0CF19FB176CF}">
      <dgm:prSet/>
      <dgm:spPr/>
      <dgm:t>
        <a:bodyPr/>
        <a:lstStyle/>
        <a:p>
          <a:endParaRPr lang="en-GB"/>
        </a:p>
      </dgm:t>
    </dgm:pt>
    <dgm:pt modelId="{A836EF9E-CB3B-407F-9D52-88097CC30FC9}" type="sibTrans" cxnId="{2331FEB9-A73F-4A94-8E78-0CF19FB176CF}">
      <dgm:prSet/>
      <dgm:spPr/>
      <dgm:t>
        <a:bodyPr/>
        <a:lstStyle/>
        <a:p>
          <a:endParaRPr lang="en-GB"/>
        </a:p>
      </dgm:t>
    </dgm:pt>
    <dgm:pt modelId="{749F371C-14CD-4319-BF0C-2E5AB2D68642}">
      <dgm:prSet phldrT="[Text]" custT="1"/>
      <dgm:spPr/>
      <dgm:t>
        <a:bodyPr/>
        <a:lstStyle/>
        <a:p>
          <a:r>
            <a:rPr lang="en-GB" sz="1400"/>
            <a:t> </a:t>
          </a:r>
        </a:p>
      </dgm:t>
    </dgm:pt>
    <dgm:pt modelId="{853B845D-B3A6-4234-829D-5008A4034528}" type="parTrans" cxnId="{4ECD78FF-9467-4572-A3EC-DC155AFBFCB3}">
      <dgm:prSet/>
      <dgm:spPr/>
      <dgm:t>
        <a:bodyPr/>
        <a:lstStyle/>
        <a:p>
          <a:endParaRPr lang="en-GB"/>
        </a:p>
      </dgm:t>
    </dgm:pt>
    <dgm:pt modelId="{47BEEE67-4BF7-425D-8A88-80C8F5DEEDAA}" type="sibTrans" cxnId="{4ECD78FF-9467-4572-A3EC-DC155AFBFCB3}">
      <dgm:prSet/>
      <dgm:spPr/>
      <dgm:t>
        <a:bodyPr/>
        <a:lstStyle/>
        <a:p>
          <a:endParaRPr lang="en-GB"/>
        </a:p>
      </dgm:t>
    </dgm:pt>
    <dgm:pt modelId="{E0EAF1AA-1C8E-4EDD-B8F4-42ABE2F52785}">
      <dgm:prSet phldrT="[Text]" custT="1"/>
      <dgm:spPr>
        <a:ln>
          <a:solidFill>
            <a:schemeClr val="tx1"/>
          </a:solidFill>
        </a:ln>
      </dgm:spPr>
      <dgm:t>
        <a:bodyPr/>
        <a:lstStyle/>
        <a:p>
          <a:r>
            <a:rPr lang="en-GB" sz="1200" dirty="0"/>
            <a:t>Geography</a:t>
          </a:r>
          <a:endParaRPr lang="en-GB" sz="1400" dirty="0"/>
        </a:p>
      </dgm:t>
    </dgm:pt>
    <dgm:pt modelId="{0AC79570-24C8-453E-8889-2847ABC6DD30}" type="parTrans" cxnId="{38936B53-FF2C-459A-9087-739EEA300667}">
      <dgm:prSet/>
      <dgm:spPr/>
      <dgm:t>
        <a:bodyPr/>
        <a:lstStyle/>
        <a:p>
          <a:endParaRPr lang="en-GB"/>
        </a:p>
      </dgm:t>
    </dgm:pt>
    <dgm:pt modelId="{A802B87A-B8E8-4B8B-BE1C-52303BFF5536}" type="sibTrans" cxnId="{38936B53-FF2C-459A-9087-739EEA300667}">
      <dgm:prSet/>
      <dgm:spPr/>
      <dgm:t>
        <a:bodyPr/>
        <a:lstStyle/>
        <a:p>
          <a:endParaRPr lang="en-GB"/>
        </a:p>
      </dgm:t>
    </dgm:pt>
    <dgm:pt modelId="{FDC09A97-120B-4459-8FC8-6B982EDD88F8}">
      <dgm:prSet phldrT="[Text]" custT="1"/>
      <dgm:spPr/>
      <dgm:t>
        <a:bodyPr/>
        <a:lstStyle/>
        <a:p>
          <a:endParaRPr lang="en-GB" sz="1400"/>
        </a:p>
      </dgm:t>
    </dgm:pt>
    <dgm:pt modelId="{82436B6E-152D-4CFF-BB33-F031E990299C}" type="parTrans" cxnId="{1777463A-DE34-4742-BBEB-F5A3D0666AE9}">
      <dgm:prSet/>
      <dgm:spPr/>
      <dgm:t>
        <a:bodyPr/>
        <a:lstStyle/>
        <a:p>
          <a:endParaRPr lang="en-GB"/>
        </a:p>
      </dgm:t>
    </dgm:pt>
    <dgm:pt modelId="{0E14F6B7-9162-46B0-86D1-A39FE771D67D}" type="sibTrans" cxnId="{1777463A-DE34-4742-BBEB-F5A3D0666AE9}">
      <dgm:prSet/>
      <dgm:spPr/>
      <dgm:t>
        <a:bodyPr/>
        <a:lstStyle/>
        <a:p>
          <a:endParaRPr lang="en-GB"/>
        </a:p>
      </dgm:t>
    </dgm:pt>
    <dgm:pt modelId="{3A67FC93-4897-4EBD-9A38-1D62EB9ACAAF}">
      <dgm:prSet phldrT="[Text]" custT="1"/>
      <dgm:spPr/>
      <dgm:t>
        <a:bodyPr/>
        <a:lstStyle/>
        <a:p>
          <a:endParaRPr lang="en-GB" sz="1400"/>
        </a:p>
      </dgm:t>
    </dgm:pt>
    <dgm:pt modelId="{3901D40C-7273-47F1-B72F-49D7966EF3C7}" type="parTrans" cxnId="{4012612C-BC55-4A6B-8305-191EC0D45A43}">
      <dgm:prSet/>
      <dgm:spPr/>
      <dgm:t>
        <a:bodyPr/>
        <a:lstStyle/>
        <a:p>
          <a:endParaRPr lang="en-GB"/>
        </a:p>
      </dgm:t>
    </dgm:pt>
    <dgm:pt modelId="{0571B34B-D7DA-4A91-B97A-B3B213BF4936}" type="sibTrans" cxnId="{4012612C-BC55-4A6B-8305-191EC0D45A43}">
      <dgm:prSet/>
      <dgm:spPr/>
      <dgm:t>
        <a:bodyPr/>
        <a:lstStyle/>
        <a:p>
          <a:endParaRPr lang="en-GB"/>
        </a:p>
      </dgm:t>
    </dgm:pt>
    <dgm:pt modelId="{07E59273-8767-4947-B2FE-562B43597FBB}">
      <dgm:prSet phldrT="[Text]" custT="1"/>
      <dgm:spPr>
        <a:solidFill>
          <a:srgbClr val="CC3300"/>
        </a:solidFill>
        <a:ln>
          <a:solidFill>
            <a:schemeClr val="tx1"/>
          </a:solidFill>
        </a:ln>
      </dgm:spPr>
      <dgm:t>
        <a:bodyPr/>
        <a:lstStyle/>
        <a:p>
          <a:r>
            <a:rPr lang="en-GB" sz="1200" dirty="0"/>
            <a:t>Numeracy</a:t>
          </a:r>
          <a:endParaRPr lang="en-GB" sz="1400" dirty="0"/>
        </a:p>
      </dgm:t>
    </dgm:pt>
    <dgm:pt modelId="{7F59E3B1-5736-4236-9F58-463BD4C0FCF2}" type="sibTrans" cxnId="{6DB84A6D-5C3D-4AFF-AB63-44E906B5AC06}">
      <dgm:prSet/>
      <dgm:spPr/>
      <dgm:t>
        <a:bodyPr/>
        <a:lstStyle/>
        <a:p>
          <a:endParaRPr lang="en-GB"/>
        </a:p>
      </dgm:t>
    </dgm:pt>
    <dgm:pt modelId="{08800422-13E5-42CB-BF6C-8F089BB34CAA}" type="parTrans" cxnId="{6DB84A6D-5C3D-4AFF-AB63-44E906B5AC06}">
      <dgm:prSet/>
      <dgm:spPr/>
      <dgm:t>
        <a:bodyPr/>
        <a:lstStyle/>
        <a:p>
          <a:endParaRPr lang="en-GB"/>
        </a:p>
      </dgm:t>
    </dgm:pt>
    <dgm:pt modelId="{27A71F52-3192-4E89-9614-1AC820CC2DBB}" type="pres">
      <dgm:prSet presAssocID="{F5F99392-49C5-4C13-A53F-857B81212D90}" presName="Name0" presStyleCnt="0">
        <dgm:presLayoutVars>
          <dgm:chMax/>
          <dgm:chPref val="3"/>
          <dgm:dir/>
          <dgm:animOne val="branch"/>
          <dgm:animLvl val="lvl"/>
        </dgm:presLayoutVars>
      </dgm:prSet>
      <dgm:spPr/>
    </dgm:pt>
    <dgm:pt modelId="{F3E34061-C78D-4C65-B479-C376D6B74B0F}" type="pres">
      <dgm:prSet presAssocID="{3B8FB89E-8FA9-49D8-8488-5AA5BD716C73}" presName="composite" presStyleCnt="0"/>
      <dgm:spPr/>
    </dgm:pt>
    <dgm:pt modelId="{0BECDC9C-B80C-4971-8452-24C843D1290B}" type="pres">
      <dgm:prSet presAssocID="{3B8FB89E-8FA9-49D8-8488-5AA5BD716C73}" presName="FirstChild" presStyleLbl="revTx" presStyleIdx="0" presStyleCnt="5">
        <dgm:presLayoutVars>
          <dgm:chMax val="0"/>
          <dgm:chPref val="0"/>
          <dgm:bulletEnabled val="1"/>
        </dgm:presLayoutVars>
      </dgm:prSet>
      <dgm:spPr/>
    </dgm:pt>
    <dgm:pt modelId="{47C47C67-97A9-4E02-8D22-9115C00A1B72}" type="pres">
      <dgm:prSet presAssocID="{3B8FB89E-8FA9-49D8-8488-5AA5BD716C73}" presName="Parent" presStyleLbl="alignNode1" presStyleIdx="0" presStyleCnt="5">
        <dgm:presLayoutVars>
          <dgm:chMax val="3"/>
          <dgm:chPref val="3"/>
          <dgm:bulletEnabled val="1"/>
        </dgm:presLayoutVars>
      </dgm:prSet>
      <dgm:spPr/>
    </dgm:pt>
    <dgm:pt modelId="{C6D5467F-4837-447C-8787-B91C9AEEC14E}" type="pres">
      <dgm:prSet presAssocID="{3B8FB89E-8FA9-49D8-8488-5AA5BD716C73}" presName="Accent" presStyleLbl="parChTrans1D1" presStyleIdx="0" presStyleCnt="5"/>
      <dgm:spPr/>
    </dgm:pt>
    <dgm:pt modelId="{7D2C6D4C-837E-4F4D-A472-4642BE18E557}" type="pres">
      <dgm:prSet presAssocID="{A43DB183-F9FE-4E77-8461-B773A97E3C3E}" presName="sibTrans" presStyleCnt="0"/>
      <dgm:spPr/>
    </dgm:pt>
    <dgm:pt modelId="{774759C4-99D4-4EF3-B5FC-2DF88C91E2CF}" type="pres">
      <dgm:prSet presAssocID="{3C4BC7F4-1500-45C3-8D82-D9A5951FB92F}" presName="composite" presStyleCnt="0"/>
      <dgm:spPr/>
    </dgm:pt>
    <dgm:pt modelId="{FC5AACF1-F8B3-48A5-9F17-DFD4F5124191}" type="pres">
      <dgm:prSet presAssocID="{3C4BC7F4-1500-45C3-8D82-D9A5951FB92F}" presName="FirstChild" presStyleLbl="revTx" presStyleIdx="1" presStyleCnt="5">
        <dgm:presLayoutVars>
          <dgm:chMax val="0"/>
          <dgm:chPref val="0"/>
          <dgm:bulletEnabled val="1"/>
        </dgm:presLayoutVars>
      </dgm:prSet>
      <dgm:spPr/>
    </dgm:pt>
    <dgm:pt modelId="{20E48F43-B081-4576-B77D-C98BEFE010AA}" type="pres">
      <dgm:prSet presAssocID="{3C4BC7F4-1500-45C3-8D82-D9A5951FB92F}" presName="Parent" presStyleLbl="alignNode1" presStyleIdx="1" presStyleCnt="5">
        <dgm:presLayoutVars>
          <dgm:chMax val="3"/>
          <dgm:chPref val="3"/>
          <dgm:bulletEnabled val="1"/>
        </dgm:presLayoutVars>
      </dgm:prSet>
      <dgm:spPr/>
    </dgm:pt>
    <dgm:pt modelId="{4C87646E-5C92-40EF-9209-D53F794D31BA}" type="pres">
      <dgm:prSet presAssocID="{3C4BC7F4-1500-45C3-8D82-D9A5951FB92F}" presName="Accent" presStyleLbl="parChTrans1D1" presStyleIdx="1" presStyleCnt="5"/>
      <dgm:spPr/>
    </dgm:pt>
    <dgm:pt modelId="{8C0D3643-43D3-4BA5-9ABB-48EFD2CF5D5B}" type="pres">
      <dgm:prSet presAssocID="{BF31B968-ACDF-4EE9-91BC-25B887E26070}" presName="sibTrans" presStyleCnt="0"/>
      <dgm:spPr/>
    </dgm:pt>
    <dgm:pt modelId="{71F151DD-3898-4651-8AE7-F9BB12A09E63}" type="pres">
      <dgm:prSet presAssocID="{A001EAA2-581D-4BB7-B1D8-B8451D87302F}" presName="composite" presStyleCnt="0"/>
      <dgm:spPr/>
    </dgm:pt>
    <dgm:pt modelId="{0D0F3F31-C825-4795-BCBE-D677066585E8}" type="pres">
      <dgm:prSet presAssocID="{A001EAA2-581D-4BB7-B1D8-B8451D87302F}" presName="FirstChild" presStyleLbl="revTx" presStyleIdx="2" presStyleCnt="5">
        <dgm:presLayoutVars>
          <dgm:chMax val="0"/>
          <dgm:chPref val="0"/>
          <dgm:bulletEnabled val="1"/>
        </dgm:presLayoutVars>
      </dgm:prSet>
      <dgm:spPr/>
    </dgm:pt>
    <dgm:pt modelId="{0F661122-FF5C-41FD-8986-F2E25502D929}" type="pres">
      <dgm:prSet presAssocID="{A001EAA2-581D-4BB7-B1D8-B8451D87302F}" presName="Parent" presStyleLbl="alignNode1" presStyleIdx="2" presStyleCnt="5">
        <dgm:presLayoutVars>
          <dgm:chMax val="3"/>
          <dgm:chPref val="3"/>
          <dgm:bulletEnabled val="1"/>
        </dgm:presLayoutVars>
      </dgm:prSet>
      <dgm:spPr/>
    </dgm:pt>
    <dgm:pt modelId="{EB609FDB-D64A-47ED-B9E8-FEAC23B2C3A6}" type="pres">
      <dgm:prSet presAssocID="{A001EAA2-581D-4BB7-B1D8-B8451D87302F}" presName="Accent" presStyleLbl="parChTrans1D1" presStyleIdx="2" presStyleCnt="5"/>
      <dgm:spPr/>
    </dgm:pt>
    <dgm:pt modelId="{27591710-3DF1-43A0-AA86-7CE12598EEE4}" type="pres">
      <dgm:prSet presAssocID="{A836EF9E-CB3B-407F-9D52-88097CC30FC9}" presName="sibTrans" presStyleCnt="0"/>
      <dgm:spPr/>
    </dgm:pt>
    <dgm:pt modelId="{DABD9F9C-C61E-4696-8079-1E3CD3F10554}" type="pres">
      <dgm:prSet presAssocID="{E0EAF1AA-1C8E-4EDD-B8F4-42ABE2F52785}" presName="composite" presStyleCnt="0"/>
      <dgm:spPr/>
    </dgm:pt>
    <dgm:pt modelId="{CDBE7ECF-F590-467D-B269-19ED3E4AF0C5}" type="pres">
      <dgm:prSet presAssocID="{E0EAF1AA-1C8E-4EDD-B8F4-42ABE2F52785}" presName="FirstChild" presStyleLbl="revTx" presStyleIdx="3" presStyleCnt="5">
        <dgm:presLayoutVars>
          <dgm:chMax val="0"/>
          <dgm:chPref val="0"/>
          <dgm:bulletEnabled val="1"/>
        </dgm:presLayoutVars>
      </dgm:prSet>
      <dgm:spPr/>
    </dgm:pt>
    <dgm:pt modelId="{22BA5738-8198-414D-A6D5-D20E3D9E5F31}" type="pres">
      <dgm:prSet presAssocID="{E0EAF1AA-1C8E-4EDD-B8F4-42ABE2F52785}" presName="Parent" presStyleLbl="alignNode1" presStyleIdx="3" presStyleCnt="5">
        <dgm:presLayoutVars>
          <dgm:chMax val="3"/>
          <dgm:chPref val="3"/>
          <dgm:bulletEnabled val="1"/>
        </dgm:presLayoutVars>
      </dgm:prSet>
      <dgm:spPr/>
    </dgm:pt>
    <dgm:pt modelId="{A3F14F9C-E5F9-4FB7-A080-9CF96D84CD66}" type="pres">
      <dgm:prSet presAssocID="{E0EAF1AA-1C8E-4EDD-B8F4-42ABE2F52785}" presName="Accent" presStyleLbl="parChTrans1D1" presStyleIdx="3" presStyleCnt="5"/>
      <dgm:spPr/>
    </dgm:pt>
    <dgm:pt modelId="{ED27C59F-879E-46B1-85DB-D99FA5D5CCC1}" type="pres">
      <dgm:prSet presAssocID="{A802B87A-B8E8-4B8B-BE1C-52303BFF5536}" presName="sibTrans" presStyleCnt="0"/>
      <dgm:spPr/>
    </dgm:pt>
    <dgm:pt modelId="{F9CF6742-93AA-48FB-BFAB-82512B5F3282}" type="pres">
      <dgm:prSet presAssocID="{07E59273-8767-4947-B2FE-562B43597FBB}" presName="composite" presStyleCnt="0"/>
      <dgm:spPr/>
    </dgm:pt>
    <dgm:pt modelId="{7B0FE066-775A-4625-8F94-A5E6F87DFCFF}" type="pres">
      <dgm:prSet presAssocID="{07E59273-8767-4947-B2FE-562B43597FBB}" presName="FirstChild" presStyleLbl="revTx" presStyleIdx="4" presStyleCnt="5">
        <dgm:presLayoutVars>
          <dgm:chMax val="0"/>
          <dgm:chPref val="0"/>
          <dgm:bulletEnabled val="1"/>
        </dgm:presLayoutVars>
      </dgm:prSet>
      <dgm:spPr/>
    </dgm:pt>
    <dgm:pt modelId="{1E9B5D5E-FC63-4918-B9D4-5C0D0210F2A5}" type="pres">
      <dgm:prSet presAssocID="{07E59273-8767-4947-B2FE-562B43597FBB}" presName="Parent" presStyleLbl="alignNode1" presStyleIdx="4" presStyleCnt="5">
        <dgm:presLayoutVars>
          <dgm:chMax val="3"/>
          <dgm:chPref val="3"/>
          <dgm:bulletEnabled val="1"/>
        </dgm:presLayoutVars>
      </dgm:prSet>
      <dgm:spPr/>
    </dgm:pt>
    <dgm:pt modelId="{6D19CD1B-5941-468D-A133-B60E96D5B54C}" type="pres">
      <dgm:prSet presAssocID="{07E59273-8767-4947-B2FE-562B43597FBB}" presName="Accent" presStyleLbl="parChTrans1D1" presStyleIdx="4" presStyleCnt="5"/>
      <dgm:spPr/>
    </dgm:pt>
  </dgm:ptLst>
  <dgm:cxnLst>
    <dgm:cxn modelId="{28511200-297D-450E-AF58-A2FD0083E424}" type="presOf" srcId="{FDC09A97-120B-4459-8FC8-6B982EDD88F8}" destId="{CDBE7ECF-F590-467D-B269-19ED3E4AF0C5}" srcOrd="0" destOrd="0" presId="urn:microsoft.com/office/officeart/2011/layout/TabList"/>
    <dgm:cxn modelId="{4012612C-BC55-4A6B-8305-191EC0D45A43}" srcId="{07E59273-8767-4947-B2FE-562B43597FBB}" destId="{3A67FC93-4897-4EBD-9A38-1D62EB9ACAAF}" srcOrd="0" destOrd="0" parTransId="{3901D40C-7273-47F1-B72F-49D7966EF3C7}" sibTransId="{0571B34B-D7DA-4A91-B97A-B3B213BF4936}"/>
    <dgm:cxn modelId="{3B35DE2E-0E82-4DFE-961A-CDFE3B08B8F1}" type="presOf" srcId="{3A67FC93-4897-4EBD-9A38-1D62EB9ACAAF}" destId="{7B0FE066-775A-4625-8F94-A5E6F87DFCFF}" srcOrd="0" destOrd="0" presId="urn:microsoft.com/office/officeart/2011/layout/TabList"/>
    <dgm:cxn modelId="{36629138-6808-418B-9F14-DE063597448D}" type="presOf" srcId="{F5F99392-49C5-4C13-A53F-857B81212D90}" destId="{27A71F52-3192-4E89-9614-1AC820CC2DBB}" srcOrd="0" destOrd="0" presId="urn:microsoft.com/office/officeart/2011/layout/TabList"/>
    <dgm:cxn modelId="{1777463A-DE34-4742-BBEB-F5A3D0666AE9}" srcId="{E0EAF1AA-1C8E-4EDD-B8F4-42ABE2F52785}" destId="{FDC09A97-120B-4459-8FC8-6B982EDD88F8}" srcOrd="0" destOrd="0" parTransId="{82436B6E-152D-4CFF-BB33-F031E990299C}" sibTransId="{0E14F6B7-9162-46B0-86D1-A39FE771D67D}"/>
    <dgm:cxn modelId="{3CF4B93B-8583-4606-8D5A-8AA1C73DA52F}" type="presOf" srcId="{3C4BC7F4-1500-45C3-8D82-D9A5951FB92F}" destId="{20E48F43-B081-4576-B77D-C98BEFE010AA}" srcOrd="0" destOrd="0" presId="urn:microsoft.com/office/officeart/2011/layout/TabList"/>
    <dgm:cxn modelId="{5F4CF85E-5729-44C9-9431-13B18E8E6782}" type="presOf" srcId="{749F371C-14CD-4319-BF0C-2E5AB2D68642}" destId="{0D0F3F31-C825-4795-BCBE-D677066585E8}" srcOrd="0" destOrd="0" presId="urn:microsoft.com/office/officeart/2011/layout/TabList"/>
    <dgm:cxn modelId="{44BED261-3440-471C-9182-069FCFC46890}" type="presOf" srcId="{DF861D88-1577-4689-B9E0-DF0280030A03}" destId="{0BECDC9C-B80C-4971-8452-24C843D1290B}" srcOrd="0" destOrd="0" presId="urn:microsoft.com/office/officeart/2011/layout/TabList"/>
    <dgm:cxn modelId="{F3844366-C24E-4C0D-8531-DFC94C386240}" type="presOf" srcId="{3B8FB89E-8FA9-49D8-8488-5AA5BD716C73}" destId="{47C47C67-97A9-4E02-8D22-9115C00A1B72}" srcOrd="0" destOrd="0" presId="urn:microsoft.com/office/officeart/2011/layout/TabList"/>
    <dgm:cxn modelId="{6DB84A6D-5C3D-4AFF-AB63-44E906B5AC06}" srcId="{F5F99392-49C5-4C13-A53F-857B81212D90}" destId="{07E59273-8767-4947-B2FE-562B43597FBB}" srcOrd="4" destOrd="0" parTransId="{08800422-13E5-42CB-BF6C-8F089BB34CAA}" sibTransId="{7F59E3B1-5736-4236-9F58-463BD4C0FCF2}"/>
    <dgm:cxn modelId="{38936B53-FF2C-459A-9087-739EEA300667}" srcId="{F5F99392-49C5-4C13-A53F-857B81212D90}" destId="{E0EAF1AA-1C8E-4EDD-B8F4-42ABE2F52785}" srcOrd="3" destOrd="0" parTransId="{0AC79570-24C8-453E-8889-2847ABC6DD30}" sibTransId="{A802B87A-B8E8-4B8B-BE1C-52303BFF5536}"/>
    <dgm:cxn modelId="{822FBB74-BB33-4DC7-8F66-70ACD529A042}" type="presOf" srcId="{A001EAA2-581D-4BB7-B1D8-B8451D87302F}" destId="{0F661122-FF5C-41FD-8986-F2E25502D929}" srcOrd="0" destOrd="0" presId="urn:microsoft.com/office/officeart/2011/layout/TabList"/>
    <dgm:cxn modelId="{3BEDDC75-5547-4880-8FC8-B87B61138307}" type="presOf" srcId="{F62F349B-8D16-4257-90D1-2557AD4A6C40}" destId="{FC5AACF1-F8B3-48A5-9F17-DFD4F5124191}" srcOrd="0" destOrd="0" presId="urn:microsoft.com/office/officeart/2011/layout/TabList"/>
    <dgm:cxn modelId="{91BAF776-E87B-426C-B454-B63FB19B465D}" srcId="{F5F99392-49C5-4C13-A53F-857B81212D90}" destId="{3C4BC7F4-1500-45C3-8D82-D9A5951FB92F}" srcOrd="1" destOrd="0" parTransId="{1C83A2D3-A084-43FC-9885-6686A46A9EBB}" sibTransId="{BF31B968-ACDF-4EE9-91BC-25B887E26070}"/>
    <dgm:cxn modelId="{49005277-C49E-4158-8FCA-72D07C4F5615}" type="presOf" srcId="{E0EAF1AA-1C8E-4EDD-B8F4-42ABE2F52785}" destId="{22BA5738-8198-414D-A6D5-D20E3D9E5F31}" srcOrd="0" destOrd="0" presId="urn:microsoft.com/office/officeart/2011/layout/TabList"/>
    <dgm:cxn modelId="{CDD6B3A8-3CCD-4092-A1DB-FC285C49ABE1}" type="presOf" srcId="{07E59273-8767-4947-B2FE-562B43597FBB}" destId="{1E9B5D5E-FC63-4918-B9D4-5C0D0210F2A5}" srcOrd="0" destOrd="0" presId="urn:microsoft.com/office/officeart/2011/layout/TabList"/>
    <dgm:cxn modelId="{59FF03B1-4791-4D61-B9E5-373ACD9A0F5A}" srcId="{3C4BC7F4-1500-45C3-8D82-D9A5951FB92F}" destId="{F62F349B-8D16-4257-90D1-2557AD4A6C40}" srcOrd="0" destOrd="0" parTransId="{CE055BC4-D7A6-49B7-AC27-478CD9AAAD79}" sibTransId="{3D4CA848-5A14-436B-8457-6CE4A7291560}"/>
    <dgm:cxn modelId="{2331FEB9-A73F-4A94-8E78-0CF19FB176CF}" srcId="{F5F99392-49C5-4C13-A53F-857B81212D90}" destId="{A001EAA2-581D-4BB7-B1D8-B8451D87302F}" srcOrd="2" destOrd="0" parTransId="{09596C66-3125-404A-B04E-A198C808BD10}" sibTransId="{A836EF9E-CB3B-407F-9D52-88097CC30FC9}"/>
    <dgm:cxn modelId="{346402C4-7638-481A-AEE9-5DCC080025E0}" srcId="{3B8FB89E-8FA9-49D8-8488-5AA5BD716C73}" destId="{DF861D88-1577-4689-B9E0-DF0280030A03}" srcOrd="0" destOrd="0" parTransId="{758DEA5E-B622-4966-8B0F-F5664D8EF198}" sibTransId="{5C751399-A634-4FC6-B7F7-676830636C4C}"/>
    <dgm:cxn modelId="{6BE3FBEE-07FE-46CA-810E-87226EB35CBB}" srcId="{F5F99392-49C5-4C13-A53F-857B81212D90}" destId="{3B8FB89E-8FA9-49D8-8488-5AA5BD716C73}" srcOrd="0" destOrd="0" parTransId="{864D9F88-7CEF-43E3-BCF6-559D1EEFFE6F}" sibTransId="{A43DB183-F9FE-4E77-8461-B773A97E3C3E}"/>
    <dgm:cxn modelId="{4ECD78FF-9467-4572-A3EC-DC155AFBFCB3}" srcId="{A001EAA2-581D-4BB7-B1D8-B8451D87302F}" destId="{749F371C-14CD-4319-BF0C-2E5AB2D68642}" srcOrd="0" destOrd="0" parTransId="{853B845D-B3A6-4234-829D-5008A4034528}" sibTransId="{47BEEE67-4BF7-425D-8A88-80C8F5DEEDAA}"/>
    <dgm:cxn modelId="{BF7F06FA-CA88-4212-B912-EA86B90EB6CE}" type="presParOf" srcId="{27A71F52-3192-4E89-9614-1AC820CC2DBB}" destId="{F3E34061-C78D-4C65-B479-C376D6B74B0F}" srcOrd="0" destOrd="0" presId="urn:microsoft.com/office/officeart/2011/layout/TabList"/>
    <dgm:cxn modelId="{42A244E0-AD39-492C-BDFF-38059D0F594E}" type="presParOf" srcId="{F3E34061-C78D-4C65-B479-C376D6B74B0F}" destId="{0BECDC9C-B80C-4971-8452-24C843D1290B}" srcOrd="0" destOrd="0" presId="urn:microsoft.com/office/officeart/2011/layout/TabList"/>
    <dgm:cxn modelId="{9FE3FA9E-CDF5-47E8-9DD3-DB67BA59124D}" type="presParOf" srcId="{F3E34061-C78D-4C65-B479-C376D6B74B0F}" destId="{47C47C67-97A9-4E02-8D22-9115C00A1B72}" srcOrd="1" destOrd="0" presId="urn:microsoft.com/office/officeart/2011/layout/TabList"/>
    <dgm:cxn modelId="{55A27EB3-B575-48F3-A705-D23CAC6E0A8A}" type="presParOf" srcId="{F3E34061-C78D-4C65-B479-C376D6B74B0F}" destId="{C6D5467F-4837-447C-8787-B91C9AEEC14E}" srcOrd="2" destOrd="0" presId="urn:microsoft.com/office/officeart/2011/layout/TabList"/>
    <dgm:cxn modelId="{18C61840-321F-4088-9089-4286B9B80D74}" type="presParOf" srcId="{27A71F52-3192-4E89-9614-1AC820CC2DBB}" destId="{7D2C6D4C-837E-4F4D-A472-4642BE18E557}" srcOrd="1" destOrd="0" presId="urn:microsoft.com/office/officeart/2011/layout/TabList"/>
    <dgm:cxn modelId="{22DAAA47-7F59-4EE5-8BE2-365A49DEB3F7}" type="presParOf" srcId="{27A71F52-3192-4E89-9614-1AC820CC2DBB}" destId="{774759C4-99D4-4EF3-B5FC-2DF88C91E2CF}" srcOrd="2" destOrd="0" presId="urn:microsoft.com/office/officeart/2011/layout/TabList"/>
    <dgm:cxn modelId="{BC6D01A6-42A9-454B-9A69-2EF3636CFB00}" type="presParOf" srcId="{774759C4-99D4-4EF3-B5FC-2DF88C91E2CF}" destId="{FC5AACF1-F8B3-48A5-9F17-DFD4F5124191}" srcOrd="0" destOrd="0" presId="urn:microsoft.com/office/officeart/2011/layout/TabList"/>
    <dgm:cxn modelId="{2B2EEAB7-D44C-416E-8387-80D9A5896FA1}" type="presParOf" srcId="{774759C4-99D4-4EF3-B5FC-2DF88C91E2CF}" destId="{20E48F43-B081-4576-B77D-C98BEFE010AA}" srcOrd="1" destOrd="0" presId="urn:microsoft.com/office/officeart/2011/layout/TabList"/>
    <dgm:cxn modelId="{DDF26689-CE26-40EE-AFDC-C44B967A1A29}" type="presParOf" srcId="{774759C4-99D4-4EF3-B5FC-2DF88C91E2CF}" destId="{4C87646E-5C92-40EF-9209-D53F794D31BA}" srcOrd="2" destOrd="0" presId="urn:microsoft.com/office/officeart/2011/layout/TabList"/>
    <dgm:cxn modelId="{15D9613F-539B-4D32-A9B5-C50D05EA91CF}" type="presParOf" srcId="{27A71F52-3192-4E89-9614-1AC820CC2DBB}" destId="{8C0D3643-43D3-4BA5-9ABB-48EFD2CF5D5B}" srcOrd="3" destOrd="0" presId="urn:microsoft.com/office/officeart/2011/layout/TabList"/>
    <dgm:cxn modelId="{3FAC43AF-2E83-43C5-8A19-2BCF1A131542}" type="presParOf" srcId="{27A71F52-3192-4E89-9614-1AC820CC2DBB}" destId="{71F151DD-3898-4651-8AE7-F9BB12A09E63}" srcOrd="4" destOrd="0" presId="urn:microsoft.com/office/officeart/2011/layout/TabList"/>
    <dgm:cxn modelId="{7AB2AF1C-D0A8-42EB-AA76-A6C19BCDA656}" type="presParOf" srcId="{71F151DD-3898-4651-8AE7-F9BB12A09E63}" destId="{0D0F3F31-C825-4795-BCBE-D677066585E8}" srcOrd="0" destOrd="0" presId="urn:microsoft.com/office/officeart/2011/layout/TabList"/>
    <dgm:cxn modelId="{24F4C051-C11E-4C5D-8577-9AA82935E940}" type="presParOf" srcId="{71F151DD-3898-4651-8AE7-F9BB12A09E63}" destId="{0F661122-FF5C-41FD-8986-F2E25502D929}" srcOrd="1" destOrd="0" presId="urn:microsoft.com/office/officeart/2011/layout/TabList"/>
    <dgm:cxn modelId="{B289D2BB-6819-4A1F-910D-7EC6FD3508DC}" type="presParOf" srcId="{71F151DD-3898-4651-8AE7-F9BB12A09E63}" destId="{EB609FDB-D64A-47ED-B9E8-FEAC23B2C3A6}" srcOrd="2" destOrd="0" presId="urn:microsoft.com/office/officeart/2011/layout/TabList"/>
    <dgm:cxn modelId="{CD93F6C4-0E26-4638-8EC3-D0249EB6F05F}" type="presParOf" srcId="{27A71F52-3192-4E89-9614-1AC820CC2DBB}" destId="{27591710-3DF1-43A0-AA86-7CE12598EEE4}" srcOrd="5" destOrd="0" presId="urn:microsoft.com/office/officeart/2011/layout/TabList"/>
    <dgm:cxn modelId="{91031B1E-1537-4F8A-A09B-2115B2CD2B80}" type="presParOf" srcId="{27A71F52-3192-4E89-9614-1AC820CC2DBB}" destId="{DABD9F9C-C61E-4696-8079-1E3CD3F10554}" srcOrd="6" destOrd="0" presId="urn:microsoft.com/office/officeart/2011/layout/TabList"/>
    <dgm:cxn modelId="{39E34BCC-DB68-4546-99E4-A6B0585F23E9}" type="presParOf" srcId="{DABD9F9C-C61E-4696-8079-1E3CD3F10554}" destId="{CDBE7ECF-F590-467D-B269-19ED3E4AF0C5}" srcOrd="0" destOrd="0" presId="urn:microsoft.com/office/officeart/2011/layout/TabList"/>
    <dgm:cxn modelId="{CDEF5325-3902-4C58-865C-0749A3B16A75}" type="presParOf" srcId="{DABD9F9C-C61E-4696-8079-1E3CD3F10554}" destId="{22BA5738-8198-414D-A6D5-D20E3D9E5F31}" srcOrd="1" destOrd="0" presId="urn:microsoft.com/office/officeart/2011/layout/TabList"/>
    <dgm:cxn modelId="{D0C4D7FE-CFD6-4E4F-AD2A-A9A0E518EEBB}" type="presParOf" srcId="{DABD9F9C-C61E-4696-8079-1E3CD3F10554}" destId="{A3F14F9C-E5F9-4FB7-A080-9CF96D84CD66}" srcOrd="2" destOrd="0" presId="urn:microsoft.com/office/officeart/2011/layout/TabList"/>
    <dgm:cxn modelId="{74CD96BB-1940-4336-A31A-F4459D3BDE97}" type="presParOf" srcId="{27A71F52-3192-4E89-9614-1AC820CC2DBB}" destId="{ED27C59F-879E-46B1-85DB-D99FA5D5CCC1}" srcOrd="7" destOrd="0" presId="urn:microsoft.com/office/officeart/2011/layout/TabList"/>
    <dgm:cxn modelId="{13D39C50-BE33-4FCB-8411-90C1FFA1DCB2}" type="presParOf" srcId="{27A71F52-3192-4E89-9614-1AC820CC2DBB}" destId="{F9CF6742-93AA-48FB-BFAB-82512B5F3282}" srcOrd="8" destOrd="0" presId="urn:microsoft.com/office/officeart/2011/layout/TabList"/>
    <dgm:cxn modelId="{8E66D1F0-565B-4C23-8EFC-09600255A0CA}" type="presParOf" srcId="{F9CF6742-93AA-48FB-BFAB-82512B5F3282}" destId="{7B0FE066-775A-4625-8F94-A5E6F87DFCFF}" srcOrd="0" destOrd="0" presId="urn:microsoft.com/office/officeart/2011/layout/TabList"/>
    <dgm:cxn modelId="{B50AF2E4-08DC-4315-9300-F42DD8C879EF}" type="presParOf" srcId="{F9CF6742-93AA-48FB-BFAB-82512B5F3282}" destId="{1E9B5D5E-FC63-4918-B9D4-5C0D0210F2A5}" srcOrd="1" destOrd="0" presId="urn:microsoft.com/office/officeart/2011/layout/TabList"/>
    <dgm:cxn modelId="{12533A08-B90B-4EEF-A185-484C689AE98C}" type="presParOf" srcId="{F9CF6742-93AA-48FB-BFAB-82512B5F3282}" destId="{6D19CD1B-5941-468D-A133-B60E96D5B54C}" srcOrd="2" destOrd="0" presId="urn:microsoft.com/office/officeart/2011/layout/Tab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14303D1-91B5-4DD8-90E6-00AE72C4A5C5}" type="doc">
      <dgm:prSet loTypeId="urn:diagrams.loki3.com/VaryingWidthList" loCatId="list" qsTypeId="urn:microsoft.com/office/officeart/2005/8/quickstyle/simple1" qsCatId="simple" csTypeId="urn:microsoft.com/office/officeart/2005/8/colors/colorful1" csCatId="colorful" phldr="1"/>
      <dgm:spPr/>
      <dgm:t>
        <a:bodyPr/>
        <a:lstStyle/>
        <a:p>
          <a:endParaRPr lang="en-GB"/>
        </a:p>
      </dgm:t>
    </dgm:pt>
    <dgm:pt modelId="{18FC90F7-43BA-48CD-A033-6CF1445E1B15}">
      <dgm:prSet phldrT="[Text]" custT="1">
        <dgm:style>
          <a:lnRef idx="2">
            <a:schemeClr val="accent4"/>
          </a:lnRef>
          <a:fillRef idx="1">
            <a:schemeClr val="lt1"/>
          </a:fillRef>
          <a:effectRef idx="0">
            <a:schemeClr val="accent4"/>
          </a:effectRef>
          <a:fontRef idx="minor">
            <a:schemeClr val="dk1"/>
          </a:fontRef>
        </dgm:style>
      </dgm:prSet>
      <dgm:spPr>
        <a:ln w="38100">
          <a:solidFill>
            <a:schemeClr val="accent1"/>
          </a:solidFill>
        </a:ln>
      </dgm:spPr>
      <dgm:t>
        <a:bodyPr/>
        <a:lstStyle/>
        <a:p>
          <a:pPr algn="l">
            <a:spcAft>
              <a:spcPts val="0"/>
            </a:spcAft>
          </a:pPr>
          <a:r>
            <a:rPr lang="en-GB" sz="800" b="1" u="sng" dirty="0">
              <a:latin typeface="Ink Free" panose="03080402000500000000" pitchFamily="66" charset="0"/>
            </a:rPr>
            <a:t>Skills.</a:t>
          </a:r>
        </a:p>
        <a:p>
          <a:pPr algn="l">
            <a:spcAft>
              <a:spcPts val="0"/>
            </a:spcAft>
          </a:pPr>
          <a:r>
            <a:rPr lang="en-GB" sz="800" b="0" i="0" u="none" dirty="0">
              <a:solidFill>
                <a:srgbClr val="FF0000"/>
              </a:solidFill>
            </a:rPr>
            <a:t>I have basic practical skills</a:t>
          </a:r>
          <a:r>
            <a:rPr lang="en-US" sz="800" b="0" i="0" dirty="0">
              <a:solidFill>
                <a:srgbClr val="FF0000"/>
              </a:solidFill>
            </a:rPr>
            <a:t>​ where I can follow a method with help to collect data.</a:t>
          </a:r>
        </a:p>
        <a:p>
          <a:pPr algn="l">
            <a:spcAft>
              <a:spcPts val="0"/>
            </a:spcAft>
          </a:pPr>
          <a:r>
            <a:rPr lang="en-GB" sz="800" b="0" i="0" u="none" dirty="0">
              <a:solidFill>
                <a:srgbClr val="FFC000"/>
              </a:solidFill>
            </a:rPr>
            <a:t>I have learnt how to construct data tables with correct headings and can follow methods to collect data. </a:t>
          </a:r>
          <a:endParaRPr lang="en-US" sz="800" b="0" i="0" dirty="0">
            <a:solidFill>
              <a:srgbClr val="FFC000"/>
            </a:solidFill>
          </a:endParaRPr>
        </a:p>
        <a:p>
          <a:pPr algn="l">
            <a:spcAft>
              <a:spcPts val="0"/>
            </a:spcAft>
          </a:pPr>
          <a:r>
            <a:rPr lang="en-GB" sz="800" b="0" i="0" u="none" dirty="0">
              <a:solidFill>
                <a:srgbClr val="FFFF00"/>
              </a:solidFill>
            </a:rPr>
            <a:t>I can apply knowledge of variables to carry out investigations that </a:t>
          </a:r>
          <a:r>
            <a:rPr lang="en-US" sz="800" b="0" i="0" dirty="0">
              <a:solidFill>
                <a:srgbClr val="FFFF00"/>
              </a:solidFill>
            </a:rPr>
            <a:t>​allow valid data to be recorded.</a:t>
          </a:r>
        </a:p>
        <a:p>
          <a:pPr algn="l">
            <a:spcAft>
              <a:spcPts val="0"/>
            </a:spcAft>
          </a:pPr>
          <a:r>
            <a:rPr lang="en-GB" sz="800" b="0" i="0" u="none" dirty="0">
              <a:solidFill>
                <a:srgbClr val="0070C0"/>
              </a:solidFill>
            </a:rPr>
            <a:t>I can use my knowledge to build my skills</a:t>
          </a:r>
          <a:r>
            <a:rPr lang="en-US" sz="800" b="0" i="0" dirty="0">
              <a:solidFill>
                <a:srgbClr val="0070C0"/>
              </a:solidFill>
            </a:rPr>
            <a:t>​ in order to identify ways to improve the validity of my results.</a:t>
          </a:r>
        </a:p>
        <a:p>
          <a:pPr algn="l">
            <a:spcAft>
              <a:spcPts val="0"/>
            </a:spcAft>
          </a:pPr>
          <a:r>
            <a:rPr lang="en-GB" sz="800" b="0" i="0" u="none" dirty="0">
              <a:solidFill>
                <a:srgbClr val="00B050"/>
              </a:solidFill>
            </a:rPr>
            <a:t>I can use complex prior learning and skills to solve problems and suggest alternative ways to conduct an investigation.</a:t>
          </a:r>
          <a:endParaRPr lang="en-GB" sz="800" dirty="0">
            <a:solidFill>
              <a:srgbClr val="00B050"/>
            </a:solidFill>
          </a:endParaRPr>
        </a:p>
      </dgm:t>
    </dgm:pt>
    <dgm:pt modelId="{E1F2FEB4-4EDA-44F5-905D-1E1922A7FBF2}" type="parTrans" cxnId="{0521D4E8-78F1-4102-9910-BD2F3F45A0BC}">
      <dgm:prSet/>
      <dgm:spPr/>
      <dgm:t>
        <a:bodyPr/>
        <a:lstStyle/>
        <a:p>
          <a:endParaRPr lang="en-GB"/>
        </a:p>
      </dgm:t>
    </dgm:pt>
    <dgm:pt modelId="{4AD9D54F-7E0D-456C-8FBC-CCE2DA9803B3}" type="sibTrans" cxnId="{0521D4E8-78F1-4102-9910-BD2F3F45A0BC}">
      <dgm:prSet/>
      <dgm:spPr/>
      <dgm:t>
        <a:bodyPr/>
        <a:lstStyle/>
        <a:p>
          <a:endParaRPr lang="en-GB"/>
        </a:p>
      </dgm:t>
    </dgm:pt>
    <dgm:pt modelId="{D6B5A32E-9A63-438E-A755-58D65FA152C4}">
      <dgm:prSet phldrT="[Text]" custT="1">
        <dgm:style>
          <a:lnRef idx="2">
            <a:schemeClr val="accent6"/>
          </a:lnRef>
          <a:fillRef idx="1">
            <a:schemeClr val="lt1"/>
          </a:fillRef>
          <a:effectRef idx="0">
            <a:schemeClr val="accent6"/>
          </a:effectRef>
          <a:fontRef idx="minor">
            <a:schemeClr val="dk1"/>
          </a:fontRef>
        </dgm:style>
      </dgm:prSet>
      <dgm:spPr>
        <a:ln w="38100">
          <a:solidFill>
            <a:schemeClr val="accent1"/>
          </a:solidFill>
        </a:ln>
      </dgm:spPr>
      <dgm:t>
        <a:bodyPr anchor="t"/>
        <a:lstStyle/>
        <a:p>
          <a:pPr algn="l">
            <a:spcAft>
              <a:spcPts val="0"/>
            </a:spcAft>
          </a:pPr>
          <a:r>
            <a:rPr lang="en-GB" sz="800" b="1" dirty="0">
              <a:latin typeface="Ink Free" panose="03080402000500000000" pitchFamily="66" charset="0"/>
            </a:rPr>
            <a:t>Recall.</a:t>
          </a:r>
          <a:br>
            <a:rPr lang="en-GB" sz="800" dirty="0"/>
          </a:br>
          <a:r>
            <a:rPr lang="en-GB" sz="800" dirty="0">
              <a:solidFill>
                <a:srgbClr val="FF0000"/>
              </a:solidFill>
            </a:rPr>
            <a:t>I know the names and order of the planets, what a habitable zone is, parts of Earth and its atmosphere, and basic heat transfer methods.</a:t>
          </a:r>
          <a:br>
            <a:rPr lang="en-GB" sz="800" dirty="0"/>
          </a:br>
          <a:r>
            <a:rPr lang="en-GB" sz="800" dirty="0">
              <a:solidFill>
                <a:srgbClr val="FFC000"/>
              </a:solidFill>
            </a:rPr>
            <a:t>I can identify terrestrial and gaseous planets, define habitable zones with examples, and describe reflection diagrams and photosynthesis.</a:t>
          </a:r>
          <a:br>
            <a:rPr lang="en-GB" sz="800" dirty="0"/>
          </a:br>
          <a:r>
            <a:rPr lang="en-GB" sz="800" dirty="0">
              <a:solidFill>
                <a:srgbClr val="FFFF00"/>
              </a:solidFill>
            </a:rPr>
            <a:t>I can explain the importance of Earth’s layers for protection, describe how waves change speed/direction in different materials, and explain factors limiting plant growth.</a:t>
          </a:r>
        </a:p>
        <a:p>
          <a:pPr algn="l">
            <a:spcAft>
              <a:spcPts val="0"/>
            </a:spcAft>
          </a:pPr>
          <a:r>
            <a:rPr lang="en-GB" sz="800" dirty="0">
              <a:solidFill>
                <a:srgbClr val="0070C0"/>
              </a:solidFill>
            </a:rPr>
            <a:t>I know how surface area and mass influence terminal speed and how light intensity affects voltage output in generating electricity.</a:t>
          </a:r>
          <a:br>
            <a:rPr lang="en-GB" sz="800" dirty="0"/>
          </a:br>
          <a:r>
            <a:rPr lang="en-GB" sz="800" dirty="0">
              <a:solidFill>
                <a:srgbClr val="00B050"/>
              </a:solidFill>
            </a:rPr>
            <a:t>I can explain how conduction, convection, and radiation limit heat loss, identify habitable exoplanets, and link energy generation to renewable and non-renewable resources.</a:t>
          </a:r>
          <a:endParaRPr lang="en-GB" sz="800" b="1" dirty="0">
            <a:solidFill>
              <a:srgbClr val="00B050"/>
            </a:solidFill>
            <a:latin typeface="Ink Free" panose="03080402000500000000" pitchFamily="66" charset="0"/>
          </a:endParaRPr>
        </a:p>
      </dgm:t>
    </dgm:pt>
    <dgm:pt modelId="{2345C089-A9B5-4B8B-87DC-D4717E203945}" type="sibTrans" cxnId="{694929F3-0809-4697-A635-E4857B213C79}">
      <dgm:prSet/>
      <dgm:spPr/>
      <dgm:t>
        <a:bodyPr/>
        <a:lstStyle/>
        <a:p>
          <a:endParaRPr lang="en-GB"/>
        </a:p>
      </dgm:t>
    </dgm:pt>
    <dgm:pt modelId="{2040F1D3-E061-4739-A170-6B11339D3BAD}" type="parTrans" cxnId="{694929F3-0809-4697-A635-E4857B213C79}">
      <dgm:prSet/>
      <dgm:spPr/>
      <dgm:t>
        <a:bodyPr/>
        <a:lstStyle/>
        <a:p>
          <a:endParaRPr lang="en-GB"/>
        </a:p>
      </dgm:t>
    </dgm:pt>
    <dgm:pt modelId="{6C7F385F-3D09-443F-A0AB-E65919A098A8}">
      <dgm:prSet phldrT="[Text]" custT="1">
        <dgm:style>
          <a:lnRef idx="2">
            <a:schemeClr val="accent2"/>
          </a:lnRef>
          <a:fillRef idx="1">
            <a:schemeClr val="lt1"/>
          </a:fillRef>
          <a:effectRef idx="0">
            <a:schemeClr val="accent2"/>
          </a:effectRef>
          <a:fontRef idx="minor">
            <a:schemeClr val="dk1"/>
          </a:fontRef>
        </dgm:style>
      </dgm:prSet>
      <dgm:spPr>
        <a:ln w="38100">
          <a:solidFill>
            <a:schemeClr val="accent1"/>
          </a:solidFill>
        </a:ln>
      </dgm:spPr>
      <dgm:t>
        <a:bodyPr anchor="t"/>
        <a:lstStyle/>
        <a:p>
          <a:pPr algn="l">
            <a:lnSpc>
              <a:spcPct val="100000"/>
            </a:lnSpc>
            <a:spcAft>
              <a:spcPts val="0"/>
            </a:spcAft>
          </a:pPr>
          <a:r>
            <a:rPr lang="en-GB" sz="840" b="1" dirty="0">
              <a:latin typeface="Ink Free" panose="03080402000500000000" pitchFamily="66" charset="0"/>
            </a:rPr>
            <a:t>Knowledge, Recall and Understanding.</a:t>
          </a:r>
        </a:p>
        <a:p>
          <a:pPr algn="l">
            <a:lnSpc>
              <a:spcPct val="100000"/>
            </a:lnSpc>
            <a:spcAft>
              <a:spcPts val="0"/>
            </a:spcAft>
          </a:pPr>
          <a:r>
            <a:rPr lang="en-GB" sz="840" b="0" i="0" u="none" dirty="0">
              <a:solidFill>
                <a:srgbClr val="FF0000"/>
              </a:solidFill>
            </a:rPr>
            <a:t>I have basic understanding of what a habitable zone is </a:t>
          </a:r>
        </a:p>
        <a:p>
          <a:pPr algn="l">
            <a:lnSpc>
              <a:spcPct val="100000"/>
            </a:lnSpc>
            <a:spcAft>
              <a:spcPts val="0"/>
            </a:spcAft>
          </a:pPr>
          <a:r>
            <a:rPr lang="en-GB" sz="840" b="0" i="0" u="none" dirty="0">
              <a:solidFill>
                <a:srgbClr val="FFC000"/>
              </a:solidFill>
            </a:rPr>
            <a:t>I have a broader understanding of why Earth is special to meet the needs for life </a:t>
          </a:r>
        </a:p>
        <a:p>
          <a:pPr algn="l">
            <a:lnSpc>
              <a:spcPct val="100000"/>
            </a:lnSpc>
            <a:spcAft>
              <a:spcPts val="0"/>
            </a:spcAft>
          </a:pPr>
          <a:r>
            <a:rPr lang="en-GB" sz="840" b="0" i="0" u="none" dirty="0">
              <a:solidFill>
                <a:srgbClr val="FFFF00"/>
              </a:solidFill>
            </a:rPr>
            <a:t>I have a deeper understanding of why there are different conditions on different planets.</a:t>
          </a:r>
          <a:endParaRPr lang="en-US" sz="840" b="0" i="0" dirty="0">
            <a:solidFill>
              <a:srgbClr val="FFFF00"/>
            </a:solidFill>
          </a:endParaRPr>
        </a:p>
        <a:p>
          <a:pPr algn="l">
            <a:lnSpc>
              <a:spcPct val="100000"/>
            </a:lnSpc>
            <a:spcAft>
              <a:spcPts val="0"/>
            </a:spcAft>
          </a:pPr>
          <a:r>
            <a:rPr lang="en-GB" sz="840" b="0" i="0" u="none" dirty="0">
              <a:solidFill>
                <a:srgbClr val="0070C0"/>
              </a:solidFill>
            </a:rPr>
            <a:t>I have a detailed understanding of the needs of plants and the potential issues this may pose on other planets. </a:t>
          </a:r>
        </a:p>
        <a:p>
          <a:pPr algn="l">
            <a:lnSpc>
              <a:spcPct val="100000"/>
            </a:lnSpc>
            <a:spcAft>
              <a:spcPts val="0"/>
            </a:spcAft>
          </a:pPr>
          <a:r>
            <a:rPr lang="en-GB" sz="840" b="0" i="0" u="none" dirty="0">
              <a:solidFill>
                <a:srgbClr val="00B050"/>
              </a:solidFill>
            </a:rPr>
            <a:t>I have an understanding of the topic I am studying, and I can form judgements on how we could make a planet like Mars more suitable for life. I can draw from multiple areas to form my response. </a:t>
          </a:r>
          <a:endParaRPr lang="en-GB" sz="840" b="1" dirty="0">
            <a:solidFill>
              <a:srgbClr val="00B050"/>
            </a:solidFill>
            <a:latin typeface="Ink Free" panose="03080402000500000000" pitchFamily="66" charset="0"/>
          </a:endParaRPr>
        </a:p>
      </dgm:t>
    </dgm:pt>
    <dgm:pt modelId="{2400A6B0-CF3C-4E0B-926E-4A04D0416FAE}" type="parTrans" cxnId="{573B97EC-8EB5-4F9E-9949-66B9E95ABA8F}">
      <dgm:prSet/>
      <dgm:spPr/>
      <dgm:t>
        <a:bodyPr/>
        <a:lstStyle/>
        <a:p>
          <a:endParaRPr lang="en-GB"/>
        </a:p>
      </dgm:t>
    </dgm:pt>
    <dgm:pt modelId="{B7AF1C54-E979-495D-A4F2-E6ED788EC381}" type="sibTrans" cxnId="{573B97EC-8EB5-4F9E-9949-66B9E95ABA8F}">
      <dgm:prSet/>
      <dgm:spPr/>
      <dgm:t>
        <a:bodyPr/>
        <a:lstStyle/>
        <a:p>
          <a:endParaRPr lang="en-GB"/>
        </a:p>
      </dgm:t>
    </dgm:pt>
    <dgm:pt modelId="{C8BEAD66-2628-4B43-9A6B-FF08F3444FAF}" type="pres">
      <dgm:prSet presAssocID="{814303D1-91B5-4DD8-90E6-00AE72C4A5C5}" presName="Name0" presStyleCnt="0">
        <dgm:presLayoutVars>
          <dgm:resizeHandles/>
        </dgm:presLayoutVars>
      </dgm:prSet>
      <dgm:spPr/>
    </dgm:pt>
    <dgm:pt modelId="{3C17E512-A5D7-463D-B618-8D161FA01809}" type="pres">
      <dgm:prSet presAssocID="{6C7F385F-3D09-443F-A0AB-E65919A098A8}" presName="text" presStyleLbl="node1" presStyleIdx="0" presStyleCnt="3" custScaleX="714587" custScaleY="40103" custLinFactNeighborX="1818" custLinFactNeighborY="42781">
        <dgm:presLayoutVars>
          <dgm:bulletEnabled val="1"/>
        </dgm:presLayoutVars>
      </dgm:prSet>
      <dgm:spPr/>
    </dgm:pt>
    <dgm:pt modelId="{8E05D897-61AC-4344-A2C3-C47677776E03}" type="pres">
      <dgm:prSet presAssocID="{B7AF1C54-E979-495D-A4F2-E6ED788EC381}" presName="space" presStyleCnt="0"/>
      <dgm:spPr/>
    </dgm:pt>
    <dgm:pt modelId="{4A391992-1D39-41EE-898A-D092113ED043}" type="pres">
      <dgm:prSet presAssocID="{18FC90F7-43BA-48CD-A033-6CF1445E1B15}" presName="text" presStyleLbl="node1" presStyleIdx="1" presStyleCnt="3" custScaleX="714587" custScaleY="34391" custLinFactNeighborY="18540">
        <dgm:presLayoutVars>
          <dgm:bulletEnabled val="1"/>
        </dgm:presLayoutVars>
      </dgm:prSet>
      <dgm:spPr/>
    </dgm:pt>
    <dgm:pt modelId="{5C7D82B8-6EF8-4AE5-926E-55861C5971B5}" type="pres">
      <dgm:prSet presAssocID="{4AD9D54F-7E0D-456C-8FBC-CCE2DA9803B3}" presName="space" presStyleCnt="0"/>
      <dgm:spPr/>
    </dgm:pt>
    <dgm:pt modelId="{A007BD2E-B432-4D1C-9122-ABE7EC8D3E32}" type="pres">
      <dgm:prSet presAssocID="{D6B5A32E-9A63-438E-A755-58D65FA152C4}" presName="text" presStyleLbl="node1" presStyleIdx="2" presStyleCnt="3" custScaleX="714587" custScaleY="44371" custLinFactNeighborX="0" custLinFactNeighborY="-8142">
        <dgm:presLayoutVars>
          <dgm:bulletEnabled val="1"/>
        </dgm:presLayoutVars>
      </dgm:prSet>
      <dgm:spPr/>
    </dgm:pt>
  </dgm:ptLst>
  <dgm:cxnLst>
    <dgm:cxn modelId="{6D491837-4095-422E-8843-1086224696A3}" type="presOf" srcId="{6C7F385F-3D09-443F-A0AB-E65919A098A8}" destId="{3C17E512-A5D7-463D-B618-8D161FA01809}" srcOrd="0" destOrd="0" presId="urn:diagrams.loki3.com/VaryingWidthList"/>
    <dgm:cxn modelId="{E921FF81-DD7C-4408-AD6A-621D2AB3483E}" type="presOf" srcId="{814303D1-91B5-4DD8-90E6-00AE72C4A5C5}" destId="{C8BEAD66-2628-4B43-9A6B-FF08F3444FAF}" srcOrd="0" destOrd="0" presId="urn:diagrams.loki3.com/VaryingWidthList"/>
    <dgm:cxn modelId="{7A5C8EA3-CD1E-4F76-8456-DDD2FC321DD9}" type="presOf" srcId="{18FC90F7-43BA-48CD-A033-6CF1445E1B15}" destId="{4A391992-1D39-41EE-898A-D092113ED043}" srcOrd="0" destOrd="0" presId="urn:diagrams.loki3.com/VaryingWidthList"/>
    <dgm:cxn modelId="{0521D4E8-78F1-4102-9910-BD2F3F45A0BC}" srcId="{814303D1-91B5-4DD8-90E6-00AE72C4A5C5}" destId="{18FC90F7-43BA-48CD-A033-6CF1445E1B15}" srcOrd="1" destOrd="0" parTransId="{E1F2FEB4-4EDA-44F5-905D-1E1922A7FBF2}" sibTransId="{4AD9D54F-7E0D-456C-8FBC-CCE2DA9803B3}"/>
    <dgm:cxn modelId="{7B0C63EC-9A30-4A77-8694-2BC0C5C3AC7A}" type="presOf" srcId="{D6B5A32E-9A63-438E-A755-58D65FA152C4}" destId="{A007BD2E-B432-4D1C-9122-ABE7EC8D3E32}" srcOrd="0" destOrd="0" presId="urn:diagrams.loki3.com/VaryingWidthList"/>
    <dgm:cxn modelId="{573B97EC-8EB5-4F9E-9949-66B9E95ABA8F}" srcId="{814303D1-91B5-4DD8-90E6-00AE72C4A5C5}" destId="{6C7F385F-3D09-443F-A0AB-E65919A098A8}" srcOrd="0" destOrd="0" parTransId="{2400A6B0-CF3C-4E0B-926E-4A04D0416FAE}" sibTransId="{B7AF1C54-E979-495D-A4F2-E6ED788EC381}"/>
    <dgm:cxn modelId="{694929F3-0809-4697-A635-E4857B213C79}" srcId="{814303D1-91B5-4DD8-90E6-00AE72C4A5C5}" destId="{D6B5A32E-9A63-438E-A755-58D65FA152C4}" srcOrd="2" destOrd="0" parTransId="{2040F1D3-E061-4739-A170-6B11339D3BAD}" sibTransId="{2345C089-A9B5-4B8B-87DC-D4717E203945}"/>
    <dgm:cxn modelId="{3742CA61-4A34-4B06-9241-CB0A0E85D1C6}" type="presParOf" srcId="{C8BEAD66-2628-4B43-9A6B-FF08F3444FAF}" destId="{3C17E512-A5D7-463D-B618-8D161FA01809}" srcOrd="0" destOrd="0" presId="urn:diagrams.loki3.com/VaryingWidthList"/>
    <dgm:cxn modelId="{8CA4998A-E51D-4E71-9E55-8298F8482627}" type="presParOf" srcId="{C8BEAD66-2628-4B43-9A6B-FF08F3444FAF}" destId="{8E05D897-61AC-4344-A2C3-C47677776E03}" srcOrd="1" destOrd="0" presId="urn:diagrams.loki3.com/VaryingWidthList"/>
    <dgm:cxn modelId="{178799A4-CB0D-4EF4-A9F7-A23199CA3589}" type="presParOf" srcId="{C8BEAD66-2628-4B43-9A6B-FF08F3444FAF}" destId="{4A391992-1D39-41EE-898A-D092113ED043}" srcOrd="2" destOrd="0" presId="urn:diagrams.loki3.com/VaryingWidthList"/>
    <dgm:cxn modelId="{63825D93-2CA7-426D-8554-2D7AFB28B8DD}" type="presParOf" srcId="{C8BEAD66-2628-4B43-9A6B-FF08F3444FAF}" destId="{5C7D82B8-6EF8-4AE5-926E-55861C5971B5}" srcOrd="3" destOrd="0" presId="urn:diagrams.loki3.com/VaryingWidthList"/>
    <dgm:cxn modelId="{1BD4FA22-5198-4F0B-94A9-E7B6A5D741CA}" type="presParOf" srcId="{C8BEAD66-2628-4B43-9A6B-FF08F3444FAF}" destId="{A007BD2E-B432-4D1C-9122-ABE7EC8D3E32}" srcOrd="4" destOrd="0" presId="urn:diagrams.loki3.com/VaryingWidthList"/>
  </dgm:cxnLst>
  <dgm:bg/>
  <dgm:whole/>
  <dgm:extLst>
    <a:ext uri="http://schemas.microsoft.com/office/drawing/2008/diagram">
      <dsp:dataModelExt xmlns:dsp="http://schemas.microsoft.com/office/drawing/2008/diagram" relId="rId20"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14303D1-91B5-4DD8-90E6-00AE72C4A5C5}" type="doc">
      <dgm:prSet loTypeId="urn:diagrams.loki3.com/VaryingWidthList" loCatId="list" qsTypeId="urn:microsoft.com/office/officeart/2005/8/quickstyle/simple1" qsCatId="simple" csTypeId="urn:microsoft.com/office/officeart/2005/8/colors/colorful1" csCatId="colorful" phldr="1"/>
      <dgm:spPr/>
    </dgm:pt>
    <dgm:pt modelId="{D7A1E643-4DD6-4BDF-B825-E49E03B474AF}">
      <dgm:prSet phldrT="[Text]" custT="1">
        <dgm:style>
          <a:lnRef idx="2">
            <a:schemeClr val="accent2"/>
          </a:lnRef>
          <a:fillRef idx="1">
            <a:schemeClr val="lt1"/>
          </a:fillRef>
          <a:effectRef idx="0">
            <a:schemeClr val="accent2"/>
          </a:effectRef>
          <a:fontRef idx="minor">
            <a:schemeClr val="dk1"/>
          </a:fontRef>
        </dgm:style>
      </dgm:prSet>
      <dgm:spPr>
        <a:solidFill>
          <a:schemeClr val="accent1">
            <a:lumMod val="20000"/>
            <a:lumOff val="80000"/>
          </a:schemeClr>
        </a:solidFill>
        <a:ln w="38100">
          <a:solidFill>
            <a:srgbClr val="7030A0"/>
          </a:solidFill>
        </a:ln>
      </dgm:spPr>
      <dgm:t>
        <a:bodyPr/>
        <a:lstStyle/>
        <a:p>
          <a:pPr algn="l"/>
          <a:r>
            <a:rPr lang="en-GB" sz="900" dirty="0"/>
            <a:t>1) Describe the processes involved in the rock cycle QMA: Recall.</a:t>
          </a:r>
        </a:p>
        <a:p>
          <a:pPr algn="l"/>
          <a:r>
            <a:rPr lang="en-GB" sz="900" dirty="0"/>
            <a:t>2) Crater investigation: Skills.</a:t>
          </a:r>
        </a:p>
        <a:p>
          <a:pPr algn="l"/>
          <a:r>
            <a:rPr lang="en-GB" sz="900" dirty="0"/>
            <a:t>3) Explain the evolution of the brachiosaurus QMA: Knowledge and Understanding. </a:t>
          </a:r>
        </a:p>
      </dgm:t>
    </dgm:pt>
    <dgm:pt modelId="{F3E8D204-EC37-4028-B4FE-3E6FDD6356E5}" type="parTrans" cxnId="{15D1B70F-0AA1-4DB2-98B3-A4E290AEE3CB}">
      <dgm:prSet/>
      <dgm:spPr/>
      <dgm:t>
        <a:bodyPr/>
        <a:lstStyle/>
        <a:p>
          <a:endParaRPr lang="en-GB"/>
        </a:p>
      </dgm:t>
    </dgm:pt>
    <dgm:pt modelId="{4683ED46-7CE4-445E-9497-CC79C387165B}" type="sibTrans" cxnId="{15D1B70F-0AA1-4DB2-98B3-A4E290AEE3CB}">
      <dgm:prSet/>
      <dgm:spPr/>
      <dgm:t>
        <a:bodyPr/>
        <a:lstStyle/>
        <a:p>
          <a:endParaRPr lang="en-GB"/>
        </a:p>
      </dgm:t>
    </dgm:pt>
    <dgm:pt modelId="{18FC90F7-43BA-48CD-A033-6CF1445E1B15}">
      <dgm:prSet phldrT="[Text]" custT="1">
        <dgm:style>
          <a:lnRef idx="2">
            <a:schemeClr val="accent4"/>
          </a:lnRef>
          <a:fillRef idx="1">
            <a:schemeClr val="lt1"/>
          </a:fillRef>
          <a:effectRef idx="0">
            <a:schemeClr val="accent4"/>
          </a:effectRef>
          <a:fontRef idx="minor">
            <a:schemeClr val="dk1"/>
          </a:fontRef>
        </dgm:style>
      </dgm:prSet>
      <dgm:spPr>
        <a:solidFill>
          <a:schemeClr val="accent1">
            <a:lumMod val="20000"/>
            <a:lumOff val="80000"/>
          </a:schemeClr>
        </a:solidFill>
        <a:ln w="38100">
          <a:solidFill>
            <a:srgbClr val="7030A0"/>
          </a:solidFill>
        </a:ln>
      </dgm:spPr>
      <dgm:t>
        <a:bodyPr/>
        <a:lstStyle/>
        <a:p>
          <a:pPr algn="l"/>
          <a:r>
            <a:rPr lang="en-GB" sz="1200" dirty="0"/>
            <a:t>Starter activity quizzes, interim and end of topic tests: Recall, Knowledge and Understanding.</a:t>
          </a:r>
        </a:p>
      </dgm:t>
    </dgm:pt>
    <dgm:pt modelId="{E1F2FEB4-4EDA-44F5-905D-1E1922A7FBF2}" type="parTrans" cxnId="{0521D4E8-78F1-4102-9910-BD2F3F45A0BC}">
      <dgm:prSet/>
      <dgm:spPr/>
      <dgm:t>
        <a:bodyPr/>
        <a:lstStyle/>
        <a:p>
          <a:endParaRPr lang="en-GB"/>
        </a:p>
      </dgm:t>
    </dgm:pt>
    <dgm:pt modelId="{4AD9D54F-7E0D-456C-8FBC-CCE2DA9803B3}" type="sibTrans" cxnId="{0521D4E8-78F1-4102-9910-BD2F3F45A0BC}">
      <dgm:prSet/>
      <dgm:spPr/>
      <dgm:t>
        <a:bodyPr/>
        <a:lstStyle/>
        <a:p>
          <a:endParaRPr lang="en-GB"/>
        </a:p>
      </dgm:t>
    </dgm:pt>
    <dgm:pt modelId="{C8BEAD66-2628-4B43-9A6B-FF08F3444FAF}" type="pres">
      <dgm:prSet presAssocID="{814303D1-91B5-4DD8-90E6-00AE72C4A5C5}" presName="Name0" presStyleCnt="0">
        <dgm:presLayoutVars>
          <dgm:resizeHandles/>
        </dgm:presLayoutVars>
      </dgm:prSet>
      <dgm:spPr/>
    </dgm:pt>
    <dgm:pt modelId="{F8EFB8DC-5454-4771-B990-010C33358183}" type="pres">
      <dgm:prSet presAssocID="{D7A1E643-4DD6-4BDF-B825-E49E03B474AF}" presName="text" presStyleLbl="node1" presStyleIdx="0" presStyleCnt="2" custScaleX="714587" custLinFactNeighborX="-10802" custLinFactNeighborY="-84419">
        <dgm:presLayoutVars>
          <dgm:bulletEnabled val="1"/>
        </dgm:presLayoutVars>
      </dgm:prSet>
      <dgm:spPr/>
    </dgm:pt>
    <dgm:pt modelId="{8AF05ADB-1DD2-4D10-88E9-5FA64E64A7D6}" type="pres">
      <dgm:prSet presAssocID="{4683ED46-7CE4-445E-9497-CC79C387165B}" presName="space" presStyleCnt="0"/>
      <dgm:spPr/>
    </dgm:pt>
    <dgm:pt modelId="{4A391992-1D39-41EE-898A-D092113ED043}" type="pres">
      <dgm:prSet presAssocID="{18FC90F7-43BA-48CD-A033-6CF1445E1B15}" presName="text" presStyleLbl="node1" presStyleIdx="1" presStyleCnt="2" custScaleX="714587">
        <dgm:presLayoutVars>
          <dgm:bulletEnabled val="1"/>
        </dgm:presLayoutVars>
      </dgm:prSet>
      <dgm:spPr/>
    </dgm:pt>
  </dgm:ptLst>
  <dgm:cxnLst>
    <dgm:cxn modelId="{15D1B70F-0AA1-4DB2-98B3-A4E290AEE3CB}" srcId="{814303D1-91B5-4DD8-90E6-00AE72C4A5C5}" destId="{D7A1E643-4DD6-4BDF-B825-E49E03B474AF}" srcOrd="0" destOrd="0" parTransId="{F3E8D204-EC37-4028-B4FE-3E6FDD6356E5}" sibTransId="{4683ED46-7CE4-445E-9497-CC79C387165B}"/>
    <dgm:cxn modelId="{76BD3C15-5A0F-40DD-8181-3B3AC2CBCC74}" type="presOf" srcId="{D7A1E643-4DD6-4BDF-B825-E49E03B474AF}" destId="{F8EFB8DC-5454-4771-B990-010C33358183}" srcOrd="0" destOrd="0" presId="urn:diagrams.loki3.com/VaryingWidthList"/>
    <dgm:cxn modelId="{E921FF81-DD7C-4408-AD6A-621D2AB3483E}" type="presOf" srcId="{814303D1-91B5-4DD8-90E6-00AE72C4A5C5}" destId="{C8BEAD66-2628-4B43-9A6B-FF08F3444FAF}" srcOrd="0" destOrd="0" presId="urn:diagrams.loki3.com/VaryingWidthList"/>
    <dgm:cxn modelId="{3AAE1187-7622-44B6-A070-4D03187EFACE}" type="presOf" srcId="{18FC90F7-43BA-48CD-A033-6CF1445E1B15}" destId="{4A391992-1D39-41EE-898A-D092113ED043}" srcOrd="0" destOrd="0" presId="urn:diagrams.loki3.com/VaryingWidthList"/>
    <dgm:cxn modelId="{0521D4E8-78F1-4102-9910-BD2F3F45A0BC}" srcId="{814303D1-91B5-4DD8-90E6-00AE72C4A5C5}" destId="{18FC90F7-43BA-48CD-A033-6CF1445E1B15}" srcOrd="1" destOrd="0" parTransId="{E1F2FEB4-4EDA-44F5-905D-1E1922A7FBF2}" sibTransId="{4AD9D54F-7E0D-456C-8FBC-CCE2DA9803B3}"/>
    <dgm:cxn modelId="{46D54ED8-1511-4E50-BF1B-10C8D1358EBC}" type="presParOf" srcId="{C8BEAD66-2628-4B43-9A6B-FF08F3444FAF}" destId="{F8EFB8DC-5454-4771-B990-010C33358183}" srcOrd="0" destOrd="0" presId="urn:diagrams.loki3.com/VaryingWidthList"/>
    <dgm:cxn modelId="{526FBA9D-E781-4475-9F0A-C657F96A5D15}" type="presParOf" srcId="{C8BEAD66-2628-4B43-9A6B-FF08F3444FAF}" destId="{8AF05ADB-1DD2-4D10-88E9-5FA64E64A7D6}" srcOrd="1" destOrd="0" presId="urn:diagrams.loki3.com/VaryingWidthList"/>
    <dgm:cxn modelId="{C85D6527-DCE0-4763-9CD4-3ED4533BC17F}" type="presParOf" srcId="{C8BEAD66-2628-4B43-9A6B-FF08F3444FAF}" destId="{4A391992-1D39-41EE-898A-D092113ED043}" srcOrd="2" destOrd="0" presId="urn:diagrams.loki3.com/VaryingWidthList"/>
  </dgm:cxnLst>
  <dgm:bg>
    <a:solidFill>
      <a:srgbClr val="CC66FF"/>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5F99392-49C5-4C13-A53F-857B81212D90}" type="doc">
      <dgm:prSet loTypeId="urn:microsoft.com/office/officeart/2011/layout/TabList" loCatId="list" qsTypeId="urn:microsoft.com/office/officeart/2005/8/quickstyle/simple1" qsCatId="simple" csTypeId="urn:microsoft.com/office/officeart/2005/8/colors/colorful1" csCatId="colorful" phldr="1"/>
      <dgm:spPr/>
      <dgm:t>
        <a:bodyPr/>
        <a:lstStyle/>
        <a:p>
          <a:endParaRPr lang="en-GB"/>
        </a:p>
      </dgm:t>
    </dgm:pt>
    <dgm:pt modelId="{3B8FB89E-8FA9-49D8-8488-5AA5BD716C73}">
      <dgm:prSet phldrT="[Text]" custT="1"/>
      <dgm:spPr>
        <a:solidFill>
          <a:srgbClr val="009999"/>
        </a:solidFill>
        <a:ln>
          <a:solidFill>
            <a:schemeClr val="tx1"/>
          </a:solidFill>
        </a:ln>
      </dgm:spPr>
      <dgm:t>
        <a:bodyPr/>
        <a:lstStyle/>
        <a:p>
          <a:r>
            <a:rPr lang="en-GB" sz="1400" dirty="0"/>
            <a:t>Digital</a:t>
          </a:r>
        </a:p>
      </dgm:t>
    </dgm:pt>
    <dgm:pt modelId="{864D9F88-7CEF-43E3-BCF6-559D1EEFFE6F}" type="parTrans" cxnId="{6BE3FBEE-07FE-46CA-810E-87226EB35CBB}">
      <dgm:prSet/>
      <dgm:spPr/>
      <dgm:t>
        <a:bodyPr/>
        <a:lstStyle/>
        <a:p>
          <a:endParaRPr lang="en-GB"/>
        </a:p>
      </dgm:t>
    </dgm:pt>
    <dgm:pt modelId="{A43DB183-F9FE-4E77-8461-B773A97E3C3E}" type="sibTrans" cxnId="{6BE3FBEE-07FE-46CA-810E-87226EB35CBB}">
      <dgm:prSet/>
      <dgm:spPr/>
      <dgm:t>
        <a:bodyPr/>
        <a:lstStyle/>
        <a:p>
          <a:endParaRPr lang="en-GB"/>
        </a:p>
      </dgm:t>
    </dgm:pt>
    <dgm:pt modelId="{DF861D88-1577-4689-B9E0-DF0280030A03}">
      <dgm:prSet phldrT="[Text]" custT="1"/>
      <dgm:spPr/>
      <dgm:t>
        <a:bodyPr/>
        <a:lstStyle/>
        <a:p>
          <a:r>
            <a:rPr lang="en-GB" sz="1400"/>
            <a:t> </a:t>
          </a:r>
        </a:p>
      </dgm:t>
    </dgm:pt>
    <dgm:pt modelId="{758DEA5E-B622-4966-8B0F-F5664D8EF198}" type="parTrans" cxnId="{346402C4-7638-481A-AEE9-5DCC080025E0}">
      <dgm:prSet/>
      <dgm:spPr/>
      <dgm:t>
        <a:bodyPr/>
        <a:lstStyle/>
        <a:p>
          <a:endParaRPr lang="en-GB"/>
        </a:p>
      </dgm:t>
    </dgm:pt>
    <dgm:pt modelId="{5C751399-A634-4FC6-B7F7-676830636C4C}" type="sibTrans" cxnId="{346402C4-7638-481A-AEE9-5DCC080025E0}">
      <dgm:prSet/>
      <dgm:spPr/>
      <dgm:t>
        <a:bodyPr/>
        <a:lstStyle/>
        <a:p>
          <a:endParaRPr lang="en-GB"/>
        </a:p>
      </dgm:t>
    </dgm:pt>
    <dgm:pt modelId="{3C4BC7F4-1500-45C3-8D82-D9A5951FB92F}">
      <dgm:prSet phldrT="[Text]" custT="1"/>
      <dgm:spPr>
        <a:solidFill>
          <a:srgbClr val="7030A0"/>
        </a:solidFill>
        <a:ln>
          <a:solidFill>
            <a:schemeClr val="tx1"/>
          </a:solidFill>
        </a:ln>
      </dgm:spPr>
      <dgm:t>
        <a:bodyPr/>
        <a:lstStyle/>
        <a:p>
          <a:r>
            <a:rPr lang="en-GB" sz="1200" dirty="0"/>
            <a:t>Numeracy</a:t>
          </a:r>
          <a:endParaRPr lang="en-GB" sz="1400" dirty="0"/>
        </a:p>
      </dgm:t>
    </dgm:pt>
    <dgm:pt modelId="{1C83A2D3-A084-43FC-9885-6686A46A9EBB}" type="parTrans" cxnId="{91BAF776-E87B-426C-B454-B63FB19B465D}">
      <dgm:prSet/>
      <dgm:spPr/>
      <dgm:t>
        <a:bodyPr/>
        <a:lstStyle/>
        <a:p>
          <a:endParaRPr lang="en-GB"/>
        </a:p>
      </dgm:t>
    </dgm:pt>
    <dgm:pt modelId="{BF31B968-ACDF-4EE9-91BC-25B887E26070}" type="sibTrans" cxnId="{91BAF776-E87B-426C-B454-B63FB19B465D}">
      <dgm:prSet/>
      <dgm:spPr/>
      <dgm:t>
        <a:bodyPr/>
        <a:lstStyle/>
        <a:p>
          <a:endParaRPr lang="en-GB"/>
        </a:p>
      </dgm:t>
    </dgm:pt>
    <dgm:pt modelId="{F62F349B-8D16-4257-90D1-2557AD4A6C40}">
      <dgm:prSet phldrT="[Text]" custT="1"/>
      <dgm:spPr/>
      <dgm:t>
        <a:bodyPr/>
        <a:lstStyle/>
        <a:p>
          <a:r>
            <a:rPr lang="en-GB" sz="1400"/>
            <a:t> </a:t>
          </a:r>
        </a:p>
      </dgm:t>
    </dgm:pt>
    <dgm:pt modelId="{CE055BC4-D7A6-49B7-AC27-478CD9AAAD79}" type="parTrans" cxnId="{59FF03B1-4791-4D61-B9E5-373ACD9A0F5A}">
      <dgm:prSet/>
      <dgm:spPr/>
      <dgm:t>
        <a:bodyPr/>
        <a:lstStyle/>
        <a:p>
          <a:endParaRPr lang="en-GB"/>
        </a:p>
      </dgm:t>
    </dgm:pt>
    <dgm:pt modelId="{3D4CA848-5A14-436B-8457-6CE4A7291560}" type="sibTrans" cxnId="{59FF03B1-4791-4D61-B9E5-373ACD9A0F5A}">
      <dgm:prSet/>
      <dgm:spPr/>
      <dgm:t>
        <a:bodyPr/>
        <a:lstStyle/>
        <a:p>
          <a:endParaRPr lang="en-GB"/>
        </a:p>
      </dgm:t>
    </dgm:pt>
    <dgm:pt modelId="{A001EAA2-581D-4BB7-B1D8-B8451D87302F}">
      <dgm:prSet phldrT="[Text]" custT="1"/>
      <dgm:spPr>
        <a:solidFill>
          <a:srgbClr val="FF3399"/>
        </a:solidFill>
        <a:ln>
          <a:solidFill>
            <a:schemeClr val="tx1"/>
          </a:solidFill>
        </a:ln>
      </dgm:spPr>
      <dgm:t>
        <a:bodyPr/>
        <a:lstStyle/>
        <a:p>
          <a:r>
            <a:rPr lang="en-GB" sz="1400" dirty="0"/>
            <a:t>RVE</a:t>
          </a:r>
        </a:p>
      </dgm:t>
    </dgm:pt>
    <dgm:pt modelId="{09596C66-3125-404A-B04E-A198C808BD10}" type="parTrans" cxnId="{2331FEB9-A73F-4A94-8E78-0CF19FB176CF}">
      <dgm:prSet/>
      <dgm:spPr/>
      <dgm:t>
        <a:bodyPr/>
        <a:lstStyle/>
        <a:p>
          <a:endParaRPr lang="en-GB"/>
        </a:p>
      </dgm:t>
    </dgm:pt>
    <dgm:pt modelId="{A836EF9E-CB3B-407F-9D52-88097CC30FC9}" type="sibTrans" cxnId="{2331FEB9-A73F-4A94-8E78-0CF19FB176CF}">
      <dgm:prSet/>
      <dgm:spPr/>
      <dgm:t>
        <a:bodyPr/>
        <a:lstStyle/>
        <a:p>
          <a:endParaRPr lang="en-GB"/>
        </a:p>
      </dgm:t>
    </dgm:pt>
    <dgm:pt modelId="{749F371C-14CD-4319-BF0C-2E5AB2D68642}">
      <dgm:prSet phldrT="[Text]" custT="1"/>
      <dgm:spPr/>
      <dgm:t>
        <a:bodyPr/>
        <a:lstStyle/>
        <a:p>
          <a:r>
            <a:rPr lang="en-GB" sz="1400"/>
            <a:t> </a:t>
          </a:r>
        </a:p>
      </dgm:t>
    </dgm:pt>
    <dgm:pt modelId="{853B845D-B3A6-4234-829D-5008A4034528}" type="parTrans" cxnId="{4ECD78FF-9467-4572-A3EC-DC155AFBFCB3}">
      <dgm:prSet/>
      <dgm:spPr/>
      <dgm:t>
        <a:bodyPr/>
        <a:lstStyle/>
        <a:p>
          <a:endParaRPr lang="en-GB"/>
        </a:p>
      </dgm:t>
    </dgm:pt>
    <dgm:pt modelId="{47BEEE67-4BF7-425D-8A88-80C8F5DEEDAA}" type="sibTrans" cxnId="{4ECD78FF-9467-4572-A3EC-DC155AFBFCB3}">
      <dgm:prSet/>
      <dgm:spPr/>
      <dgm:t>
        <a:bodyPr/>
        <a:lstStyle/>
        <a:p>
          <a:endParaRPr lang="en-GB"/>
        </a:p>
      </dgm:t>
    </dgm:pt>
    <dgm:pt modelId="{E0EAF1AA-1C8E-4EDD-B8F4-42ABE2F52785}">
      <dgm:prSet phldrT="[Text]" custT="1"/>
      <dgm:spPr>
        <a:ln>
          <a:solidFill>
            <a:schemeClr val="tx1"/>
          </a:solidFill>
        </a:ln>
      </dgm:spPr>
      <dgm:t>
        <a:bodyPr/>
        <a:lstStyle/>
        <a:p>
          <a:r>
            <a:rPr lang="en-GB" sz="1200" dirty="0"/>
            <a:t>Geography</a:t>
          </a:r>
          <a:endParaRPr lang="en-GB" sz="1400" dirty="0"/>
        </a:p>
      </dgm:t>
    </dgm:pt>
    <dgm:pt modelId="{0AC79570-24C8-453E-8889-2847ABC6DD30}" type="parTrans" cxnId="{38936B53-FF2C-459A-9087-739EEA300667}">
      <dgm:prSet/>
      <dgm:spPr/>
      <dgm:t>
        <a:bodyPr/>
        <a:lstStyle/>
        <a:p>
          <a:endParaRPr lang="en-GB"/>
        </a:p>
      </dgm:t>
    </dgm:pt>
    <dgm:pt modelId="{A802B87A-B8E8-4B8B-BE1C-52303BFF5536}" type="sibTrans" cxnId="{38936B53-FF2C-459A-9087-739EEA300667}">
      <dgm:prSet/>
      <dgm:spPr/>
      <dgm:t>
        <a:bodyPr/>
        <a:lstStyle/>
        <a:p>
          <a:endParaRPr lang="en-GB"/>
        </a:p>
      </dgm:t>
    </dgm:pt>
    <dgm:pt modelId="{FDC09A97-120B-4459-8FC8-6B982EDD88F8}">
      <dgm:prSet phldrT="[Text]" custT="1"/>
      <dgm:spPr/>
      <dgm:t>
        <a:bodyPr/>
        <a:lstStyle/>
        <a:p>
          <a:endParaRPr lang="en-GB" sz="1400"/>
        </a:p>
      </dgm:t>
    </dgm:pt>
    <dgm:pt modelId="{82436B6E-152D-4CFF-BB33-F031E990299C}" type="parTrans" cxnId="{1777463A-DE34-4742-BBEB-F5A3D0666AE9}">
      <dgm:prSet/>
      <dgm:spPr/>
      <dgm:t>
        <a:bodyPr/>
        <a:lstStyle/>
        <a:p>
          <a:endParaRPr lang="en-GB"/>
        </a:p>
      </dgm:t>
    </dgm:pt>
    <dgm:pt modelId="{0E14F6B7-9162-46B0-86D1-A39FE771D67D}" type="sibTrans" cxnId="{1777463A-DE34-4742-BBEB-F5A3D0666AE9}">
      <dgm:prSet/>
      <dgm:spPr/>
      <dgm:t>
        <a:bodyPr/>
        <a:lstStyle/>
        <a:p>
          <a:endParaRPr lang="en-GB"/>
        </a:p>
      </dgm:t>
    </dgm:pt>
    <dgm:pt modelId="{3A67FC93-4897-4EBD-9A38-1D62EB9ACAAF}">
      <dgm:prSet phldrT="[Text]" custT="1"/>
      <dgm:spPr/>
      <dgm:t>
        <a:bodyPr/>
        <a:lstStyle/>
        <a:p>
          <a:endParaRPr lang="en-GB" sz="1400"/>
        </a:p>
      </dgm:t>
    </dgm:pt>
    <dgm:pt modelId="{3901D40C-7273-47F1-B72F-49D7966EF3C7}" type="parTrans" cxnId="{4012612C-BC55-4A6B-8305-191EC0D45A43}">
      <dgm:prSet/>
      <dgm:spPr/>
      <dgm:t>
        <a:bodyPr/>
        <a:lstStyle/>
        <a:p>
          <a:endParaRPr lang="en-GB"/>
        </a:p>
      </dgm:t>
    </dgm:pt>
    <dgm:pt modelId="{0571B34B-D7DA-4A91-B97A-B3B213BF4936}" type="sibTrans" cxnId="{4012612C-BC55-4A6B-8305-191EC0D45A43}">
      <dgm:prSet/>
      <dgm:spPr/>
      <dgm:t>
        <a:bodyPr/>
        <a:lstStyle/>
        <a:p>
          <a:endParaRPr lang="en-GB"/>
        </a:p>
      </dgm:t>
    </dgm:pt>
    <dgm:pt modelId="{07E59273-8767-4947-B2FE-562B43597FBB}">
      <dgm:prSet phldrT="[Text]" custT="1"/>
      <dgm:spPr>
        <a:solidFill>
          <a:srgbClr val="CC3300"/>
        </a:solidFill>
        <a:ln>
          <a:solidFill>
            <a:schemeClr val="tx1"/>
          </a:solidFill>
        </a:ln>
      </dgm:spPr>
      <dgm:t>
        <a:bodyPr/>
        <a:lstStyle/>
        <a:p>
          <a:r>
            <a:rPr lang="en-GB" sz="1200" dirty="0"/>
            <a:t>Numeracy</a:t>
          </a:r>
          <a:endParaRPr lang="en-GB" sz="1400" dirty="0"/>
        </a:p>
      </dgm:t>
    </dgm:pt>
    <dgm:pt modelId="{7F59E3B1-5736-4236-9F58-463BD4C0FCF2}" type="sibTrans" cxnId="{6DB84A6D-5C3D-4AFF-AB63-44E906B5AC06}">
      <dgm:prSet/>
      <dgm:spPr/>
      <dgm:t>
        <a:bodyPr/>
        <a:lstStyle/>
        <a:p>
          <a:endParaRPr lang="en-GB"/>
        </a:p>
      </dgm:t>
    </dgm:pt>
    <dgm:pt modelId="{08800422-13E5-42CB-BF6C-8F089BB34CAA}" type="parTrans" cxnId="{6DB84A6D-5C3D-4AFF-AB63-44E906B5AC06}">
      <dgm:prSet/>
      <dgm:spPr/>
      <dgm:t>
        <a:bodyPr/>
        <a:lstStyle/>
        <a:p>
          <a:endParaRPr lang="en-GB"/>
        </a:p>
      </dgm:t>
    </dgm:pt>
    <dgm:pt modelId="{27A71F52-3192-4E89-9614-1AC820CC2DBB}" type="pres">
      <dgm:prSet presAssocID="{F5F99392-49C5-4C13-A53F-857B81212D90}" presName="Name0" presStyleCnt="0">
        <dgm:presLayoutVars>
          <dgm:chMax/>
          <dgm:chPref val="3"/>
          <dgm:dir/>
          <dgm:animOne val="branch"/>
          <dgm:animLvl val="lvl"/>
        </dgm:presLayoutVars>
      </dgm:prSet>
      <dgm:spPr/>
    </dgm:pt>
    <dgm:pt modelId="{F3E34061-C78D-4C65-B479-C376D6B74B0F}" type="pres">
      <dgm:prSet presAssocID="{3B8FB89E-8FA9-49D8-8488-5AA5BD716C73}" presName="composite" presStyleCnt="0"/>
      <dgm:spPr/>
    </dgm:pt>
    <dgm:pt modelId="{0BECDC9C-B80C-4971-8452-24C843D1290B}" type="pres">
      <dgm:prSet presAssocID="{3B8FB89E-8FA9-49D8-8488-5AA5BD716C73}" presName="FirstChild" presStyleLbl="revTx" presStyleIdx="0" presStyleCnt="5">
        <dgm:presLayoutVars>
          <dgm:chMax val="0"/>
          <dgm:chPref val="0"/>
          <dgm:bulletEnabled val="1"/>
        </dgm:presLayoutVars>
      </dgm:prSet>
      <dgm:spPr/>
    </dgm:pt>
    <dgm:pt modelId="{47C47C67-97A9-4E02-8D22-9115C00A1B72}" type="pres">
      <dgm:prSet presAssocID="{3B8FB89E-8FA9-49D8-8488-5AA5BD716C73}" presName="Parent" presStyleLbl="alignNode1" presStyleIdx="0" presStyleCnt="5">
        <dgm:presLayoutVars>
          <dgm:chMax val="3"/>
          <dgm:chPref val="3"/>
          <dgm:bulletEnabled val="1"/>
        </dgm:presLayoutVars>
      </dgm:prSet>
      <dgm:spPr/>
    </dgm:pt>
    <dgm:pt modelId="{C6D5467F-4837-447C-8787-B91C9AEEC14E}" type="pres">
      <dgm:prSet presAssocID="{3B8FB89E-8FA9-49D8-8488-5AA5BD716C73}" presName="Accent" presStyleLbl="parChTrans1D1" presStyleIdx="0" presStyleCnt="5"/>
      <dgm:spPr/>
    </dgm:pt>
    <dgm:pt modelId="{7D2C6D4C-837E-4F4D-A472-4642BE18E557}" type="pres">
      <dgm:prSet presAssocID="{A43DB183-F9FE-4E77-8461-B773A97E3C3E}" presName="sibTrans" presStyleCnt="0"/>
      <dgm:spPr/>
    </dgm:pt>
    <dgm:pt modelId="{774759C4-99D4-4EF3-B5FC-2DF88C91E2CF}" type="pres">
      <dgm:prSet presAssocID="{3C4BC7F4-1500-45C3-8D82-D9A5951FB92F}" presName="composite" presStyleCnt="0"/>
      <dgm:spPr/>
    </dgm:pt>
    <dgm:pt modelId="{FC5AACF1-F8B3-48A5-9F17-DFD4F5124191}" type="pres">
      <dgm:prSet presAssocID="{3C4BC7F4-1500-45C3-8D82-D9A5951FB92F}" presName="FirstChild" presStyleLbl="revTx" presStyleIdx="1" presStyleCnt="5">
        <dgm:presLayoutVars>
          <dgm:chMax val="0"/>
          <dgm:chPref val="0"/>
          <dgm:bulletEnabled val="1"/>
        </dgm:presLayoutVars>
      </dgm:prSet>
      <dgm:spPr/>
    </dgm:pt>
    <dgm:pt modelId="{20E48F43-B081-4576-B77D-C98BEFE010AA}" type="pres">
      <dgm:prSet presAssocID="{3C4BC7F4-1500-45C3-8D82-D9A5951FB92F}" presName="Parent" presStyleLbl="alignNode1" presStyleIdx="1" presStyleCnt="5">
        <dgm:presLayoutVars>
          <dgm:chMax val="3"/>
          <dgm:chPref val="3"/>
          <dgm:bulletEnabled val="1"/>
        </dgm:presLayoutVars>
      </dgm:prSet>
      <dgm:spPr/>
    </dgm:pt>
    <dgm:pt modelId="{4C87646E-5C92-40EF-9209-D53F794D31BA}" type="pres">
      <dgm:prSet presAssocID="{3C4BC7F4-1500-45C3-8D82-D9A5951FB92F}" presName="Accent" presStyleLbl="parChTrans1D1" presStyleIdx="1" presStyleCnt="5"/>
      <dgm:spPr/>
    </dgm:pt>
    <dgm:pt modelId="{8C0D3643-43D3-4BA5-9ABB-48EFD2CF5D5B}" type="pres">
      <dgm:prSet presAssocID="{BF31B968-ACDF-4EE9-91BC-25B887E26070}" presName="sibTrans" presStyleCnt="0"/>
      <dgm:spPr/>
    </dgm:pt>
    <dgm:pt modelId="{71F151DD-3898-4651-8AE7-F9BB12A09E63}" type="pres">
      <dgm:prSet presAssocID="{A001EAA2-581D-4BB7-B1D8-B8451D87302F}" presName="composite" presStyleCnt="0"/>
      <dgm:spPr/>
    </dgm:pt>
    <dgm:pt modelId="{0D0F3F31-C825-4795-BCBE-D677066585E8}" type="pres">
      <dgm:prSet presAssocID="{A001EAA2-581D-4BB7-B1D8-B8451D87302F}" presName="FirstChild" presStyleLbl="revTx" presStyleIdx="2" presStyleCnt="5">
        <dgm:presLayoutVars>
          <dgm:chMax val="0"/>
          <dgm:chPref val="0"/>
          <dgm:bulletEnabled val="1"/>
        </dgm:presLayoutVars>
      </dgm:prSet>
      <dgm:spPr/>
    </dgm:pt>
    <dgm:pt modelId="{0F661122-FF5C-41FD-8986-F2E25502D929}" type="pres">
      <dgm:prSet presAssocID="{A001EAA2-581D-4BB7-B1D8-B8451D87302F}" presName="Parent" presStyleLbl="alignNode1" presStyleIdx="2" presStyleCnt="5">
        <dgm:presLayoutVars>
          <dgm:chMax val="3"/>
          <dgm:chPref val="3"/>
          <dgm:bulletEnabled val="1"/>
        </dgm:presLayoutVars>
      </dgm:prSet>
      <dgm:spPr/>
    </dgm:pt>
    <dgm:pt modelId="{EB609FDB-D64A-47ED-B9E8-FEAC23B2C3A6}" type="pres">
      <dgm:prSet presAssocID="{A001EAA2-581D-4BB7-B1D8-B8451D87302F}" presName="Accent" presStyleLbl="parChTrans1D1" presStyleIdx="2" presStyleCnt="5"/>
      <dgm:spPr/>
    </dgm:pt>
    <dgm:pt modelId="{27591710-3DF1-43A0-AA86-7CE12598EEE4}" type="pres">
      <dgm:prSet presAssocID="{A836EF9E-CB3B-407F-9D52-88097CC30FC9}" presName="sibTrans" presStyleCnt="0"/>
      <dgm:spPr/>
    </dgm:pt>
    <dgm:pt modelId="{DABD9F9C-C61E-4696-8079-1E3CD3F10554}" type="pres">
      <dgm:prSet presAssocID="{E0EAF1AA-1C8E-4EDD-B8F4-42ABE2F52785}" presName="composite" presStyleCnt="0"/>
      <dgm:spPr/>
    </dgm:pt>
    <dgm:pt modelId="{CDBE7ECF-F590-467D-B269-19ED3E4AF0C5}" type="pres">
      <dgm:prSet presAssocID="{E0EAF1AA-1C8E-4EDD-B8F4-42ABE2F52785}" presName="FirstChild" presStyleLbl="revTx" presStyleIdx="3" presStyleCnt="5">
        <dgm:presLayoutVars>
          <dgm:chMax val="0"/>
          <dgm:chPref val="0"/>
          <dgm:bulletEnabled val="1"/>
        </dgm:presLayoutVars>
      </dgm:prSet>
      <dgm:spPr/>
    </dgm:pt>
    <dgm:pt modelId="{22BA5738-8198-414D-A6D5-D20E3D9E5F31}" type="pres">
      <dgm:prSet presAssocID="{E0EAF1AA-1C8E-4EDD-B8F4-42ABE2F52785}" presName="Parent" presStyleLbl="alignNode1" presStyleIdx="3" presStyleCnt="5">
        <dgm:presLayoutVars>
          <dgm:chMax val="3"/>
          <dgm:chPref val="3"/>
          <dgm:bulletEnabled val="1"/>
        </dgm:presLayoutVars>
      </dgm:prSet>
      <dgm:spPr/>
    </dgm:pt>
    <dgm:pt modelId="{A3F14F9C-E5F9-4FB7-A080-9CF96D84CD66}" type="pres">
      <dgm:prSet presAssocID="{E0EAF1AA-1C8E-4EDD-B8F4-42ABE2F52785}" presName="Accent" presStyleLbl="parChTrans1D1" presStyleIdx="3" presStyleCnt="5"/>
      <dgm:spPr/>
    </dgm:pt>
    <dgm:pt modelId="{ED27C59F-879E-46B1-85DB-D99FA5D5CCC1}" type="pres">
      <dgm:prSet presAssocID="{A802B87A-B8E8-4B8B-BE1C-52303BFF5536}" presName="sibTrans" presStyleCnt="0"/>
      <dgm:spPr/>
    </dgm:pt>
    <dgm:pt modelId="{F9CF6742-93AA-48FB-BFAB-82512B5F3282}" type="pres">
      <dgm:prSet presAssocID="{07E59273-8767-4947-B2FE-562B43597FBB}" presName="composite" presStyleCnt="0"/>
      <dgm:spPr/>
    </dgm:pt>
    <dgm:pt modelId="{7B0FE066-775A-4625-8F94-A5E6F87DFCFF}" type="pres">
      <dgm:prSet presAssocID="{07E59273-8767-4947-B2FE-562B43597FBB}" presName="FirstChild" presStyleLbl="revTx" presStyleIdx="4" presStyleCnt="5">
        <dgm:presLayoutVars>
          <dgm:chMax val="0"/>
          <dgm:chPref val="0"/>
          <dgm:bulletEnabled val="1"/>
        </dgm:presLayoutVars>
      </dgm:prSet>
      <dgm:spPr/>
    </dgm:pt>
    <dgm:pt modelId="{1E9B5D5E-FC63-4918-B9D4-5C0D0210F2A5}" type="pres">
      <dgm:prSet presAssocID="{07E59273-8767-4947-B2FE-562B43597FBB}" presName="Parent" presStyleLbl="alignNode1" presStyleIdx="4" presStyleCnt="5">
        <dgm:presLayoutVars>
          <dgm:chMax val="3"/>
          <dgm:chPref val="3"/>
          <dgm:bulletEnabled val="1"/>
        </dgm:presLayoutVars>
      </dgm:prSet>
      <dgm:spPr/>
    </dgm:pt>
    <dgm:pt modelId="{6D19CD1B-5941-468D-A133-B60E96D5B54C}" type="pres">
      <dgm:prSet presAssocID="{07E59273-8767-4947-B2FE-562B43597FBB}" presName="Accent" presStyleLbl="parChTrans1D1" presStyleIdx="4" presStyleCnt="5"/>
      <dgm:spPr/>
    </dgm:pt>
  </dgm:ptLst>
  <dgm:cxnLst>
    <dgm:cxn modelId="{28511200-297D-450E-AF58-A2FD0083E424}" type="presOf" srcId="{FDC09A97-120B-4459-8FC8-6B982EDD88F8}" destId="{CDBE7ECF-F590-467D-B269-19ED3E4AF0C5}" srcOrd="0" destOrd="0" presId="urn:microsoft.com/office/officeart/2011/layout/TabList"/>
    <dgm:cxn modelId="{4012612C-BC55-4A6B-8305-191EC0D45A43}" srcId="{07E59273-8767-4947-B2FE-562B43597FBB}" destId="{3A67FC93-4897-4EBD-9A38-1D62EB9ACAAF}" srcOrd="0" destOrd="0" parTransId="{3901D40C-7273-47F1-B72F-49D7966EF3C7}" sibTransId="{0571B34B-D7DA-4A91-B97A-B3B213BF4936}"/>
    <dgm:cxn modelId="{3B35DE2E-0E82-4DFE-961A-CDFE3B08B8F1}" type="presOf" srcId="{3A67FC93-4897-4EBD-9A38-1D62EB9ACAAF}" destId="{7B0FE066-775A-4625-8F94-A5E6F87DFCFF}" srcOrd="0" destOrd="0" presId="urn:microsoft.com/office/officeart/2011/layout/TabList"/>
    <dgm:cxn modelId="{36629138-6808-418B-9F14-DE063597448D}" type="presOf" srcId="{F5F99392-49C5-4C13-A53F-857B81212D90}" destId="{27A71F52-3192-4E89-9614-1AC820CC2DBB}" srcOrd="0" destOrd="0" presId="urn:microsoft.com/office/officeart/2011/layout/TabList"/>
    <dgm:cxn modelId="{1777463A-DE34-4742-BBEB-F5A3D0666AE9}" srcId="{E0EAF1AA-1C8E-4EDD-B8F4-42ABE2F52785}" destId="{FDC09A97-120B-4459-8FC8-6B982EDD88F8}" srcOrd="0" destOrd="0" parTransId="{82436B6E-152D-4CFF-BB33-F031E990299C}" sibTransId="{0E14F6B7-9162-46B0-86D1-A39FE771D67D}"/>
    <dgm:cxn modelId="{3CF4B93B-8583-4606-8D5A-8AA1C73DA52F}" type="presOf" srcId="{3C4BC7F4-1500-45C3-8D82-D9A5951FB92F}" destId="{20E48F43-B081-4576-B77D-C98BEFE010AA}" srcOrd="0" destOrd="0" presId="urn:microsoft.com/office/officeart/2011/layout/TabList"/>
    <dgm:cxn modelId="{5F4CF85E-5729-44C9-9431-13B18E8E6782}" type="presOf" srcId="{749F371C-14CD-4319-BF0C-2E5AB2D68642}" destId="{0D0F3F31-C825-4795-BCBE-D677066585E8}" srcOrd="0" destOrd="0" presId="urn:microsoft.com/office/officeart/2011/layout/TabList"/>
    <dgm:cxn modelId="{44BED261-3440-471C-9182-069FCFC46890}" type="presOf" srcId="{DF861D88-1577-4689-B9E0-DF0280030A03}" destId="{0BECDC9C-B80C-4971-8452-24C843D1290B}" srcOrd="0" destOrd="0" presId="urn:microsoft.com/office/officeart/2011/layout/TabList"/>
    <dgm:cxn modelId="{F3844366-C24E-4C0D-8531-DFC94C386240}" type="presOf" srcId="{3B8FB89E-8FA9-49D8-8488-5AA5BD716C73}" destId="{47C47C67-97A9-4E02-8D22-9115C00A1B72}" srcOrd="0" destOrd="0" presId="urn:microsoft.com/office/officeart/2011/layout/TabList"/>
    <dgm:cxn modelId="{6DB84A6D-5C3D-4AFF-AB63-44E906B5AC06}" srcId="{F5F99392-49C5-4C13-A53F-857B81212D90}" destId="{07E59273-8767-4947-B2FE-562B43597FBB}" srcOrd="4" destOrd="0" parTransId="{08800422-13E5-42CB-BF6C-8F089BB34CAA}" sibTransId="{7F59E3B1-5736-4236-9F58-463BD4C0FCF2}"/>
    <dgm:cxn modelId="{38936B53-FF2C-459A-9087-739EEA300667}" srcId="{F5F99392-49C5-4C13-A53F-857B81212D90}" destId="{E0EAF1AA-1C8E-4EDD-B8F4-42ABE2F52785}" srcOrd="3" destOrd="0" parTransId="{0AC79570-24C8-453E-8889-2847ABC6DD30}" sibTransId="{A802B87A-B8E8-4B8B-BE1C-52303BFF5536}"/>
    <dgm:cxn modelId="{822FBB74-BB33-4DC7-8F66-70ACD529A042}" type="presOf" srcId="{A001EAA2-581D-4BB7-B1D8-B8451D87302F}" destId="{0F661122-FF5C-41FD-8986-F2E25502D929}" srcOrd="0" destOrd="0" presId="urn:microsoft.com/office/officeart/2011/layout/TabList"/>
    <dgm:cxn modelId="{3BEDDC75-5547-4880-8FC8-B87B61138307}" type="presOf" srcId="{F62F349B-8D16-4257-90D1-2557AD4A6C40}" destId="{FC5AACF1-F8B3-48A5-9F17-DFD4F5124191}" srcOrd="0" destOrd="0" presId="urn:microsoft.com/office/officeart/2011/layout/TabList"/>
    <dgm:cxn modelId="{91BAF776-E87B-426C-B454-B63FB19B465D}" srcId="{F5F99392-49C5-4C13-A53F-857B81212D90}" destId="{3C4BC7F4-1500-45C3-8D82-D9A5951FB92F}" srcOrd="1" destOrd="0" parTransId="{1C83A2D3-A084-43FC-9885-6686A46A9EBB}" sibTransId="{BF31B968-ACDF-4EE9-91BC-25B887E26070}"/>
    <dgm:cxn modelId="{49005277-C49E-4158-8FCA-72D07C4F5615}" type="presOf" srcId="{E0EAF1AA-1C8E-4EDD-B8F4-42ABE2F52785}" destId="{22BA5738-8198-414D-A6D5-D20E3D9E5F31}" srcOrd="0" destOrd="0" presId="urn:microsoft.com/office/officeart/2011/layout/TabList"/>
    <dgm:cxn modelId="{CDD6B3A8-3CCD-4092-A1DB-FC285C49ABE1}" type="presOf" srcId="{07E59273-8767-4947-B2FE-562B43597FBB}" destId="{1E9B5D5E-FC63-4918-B9D4-5C0D0210F2A5}" srcOrd="0" destOrd="0" presId="urn:microsoft.com/office/officeart/2011/layout/TabList"/>
    <dgm:cxn modelId="{59FF03B1-4791-4D61-B9E5-373ACD9A0F5A}" srcId="{3C4BC7F4-1500-45C3-8D82-D9A5951FB92F}" destId="{F62F349B-8D16-4257-90D1-2557AD4A6C40}" srcOrd="0" destOrd="0" parTransId="{CE055BC4-D7A6-49B7-AC27-478CD9AAAD79}" sibTransId="{3D4CA848-5A14-436B-8457-6CE4A7291560}"/>
    <dgm:cxn modelId="{2331FEB9-A73F-4A94-8E78-0CF19FB176CF}" srcId="{F5F99392-49C5-4C13-A53F-857B81212D90}" destId="{A001EAA2-581D-4BB7-B1D8-B8451D87302F}" srcOrd="2" destOrd="0" parTransId="{09596C66-3125-404A-B04E-A198C808BD10}" sibTransId="{A836EF9E-CB3B-407F-9D52-88097CC30FC9}"/>
    <dgm:cxn modelId="{346402C4-7638-481A-AEE9-5DCC080025E0}" srcId="{3B8FB89E-8FA9-49D8-8488-5AA5BD716C73}" destId="{DF861D88-1577-4689-B9E0-DF0280030A03}" srcOrd="0" destOrd="0" parTransId="{758DEA5E-B622-4966-8B0F-F5664D8EF198}" sibTransId="{5C751399-A634-4FC6-B7F7-676830636C4C}"/>
    <dgm:cxn modelId="{6BE3FBEE-07FE-46CA-810E-87226EB35CBB}" srcId="{F5F99392-49C5-4C13-A53F-857B81212D90}" destId="{3B8FB89E-8FA9-49D8-8488-5AA5BD716C73}" srcOrd="0" destOrd="0" parTransId="{864D9F88-7CEF-43E3-BCF6-559D1EEFFE6F}" sibTransId="{A43DB183-F9FE-4E77-8461-B773A97E3C3E}"/>
    <dgm:cxn modelId="{4ECD78FF-9467-4572-A3EC-DC155AFBFCB3}" srcId="{A001EAA2-581D-4BB7-B1D8-B8451D87302F}" destId="{749F371C-14CD-4319-BF0C-2E5AB2D68642}" srcOrd="0" destOrd="0" parTransId="{853B845D-B3A6-4234-829D-5008A4034528}" sibTransId="{47BEEE67-4BF7-425D-8A88-80C8F5DEEDAA}"/>
    <dgm:cxn modelId="{BF7F06FA-CA88-4212-B912-EA86B90EB6CE}" type="presParOf" srcId="{27A71F52-3192-4E89-9614-1AC820CC2DBB}" destId="{F3E34061-C78D-4C65-B479-C376D6B74B0F}" srcOrd="0" destOrd="0" presId="urn:microsoft.com/office/officeart/2011/layout/TabList"/>
    <dgm:cxn modelId="{42A244E0-AD39-492C-BDFF-38059D0F594E}" type="presParOf" srcId="{F3E34061-C78D-4C65-B479-C376D6B74B0F}" destId="{0BECDC9C-B80C-4971-8452-24C843D1290B}" srcOrd="0" destOrd="0" presId="urn:microsoft.com/office/officeart/2011/layout/TabList"/>
    <dgm:cxn modelId="{9FE3FA9E-CDF5-47E8-9DD3-DB67BA59124D}" type="presParOf" srcId="{F3E34061-C78D-4C65-B479-C376D6B74B0F}" destId="{47C47C67-97A9-4E02-8D22-9115C00A1B72}" srcOrd="1" destOrd="0" presId="urn:microsoft.com/office/officeart/2011/layout/TabList"/>
    <dgm:cxn modelId="{55A27EB3-B575-48F3-A705-D23CAC6E0A8A}" type="presParOf" srcId="{F3E34061-C78D-4C65-B479-C376D6B74B0F}" destId="{C6D5467F-4837-447C-8787-B91C9AEEC14E}" srcOrd="2" destOrd="0" presId="urn:microsoft.com/office/officeart/2011/layout/TabList"/>
    <dgm:cxn modelId="{18C61840-321F-4088-9089-4286B9B80D74}" type="presParOf" srcId="{27A71F52-3192-4E89-9614-1AC820CC2DBB}" destId="{7D2C6D4C-837E-4F4D-A472-4642BE18E557}" srcOrd="1" destOrd="0" presId="urn:microsoft.com/office/officeart/2011/layout/TabList"/>
    <dgm:cxn modelId="{22DAAA47-7F59-4EE5-8BE2-365A49DEB3F7}" type="presParOf" srcId="{27A71F52-3192-4E89-9614-1AC820CC2DBB}" destId="{774759C4-99D4-4EF3-B5FC-2DF88C91E2CF}" srcOrd="2" destOrd="0" presId="urn:microsoft.com/office/officeart/2011/layout/TabList"/>
    <dgm:cxn modelId="{BC6D01A6-42A9-454B-9A69-2EF3636CFB00}" type="presParOf" srcId="{774759C4-99D4-4EF3-B5FC-2DF88C91E2CF}" destId="{FC5AACF1-F8B3-48A5-9F17-DFD4F5124191}" srcOrd="0" destOrd="0" presId="urn:microsoft.com/office/officeart/2011/layout/TabList"/>
    <dgm:cxn modelId="{2B2EEAB7-D44C-416E-8387-80D9A5896FA1}" type="presParOf" srcId="{774759C4-99D4-4EF3-B5FC-2DF88C91E2CF}" destId="{20E48F43-B081-4576-B77D-C98BEFE010AA}" srcOrd="1" destOrd="0" presId="urn:microsoft.com/office/officeart/2011/layout/TabList"/>
    <dgm:cxn modelId="{DDF26689-CE26-40EE-AFDC-C44B967A1A29}" type="presParOf" srcId="{774759C4-99D4-4EF3-B5FC-2DF88C91E2CF}" destId="{4C87646E-5C92-40EF-9209-D53F794D31BA}" srcOrd="2" destOrd="0" presId="urn:microsoft.com/office/officeart/2011/layout/TabList"/>
    <dgm:cxn modelId="{15D9613F-539B-4D32-A9B5-C50D05EA91CF}" type="presParOf" srcId="{27A71F52-3192-4E89-9614-1AC820CC2DBB}" destId="{8C0D3643-43D3-4BA5-9ABB-48EFD2CF5D5B}" srcOrd="3" destOrd="0" presId="urn:microsoft.com/office/officeart/2011/layout/TabList"/>
    <dgm:cxn modelId="{3FAC43AF-2E83-43C5-8A19-2BCF1A131542}" type="presParOf" srcId="{27A71F52-3192-4E89-9614-1AC820CC2DBB}" destId="{71F151DD-3898-4651-8AE7-F9BB12A09E63}" srcOrd="4" destOrd="0" presId="urn:microsoft.com/office/officeart/2011/layout/TabList"/>
    <dgm:cxn modelId="{7AB2AF1C-D0A8-42EB-AA76-A6C19BCDA656}" type="presParOf" srcId="{71F151DD-3898-4651-8AE7-F9BB12A09E63}" destId="{0D0F3F31-C825-4795-BCBE-D677066585E8}" srcOrd="0" destOrd="0" presId="urn:microsoft.com/office/officeart/2011/layout/TabList"/>
    <dgm:cxn modelId="{24F4C051-C11E-4C5D-8577-9AA82935E940}" type="presParOf" srcId="{71F151DD-3898-4651-8AE7-F9BB12A09E63}" destId="{0F661122-FF5C-41FD-8986-F2E25502D929}" srcOrd="1" destOrd="0" presId="urn:microsoft.com/office/officeart/2011/layout/TabList"/>
    <dgm:cxn modelId="{B289D2BB-6819-4A1F-910D-7EC6FD3508DC}" type="presParOf" srcId="{71F151DD-3898-4651-8AE7-F9BB12A09E63}" destId="{EB609FDB-D64A-47ED-B9E8-FEAC23B2C3A6}" srcOrd="2" destOrd="0" presId="urn:microsoft.com/office/officeart/2011/layout/TabList"/>
    <dgm:cxn modelId="{CD93F6C4-0E26-4638-8EC3-D0249EB6F05F}" type="presParOf" srcId="{27A71F52-3192-4E89-9614-1AC820CC2DBB}" destId="{27591710-3DF1-43A0-AA86-7CE12598EEE4}" srcOrd="5" destOrd="0" presId="urn:microsoft.com/office/officeart/2011/layout/TabList"/>
    <dgm:cxn modelId="{91031B1E-1537-4F8A-A09B-2115B2CD2B80}" type="presParOf" srcId="{27A71F52-3192-4E89-9614-1AC820CC2DBB}" destId="{DABD9F9C-C61E-4696-8079-1E3CD3F10554}" srcOrd="6" destOrd="0" presId="urn:microsoft.com/office/officeart/2011/layout/TabList"/>
    <dgm:cxn modelId="{39E34BCC-DB68-4546-99E4-A6B0585F23E9}" type="presParOf" srcId="{DABD9F9C-C61E-4696-8079-1E3CD3F10554}" destId="{CDBE7ECF-F590-467D-B269-19ED3E4AF0C5}" srcOrd="0" destOrd="0" presId="urn:microsoft.com/office/officeart/2011/layout/TabList"/>
    <dgm:cxn modelId="{CDEF5325-3902-4C58-865C-0749A3B16A75}" type="presParOf" srcId="{DABD9F9C-C61E-4696-8079-1E3CD3F10554}" destId="{22BA5738-8198-414D-A6D5-D20E3D9E5F31}" srcOrd="1" destOrd="0" presId="urn:microsoft.com/office/officeart/2011/layout/TabList"/>
    <dgm:cxn modelId="{D0C4D7FE-CFD6-4E4F-AD2A-A9A0E518EEBB}" type="presParOf" srcId="{DABD9F9C-C61E-4696-8079-1E3CD3F10554}" destId="{A3F14F9C-E5F9-4FB7-A080-9CF96D84CD66}" srcOrd="2" destOrd="0" presId="urn:microsoft.com/office/officeart/2011/layout/TabList"/>
    <dgm:cxn modelId="{74CD96BB-1940-4336-A31A-F4459D3BDE97}" type="presParOf" srcId="{27A71F52-3192-4E89-9614-1AC820CC2DBB}" destId="{ED27C59F-879E-46B1-85DB-D99FA5D5CCC1}" srcOrd="7" destOrd="0" presId="urn:microsoft.com/office/officeart/2011/layout/TabList"/>
    <dgm:cxn modelId="{13D39C50-BE33-4FCB-8411-90C1FFA1DCB2}" type="presParOf" srcId="{27A71F52-3192-4E89-9614-1AC820CC2DBB}" destId="{F9CF6742-93AA-48FB-BFAB-82512B5F3282}" srcOrd="8" destOrd="0" presId="urn:microsoft.com/office/officeart/2011/layout/TabList"/>
    <dgm:cxn modelId="{8E66D1F0-565B-4C23-8EFC-09600255A0CA}" type="presParOf" srcId="{F9CF6742-93AA-48FB-BFAB-82512B5F3282}" destId="{7B0FE066-775A-4625-8F94-A5E6F87DFCFF}" srcOrd="0" destOrd="0" presId="urn:microsoft.com/office/officeart/2011/layout/TabList"/>
    <dgm:cxn modelId="{B50AF2E4-08DC-4315-9300-F42DD8C879EF}" type="presParOf" srcId="{F9CF6742-93AA-48FB-BFAB-82512B5F3282}" destId="{1E9B5D5E-FC63-4918-B9D4-5C0D0210F2A5}" srcOrd="1" destOrd="0" presId="urn:microsoft.com/office/officeart/2011/layout/TabList"/>
    <dgm:cxn modelId="{12533A08-B90B-4EEF-A185-484C689AE98C}" type="presParOf" srcId="{F9CF6742-93AA-48FB-BFAB-82512B5F3282}" destId="{6D19CD1B-5941-468D-A133-B60E96D5B54C}" srcOrd="2" destOrd="0" presId="urn:microsoft.com/office/officeart/2011/layout/Tab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14303D1-91B5-4DD8-90E6-00AE72C4A5C5}" type="doc">
      <dgm:prSet loTypeId="urn:diagrams.loki3.com/VaryingWidthList" loCatId="list" qsTypeId="urn:microsoft.com/office/officeart/2005/8/quickstyle/simple1" qsCatId="simple" csTypeId="urn:microsoft.com/office/officeart/2005/8/colors/colorful1" csCatId="colorful" phldr="1"/>
      <dgm:spPr/>
      <dgm:t>
        <a:bodyPr/>
        <a:lstStyle/>
        <a:p>
          <a:endParaRPr lang="en-GB"/>
        </a:p>
      </dgm:t>
    </dgm:pt>
    <dgm:pt modelId="{18FC90F7-43BA-48CD-A033-6CF1445E1B15}">
      <dgm:prSet phldrT="[Text]" custT="1">
        <dgm:style>
          <a:lnRef idx="2">
            <a:schemeClr val="accent4"/>
          </a:lnRef>
          <a:fillRef idx="1">
            <a:schemeClr val="lt1"/>
          </a:fillRef>
          <a:effectRef idx="0">
            <a:schemeClr val="accent4"/>
          </a:effectRef>
          <a:fontRef idx="minor">
            <a:schemeClr val="dk1"/>
          </a:fontRef>
        </dgm:style>
      </dgm:prSet>
      <dgm:spPr>
        <a:ln w="38100">
          <a:solidFill>
            <a:schemeClr val="accent1"/>
          </a:solidFill>
        </a:ln>
      </dgm:spPr>
      <dgm:t>
        <a:bodyPr/>
        <a:lstStyle/>
        <a:p>
          <a:pPr algn="l">
            <a:spcAft>
              <a:spcPts val="0"/>
            </a:spcAft>
          </a:pPr>
          <a:r>
            <a:rPr lang="en-GB" sz="800" b="1" u="none" dirty="0">
              <a:latin typeface="Ink Free" panose="03080402000500000000" pitchFamily="66" charset="0"/>
            </a:rPr>
            <a:t>Skills. </a:t>
          </a:r>
          <a:endParaRPr lang="en-GB" sz="800" b="0" u="none" dirty="0">
            <a:latin typeface="+mn-lt"/>
          </a:endParaRPr>
        </a:p>
        <a:p>
          <a:pPr algn="l">
            <a:spcAft>
              <a:spcPts val="0"/>
            </a:spcAft>
          </a:pPr>
          <a:r>
            <a:rPr lang="en-GB" sz="800" b="0" dirty="0">
              <a:solidFill>
                <a:srgbClr val="FF0000"/>
              </a:solidFill>
              <a:latin typeface="+mn-lt"/>
            </a:rPr>
            <a:t>I have basic practical skills where I can follow a method with support to collect simple data, such as from fossil models or crater investigations.</a:t>
          </a:r>
        </a:p>
        <a:p>
          <a:pPr algn="l">
            <a:spcAft>
              <a:spcPts val="0"/>
            </a:spcAft>
          </a:pPr>
          <a:r>
            <a:rPr lang="en-GB" sz="800" b="0" dirty="0">
              <a:solidFill>
                <a:srgbClr val="FFC000"/>
              </a:solidFill>
              <a:latin typeface="+mn-lt"/>
            </a:rPr>
            <a:t>I can construct data tables with correct headings and follow methods independently to collect data linked to dinosaurs (e.g. fossil size, stride length).</a:t>
          </a:r>
        </a:p>
        <a:p>
          <a:pPr algn="l">
            <a:spcAft>
              <a:spcPts val="0"/>
            </a:spcAft>
          </a:pPr>
          <a:r>
            <a:rPr lang="en-GB" sz="800" b="0" dirty="0">
              <a:solidFill>
                <a:srgbClr val="FFFF00"/>
              </a:solidFill>
              <a:latin typeface="+mn-lt"/>
            </a:rPr>
            <a:t>I can apply my understanding of variables to carry out investigations that produce valid and reliable data, such as exploring fossil evidence or crater patterns.</a:t>
          </a:r>
        </a:p>
        <a:p>
          <a:pPr algn="l">
            <a:spcAft>
              <a:spcPts val="0"/>
            </a:spcAft>
          </a:pPr>
          <a:r>
            <a:rPr lang="en-GB" sz="800" b="0" dirty="0">
              <a:solidFill>
                <a:srgbClr val="00B0F0"/>
              </a:solidFill>
              <a:latin typeface="+mn-lt"/>
            </a:rPr>
            <a:t>I can build on my skills to identify improvements to my method and suggest ways to increase the validity of my results.</a:t>
          </a:r>
        </a:p>
        <a:p>
          <a:pPr algn="l">
            <a:spcAft>
              <a:spcPts val="0"/>
            </a:spcAft>
          </a:pPr>
          <a:r>
            <a:rPr lang="en-GB" sz="800" b="0" dirty="0">
              <a:solidFill>
                <a:srgbClr val="00B050"/>
              </a:solidFill>
              <a:latin typeface="+mn-lt"/>
            </a:rPr>
            <a:t>I can use prior knowledge and skills to solve scientific problems and suggest alternative approaches to investigating dinosaur-related questions.</a:t>
          </a:r>
          <a:endParaRPr lang="en-GB" sz="800" dirty="0">
            <a:solidFill>
              <a:srgbClr val="00B050"/>
            </a:solidFill>
          </a:endParaRPr>
        </a:p>
      </dgm:t>
    </dgm:pt>
    <dgm:pt modelId="{E1F2FEB4-4EDA-44F5-905D-1E1922A7FBF2}" type="parTrans" cxnId="{0521D4E8-78F1-4102-9910-BD2F3F45A0BC}">
      <dgm:prSet/>
      <dgm:spPr/>
      <dgm:t>
        <a:bodyPr/>
        <a:lstStyle/>
        <a:p>
          <a:endParaRPr lang="en-GB"/>
        </a:p>
      </dgm:t>
    </dgm:pt>
    <dgm:pt modelId="{4AD9D54F-7E0D-456C-8FBC-CCE2DA9803B3}" type="sibTrans" cxnId="{0521D4E8-78F1-4102-9910-BD2F3F45A0BC}">
      <dgm:prSet/>
      <dgm:spPr/>
      <dgm:t>
        <a:bodyPr/>
        <a:lstStyle/>
        <a:p>
          <a:endParaRPr lang="en-GB"/>
        </a:p>
      </dgm:t>
    </dgm:pt>
    <dgm:pt modelId="{D6B5A32E-9A63-438E-A755-58D65FA152C4}">
      <dgm:prSet phldrT="[Text]" custT="1">
        <dgm:style>
          <a:lnRef idx="2">
            <a:schemeClr val="accent6"/>
          </a:lnRef>
          <a:fillRef idx="1">
            <a:schemeClr val="lt1"/>
          </a:fillRef>
          <a:effectRef idx="0">
            <a:schemeClr val="accent6"/>
          </a:effectRef>
          <a:fontRef idx="minor">
            <a:schemeClr val="dk1"/>
          </a:fontRef>
        </dgm:style>
      </dgm:prSet>
      <dgm:spPr>
        <a:ln w="38100">
          <a:solidFill>
            <a:schemeClr val="accent1"/>
          </a:solidFill>
        </a:ln>
      </dgm:spPr>
      <dgm:t>
        <a:bodyPr anchor="t"/>
        <a:lstStyle/>
        <a:p>
          <a:pPr algn="l">
            <a:spcAft>
              <a:spcPts val="0"/>
            </a:spcAft>
          </a:pPr>
          <a:r>
            <a:rPr lang="en-GB" sz="800" b="1" dirty="0">
              <a:latin typeface="Ink Free" panose="03080402000500000000" pitchFamily="66" charset="0"/>
            </a:rPr>
            <a:t>Recall.</a:t>
          </a:r>
          <a:br>
            <a:rPr lang="en-GB" sz="800" dirty="0"/>
          </a:br>
          <a:r>
            <a:rPr lang="en-GB" sz="800" dirty="0">
              <a:solidFill>
                <a:srgbClr val="FF0000"/>
              </a:solidFill>
            </a:rPr>
            <a:t>I know the Earth’s structure, the three rock types, weathering vs. erosion, what viscosity is, abiotic and biotic factors and the parts of DNA.</a:t>
          </a:r>
          <a:br>
            <a:rPr lang="en-GB" sz="800" dirty="0"/>
          </a:br>
          <a:r>
            <a:rPr lang="en-GB" sz="800" dirty="0">
              <a:solidFill>
                <a:srgbClr val="FFC000"/>
              </a:solidFill>
            </a:rPr>
            <a:t>I can describe how tectonic plates move, give examples of weathering and erosion, explain how fossils form, and describe adaptations in plants and animals.</a:t>
          </a:r>
          <a:br>
            <a:rPr lang="en-GB" sz="800" dirty="0"/>
          </a:br>
          <a:r>
            <a:rPr lang="en-GB" sz="800" dirty="0">
              <a:solidFill>
                <a:srgbClr val="FFFF00"/>
              </a:solidFill>
            </a:rPr>
            <a:t>I can explain the rock cycle, how viscosity is affected by temperature, how DNA changes cause variation, and how extinction is defined.</a:t>
          </a:r>
          <a:br>
            <a:rPr lang="en-GB" sz="800" dirty="0"/>
          </a:br>
          <a:r>
            <a:rPr lang="en-GB" sz="800" dirty="0">
              <a:solidFill>
                <a:srgbClr val="00B0F0"/>
              </a:solidFill>
            </a:rPr>
            <a:t>I can safely collect and present data about viscosity, identify types of variation, choose graphs to represent data, and collect and average data in investigations.</a:t>
          </a:r>
          <a:br>
            <a:rPr lang="en-GB" sz="800" dirty="0"/>
          </a:br>
          <a:r>
            <a:rPr lang="en-GB" sz="800" dirty="0">
              <a:solidFill>
                <a:srgbClr val="00B050"/>
              </a:solidFill>
            </a:rPr>
            <a:t>I can explain interactions at tectonic boundaries, interpret fossil evidence, explain competition among organisms, describe how Earth’s surface changes influenced evolution, and draw conclusions from scientific data.</a:t>
          </a:r>
          <a:endParaRPr lang="en-GB" sz="800" b="1" dirty="0">
            <a:solidFill>
              <a:srgbClr val="00B050"/>
            </a:solidFill>
            <a:latin typeface="Ink Free" panose="03080402000500000000" pitchFamily="66" charset="0"/>
          </a:endParaRPr>
        </a:p>
      </dgm:t>
    </dgm:pt>
    <dgm:pt modelId="{2345C089-A9B5-4B8B-87DC-D4717E203945}" type="sibTrans" cxnId="{694929F3-0809-4697-A635-E4857B213C79}">
      <dgm:prSet/>
      <dgm:spPr/>
      <dgm:t>
        <a:bodyPr/>
        <a:lstStyle/>
        <a:p>
          <a:endParaRPr lang="en-GB"/>
        </a:p>
      </dgm:t>
    </dgm:pt>
    <dgm:pt modelId="{2040F1D3-E061-4739-A170-6B11339D3BAD}" type="parTrans" cxnId="{694929F3-0809-4697-A635-E4857B213C79}">
      <dgm:prSet/>
      <dgm:spPr/>
      <dgm:t>
        <a:bodyPr/>
        <a:lstStyle/>
        <a:p>
          <a:endParaRPr lang="en-GB"/>
        </a:p>
      </dgm:t>
    </dgm:pt>
    <dgm:pt modelId="{6C7F385F-3D09-443F-A0AB-E65919A098A8}">
      <dgm:prSet phldrT="[Text]" custT="1">
        <dgm:style>
          <a:lnRef idx="2">
            <a:schemeClr val="accent2"/>
          </a:lnRef>
          <a:fillRef idx="1">
            <a:schemeClr val="lt1"/>
          </a:fillRef>
          <a:effectRef idx="0">
            <a:schemeClr val="accent2"/>
          </a:effectRef>
          <a:fontRef idx="minor">
            <a:schemeClr val="dk1"/>
          </a:fontRef>
        </dgm:style>
      </dgm:prSet>
      <dgm:spPr>
        <a:ln w="38100">
          <a:solidFill>
            <a:schemeClr val="accent1"/>
          </a:solidFill>
        </a:ln>
      </dgm:spPr>
      <dgm:t>
        <a:bodyPr anchor="t"/>
        <a:lstStyle/>
        <a:p>
          <a:pPr algn="l">
            <a:lnSpc>
              <a:spcPct val="100000"/>
            </a:lnSpc>
            <a:spcAft>
              <a:spcPts val="0"/>
            </a:spcAft>
          </a:pPr>
          <a:r>
            <a:rPr lang="en-GB" sz="840" b="1" dirty="0">
              <a:latin typeface="Ink Free" panose="03080402000500000000" pitchFamily="66" charset="0"/>
            </a:rPr>
            <a:t>Knowledge, Recall and Understanding.</a:t>
          </a:r>
        </a:p>
        <a:p>
          <a:pPr algn="l">
            <a:lnSpc>
              <a:spcPct val="100000"/>
            </a:lnSpc>
            <a:spcAft>
              <a:spcPts val="0"/>
            </a:spcAft>
          </a:pPr>
          <a:r>
            <a:rPr lang="en-GB" sz="840" b="0" i="0" dirty="0">
              <a:solidFill>
                <a:srgbClr val="FF0000"/>
              </a:solidFill>
            </a:rPr>
            <a:t>I have a basic understanding of what fossils are and what they can tell us about dinosaurs.</a:t>
          </a:r>
        </a:p>
        <a:p>
          <a:pPr algn="l">
            <a:lnSpc>
              <a:spcPct val="100000"/>
            </a:lnSpc>
            <a:spcAft>
              <a:spcPts val="0"/>
            </a:spcAft>
          </a:pPr>
          <a:r>
            <a:rPr lang="en-GB" sz="840" b="0" i="0" dirty="0">
              <a:solidFill>
                <a:srgbClr val="FFC000"/>
              </a:solidFill>
            </a:rPr>
            <a:t>I have a broader understanding of how Earth’s conditions during the Mesozoic era supported dinosaur life.</a:t>
          </a:r>
        </a:p>
        <a:p>
          <a:pPr algn="l">
            <a:lnSpc>
              <a:spcPct val="100000"/>
            </a:lnSpc>
            <a:spcAft>
              <a:spcPts val="0"/>
            </a:spcAft>
          </a:pPr>
          <a:r>
            <a:rPr lang="en-GB" sz="840" b="0" i="0" dirty="0">
              <a:solidFill>
                <a:srgbClr val="FFFF00"/>
              </a:solidFill>
            </a:rPr>
            <a:t>I have a deeper understanding of how changes in Earth’s surface and atmosphere affected dinosaur evolution and extinction.</a:t>
          </a:r>
        </a:p>
        <a:p>
          <a:pPr algn="l">
            <a:lnSpc>
              <a:spcPct val="100000"/>
            </a:lnSpc>
            <a:spcAft>
              <a:spcPts val="0"/>
            </a:spcAft>
          </a:pPr>
          <a:r>
            <a:rPr lang="en-GB" sz="840" b="0" i="0" dirty="0">
              <a:solidFill>
                <a:srgbClr val="00B0F0"/>
              </a:solidFill>
            </a:rPr>
            <a:t>I have a detailed understanding of how scientific evidence from fossils helps us infer dinosaur behaviour, environment, and extinction events.</a:t>
          </a:r>
        </a:p>
        <a:p>
          <a:pPr algn="l">
            <a:lnSpc>
              <a:spcPct val="100000"/>
            </a:lnSpc>
            <a:spcAft>
              <a:spcPts val="0"/>
            </a:spcAft>
          </a:pPr>
          <a:r>
            <a:rPr lang="en-GB" sz="840" b="0" i="0" dirty="0">
              <a:solidFill>
                <a:srgbClr val="00B050"/>
              </a:solidFill>
            </a:rPr>
            <a:t>I have an understanding of the topic I am studying, and I can form judgements about dinosaur extinction theories, using evidence from multiple scientific sources to support my reasoning.</a:t>
          </a:r>
          <a:endParaRPr lang="en-GB" sz="840" b="1" dirty="0">
            <a:solidFill>
              <a:srgbClr val="00B050"/>
            </a:solidFill>
            <a:latin typeface="Ink Free" panose="03080402000500000000" pitchFamily="66" charset="0"/>
          </a:endParaRPr>
        </a:p>
      </dgm:t>
    </dgm:pt>
    <dgm:pt modelId="{2400A6B0-CF3C-4E0B-926E-4A04D0416FAE}" type="parTrans" cxnId="{573B97EC-8EB5-4F9E-9949-66B9E95ABA8F}">
      <dgm:prSet/>
      <dgm:spPr/>
      <dgm:t>
        <a:bodyPr/>
        <a:lstStyle/>
        <a:p>
          <a:endParaRPr lang="en-GB"/>
        </a:p>
      </dgm:t>
    </dgm:pt>
    <dgm:pt modelId="{B7AF1C54-E979-495D-A4F2-E6ED788EC381}" type="sibTrans" cxnId="{573B97EC-8EB5-4F9E-9949-66B9E95ABA8F}">
      <dgm:prSet/>
      <dgm:spPr/>
      <dgm:t>
        <a:bodyPr/>
        <a:lstStyle/>
        <a:p>
          <a:endParaRPr lang="en-GB"/>
        </a:p>
      </dgm:t>
    </dgm:pt>
    <dgm:pt modelId="{C8BEAD66-2628-4B43-9A6B-FF08F3444FAF}" type="pres">
      <dgm:prSet presAssocID="{814303D1-91B5-4DD8-90E6-00AE72C4A5C5}" presName="Name0" presStyleCnt="0">
        <dgm:presLayoutVars>
          <dgm:resizeHandles/>
        </dgm:presLayoutVars>
      </dgm:prSet>
      <dgm:spPr/>
    </dgm:pt>
    <dgm:pt modelId="{3C17E512-A5D7-463D-B618-8D161FA01809}" type="pres">
      <dgm:prSet presAssocID="{6C7F385F-3D09-443F-A0AB-E65919A098A8}" presName="text" presStyleLbl="node1" presStyleIdx="0" presStyleCnt="3" custScaleX="714587" custScaleY="51609" custLinFactNeighborX="956" custLinFactNeighborY="83030">
        <dgm:presLayoutVars>
          <dgm:bulletEnabled val="1"/>
        </dgm:presLayoutVars>
      </dgm:prSet>
      <dgm:spPr/>
    </dgm:pt>
    <dgm:pt modelId="{8E05D897-61AC-4344-A2C3-C47677776E03}" type="pres">
      <dgm:prSet presAssocID="{B7AF1C54-E979-495D-A4F2-E6ED788EC381}" presName="space" presStyleCnt="0"/>
      <dgm:spPr/>
    </dgm:pt>
    <dgm:pt modelId="{4A391992-1D39-41EE-898A-D092113ED043}" type="pres">
      <dgm:prSet presAssocID="{18FC90F7-43BA-48CD-A033-6CF1445E1B15}" presName="text" presStyleLbl="node1" presStyleIdx="1" presStyleCnt="3" custScaleX="714587" custScaleY="37504" custLinFactNeighborY="18540">
        <dgm:presLayoutVars>
          <dgm:bulletEnabled val="1"/>
        </dgm:presLayoutVars>
      </dgm:prSet>
      <dgm:spPr/>
    </dgm:pt>
    <dgm:pt modelId="{5C7D82B8-6EF8-4AE5-926E-55861C5971B5}" type="pres">
      <dgm:prSet presAssocID="{4AD9D54F-7E0D-456C-8FBC-CCE2DA9803B3}" presName="space" presStyleCnt="0"/>
      <dgm:spPr/>
    </dgm:pt>
    <dgm:pt modelId="{A007BD2E-B432-4D1C-9122-ABE7EC8D3E32}" type="pres">
      <dgm:prSet presAssocID="{D6B5A32E-9A63-438E-A755-58D65FA152C4}" presName="text" presStyleLbl="node1" presStyleIdx="2" presStyleCnt="3" custScaleX="714587" custScaleY="44371" custLinFactNeighborX="-57" custLinFactNeighborY="-42585">
        <dgm:presLayoutVars>
          <dgm:bulletEnabled val="1"/>
        </dgm:presLayoutVars>
      </dgm:prSet>
      <dgm:spPr/>
    </dgm:pt>
  </dgm:ptLst>
  <dgm:cxnLst>
    <dgm:cxn modelId="{6D491837-4095-422E-8843-1086224696A3}" type="presOf" srcId="{6C7F385F-3D09-443F-A0AB-E65919A098A8}" destId="{3C17E512-A5D7-463D-B618-8D161FA01809}" srcOrd="0" destOrd="0" presId="urn:diagrams.loki3.com/VaryingWidthList"/>
    <dgm:cxn modelId="{E921FF81-DD7C-4408-AD6A-621D2AB3483E}" type="presOf" srcId="{814303D1-91B5-4DD8-90E6-00AE72C4A5C5}" destId="{C8BEAD66-2628-4B43-9A6B-FF08F3444FAF}" srcOrd="0" destOrd="0" presId="urn:diagrams.loki3.com/VaryingWidthList"/>
    <dgm:cxn modelId="{7A5C8EA3-CD1E-4F76-8456-DDD2FC321DD9}" type="presOf" srcId="{18FC90F7-43BA-48CD-A033-6CF1445E1B15}" destId="{4A391992-1D39-41EE-898A-D092113ED043}" srcOrd="0" destOrd="0" presId="urn:diagrams.loki3.com/VaryingWidthList"/>
    <dgm:cxn modelId="{0521D4E8-78F1-4102-9910-BD2F3F45A0BC}" srcId="{814303D1-91B5-4DD8-90E6-00AE72C4A5C5}" destId="{18FC90F7-43BA-48CD-A033-6CF1445E1B15}" srcOrd="1" destOrd="0" parTransId="{E1F2FEB4-4EDA-44F5-905D-1E1922A7FBF2}" sibTransId="{4AD9D54F-7E0D-456C-8FBC-CCE2DA9803B3}"/>
    <dgm:cxn modelId="{7B0C63EC-9A30-4A77-8694-2BC0C5C3AC7A}" type="presOf" srcId="{D6B5A32E-9A63-438E-A755-58D65FA152C4}" destId="{A007BD2E-B432-4D1C-9122-ABE7EC8D3E32}" srcOrd="0" destOrd="0" presId="urn:diagrams.loki3.com/VaryingWidthList"/>
    <dgm:cxn modelId="{573B97EC-8EB5-4F9E-9949-66B9E95ABA8F}" srcId="{814303D1-91B5-4DD8-90E6-00AE72C4A5C5}" destId="{6C7F385F-3D09-443F-A0AB-E65919A098A8}" srcOrd="0" destOrd="0" parTransId="{2400A6B0-CF3C-4E0B-926E-4A04D0416FAE}" sibTransId="{B7AF1C54-E979-495D-A4F2-E6ED788EC381}"/>
    <dgm:cxn modelId="{694929F3-0809-4697-A635-E4857B213C79}" srcId="{814303D1-91B5-4DD8-90E6-00AE72C4A5C5}" destId="{D6B5A32E-9A63-438E-A755-58D65FA152C4}" srcOrd="2" destOrd="0" parTransId="{2040F1D3-E061-4739-A170-6B11339D3BAD}" sibTransId="{2345C089-A9B5-4B8B-87DC-D4717E203945}"/>
    <dgm:cxn modelId="{3742CA61-4A34-4B06-9241-CB0A0E85D1C6}" type="presParOf" srcId="{C8BEAD66-2628-4B43-9A6B-FF08F3444FAF}" destId="{3C17E512-A5D7-463D-B618-8D161FA01809}" srcOrd="0" destOrd="0" presId="urn:diagrams.loki3.com/VaryingWidthList"/>
    <dgm:cxn modelId="{8CA4998A-E51D-4E71-9E55-8298F8482627}" type="presParOf" srcId="{C8BEAD66-2628-4B43-9A6B-FF08F3444FAF}" destId="{8E05D897-61AC-4344-A2C3-C47677776E03}" srcOrd="1" destOrd="0" presId="urn:diagrams.loki3.com/VaryingWidthList"/>
    <dgm:cxn modelId="{178799A4-CB0D-4EF4-A9F7-A23199CA3589}" type="presParOf" srcId="{C8BEAD66-2628-4B43-9A6B-FF08F3444FAF}" destId="{4A391992-1D39-41EE-898A-D092113ED043}" srcOrd="2" destOrd="0" presId="urn:diagrams.loki3.com/VaryingWidthList"/>
    <dgm:cxn modelId="{63825D93-2CA7-426D-8554-2D7AFB28B8DD}" type="presParOf" srcId="{C8BEAD66-2628-4B43-9A6B-FF08F3444FAF}" destId="{5C7D82B8-6EF8-4AE5-926E-55861C5971B5}" srcOrd="3" destOrd="0" presId="urn:diagrams.loki3.com/VaryingWidthList"/>
    <dgm:cxn modelId="{1BD4FA22-5198-4F0B-94A9-E7B6A5D741CA}" type="presParOf" srcId="{C8BEAD66-2628-4B43-9A6B-FF08F3444FAF}" destId="{A007BD2E-B432-4D1C-9122-ABE7EC8D3E32}" srcOrd="4" destOrd="0" presId="urn:diagrams.loki3.com/VaryingWidthList"/>
  </dgm:cxnLst>
  <dgm:bg/>
  <dgm:whole/>
  <dgm:extLst>
    <a:ext uri="http://schemas.microsoft.com/office/drawing/2008/diagram">
      <dsp:dataModelExt xmlns:dsp="http://schemas.microsoft.com/office/drawing/2008/diagram" relId="rId20"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14303D1-91B5-4DD8-90E6-00AE72C4A5C5}" type="doc">
      <dgm:prSet loTypeId="urn:diagrams.loki3.com/VaryingWidthList" loCatId="list" qsTypeId="urn:microsoft.com/office/officeart/2005/8/quickstyle/simple1" qsCatId="simple" csTypeId="urn:microsoft.com/office/officeart/2005/8/colors/colorful1" csCatId="colorful" phldr="1"/>
      <dgm:spPr/>
    </dgm:pt>
    <dgm:pt modelId="{D7A1E643-4DD6-4BDF-B825-E49E03B474AF}">
      <dgm:prSet phldrT="[Text]" custT="1">
        <dgm:style>
          <a:lnRef idx="2">
            <a:schemeClr val="accent2"/>
          </a:lnRef>
          <a:fillRef idx="1">
            <a:schemeClr val="lt1"/>
          </a:fillRef>
          <a:effectRef idx="0">
            <a:schemeClr val="accent2"/>
          </a:effectRef>
          <a:fontRef idx="minor">
            <a:schemeClr val="dk1"/>
          </a:fontRef>
        </dgm:style>
      </dgm:prSet>
      <dgm:spPr>
        <a:solidFill>
          <a:schemeClr val="accent1">
            <a:lumMod val="20000"/>
            <a:lumOff val="80000"/>
          </a:schemeClr>
        </a:solidFill>
        <a:ln w="38100">
          <a:solidFill>
            <a:srgbClr val="7030A0"/>
          </a:solidFill>
        </a:ln>
      </dgm:spPr>
      <dgm:t>
        <a:bodyPr/>
        <a:lstStyle/>
        <a:p>
          <a:pPr algn="l"/>
          <a:r>
            <a:rPr lang="en-GB" sz="1200" dirty="0"/>
            <a:t>1) Compare renewable and non-renewable energy resources QMA: Making links, Questioning and Responding.</a:t>
          </a:r>
        </a:p>
        <a:p>
          <a:pPr algn="l"/>
          <a:r>
            <a:rPr lang="en-GB" sz="1200" dirty="0"/>
            <a:t>2) Calculating carbon footprint: Digital Competence.</a:t>
          </a:r>
        </a:p>
      </dgm:t>
    </dgm:pt>
    <dgm:pt modelId="{F3E8D204-EC37-4028-B4FE-3E6FDD6356E5}" type="parTrans" cxnId="{15D1B70F-0AA1-4DB2-98B3-A4E290AEE3CB}">
      <dgm:prSet/>
      <dgm:spPr/>
      <dgm:t>
        <a:bodyPr/>
        <a:lstStyle/>
        <a:p>
          <a:endParaRPr lang="en-GB"/>
        </a:p>
      </dgm:t>
    </dgm:pt>
    <dgm:pt modelId="{4683ED46-7CE4-445E-9497-CC79C387165B}" type="sibTrans" cxnId="{15D1B70F-0AA1-4DB2-98B3-A4E290AEE3CB}">
      <dgm:prSet/>
      <dgm:spPr/>
      <dgm:t>
        <a:bodyPr/>
        <a:lstStyle/>
        <a:p>
          <a:endParaRPr lang="en-GB"/>
        </a:p>
      </dgm:t>
    </dgm:pt>
    <dgm:pt modelId="{18FC90F7-43BA-48CD-A033-6CF1445E1B15}">
      <dgm:prSet phldrT="[Text]" custT="1">
        <dgm:style>
          <a:lnRef idx="2">
            <a:schemeClr val="accent4"/>
          </a:lnRef>
          <a:fillRef idx="1">
            <a:schemeClr val="lt1"/>
          </a:fillRef>
          <a:effectRef idx="0">
            <a:schemeClr val="accent4"/>
          </a:effectRef>
          <a:fontRef idx="minor">
            <a:schemeClr val="dk1"/>
          </a:fontRef>
        </dgm:style>
      </dgm:prSet>
      <dgm:spPr>
        <a:solidFill>
          <a:schemeClr val="accent1">
            <a:lumMod val="20000"/>
            <a:lumOff val="80000"/>
          </a:schemeClr>
        </a:solidFill>
        <a:ln w="38100">
          <a:solidFill>
            <a:srgbClr val="7030A0"/>
          </a:solidFill>
        </a:ln>
      </dgm:spPr>
      <dgm:t>
        <a:bodyPr/>
        <a:lstStyle/>
        <a:p>
          <a:pPr algn="l"/>
          <a:r>
            <a:rPr lang="en-GB" sz="1200" dirty="0"/>
            <a:t>Starter activity quizzes and end of topic test: Recall, Knowledge and Understanding.</a:t>
          </a:r>
        </a:p>
      </dgm:t>
    </dgm:pt>
    <dgm:pt modelId="{E1F2FEB4-4EDA-44F5-905D-1E1922A7FBF2}" type="parTrans" cxnId="{0521D4E8-78F1-4102-9910-BD2F3F45A0BC}">
      <dgm:prSet/>
      <dgm:spPr/>
      <dgm:t>
        <a:bodyPr/>
        <a:lstStyle/>
        <a:p>
          <a:endParaRPr lang="en-GB"/>
        </a:p>
      </dgm:t>
    </dgm:pt>
    <dgm:pt modelId="{4AD9D54F-7E0D-456C-8FBC-CCE2DA9803B3}" type="sibTrans" cxnId="{0521D4E8-78F1-4102-9910-BD2F3F45A0BC}">
      <dgm:prSet/>
      <dgm:spPr/>
      <dgm:t>
        <a:bodyPr/>
        <a:lstStyle/>
        <a:p>
          <a:endParaRPr lang="en-GB"/>
        </a:p>
      </dgm:t>
    </dgm:pt>
    <dgm:pt modelId="{C8BEAD66-2628-4B43-9A6B-FF08F3444FAF}" type="pres">
      <dgm:prSet presAssocID="{814303D1-91B5-4DD8-90E6-00AE72C4A5C5}" presName="Name0" presStyleCnt="0">
        <dgm:presLayoutVars>
          <dgm:resizeHandles/>
        </dgm:presLayoutVars>
      </dgm:prSet>
      <dgm:spPr/>
    </dgm:pt>
    <dgm:pt modelId="{F8EFB8DC-5454-4771-B990-010C33358183}" type="pres">
      <dgm:prSet presAssocID="{D7A1E643-4DD6-4BDF-B825-E49E03B474AF}" presName="text" presStyleLbl="node1" presStyleIdx="0" presStyleCnt="2" custScaleX="714587" custLinFactNeighborX="-10802" custLinFactNeighborY="-84419">
        <dgm:presLayoutVars>
          <dgm:bulletEnabled val="1"/>
        </dgm:presLayoutVars>
      </dgm:prSet>
      <dgm:spPr/>
    </dgm:pt>
    <dgm:pt modelId="{8AF05ADB-1DD2-4D10-88E9-5FA64E64A7D6}" type="pres">
      <dgm:prSet presAssocID="{4683ED46-7CE4-445E-9497-CC79C387165B}" presName="space" presStyleCnt="0"/>
      <dgm:spPr/>
    </dgm:pt>
    <dgm:pt modelId="{4A391992-1D39-41EE-898A-D092113ED043}" type="pres">
      <dgm:prSet presAssocID="{18FC90F7-43BA-48CD-A033-6CF1445E1B15}" presName="text" presStyleLbl="node1" presStyleIdx="1" presStyleCnt="2" custScaleX="714587" custScaleY="50240">
        <dgm:presLayoutVars>
          <dgm:bulletEnabled val="1"/>
        </dgm:presLayoutVars>
      </dgm:prSet>
      <dgm:spPr/>
    </dgm:pt>
  </dgm:ptLst>
  <dgm:cxnLst>
    <dgm:cxn modelId="{15D1B70F-0AA1-4DB2-98B3-A4E290AEE3CB}" srcId="{814303D1-91B5-4DD8-90E6-00AE72C4A5C5}" destId="{D7A1E643-4DD6-4BDF-B825-E49E03B474AF}" srcOrd="0" destOrd="0" parTransId="{F3E8D204-EC37-4028-B4FE-3E6FDD6356E5}" sibTransId="{4683ED46-7CE4-445E-9497-CC79C387165B}"/>
    <dgm:cxn modelId="{76BD3C15-5A0F-40DD-8181-3B3AC2CBCC74}" type="presOf" srcId="{D7A1E643-4DD6-4BDF-B825-E49E03B474AF}" destId="{F8EFB8DC-5454-4771-B990-010C33358183}" srcOrd="0" destOrd="0" presId="urn:diagrams.loki3.com/VaryingWidthList"/>
    <dgm:cxn modelId="{E921FF81-DD7C-4408-AD6A-621D2AB3483E}" type="presOf" srcId="{814303D1-91B5-4DD8-90E6-00AE72C4A5C5}" destId="{C8BEAD66-2628-4B43-9A6B-FF08F3444FAF}" srcOrd="0" destOrd="0" presId="urn:diagrams.loki3.com/VaryingWidthList"/>
    <dgm:cxn modelId="{3AAE1187-7622-44B6-A070-4D03187EFACE}" type="presOf" srcId="{18FC90F7-43BA-48CD-A033-6CF1445E1B15}" destId="{4A391992-1D39-41EE-898A-D092113ED043}" srcOrd="0" destOrd="0" presId="urn:diagrams.loki3.com/VaryingWidthList"/>
    <dgm:cxn modelId="{0521D4E8-78F1-4102-9910-BD2F3F45A0BC}" srcId="{814303D1-91B5-4DD8-90E6-00AE72C4A5C5}" destId="{18FC90F7-43BA-48CD-A033-6CF1445E1B15}" srcOrd="1" destOrd="0" parTransId="{E1F2FEB4-4EDA-44F5-905D-1E1922A7FBF2}" sibTransId="{4AD9D54F-7E0D-456C-8FBC-CCE2DA9803B3}"/>
    <dgm:cxn modelId="{46D54ED8-1511-4E50-BF1B-10C8D1358EBC}" type="presParOf" srcId="{C8BEAD66-2628-4B43-9A6B-FF08F3444FAF}" destId="{F8EFB8DC-5454-4771-B990-010C33358183}" srcOrd="0" destOrd="0" presId="urn:diagrams.loki3.com/VaryingWidthList"/>
    <dgm:cxn modelId="{526FBA9D-E781-4475-9F0A-C657F96A5D15}" type="presParOf" srcId="{C8BEAD66-2628-4B43-9A6B-FF08F3444FAF}" destId="{8AF05ADB-1DD2-4D10-88E9-5FA64E64A7D6}" srcOrd="1" destOrd="0" presId="urn:diagrams.loki3.com/VaryingWidthList"/>
    <dgm:cxn modelId="{C85D6527-DCE0-4763-9CD4-3ED4533BC17F}" type="presParOf" srcId="{C8BEAD66-2628-4B43-9A6B-FF08F3444FAF}" destId="{4A391992-1D39-41EE-898A-D092113ED043}" srcOrd="2" destOrd="0" presId="urn:diagrams.loki3.com/VaryingWidthList"/>
  </dgm:cxnLst>
  <dgm:bg>
    <a:solidFill>
      <a:srgbClr val="CC66FF"/>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5F99392-49C5-4C13-A53F-857B81212D90}" type="doc">
      <dgm:prSet loTypeId="urn:microsoft.com/office/officeart/2011/layout/TabList" loCatId="list" qsTypeId="urn:microsoft.com/office/officeart/2005/8/quickstyle/simple1" qsCatId="simple" csTypeId="urn:microsoft.com/office/officeart/2005/8/colors/colorful1" csCatId="colorful" phldr="1"/>
      <dgm:spPr/>
      <dgm:t>
        <a:bodyPr/>
        <a:lstStyle/>
        <a:p>
          <a:endParaRPr lang="en-GB"/>
        </a:p>
      </dgm:t>
    </dgm:pt>
    <dgm:pt modelId="{3B8FB89E-8FA9-49D8-8488-5AA5BD716C73}">
      <dgm:prSet phldrT="[Text]" custT="1"/>
      <dgm:spPr>
        <a:solidFill>
          <a:srgbClr val="009999"/>
        </a:solidFill>
        <a:ln>
          <a:solidFill>
            <a:schemeClr val="tx1"/>
          </a:solidFill>
        </a:ln>
      </dgm:spPr>
      <dgm:t>
        <a:bodyPr/>
        <a:lstStyle/>
        <a:p>
          <a:r>
            <a:rPr lang="en-GB" sz="1400" dirty="0"/>
            <a:t>Digital</a:t>
          </a:r>
        </a:p>
      </dgm:t>
    </dgm:pt>
    <dgm:pt modelId="{864D9F88-7CEF-43E3-BCF6-559D1EEFFE6F}" type="parTrans" cxnId="{6BE3FBEE-07FE-46CA-810E-87226EB35CBB}">
      <dgm:prSet/>
      <dgm:spPr/>
      <dgm:t>
        <a:bodyPr/>
        <a:lstStyle/>
        <a:p>
          <a:endParaRPr lang="en-GB"/>
        </a:p>
      </dgm:t>
    </dgm:pt>
    <dgm:pt modelId="{A43DB183-F9FE-4E77-8461-B773A97E3C3E}" type="sibTrans" cxnId="{6BE3FBEE-07FE-46CA-810E-87226EB35CBB}">
      <dgm:prSet/>
      <dgm:spPr/>
      <dgm:t>
        <a:bodyPr/>
        <a:lstStyle/>
        <a:p>
          <a:endParaRPr lang="en-GB"/>
        </a:p>
      </dgm:t>
    </dgm:pt>
    <dgm:pt modelId="{DF861D88-1577-4689-B9E0-DF0280030A03}">
      <dgm:prSet phldrT="[Text]" custT="1"/>
      <dgm:spPr/>
      <dgm:t>
        <a:bodyPr/>
        <a:lstStyle/>
        <a:p>
          <a:r>
            <a:rPr lang="en-GB" sz="1400"/>
            <a:t> </a:t>
          </a:r>
        </a:p>
      </dgm:t>
    </dgm:pt>
    <dgm:pt modelId="{758DEA5E-B622-4966-8B0F-F5664D8EF198}" type="parTrans" cxnId="{346402C4-7638-481A-AEE9-5DCC080025E0}">
      <dgm:prSet/>
      <dgm:spPr/>
      <dgm:t>
        <a:bodyPr/>
        <a:lstStyle/>
        <a:p>
          <a:endParaRPr lang="en-GB"/>
        </a:p>
      </dgm:t>
    </dgm:pt>
    <dgm:pt modelId="{5C751399-A634-4FC6-B7F7-676830636C4C}" type="sibTrans" cxnId="{346402C4-7638-481A-AEE9-5DCC080025E0}">
      <dgm:prSet/>
      <dgm:spPr/>
      <dgm:t>
        <a:bodyPr/>
        <a:lstStyle/>
        <a:p>
          <a:endParaRPr lang="en-GB"/>
        </a:p>
      </dgm:t>
    </dgm:pt>
    <dgm:pt modelId="{3C4BC7F4-1500-45C3-8D82-D9A5951FB92F}">
      <dgm:prSet phldrT="[Text]" custT="1"/>
      <dgm:spPr>
        <a:solidFill>
          <a:srgbClr val="7030A0"/>
        </a:solidFill>
        <a:ln>
          <a:solidFill>
            <a:schemeClr val="tx1"/>
          </a:solidFill>
        </a:ln>
      </dgm:spPr>
      <dgm:t>
        <a:bodyPr/>
        <a:lstStyle/>
        <a:p>
          <a:r>
            <a:rPr lang="en-GB" sz="1200" dirty="0"/>
            <a:t>Numeracy</a:t>
          </a:r>
          <a:endParaRPr lang="en-GB" sz="1400" dirty="0"/>
        </a:p>
      </dgm:t>
    </dgm:pt>
    <dgm:pt modelId="{1C83A2D3-A084-43FC-9885-6686A46A9EBB}" type="parTrans" cxnId="{91BAF776-E87B-426C-B454-B63FB19B465D}">
      <dgm:prSet/>
      <dgm:spPr/>
      <dgm:t>
        <a:bodyPr/>
        <a:lstStyle/>
        <a:p>
          <a:endParaRPr lang="en-GB"/>
        </a:p>
      </dgm:t>
    </dgm:pt>
    <dgm:pt modelId="{BF31B968-ACDF-4EE9-91BC-25B887E26070}" type="sibTrans" cxnId="{91BAF776-E87B-426C-B454-B63FB19B465D}">
      <dgm:prSet/>
      <dgm:spPr/>
      <dgm:t>
        <a:bodyPr/>
        <a:lstStyle/>
        <a:p>
          <a:endParaRPr lang="en-GB"/>
        </a:p>
      </dgm:t>
    </dgm:pt>
    <dgm:pt modelId="{F62F349B-8D16-4257-90D1-2557AD4A6C40}">
      <dgm:prSet phldrT="[Text]" custT="1"/>
      <dgm:spPr/>
      <dgm:t>
        <a:bodyPr/>
        <a:lstStyle/>
        <a:p>
          <a:r>
            <a:rPr lang="en-GB" sz="1400"/>
            <a:t> </a:t>
          </a:r>
        </a:p>
      </dgm:t>
    </dgm:pt>
    <dgm:pt modelId="{CE055BC4-D7A6-49B7-AC27-478CD9AAAD79}" type="parTrans" cxnId="{59FF03B1-4791-4D61-B9E5-373ACD9A0F5A}">
      <dgm:prSet/>
      <dgm:spPr/>
      <dgm:t>
        <a:bodyPr/>
        <a:lstStyle/>
        <a:p>
          <a:endParaRPr lang="en-GB"/>
        </a:p>
      </dgm:t>
    </dgm:pt>
    <dgm:pt modelId="{3D4CA848-5A14-436B-8457-6CE4A7291560}" type="sibTrans" cxnId="{59FF03B1-4791-4D61-B9E5-373ACD9A0F5A}">
      <dgm:prSet/>
      <dgm:spPr/>
      <dgm:t>
        <a:bodyPr/>
        <a:lstStyle/>
        <a:p>
          <a:endParaRPr lang="en-GB"/>
        </a:p>
      </dgm:t>
    </dgm:pt>
    <dgm:pt modelId="{A001EAA2-581D-4BB7-B1D8-B8451D87302F}">
      <dgm:prSet phldrT="[Text]" custT="1"/>
      <dgm:spPr>
        <a:solidFill>
          <a:srgbClr val="FF3399"/>
        </a:solidFill>
        <a:ln>
          <a:solidFill>
            <a:schemeClr val="tx1"/>
          </a:solidFill>
        </a:ln>
      </dgm:spPr>
      <dgm:t>
        <a:bodyPr/>
        <a:lstStyle/>
        <a:p>
          <a:r>
            <a:rPr lang="en-GB" sz="1400" dirty="0"/>
            <a:t>RVE</a:t>
          </a:r>
        </a:p>
      </dgm:t>
    </dgm:pt>
    <dgm:pt modelId="{09596C66-3125-404A-B04E-A198C808BD10}" type="parTrans" cxnId="{2331FEB9-A73F-4A94-8E78-0CF19FB176CF}">
      <dgm:prSet/>
      <dgm:spPr/>
      <dgm:t>
        <a:bodyPr/>
        <a:lstStyle/>
        <a:p>
          <a:endParaRPr lang="en-GB"/>
        </a:p>
      </dgm:t>
    </dgm:pt>
    <dgm:pt modelId="{A836EF9E-CB3B-407F-9D52-88097CC30FC9}" type="sibTrans" cxnId="{2331FEB9-A73F-4A94-8E78-0CF19FB176CF}">
      <dgm:prSet/>
      <dgm:spPr/>
      <dgm:t>
        <a:bodyPr/>
        <a:lstStyle/>
        <a:p>
          <a:endParaRPr lang="en-GB"/>
        </a:p>
      </dgm:t>
    </dgm:pt>
    <dgm:pt modelId="{749F371C-14CD-4319-BF0C-2E5AB2D68642}">
      <dgm:prSet phldrT="[Text]" custT="1"/>
      <dgm:spPr/>
      <dgm:t>
        <a:bodyPr/>
        <a:lstStyle/>
        <a:p>
          <a:r>
            <a:rPr lang="en-GB" sz="1400"/>
            <a:t> </a:t>
          </a:r>
        </a:p>
      </dgm:t>
    </dgm:pt>
    <dgm:pt modelId="{853B845D-B3A6-4234-829D-5008A4034528}" type="parTrans" cxnId="{4ECD78FF-9467-4572-A3EC-DC155AFBFCB3}">
      <dgm:prSet/>
      <dgm:spPr/>
      <dgm:t>
        <a:bodyPr/>
        <a:lstStyle/>
        <a:p>
          <a:endParaRPr lang="en-GB"/>
        </a:p>
      </dgm:t>
    </dgm:pt>
    <dgm:pt modelId="{47BEEE67-4BF7-425D-8A88-80C8F5DEEDAA}" type="sibTrans" cxnId="{4ECD78FF-9467-4572-A3EC-DC155AFBFCB3}">
      <dgm:prSet/>
      <dgm:spPr/>
      <dgm:t>
        <a:bodyPr/>
        <a:lstStyle/>
        <a:p>
          <a:endParaRPr lang="en-GB"/>
        </a:p>
      </dgm:t>
    </dgm:pt>
    <dgm:pt modelId="{E0EAF1AA-1C8E-4EDD-B8F4-42ABE2F52785}">
      <dgm:prSet phldrT="[Text]" custT="1"/>
      <dgm:spPr>
        <a:ln>
          <a:solidFill>
            <a:schemeClr val="tx1"/>
          </a:solidFill>
        </a:ln>
      </dgm:spPr>
      <dgm:t>
        <a:bodyPr/>
        <a:lstStyle/>
        <a:p>
          <a:r>
            <a:rPr lang="en-GB" sz="1400" dirty="0"/>
            <a:t>Wales</a:t>
          </a:r>
        </a:p>
      </dgm:t>
    </dgm:pt>
    <dgm:pt modelId="{0AC79570-24C8-453E-8889-2847ABC6DD30}" type="parTrans" cxnId="{38936B53-FF2C-459A-9087-739EEA300667}">
      <dgm:prSet/>
      <dgm:spPr/>
      <dgm:t>
        <a:bodyPr/>
        <a:lstStyle/>
        <a:p>
          <a:endParaRPr lang="en-GB"/>
        </a:p>
      </dgm:t>
    </dgm:pt>
    <dgm:pt modelId="{A802B87A-B8E8-4B8B-BE1C-52303BFF5536}" type="sibTrans" cxnId="{38936B53-FF2C-459A-9087-739EEA300667}">
      <dgm:prSet/>
      <dgm:spPr/>
      <dgm:t>
        <a:bodyPr/>
        <a:lstStyle/>
        <a:p>
          <a:endParaRPr lang="en-GB"/>
        </a:p>
      </dgm:t>
    </dgm:pt>
    <dgm:pt modelId="{FDC09A97-120B-4459-8FC8-6B982EDD88F8}">
      <dgm:prSet phldrT="[Text]" custT="1"/>
      <dgm:spPr/>
      <dgm:t>
        <a:bodyPr/>
        <a:lstStyle/>
        <a:p>
          <a:endParaRPr lang="en-GB" sz="1400"/>
        </a:p>
      </dgm:t>
    </dgm:pt>
    <dgm:pt modelId="{82436B6E-152D-4CFF-BB33-F031E990299C}" type="parTrans" cxnId="{1777463A-DE34-4742-BBEB-F5A3D0666AE9}">
      <dgm:prSet/>
      <dgm:spPr/>
      <dgm:t>
        <a:bodyPr/>
        <a:lstStyle/>
        <a:p>
          <a:endParaRPr lang="en-GB"/>
        </a:p>
      </dgm:t>
    </dgm:pt>
    <dgm:pt modelId="{0E14F6B7-9162-46B0-86D1-A39FE771D67D}" type="sibTrans" cxnId="{1777463A-DE34-4742-BBEB-F5A3D0666AE9}">
      <dgm:prSet/>
      <dgm:spPr/>
      <dgm:t>
        <a:bodyPr/>
        <a:lstStyle/>
        <a:p>
          <a:endParaRPr lang="en-GB"/>
        </a:p>
      </dgm:t>
    </dgm:pt>
    <dgm:pt modelId="{3A67FC93-4897-4EBD-9A38-1D62EB9ACAAF}">
      <dgm:prSet phldrT="[Text]" custT="1"/>
      <dgm:spPr/>
      <dgm:t>
        <a:bodyPr/>
        <a:lstStyle/>
        <a:p>
          <a:endParaRPr lang="en-GB" sz="1400"/>
        </a:p>
      </dgm:t>
    </dgm:pt>
    <dgm:pt modelId="{3901D40C-7273-47F1-B72F-49D7966EF3C7}" type="parTrans" cxnId="{4012612C-BC55-4A6B-8305-191EC0D45A43}">
      <dgm:prSet/>
      <dgm:spPr/>
      <dgm:t>
        <a:bodyPr/>
        <a:lstStyle/>
        <a:p>
          <a:endParaRPr lang="en-GB"/>
        </a:p>
      </dgm:t>
    </dgm:pt>
    <dgm:pt modelId="{0571B34B-D7DA-4A91-B97A-B3B213BF4936}" type="sibTrans" cxnId="{4012612C-BC55-4A6B-8305-191EC0D45A43}">
      <dgm:prSet/>
      <dgm:spPr/>
      <dgm:t>
        <a:bodyPr/>
        <a:lstStyle/>
        <a:p>
          <a:endParaRPr lang="en-GB"/>
        </a:p>
      </dgm:t>
    </dgm:pt>
    <dgm:pt modelId="{07E59273-8767-4947-B2FE-562B43597FBB}">
      <dgm:prSet phldrT="[Text]" custT="1"/>
      <dgm:spPr>
        <a:solidFill>
          <a:srgbClr val="CC3300"/>
        </a:solidFill>
        <a:ln>
          <a:solidFill>
            <a:schemeClr val="tx1"/>
          </a:solidFill>
        </a:ln>
      </dgm:spPr>
      <dgm:t>
        <a:bodyPr/>
        <a:lstStyle/>
        <a:p>
          <a:r>
            <a:rPr lang="en-GB" sz="1200" dirty="0"/>
            <a:t>Numeracy</a:t>
          </a:r>
          <a:endParaRPr lang="en-GB" sz="1400" dirty="0"/>
        </a:p>
      </dgm:t>
    </dgm:pt>
    <dgm:pt modelId="{7F59E3B1-5736-4236-9F58-463BD4C0FCF2}" type="sibTrans" cxnId="{6DB84A6D-5C3D-4AFF-AB63-44E906B5AC06}">
      <dgm:prSet/>
      <dgm:spPr/>
      <dgm:t>
        <a:bodyPr/>
        <a:lstStyle/>
        <a:p>
          <a:endParaRPr lang="en-GB"/>
        </a:p>
      </dgm:t>
    </dgm:pt>
    <dgm:pt modelId="{08800422-13E5-42CB-BF6C-8F089BB34CAA}" type="parTrans" cxnId="{6DB84A6D-5C3D-4AFF-AB63-44E906B5AC06}">
      <dgm:prSet/>
      <dgm:spPr/>
      <dgm:t>
        <a:bodyPr/>
        <a:lstStyle/>
        <a:p>
          <a:endParaRPr lang="en-GB"/>
        </a:p>
      </dgm:t>
    </dgm:pt>
    <dgm:pt modelId="{27A71F52-3192-4E89-9614-1AC820CC2DBB}" type="pres">
      <dgm:prSet presAssocID="{F5F99392-49C5-4C13-A53F-857B81212D90}" presName="Name0" presStyleCnt="0">
        <dgm:presLayoutVars>
          <dgm:chMax/>
          <dgm:chPref val="3"/>
          <dgm:dir/>
          <dgm:animOne val="branch"/>
          <dgm:animLvl val="lvl"/>
        </dgm:presLayoutVars>
      </dgm:prSet>
      <dgm:spPr/>
    </dgm:pt>
    <dgm:pt modelId="{F3E34061-C78D-4C65-B479-C376D6B74B0F}" type="pres">
      <dgm:prSet presAssocID="{3B8FB89E-8FA9-49D8-8488-5AA5BD716C73}" presName="composite" presStyleCnt="0"/>
      <dgm:spPr/>
    </dgm:pt>
    <dgm:pt modelId="{0BECDC9C-B80C-4971-8452-24C843D1290B}" type="pres">
      <dgm:prSet presAssocID="{3B8FB89E-8FA9-49D8-8488-5AA5BD716C73}" presName="FirstChild" presStyleLbl="revTx" presStyleIdx="0" presStyleCnt="5">
        <dgm:presLayoutVars>
          <dgm:chMax val="0"/>
          <dgm:chPref val="0"/>
          <dgm:bulletEnabled val="1"/>
        </dgm:presLayoutVars>
      </dgm:prSet>
      <dgm:spPr/>
    </dgm:pt>
    <dgm:pt modelId="{47C47C67-97A9-4E02-8D22-9115C00A1B72}" type="pres">
      <dgm:prSet presAssocID="{3B8FB89E-8FA9-49D8-8488-5AA5BD716C73}" presName="Parent" presStyleLbl="alignNode1" presStyleIdx="0" presStyleCnt="5">
        <dgm:presLayoutVars>
          <dgm:chMax val="3"/>
          <dgm:chPref val="3"/>
          <dgm:bulletEnabled val="1"/>
        </dgm:presLayoutVars>
      </dgm:prSet>
      <dgm:spPr/>
    </dgm:pt>
    <dgm:pt modelId="{C6D5467F-4837-447C-8787-B91C9AEEC14E}" type="pres">
      <dgm:prSet presAssocID="{3B8FB89E-8FA9-49D8-8488-5AA5BD716C73}" presName="Accent" presStyleLbl="parChTrans1D1" presStyleIdx="0" presStyleCnt="5"/>
      <dgm:spPr/>
    </dgm:pt>
    <dgm:pt modelId="{7D2C6D4C-837E-4F4D-A472-4642BE18E557}" type="pres">
      <dgm:prSet presAssocID="{A43DB183-F9FE-4E77-8461-B773A97E3C3E}" presName="sibTrans" presStyleCnt="0"/>
      <dgm:spPr/>
    </dgm:pt>
    <dgm:pt modelId="{774759C4-99D4-4EF3-B5FC-2DF88C91E2CF}" type="pres">
      <dgm:prSet presAssocID="{3C4BC7F4-1500-45C3-8D82-D9A5951FB92F}" presName="composite" presStyleCnt="0"/>
      <dgm:spPr/>
    </dgm:pt>
    <dgm:pt modelId="{FC5AACF1-F8B3-48A5-9F17-DFD4F5124191}" type="pres">
      <dgm:prSet presAssocID="{3C4BC7F4-1500-45C3-8D82-D9A5951FB92F}" presName="FirstChild" presStyleLbl="revTx" presStyleIdx="1" presStyleCnt="5">
        <dgm:presLayoutVars>
          <dgm:chMax val="0"/>
          <dgm:chPref val="0"/>
          <dgm:bulletEnabled val="1"/>
        </dgm:presLayoutVars>
      </dgm:prSet>
      <dgm:spPr/>
    </dgm:pt>
    <dgm:pt modelId="{20E48F43-B081-4576-B77D-C98BEFE010AA}" type="pres">
      <dgm:prSet presAssocID="{3C4BC7F4-1500-45C3-8D82-D9A5951FB92F}" presName="Parent" presStyleLbl="alignNode1" presStyleIdx="1" presStyleCnt="5">
        <dgm:presLayoutVars>
          <dgm:chMax val="3"/>
          <dgm:chPref val="3"/>
          <dgm:bulletEnabled val="1"/>
        </dgm:presLayoutVars>
      </dgm:prSet>
      <dgm:spPr/>
    </dgm:pt>
    <dgm:pt modelId="{4C87646E-5C92-40EF-9209-D53F794D31BA}" type="pres">
      <dgm:prSet presAssocID="{3C4BC7F4-1500-45C3-8D82-D9A5951FB92F}" presName="Accent" presStyleLbl="parChTrans1D1" presStyleIdx="1" presStyleCnt="5"/>
      <dgm:spPr/>
    </dgm:pt>
    <dgm:pt modelId="{8C0D3643-43D3-4BA5-9ABB-48EFD2CF5D5B}" type="pres">
      <dgm:prSet presAssocID="{BF31B968-ACDF-4EE9-91BC-25B887E26070}" presName="sibTrans" presStyleCnt="0"/>
      <dgm:spPr/>
    </dgm:pt>
    <dgm:pt modelId="{71F151DD-3898-4651-8AE7-F9BB12A09E63}" type="pres">
      <dgm:prSet presAssocID="{A001EAA2-581D-4BB7-B1D8-B8451D87302F}" presName="composite" presStyleCnt="0"/>
      <dgm:spPr/>
    </dgm:pt>
    <dgm:pt modelId="{0D0F3F31-C825-4795-BCBE-D677066585E8}" type="pres">
      <dgm:prSet presAssocID="{A001EAA2-581D-4BB7-B1D8-B8451D87302F}" presName="FirstChild" presStyleLbl="revTx" presStyleIdx="2" presStyleCnt="5">
        <dgm:presLayoutVars>
          <dgm:chMax val="0"/>
          <dgm:chPref val="0"/>
          <dgm:bulletEnabled val="1"/>
        </dgm:presLayoutVars>
      </dgm:prSet>
      <dgm:spPr/>
    </dgm:pt>
    <dgm:pt modelId="{0F661122-FF5C-41FD-8986-F2E25502D929}" type="pres">
      <dgm:prSet presAssocID="{A001EAA2-581D-4BB7-B1D8-B8451D87302F}" presName="Parent" presStyleLbl="alignNode1" presStyleIdx="2" presStyleCnt="5">
        <dgm:presLayoutVars>
          <dgm:chMax val="3"/>
          <dgm:chPref val="3"/>
          <dgm:bulletEnabled val="1"/>
        </dgm:presLayoutVars>
      </dgm:prSet>
      <dgm:spPr/>
    </dgm:pt>
    <dgm:pt modelId="{EB609FDB-D64A-47ED-B9E8-FEAC23B2C3A6}" type="pres">
      <dgm:prSet presAssocID="{A001EAA2-581D-4BB7-B1D8-B8451D87302F}" presName="Accent" presStyleLbl="parChTrans1D1" presStyleIdx="2" presStyleCnt="5"/>
      <dgm:spPr/>
    </dgm:pt>
    <dgm:pt modelId="{27591710-3DF1-43A0-AA86-7CE12598EEE4}" type="pres">
      <dgm:prSet presAssocID="{A836EF9E-CB3B-407F-9D52-88097CC30FC9}" presName="sibTrans" presStyleCnt="0"/>
      <dgm:spPr/>
    </dgm:pt>
    <dgm:pt modelId="{DABD9F9C-C61E-4696-8079-1E3CD3F10554}" type="pres">
      <dgm:prSet presAssocID="{E0EAF1AA-1C8E-4EDD-B8F4-42ABE2F52785}" presName="composite" presStyleCnt="0"/>
      <dgm:spPr/>
    </dgm:pt>
    <dgm:pt modelId="{CDBE7ECF-F590-467D-B269-19ED3E4AF0C5}" type="pres">
      <dgm:prSet presAssocID="{E0EAF1AA-1C8E-4EDD-B8F4-42ABE2F52785}" presName="FirstChild" presStyleLbl="revTx" presStyleIdx="3" presStyleCnt="5">
        <dgm:presLayoutVars>
          <dgm:chMax val="0"/>
          <dgm:chPref val="0"/>
          <dgm:bulletEnabled val="1"/>
        </dgm:presLayoutVars>
      </dgm:prSet>
      <dgm:spPr/>
    </dgm:pt>
    <dgm:pt modelId="{22BA5738-8198-414D-A6D5-D20E3D9E5F31}" type="pres">
      <dgm:prSet presAssocID="{E0EAF1AA-1C8E-4EDD-B8F4-42ABE2F52785}" presName="Parent" presStyleLbl="alignNode1" presStyleIdx="3" presStyleCnt="5">
        <dgm:presLayoutVars>
          <dgm:chMax val="3"/>
          <dgm:chPref val="3"/>
          <dgm:bulletEnabled val="1"/>
        </dgm:presLayoutVars>
      </dgm:prSet>
      <dgm:spPr/>
    </dgm:pt>
    <dgm:pt modelId="{A3F14F9C-E5F9-4FB7-A080-9CF96D84CD66}" type="pres">
      <dgm:prSet presAssocID="{E0EAF1AA-1C8E-4EDD-B8F4-42ABE2F52785}" presName="Accent" presStyleLbl="parChTrans1D1" presStyleIdx="3" presStyleCnt="5"/>
      <dgm:spPr/>
    </dgm:pt>
    <dgm:pt modelId="{ED27C59F-879E-46B1-85DB-D99FA5D5CCC1}" type="pres">
      <dgm:prSet presAssocID="{A802B87A-B8E8-4B8B-BE1C-52303BFF5536}" presName="sibTrans" presStyleCnt="0"/>
      <dgm:spPr/>
    </dgm:pt>
    <dgm:pt modelId="{F9CF6742-93AA-48FB-BFAB-82512B5F3282}" type="pres">
      <dgm:prSet presAssocID="{07E59273-8767-4947-B2FE-562B43597FBB}" presName="composite" presStyleCnt="0"/>
      <dgm:spPr/>
    </dgm:pt>
    <dgm:pt modelId="{7B0FE066-775A-4625-8F94-A5E6F87DFCFF}" type="pres">
      <dgm:prSet presAssocID="{07E59273-8767-4947-B2FE-562B43597FBB}" presName="FirstChild" presStyleLbl="revTx" presStyleIdx="4" presStyleCnt="5">
        <dgm:presLayoutVars>
          <dgm:chMax val="0"/>
          <dgm:chPref val="0"/>
          <dgm:bulletEnabled val="1"/>
        </dgm:presLayoutVars>
      </dgm:prSet>
      <dgm:spPr/>
    </dgm:pt>
    <dgm:pt modelId="{1E9B5D5E-FC63-4918-B9D4-5C0D0210F2A5}" type="pres">
      <dgm:prSet presAssocID="{07E59273-8767-4947-B2FE-562B43597FBB}" presName="Parent" presStyleLbl="alignNode1" presStyleIdx="4" presStyleCnt="5">
        <dgm:presLayoutVars>
          <dgm:chMax val="3"/>
          <dgm:chPref val="3"/>
          <dgm:bulletEnabled val="1"/>
        </dgm:presLayoutVars>
      </dgm:prSet>
      <dgm:spPr/>
    </dgm:pt>
    <dgm:pt modelId="{6D19CD1B-5941-468D-A133-B60E96D5B54C}" type="pres">
      <dgm:prSet presAssocID="{07E59273-8767-4947-B2FE-562B43597FBB}" presName="Accent" presStyleLbl="parChTrans1D1" presStyleIdx="4" presStyleCnt="5"/>
      <dgm:spPr/>
    </dgm:pt>
  </dgm:ptLst>
  <dgm:cxnLst>
    <dgm:cxn modelId="{28511200-297D-450E-AF58-A2FD0083E424}" type="presOf" srcId="{FDC09A97-120B-4459-8FC8-6B982EDD88F8}" destId="{CDBE7ECF-F590-467D-B269-19ED3E4AF0C5}" srcOrd="0" destOrd="0" presId="urn:microsoft.com/office/officeart/2011/layout/TabList"/>
    <dgm:cxn modelId="{4012612C-BC55-4A6B-8305-191EC0D45A43}" srcId="{07E59273-8767-4947-B2FE-562B43597FBB}" destId="{3A67FC93-4897-4EBD-9A38-1D62EB9ACAAF}" srcOrd="0" destOrd="0" parTransId="{3901D40C-7273-47F1-B72F-49D7966EF3C7}" sibTransId="{0571B34B-D7DA-4A91-B97A-B3B213BF4936}"/>
    <dgm:cxn modelId="{3B35DE2E-0E82-4DFE-961A-CDFE3B08B8F1}" type="presOf" srcId="{3A67FC93-4897-4EBD-9A38-1D62EB9ACAAF}" destId="{7B0FE066-775A-4625-8F94-A5E6F87DFCFF}" srcOrd="0" destOrd="0" presId="urn:microsoft.com/office/officeart/2011/layout/TabList"/>
    <dgm:cxn modelId="{36629138-6808-418B-9F14-DE063597448D}" type="presOf" srcId="{F5F99392-49C5-4C13-A53F-857B81212D90}" destId="{27A71F52-3192-4E89-9614-1AC820CC2DBB}" srcOrd="0" destOrd="0" presId="urn:microsoft.com/office/officeart/2011/layout/TabList"/>
    <dgm:cxn modelId="{1777463A-DE34-4742-BBEB-F5A3D0666AE9}" srcId="{E0EAF1AA-1C8E-4EDD-B8F4-42ABE2F52785}" destId="{FDC09A97-120B-4459-8FC8-6B982EDD88F8}" srcOrd="0" destOrd="0" parTransId="{82436B6E-152D-4CFF-BB33-F031E990299C}" sibTransId="{0E14F6B7-9162-46B0-86D1-A39FE771D67D}"/>
    <dgm:cxn modelId="{3CF4B93B-8583-4606-8D5A-8AA1C73DA52F}" type="presOf" srcId="{3C4BC7F4-1500-45C3-8D82-D9A5951FB92F}" destId="{20E48F43-B081-4576-B77D-C98BEFE010AA}" srcOrd="0" destOrd="0" presId="urn:microsoft.com/office/officeart/2011/layout/TabList"/>
    <dgm:cxn modelId="{5F4CF85E-5729-44C9-9431-13B18E8E6782}" type="presOf" srcId="{749F371C-14CD-4319-BF0C-2E5AB2D68642}" destId="{0D0F3F31-C825-4795-BCBE-D677066585E8}" srcOrd="0" destOrd="0" presId="urn:microsoft.com/office/officeart/2011/layout/TabList"/>
    <dgm:cxn modelId="{44BED261-3440-471C-9182-069FCFC46890}" type="presOf" srcId="{DF861D88-1577-4689-B9E0-DF0280030A03}" destId="{0BECDC9C-B80C-4971-8452-24C843D1290B}" srcOrd="0" destOrd="0" presId="urn:microsoft.com/office/officeart/2011/layout/TabList"/>
    <dgm:cxn modelId="{F3844366-C24E-4C0D-8531-DFC94C386240}" type="presOf" srcId="{3B8FB89E-8FA9-49D8-8488-5AA5BD716C73}" destId="{47C47C67-97A9-4E02-8D22-9115C00A1B72}" srcOrd="0" destOrd="0" presId="urn:microsoft.com/office/officeart/2011/layout/TabList"/>
    <dgm:cxn modelId="{6DB84A6D-5C3D-4AFF-AB63-44E906B5AC06}" srcId="{F5F99392-49C5-4C13-A53F-857B81212D90}" destId="{07E59273-8767-4947-B2FE-562B43597FBB}" srcOrd="4" destOrd="0" parTransId="{08800422-13E5-42CB-BF6C-8F089BB34CAA}" sibTransId="{7F59E3B1-5736-4236-9F58-463BD4C0FCF2}"/>
    <dgm:cxn modelId="{38936B53-FF2C-459A-9087-739EEA300667}" srcId="{F5F99392-49C5-4C13-A53F-857B81212D90}" destId="{E0EAF1AA-1C8E-4EDD-B8F4-42ABE2F52785}" srcOrd="3" destOrd="0" parTransId="{0AC79570-24C8-453E-8889-2847ABC6DD30}" sibTransId="{A802B87A-B8E8-4B8B-BE1C-52303BFF5536}"/>
    <dgm:cxn modelId="{822FBB74-BB33-4DC7-8F66-70ACD529A042}" type="presOf" srcId="{A001EAA2-581D-4BB7-B1D8-B8451D87302F}" destId="{0F661122-FF5C-41FD-8986-F2E25502D929}" srcOrd="0" destOrd="0" presId="urn:microsoft.com/office/officeart/2011/layout/TabList"/>
    <dgm:cxn modelId="{3BEDDC75-5547-4880-8FC8-B87B61138307}" type="presOf" srcId="{F62F349B-8D16-4257-90D1-2557AD4A6C40}" destId="{FC5AACF1-F8B3-48A5-9F17-DFD4F5124191}" srcOrd="0" destOrd="0" presId="urn:microsoft.com/office/officeart/2011/layout/TabList"/>
    <dgm:cxn modelId="{91BAF776-E87B-426C-B454-B63FB19B465D}" srcId="{F5F99392-49C5-4C13-A53F-857B81212D90}" destId="{3C4BC7F4-1500-45C3-8D82-D9A5951FB92F}" srcOrd="1" destOrd="0" parTransId="{1C83A2D3-A084-43FC-9885-6686A46A9EBB}" sibTransId="{BF31B968-ACDF-4EE9-91BC-25B887E26070}"/>
    <dgm:cxn modelId="{49005277-C49E-4158-8FCA-72D07C4F5615}" type="presOf" srcId="{E0EAF1AA-1C8E-4EDD-B8F4-42ABE2F52785}" destId="{22BA5738-8198-414D-A6D5-D20E3D9E5F31}" srcOrd="0" destOrd="0" presId="urn:microsoft.com/office/officeart/2011/layout/TabList"/>
    <dgm:cxn modelId="{CDD6B3A8-3CCD-4092-A1DB-FC285C49ABE1}" type="presOf" srcId="{07E59273-8767-4947-B2FE-562B43597FBB}" destId="{1E9B5D5E-FC63-4918-B9D4-5C0D0210F2A5}" srcOrd="0" destOrd="0" presId="urn:microsoft.com/office/officeart/2011/layout/TabList"/>
    <dgm:cxn modelId="{59FF03B1-4791-4D61-B9E5-373ACD9A0F5A}" srcId="{3C4BC7F4-1500-45C3-8D82-D9A5951FB92F}" destId="{F62F349B-8D16-4257-90D1-2557AD4A6C40}" srcOrd="0" destOrd="0" parTransId="{CE055BC4-D7A6-49B7-AC27-478CD9AAAD79}" sibTransId="{3D4CA848-5A14-436B-8457-6CE4A7291560}"/>
    <dgm:cxn modelId="{2331FEB9-A73F-4A94-8E78-0CF19FB176CF}" srcId="{F5F99392-49C5-4C13-A53F-857B81212D90}" destId="{A001EAA2-581D-4BB7-B1D8-B8451D87302F}" srcOrd="2" destOrd="0" parTransId="{09596C66-3125-404A-B04E-A198C808BD10}" sibTransId="{A836EF9E-CB3B-407F-9D52-88097CC30FC9}"/>
    <dgm:cxn modelId="{346402C4-7638-481A-AEE9-5DCC080025E0}" srcId="{3B8FB89E-8FA9-49D8-8488-5AA5BD716C73}" destId="{DF861D88-1577-4689-B9E0-DF0280030A03}" srcOrd="0" destOrd="0" parTransId="{758DEA5E-B622-4966-8B0F-F5664D8EF198}" sibTransId="{5C751399-A634-4FC6-B7F7-676830636C4C}"/>
    <dgm:cxn modelId="{6BE3FBEE-07FE-46CA-810E-87226EB35CBB}" srcId="{F5F99392-49C5-4C13-A53F-857B81212D90}" destId="{3B8FB89E-8FA9-49D8-8488-5AA5BD716C73}" srcOrd="0" destOrd="0" parTransId="{864D9F88-7CEF-43E3-BCF6-559D1EEFFE6F}" sibTransId="{A43DB183-F9FE-4E77-8461-B773A97E3C3E}"/>
    <dgm:cxn modelId="{4ECD78FF-9467-4572-A3EC-DC155AFBFCB3}" srcId="{A001EAA2-581D-4BB7-B1D8-B8451D87302F}" destId="{749F371C-14CD-4319-BF0C-2E5AB2D68642}" srcOrd="0" destOrd="0" parTransId="{853B845D-B3A6-4234-829D-5008A4034528}" sibTransId="{47BEEE67-4BF7-425D-8A88-80C8F5DEEDAA}"/>
    <dgm:cxn modelId="{BF7F06FA-CA88-4212-B912-EA86B90EB6CE}" type="presParOf" srcId="{27A71F52-3192-4E89-9614-1AC820CC2DBB}" destId="{F3E34061-C78D-4C65-B479-C376D6B74B0F}" srcOrd="0" destOrd="0" presId="urn:microsoft.com/office/officeart/2011/layout/TabList"/>
    <dgm:cxn modelId="{42A244E0-AD39-492C-BDFF-38059D0F594E}" type="presParOf" srcId="{F3E34061-C78D-4C65-B479-C376D6B74B0F}" destId="{0BECDC9C-B80C-4971-8452-24C843D1290B}" srcOrd="0" destOrd="0" presId="urn:microsoft.com/office/officeart/2011/layout/TabList"/>
    <dgm:cxn modelId="{9FE3FA9E-CDF5-47E8-9DD3-DB67BA59124D}" type="presParOf" srcId="{F3E34061-C78D-4C65-B479-C376D6B74B0F}" destId="{47C47C67-97A9-4E02-8D22-9115C00A1B72}" srcOrd="1" destOrd="0" presId="urn:microsoft.com/office/officeart/2011/layout/TabList"/>
    <dgm:cxn modelId="{55A27EB3-B575-48F3-A705-D23CAC6E0A8A}" type="presParOf" srcId="{F3E34061-C78D-4C65-B479-C376D6B74B0F}" destId="{C6D5467F-4837-447C-8787-B91C9AEEC14E}" srcOrd="2" destOrd="0" presId="urn:microsoft.com/office/officeart/2011/layout/TabList"/>
    <dgm:cxn modelId="{18C61840-321F-4088-9089-4286B9B80D74}" type="presParOf" srcId="{27A71F52-3192-4E89-9614-1AC820CC2DBB}" destId="{7D2C6D4C-837E-4F4D-A472-4642BE18E557}" srcOrd="1" destOrd="0" presId="urn:microsoft.com/office/officeart/2011/layout/TabList"/>
    <dgm:cxn modelId="{22DAAA47-7F59-4EE5-8BE2-365A49DEB3F7}" type="presParOf" srcId="{27A71F52-3192-4E89-9614-1AC820CC2DBB}" destId="{774759C4-99D4-4EF3-B5FC-2DF88C91E2CF}" srcOrd="2" destOrd="0" presId="urn:microsoft.com/office/officeart/2011/layout/TabList"/>
    <dgm:cxn modelId="{BC6D01A6-42A9-454B-9A69-2EF3636CFB00}" type="presParOf" srcId="{774759C4-99D4-4EF3-B5FC-2DF88C91E2CF}" destId="{FC5AACF1-F8B3-48A5-9F17-DFD4F5124191}" srcOrd="0" destOrd="0" presId="urn:microsoft.com/office/officeart/2011/layout/TabList"/>
    <dgm:cxn modelId="{2B2EEAB7-D44C-416E-8387-80D9A5896FA1}" type="presParOf" srcId="{774759C4-99D4-4EF3-B5FC-2DF88C91E2CF}" destId="{20E48F43-B081-4576-B77D-C98BEFE010AA}" srcOrd="1" destOrd="0" presId="urn:microsoft.com/office/officeart/2011/layout/TabList"/>
    <dgm:cxn modelId="{DDF26689-CE26-40EE-AFDC-C44B967A1A29}" type="presParOf" srcId="{774759C4-99D4-4EF3-B5FC-2DF88C91E2CF}" destId="{4C87646E-5C92-40EF-9209-D53F794D31BA}" srcOrd="2" destOrd="0" presId="urn:microsoft.com/office/officeart/2011/layout/TabList"/>
    <dgm:cxn modelId="{15D9613F-539B-4D32-A9B5-C50D05EA91CF}" type="presParOf" srcId="{27A71F52-3192-4E89-9614-1AC820CC2DBB}" destId="{8C0D3643-43D3-4BA5-9ABB-48EFD2CF5D5B}" srcOrd="3" destOrd="0" presId="urn:microsoft.com/office/officeart/2011/layout/TabList"/>
    <dgm:cxn modelId="{3FAC43AF-2E83-43C5-8A19-2BCF1A131542}" type="presParOf" srcId="{27A71F52-3192-4E89-9614-1AC820CC2DBB}" destId="{71F151DD-3898-4651-8AE7-F9BB12A09E63}" srcOrd="4" destOrd="0" presId="urn:microsoft.com/office/officeart/2011/layout/TabList"/>
    <dgm:cxn modelId="{7AB2AF1C-D0A8-42EB-AA76-A6C19BCDA656}" type="presParOf" srcId="{71F151DD-3898-4651-8AE7-F9BB12A09E63}" destId="{0D0F3F31-C825-4795-BCBE-D677066585E8}" srcOrd="0" destOrd="0" presId="urn:microsoft.com/office/officeart/2011/layout/TabList"/>
    <dgm:cxn modelId="{24F4C051-C11E-4C5D-8577-9AA82935E940}" type="presParOf" srcId="{71F151DD-3898-4651-8AE7-F9BB12A09E63}" destId="{0F661122-FF5C-41FD-8986-F2E25502D929}" srcOrd="1" destOrd="0" presId="urn:microsoft.com/office/officeart/2011/layout/TabList"/>
    <dgm:cxn modelId="{B289D2BB-6819-4A1F-910D-7EC6FD3508DC}" type="presParOf" srcId="{71F151DD-3898-4651-8AE7-F9BB12A09E63}" destId="{EB609FDB-D64A-47ED-B9E8-FEAC23B2C3A6}" srcOrd="2" destOrd="0" presId="urn:microsoft.com/office/officeart/2011/layout/TabList"/>
    <dgm:cxn modelId="{CD93F6C4-0E26-4638-8EC3-D0249EB6F05F}" type="presParOf" srcId="{27A71F52-3192-4E89-9614-1AC820CC2DBB}" destId="{27591710-3DF1-43A0-AA86-7CE12598EEE4}" srcOrd="5" destOrd="0" presId="urn:microsoft.com/office/officeart/2011/layout/TabList"/>
    <dgm:cxn modelId="{91031B1E-1537-4F8A-A09B-2115B2CD2B80}" type="presParOf" srcId="{27A71F52-3192-4E89-9614-1AC820CC2DBB}" destId="{DABD9F9C-C61E-4696-8079-1E3CD3F10554}" srcOrd="6" destOrd="0" presId="urn:microsoft.com/office/officeart/2011/layout/TabList"/>
    <dgm:cxn modelId="{39E34BCC-DB68-4546-99E4-A6B0585F23E9}" type="presParOf" srcId="{DABD9F9C-C61E-4696-8079-1E3CD3F10554}" destId="{CDBE7ECF-F590-467D-B269-19ED3E4AF0C5}" srcOrd="0" destOrd="0" presId="urn:microsoft.com/office/officeart/2011/layout/TabList"/>
    <dgm:cxn modelId="{CDEF5325-3902-4C58-865C-0749A3B16A75}" type="presParOf" srcId="{DABD9F9C-C61E-4696-8079-1E3CD3F10554}" destId="{22BA5738-8198-414D-A6D5-D20E3D9E5F31}" srcOrd="1" destOrd="0" presId="urn:microsoft.com/office/officeart/2011/layout/TabList"/>
    <dgm:cxn modelId="{D0C4D7FE-CFD6-4E4F-AD2A-A9A0E518EEBB}" type="presParOf" srcId="{DABD9F9C-C61E-4696-8079-1E3CD3F10554}" destId="{A3F14F9C-E5F9-4FB7-A080-9CF96D84CD66}" srcOrd="2" destOrd="0" presId="urn:microsoft.com/office/officeart/2011/layout/TabList"/>
    <dgm:cxn modelId="{74CD96BB-1940-4336-A31A-F4459D3BDE97}" type="presParOf" srcId="{27A71F52-3192-4E89-9614-1AC820CC2DBB}" destId="{ED27C59F-879E-46B1-85DB-D99FA5D5CCC1}" srcOrd="7" destOrd="0" presId="urn:microsoft.com/office/officeart/2011/layout/TabList"/>
    <dgm:cxn modelId="{13D39C50-BE33-4FCB-8411-90C1FFA1DCB2}" type="presParOf" srcId="{27A71F52-3192-4E89-9614-1AC820CC2DBB}" destId="{F9CF6742-93AA-48FB-BFAB-82512B5F3282}" srcOrd="8" destOrd="0" presId="urn:microsoft.com/office/officeart/2011/layout/TabList"/>
    <dgm:cxn modelId="{8E66D1F0-565B-4C23-8EFC-09600255A0CA}" type="presParOf" srcId="{F9CF6742-93AA-48FB-BFAB-82512B5F3282}" destId="{7B0FE066-775A-4625-8F94-A5E6F87DFCFF}" srcOrd="0" destOrd="0" presId="urn:microsoft.com/office/officeart/2011/layout/TabList"/>
    <dgm:cxn modelId="{B50AF2E4-08DC-4315-9300-F42DD8C879EF}" type="presParOf" srcId="{F9CF6742-93AA-48FB-BFAB-82512B5F3282}" destId="{1E9B5D5E-FC63-4918-B9D4-5C0D0210F2A5}" srcOrd="1" destOrd="0" presId="urn:microsoft.com/office/officeart/2011/layout/TabList"/>
    <dgm:cxn modelId="{12533A08-B90B-4EEF-A185-484C689AE98C}" type="presParOf" srcId="{F9CF6742-93AA-48FB-BFAB-82512B5F3282}" destId="{6D19CD1B-5941-468D-A133-B60E96D5B54C}" srcOrd="2" destOrd="0" presId="urn:microsoft.com/office/officeart/2011/layout/Tab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14303D1-91B5-4DD8-90E6-00AE72C4A5C5}" type="doc">
      <dgm:prSet loTypeId="urn:diagrams.loki3.com/VaryingWidthList" loCatId="list" qsTypeId="urn:microsoft.com/office/officeart/2005/8/quickstyle/simple1" qsCatId="simple" csTypeId="urn:microsoft.com/office/officeart/2005/8/colors/colorful1" csCatId="colorful" phldr="1"/>
      <dgm:spPr/>
      <dgm:t>
        <a:bodyPr/>
        <a:lstStyle/>
        <a:p>
          <a:endParaRPr lang="en-GB"/>
        </a:p>
      </dgm:t>
    </dgm:pt>
    <dgm:pt modelId="{18FC90F7-43BA-48CD-A033-6CF1445E1B15}">
      <dgm:prSet phldrT="[Text]" custT="1">
        <dgm:style>
          <a:lnRef idx="2">
            <a:schemeClr val="accent4"/>
          </a:lnRef>
          <a:fillRef idx="1">
            <a:schemeClr val="lt1"/>
          </a:fillRef>
          <a:effectRef idx="0">
            <a:schemeClr val="accent4"/>
          </a:effectRef>
          <a:fontRef idx="minor">
            <a:schemeClr val="dk1"/>
          </a:fontRef>
        </dgm:style>
      </dgm:prSet>
      <dgm:spPr>
        <a:ln w="38100">
          <a:solidFill>
            <a:schemeClr val="accent1"/>
          </a:solidFill>
        </a:ln>
      </dgm:spPr>
      <dgm:t>
        <a:bodyPr/>
        <a:lstStyle/>
        <a:p>
          <a:pPr algn="l">
            <a:spcAft>
              <a:spcPts val="0"/>
            </a:spcAft>
          </a:pPr>
          <a:r>
            <a:rPr lang="en-GB" sz="840" b="1" dirty="0">
              <a:latin typeface="Ink Free" panose="03080402000500000000" pitchFamily="66" charset="0"/>
            </a:rPr>
            <a:t>Making Links.</a:t>
          </a:r>
          <a:br>
            <a:rPr lang="en-GB" sz="840" dirty="0"/>
          </a:br>
          <a:r>
            <a:rPr lang="en-GB" sz="840" dirty="0">
              <a:solidFill>
                <a:srgbClr val="FF0000"/>
              </a:solidFill>
            </a:rPr>
            <a:t>I have started to make basic links between energy sources, pollution, biodiversity, and conservation.</a:t>
          </a:r>
          <a:br>
            <a:rPr lang="en-GB" sz="840" dirty="0">
              <a:solidFill>
                <a:srgbClr val="FFC000"/>
              </a:solidFill>
            </a:rPr>
          </a:br>
          <a:r>
            <a:rPr lang="en-GB" sz="840" dirty="0">
              <a:solidFill>
                <a:srgbClr val="FFC000"/>
              </a:solidFill>
            </a:rPr>
            <a:t>I have made links across different environmental concepts like renewable energy, carbon footprints, and food security.</a:t>
          </a:r>
          <a:br>
            <a:rPr lang="en-GB" sz="840" dirty="0"/>
          </a:br>
          <a:r>
            <a:rPr lang="en-GB" sz="840" dirty="0">
              <a:solidFill>
                <a:srgbClr val="FFFF00"/>
              </a:solidFill>
            </a:rPr>
            <a:t>I can make clear links across topics such as how energy choices affect the environment, electricity bills, and biodiversity.</a:t>
          </a:r>
          <a:br>
            <a:rPr lang="en-GB" sz="840" dirty="0"/>
          </a:br>
          <a:r>
            <a:rPr lang="en-GB" sz="840" dirty="0">
              <a:solidFill>
                <a:srgbClr val="0070C0"/>
              </a:solidFill>
            </a:rPr>
            <a:t>I can make more detailed links between pollution, energy generation methods, environmental impact, and sustainability practices.</a:t>
          </a:r>
          <a:br>
            <a:rPr lang="en-GB" sz="840" dirty="0"/>
          </a:br>
          <a:r>
            <a:rPr lang="en-GB" sz="840" dirty="0">
              <a:solidFill>
                <a:srgbClr val="00B050"/>
              </a:solidFill>
            </a:rPr>
            <a:t>I can make detailed, informed, and independent links across all energy and environment topics, applying my understanding to real-world sustainability challenges.</a:t>
          </a:r>
        </a:p>
      </dgm:t>
    </dgm:pt>
    <dgm:pt modelId="{E1F2FEB4-4EDA-44F5-905D-1E1922A7FBF2}" type="parTrans" cxnId="{0521D4E8-78F1-4102-9910-BD2F3F45A0BC}">
      <dgm:prSet/>
      <dgm:spPr/>
      <dgm:t>
        <a:bodyPr/>
        <a:lstStyle/>
        <a:p>
          <a:endParaRPr lang="en-GB"/>
        </a:p>
      </dgm:t>
    </dgm:pt>
    <dgm:pt modelId="{4AD9D54F-7E0D-456C-8FBC-CCE2DA9803B3}" type="sibTrans" cxnId="{0521D4E8-78F1-4102-9910-BD2F3F45A0BC}">
      <dgm:prSet/>
      <dgm:spPr/>
      <dgm:t>
        <a:bodyPr/>
        <a:lstStyle/>
        <a:p>
          <a:endParaRPr lang="en-GB"/>
        </a:p>
      </dgm:t>
    </dgm:pt>
    <dgm:pt modelId="{D6B5A32E-9A63-438E-A755-58D65FA152C4}">
      <dgm:prSet phldrT="[Text]" custT="1">
        <dgm:style>
          <a:lnRef idx="2">
            <a:schemeClr val="accent6"/>
          </a:lnRef>
          <a:fillRef idx="1">
            <a:schemeClr val="lt1"/>
          </a:fillRef>
          <a:effectRef idx="0">
            <a:schemeClr val="accent6"/>
          </a:effectRef>
          <a:fontRef idx="minor">
            <a:schemeClr val="dk1"/>
          </a:fontRef>
        </dgm:style>
      </dgm:prSet>
      <dgm:spPr>
        <a:ln w="38100">
          <a:solidFill>
            <a:schemeClr val="accent1"/>
          </a:solidFill>
        </a:ln>
      </dgm:spPr>
      <dgm:t>
        <a:bodyPr anchor="t"/>
        <a:lstStyle/>
        <a:p>
          <a:pPr algn="l">
            <a:spcAft>
              <a:spcPts val="0"/>
            </a:spcAft>
          </a:pPr>
          <a:r>
            <a:rPr lang="en-GB" sz="800" b="1" dirty="0">
              <a:solidFill>
                <a:schemeClr val="tx1"/>
              </a:solidFill>
              <a:latin typeface="Ink Free" panose="03080402000500000000" pitchFamily="66" charset="0"/>
            </a:rPr>
            <a:t>Questioning and Responding.</a:t>
          </a:r>
          <a:br>
            <a:rPr lang="en-GB" sz="800" dirty="0"/>
          </a:br>
          <a:r>
            <a:rPr lang="en-GB" sz="800" dirty="0">
              <a:solidFill>
                <a:srgbClr val="FF0000"/>
              </a:solidFill>
            </a:rPr>
            <a:t>I can start to ask basic questions about energy sources, the environment, and sustainability.</a:t>
          </a:r>
          <a:br>
            <a:rPr lang="en-GB" sz="800" dirty="0"/>
          </a:br>
          <a:r>
            <a:rPr lang="en-GB" sz="800" dirty="0">
              <a:solidFill>
                <a:srgbClr val="FFC000"/>
              </a:solidFill>
            </a:rPr>
            <a:t>I can ask questions to gather more information about renewable energy, pollution, and biodiversity.</a:t>
          </a:r>
          <a:br>
            <a:rPr lang="en-GB" sz="800" dirty="0"/>
          </a:br>
          <a:r>
            <a:rPr lang="en-GB" sz="800" dirty="0">
              <a:solidFill>
                <a:srgbClr val="FFFF00"/>
              </a:solidFill>
            </a:rPr>
            <a:t>I can ask questions to develop my understanding of electricity generation, carbon footprints, and conservation.</a:t>
          </a:r>
          <a:br>
            <a:rPr lang="en-GB" sz="800" dirty="0"/>
          </a:br>
          <a:r>
            <a:rPr lang="en-GB" sz="800" dirty="0">
              <a:solidFill>
                <a:srgbClr val="0070C0"/>
              </a:solidFill>
            </a:rPr>
            <a:t>I can ask questions to support viewpoints about environmental impact, energy costs, and food security.</a:t>
          </a:r>
          <a:br>
            <a:rPr lang="en-GB" sz="800" dirty="0"/>
          </a:br>
          <a:r>
            <a:rPr lang="en-GB" sz="800" dirty="0">
              <a:solidFill>
                <a:srgbClr val="00B050"/>
              </a:solidFill>
            </a:rPr>
            <a:t>I can ask questions to evaluate my judgements and apply knowledge to real-world environmental and energy issues.</a:t>
          </a:r>
          <a:endParaRPr lang="en-GB" sz="800" b="1" dirty="0">
            <a:solidFill>
              <a:srgbClr val="00B050"/>
            </a:solidFill>
            <a:latin typeface="Ink Free" panose="03080402000500000000" pitchFamily="66" charset="0"/>
          </a:endParaRPr>
        </a:p>
      </dgm:t>
    </dgm:pt>
    <dgm:pt modelId="{2345C089-A9B5-4B8B-87DC-D4717E203945}" type="sibTrans" cxnId="{694929F3-0809-4697-A635-E4857B213C79}">
      <dgm:prSet/>
      <dgm:spPr/>
      <dgm:t>
        <a:bodyPr/>
        <a:lstStyle/>
        <a:p>
          <a:endParaRPr lang="en-GB"/>
        </a:p>
      </dgm:t>
    </dgm:pt>
    <dgm:pt modelId="{2040F1D3-E061-4739-A170-6B11339D3BAD}" type="parTrans" cxnId="{694929F3-0809-4697-A635-E4857B213C79}">
      <dgm:prSet/>
      <dgm:spPr/>
      <dgm:t>
        <a:bodyPr/>
        <a:lstStyle/>
        <a:p>
          <a:endParaRPr lang="en-GB"/>
        </a:p>
      </dgm:t>
    </dgm:pt>
    <dgm:pt modelId="{6C7F385F-3D09-443F-A0AB-E65919A098A8}">
      <dgm:prSet phldrT="[Text]" custT="1">
        <dgm:style>
          <a:lnRef idx="2">
            <a:schemeClr val="accent2"/>
          </a:lnRef>
          <a:fillRef idx="1">
            <a:schemeClr val="lt1"/>
          </a:fillRef>
          <a:effectRef idx="0">
            <a:schemeClr val="accent2"/>
          </a:effectRef>
          <a:fontRef idx="minor">
            <a:schemeClr val="dk1"/>
          </a:fontRef>
        </dgm:style>
      </dgm:prSet>
      <dgm:spPr>
        <a:ln w="38100">
          <a:solidFill>
            <a:schemeClr val="accent1"/>
          </a:solidFill>
        </a:ln>
      </dgm:spPr>
      <dgm:t>
        <a:bodyPr anchor="t"/>
        <a:lstStyle/>
        <a:p>
          <a:pPr algn="l">
            <a:lnSpc>
              <a:spcPct val="100000"/>
            </a:lnSpc>
            <a:spcAft>
              <a:spcPts val="0"/>
            </a:spcAft>
          </a:pPr>
          <a:r>
            <a:rPr lang="en-GB" sz="900" b="1" dirty="0">
              <a:latin typeface="Ink Free" panose="03080402000500000000" pitchFamily="66" charset="0"/>
            </a:rPr>
            <a:t>Knowledge and Understanding.</a:t>
          </a:r>
          <a:br>
            <a:rPr lang="en-GB" sz="900" dirty="0"/>
          </a:br>
          <a:r>
            <a:rPr lang="en-GB" sz="900" b="0" i="0" u="none" dirty="0">
              <a:solidFill>
                <a:srgbClr val="FF0000"/>
              </a:solidFill>
            </a:rPr>
            <a:t>I have basic understanding of generating electricity.</a:t>
          </a:r>
        </a:p>
        <a:p>
          <a:pPr algn="l">
            <a:lnSpc>
              <a:spcPct val="100000"/>
            </a:lnSpc>
            <a:spcAft>
              <a:spcPts val="0"/>
            </a:spcAft>
            <a:buFont typeface="Arial" panose="020B0604020202020204" pitchFamily="34" charset="0"/>
            <a:buChar char="•"/>
          </a:pPr>
          <a:r>
            <a:rPr lang="en-GB" sz="900" b="0" i="0" u="none" dirty="0">
              <a:solidFill>
                <a:srgbClr val="FFC000"/>
              </a:solidFill>
            </a:rPr>
            <a:t>I have a broader understanding of generating electricity and the environmental impacts of different power stations.</a:t>
          </a:r>
        </a:p>
        <a:p>
          <a:pPr algn="l">
            <a:lnSpc>
              <a:spcPct val="100000"/>
            </a:lnSpc>
            <a:spcAft>
              <a:spcPts val="0"/>
            </a:spcAft>
            <a:buFont typeface="Arial" panose="020B0604020202020204" pitchFamily="34" charset="0"/>
            <a:buChar char="•"/>
          </a:pPr>
          <a:r>
            <a:rPr lang="en-GB" sz="900" b="0" i="0" u="none" dirty="0">
              <a:solidFill>
                <a:srgbClr val="FFFF00"/>
              </a:solidFill>
            </a:rPr>
            <a:t>I have a deeper understanding of pollution and my carbon footprint.</a:t>
          </a:r>
        </a:p>
        <a:p>
          <a:pPr algn="l">
            <a:lnSpc>
              <a:spcPct val="100000"/>
            </a:lnSpc>
            <a:spcAft>
              <a:spcPts val="0"/>
            </a:spcAft>
            <a:buFont typeface="Arial" panose="020B0604020202020204" pitchFamily="34" charset="0"/>
            <a:buChar char="•"/>
          </a:pPr>
          <a:r>
            <a:rPr lang="en-GB" sz="900" b="0" i="0" u="none" dirty="0">
              <a:solidFill>
                <a:srgbClr val="0070C0"/>
              </a:solidFill>
            </a:rPr>
            <a:t>I have a detailed understanding of carbon footprint, and human impact on biomes and biodiversity.</a:t>
          </a:r>
        </a:p>
        <a:p>
          <a:pPr algn="l">
            <a:lnSpc>
              <a:spcPct val="100000"/>
            </a:lnSpc>
            <a:spcAft>
              <a:spcPts val="0"/>
            </a:spcAft>
            <a:buFont typeface="Arial" panose="020B0604020202020204" pitchFamily="34" charset="0"/>
            <a:buChar char="•"/>
          </a:pPr>
          <a:r>
            <a:rPr lang="en-GB" sz="900" b="0" i="0" u="none" dirty="0">
              <a:solidFill>
                <a:srgbClr val="00B050"/>
              </a:solidFill>
            </a:rPr>
            <a:t>I have an understanding of the topic I am studying and I can form opinions on generating electricity and intensive farming on economic and ethical factors.</a:t>
          </a:r>
          <a:endParaRPr lang="en-GB" sz="900" b="1" dirty="0">
            <a:solidFill>
              <a:srgbClr val="00B050"/>
            </a:solidFill>
            <a:latin typeface="Ink Free" panose="03080402000500000000" pitchFamily="66" charset="0"/>
          </a:endParaRPr>
        </a:p>
      </dgm:t>
    </dgm:pt>
    <dgm:pt modelId="{2400A6B0-CF3C-4E0B-926E-4A04D0416FAE}" type="parTrans" cxnId="{573B97EC-8EB5-4F9E-9949-66B9E95ABA8F}">
      <dgm:prSet/>
      <dgm:spPr/>
      <dgm:t>
        <a:bodyPr/>
        <a:lstStyle/>
        <a:p>
          <a:endParaRPr lang="en-GB"/>
        </a:p>
      </dgm:t>
    </dgm:pt>
    <dgm:pt modelId="{B7AF1C54-E979-495D-A4F2-E6ED788EC381}" type="sibTrans" cxnId="{573B97EC-8EB5-4F9E-9949-66B9E95ABA8F}">
      <dgm:prSet/>
      <dgm:spPr/>
      <dgm:t>
        <a:bodyPr/>
        <a:lstStyle/>
        <a:p>
          <a:endParaRPr lang="en-GB"/>
        </a:p>
      </dgm:t>
    </dgm:pt>
    <dgm:pt modelId="{C8BEAD66-2628-4B43-9A6B-FF08F3444FAF}" type="pres">
      <dgm:prSet presAssocID="{814303D1-91B5-4DD8-90E6-00AE72C4A5C5}" presName="Name0" presStyleCnt="0">
        <dgm:presLayoutVars>
          <dgm:resizeHandles/>
        </dgm:presLayoutVars>
      </dgm:prSet>
      <dgm:spPr/>
    </dgm:pt>
    <dgm:pt modelId="{3C17E512-A5D7-463D-B618-8D161FA01809}" type="pres">
      <dgm:prSet presAssocID="{6C7F385F-3D09-443F-A0AB-E65919A098A8}" presName="text" presStyleLbl="node1" presStyleIdx="0" presStyleCnt="3" custScaleX="714587" custScaleY="51609" custLinFactY="-720" custLinFactNeighborX="-18441" custLinFactNeighborY="-100000">
        <dgm:presLayoutVars>
          <dgm:bulletEnabled val="1"/>
        </dgm:presLayoutVars>
      </dgm:prSet>
      <dgm:spPr/>
    </dgm:pt>
    <dgm:pt modelId="{8E05D897-61AC-4344-A2C3-C47677776E03}" type="pres">
      <dgm:prSet presAssocID="{B7AF1C54-E979-495D-A4F2-E6ED788EC381}" presName="space" presStyleCnt="0"/>
      <dgm:spPr/>
    </dgm:pt>
    <dgm:pt modelId="{4A391992-1D39-41EE-898A-D092113ED043}" type="pres">
      <dgm:prSet presAssocID="{18FC90F7-43BA-48CD-A033-6CF1445E1B15}" presName="text" presStyleLbl="node1" presStyleIdx="1" presStyleCnt="3" custScaleX="714587" custScaleY="48904" custLinFactNeighborY="18540">
        <dgm:presLayoutVars>
          <dgm:bulletEnabled val="1"/>
        </dgm:presLayoutVars>
      </dgm:prSet>
      <dgm:spPr/>
    </dgm:pt>
    <dgm:pt modelId="{5C7D82B8-6EF8-4AE5-926E-55861C5971B5}" type="pres">
      <dgm:prSet presAssocID="{4AD9D54F-7E0D-456C-8FBC-CCE2DA9803B3}" presName="space" presStyleCnt="0"/>
      <dgm:spPr/>
    </dgm:pt>
    <dgm:pt modelId="{A007BD2E-B432-4D1C-9122-ABE7EC8D3E32}" type="pres">
      <dgm:prSet presAssocID="{D6B5A32E-9A63-438E-A755-58D65FA152C4}" presName="text" presStyleLbl="node1" presStyleIdx="2" presStyleCnt="3" custScaleX="714587" custScaleY="44371" custLinFactNeighborX="0" custLinFactNeighborY="-8142">
        <dgm:presLayoutVars>
          <dgm:bulletEnabled val="1"/>
        </dgm:presLayoutVars>
      </dgm:prSet>
      <dgm:spPr/>
    </dgm:pt>
  </dgm:ptLst>
  <dgm:cxnLst>
    <dgm:cxn modelId="{6D491837-4095-422E-8843-1086224696A3}" type="presOf" srcId="{6C7F385F-3D09-443F-A0AB-E65919A098A8}" destId="{3C17E512-A5D7-463D-B618-8D161FA01809}" srcOrd="0" destOrd="0" presId="urn:diagrams.loki3.com/VaryingWidthList"/>
    <dgm:cxn modelId="{E921FF81-DD7C-4408-AD6A-621D2AB3483E}" type="presOf" srcId="{814303D1-91B5-4DD8-90E6-00AE72C4A5C5}" destId="{C8BEAD66-2628-4B43-9A6B-FF08F3444FAF}" srcOrd="0" destOrd="0" presId="urn:diagrams.loki3.com/VaryingWidthList"/>
    <dgm:cxn modelId="{7A5C8EA3-CD1E-4F76-8456-DDD2FC321DD9}" type="presOf" srcId="{18FC90F7-43BA-48CD-A033-6CF1445E1B15}" destId="{4A391992-1D39-41EE-898A-D092113ED043}" srcOrd="0" destOrd="0" presId="urn:diagrams.loki3.com/VaryingWidthList"/>
    <dgm:cxn modelId="{0521D4E8-78F1-4102-9910-BD2F3F45A0BC}" srcId="{814303D1-91B5-4DD8-90E6-00AE72C4A5C5}" destId="{18FC90F7-43BA-48CD-A033-6CF1445E1B15}" srcOrd="1" destOrd="0" parTransId="{E1F2FEB4-4EDA-44F5-905D-1E1922A7FBF2}" sibTransId="{4AD9D54F-7E0D-456C-8FBC-CCE2DA9803B3}"/>
    <dgm:cxn modelId="{7B0C63EC-9A30-4A77-8694-2BC0C5C3AC7A}" type="presOf" srcId="{D6B5A32E-9A63-438E-A755-58D65FA152C4}" destId="{A007BD2E-B432-4D1C-9122-ABE7EC8D3E32}" srcOrd="0" destOrd="0" presId="urn:diagrams.loki3.com/VaryingWidthList"/>
    <dgm:cxn modelId="{573B97EC-8EB5-4F9E-9949-66B9E95ABA8F}" srcId="{814303D1-91B5-4DD8-90E6-00AE72C4A5C5}" destId="{6C7F385F-3D09-443F-A0AB-E65919A098A8}" srcOrd="0" destOrd="0" parTransId="{2400A6B0-CF3C-4E0B-926E-4A04D0416FAE}" sibTransId="{B7AF1C54-E979-495D-A4F2-E6ED788EC381}"/>
    <dgm:cxn modelId="{694929F3-0809-4697-A635-E4857B213C79}" srcId="{814303D1-91B5-4DD8-90E6-00AE72C4A5C5}" destId="{D6B5A32E-9A63-438E-A755-58D65FA152C4}" srcOrd="2" destOrd="0" parTransId="{2040F1D3-E061-4739-A170-6B11339D3BAD}" sibTransId="{2345C089-A9B5-4B8B-87DC-D4717E203945}"/>
    <dgm:cxn modelId="{3742CA61-4A34-4B06-9241-CB0A0E85D1C6}" type="presParOf" srcId="{C8BEAD66-2628-4B43-9A6B-FF08F3444FAF}" destId="{3C17E512-A5D7-463D-B618-8D161FA01809}" srcOrd="0" destOrd="0" presId="urn:diagrams.loki3.com/VaryingWidthList"/>
    <dgm:cxn modelId="{8CA4998A-E51D-4E71-9E55-8298F8482627}" type="presParOf" srcId="{C8BEAD66-2628-4B43-9A6B-FF08F3444FAF}" destId="{8E05D897-61AC-4344-A2C3-C47677776E03}" srcOrd="1" destOrd="0" presId="urn:diagrams.loki3.com/VaryingWidthList"/>
    <dgm:cxn modelId="{178799A4-CB0D-4EF4-A9F7-A23199CA3589}" type="presParOf" srcId="{C8BEAD66-2628-4B43-9A6B-FF08F3444FAF}" destId="{4A391992-1D39-41EE-898A-D092113ED043}" srcOrd="2" destOrd="0" presId="urn:diagrams.loki3.com/VaryingWidthList"/>
    <dgm:cxn modelId="{63825D93-2CA7-426D-8554-2D7AFB28B8DD}" type="presParOf" srcId="{C8BEAD66-2628-4B43-9A6B-FF08F3444FAF}" destId="{5C7D82B8-6EF8-4AE5-926E-55861C5971B5}" srcOrd="3" destOrd="0" presId="urn:diagrams.loki3.com/VaryingWidthList"/>
    <dgm:cxn modelId="{1BD4FA22-5198-4F0B-94A9-E7B6A5D741CA}" type="presParOf" srcId="{C8BEAD66-2628-4B43-9A6B-FF08F3444FAF}" destId="{A007BD2E-B432-4D1C-9122-ABE7EC8D3E32}" srcOrd="4" destOrd="0" presId="urn:diagrams.loki3.com/VaryingWidthList"/>
  </dgm:cxnLst>
  <dgm:bg/>
  <dgm:whole/>
  <dgm:extLst>
    <a:ext uri="http://schemas.microsoft.com/office/drawing/2008/diagram">
      <dsp:dataModelExt xmlns:dsp="http://schemas.microsoft.com/office/drawing/2008/diagram" relId="rId2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EFB8DC-5454-4771-B990-010C33358183}">
      <dsp:nvSpPr>
        <dsp:cNvPr id="0" name=""/>
        <dsp:cNvSpPr/>
      </dsp:nvSpPr>
      <dsp:spPr>
        <a:xfrm>
          <a:off x="0" y="0"/>
          <a:ext cx="2962572" cy="989621"/>
        </a:xfrm>
        <a:prstGeom prst="rect">
          <a:avLst/>
        </a:prstGeom>
        <a:solidFill>
          <a:schemeClr val="accent1">
            <a:lumMod val="20000"/>
            <a:lumOff val="80000"/>
          </a:schemeClr>
        </a:solidFill>
        <a:ln w="38100" cap="flat" cmpd="sng" algn="ctr">
          <a:solidFill>
            <a:srgbClr val="7030A0"/>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27940" tIns="27940" rIns="27940" bIns="27940" numCol="1" spcCol="1270" anchor="ctr" anchorCtr="0">
          <a:noAutofit/>
        </a:bodyPr>
        <a:lstStyle/>
        <a:p>
          <a:pPr marL="0" lvl="0" indent="0" algn="l" defTabSz="488950">
            <a:lnSpc>
              <a:spcPct val="90000"/>
            </a:lnSpc>
            <a:spcBef>
              <a:spcPct val="0"/>
            </a:spcBef>
            <a:spcAft>
              <a:spcPct val="35000"/>
            </a:spcAft>
            <a:buNone/>
          </a:pPr>
          <a:r>
            <a:rPr lang="en-GB" sz="1100" kern="1200" dirty="0"/>
            <a:t>1) Describe the evolution of Earth’s atmosphere QMA: Knowledge and Understanding.</a:t>
          </a:r>
        </a:p>
        <a:p>
          <a:pPr marL="0" lvl="0" indent="0" algn="l" defTabSz="488950">
            <a:lnSpc>
              <a:spcPct val="90000"/>
            </a:lnSpc>
            <a:spcBef>
              <a:spcPct val="0"/>
            </a:spcBef>
            <a:spcAft>
              <a:spcPct val="35000"/>
            </a:spcAft>
            <a:buNone/>
          </a:pPr>
          <a:r>
            <a:rPr lang="en-GB" sz="1100" kern="1200" dirty="0"/>
            <a:t>2) Earth V Mars QMA: Knowledge and Understanding.</a:t>
          </a:r>
        </a:p>
        <a:p>
          <a:pPr marL="0" lvl="0" indent="0" algn="l" defTabSz="488950">
            <a:lnSpc>
              <a:spcPct val="90000"/>
            </a:lnSpc>
            <a:spcBef>
              <a:spcPct val="0"/>
            </a:spcBef>
            <a:spcAft>
              <a:spcPct val="35000"/>
            </a:spcAft>
            <a:buNone/>
          </a:pPr>
          <a:r>
            <a:rPr lang="en-GB" sz="1100" kern="1200" dirty="0"/>
            <a:t>3) Speed and mass investigation: Skills.</a:t>
          </a:r>
        </a:p>
      </dsp:txBody>
      <dsp:txXfrm>
        <a:off x="0" y="0"/>
        <a:ext cx="2962572" cy="989621"/>
      </dsp:txXfrm>
    </dsp:sp>
    <dsp:sp modelId="{4A391992-1D39-41EE-898A-D092113ED043}">
      <dsp:nvSpPr>
        <dsp:cNvPr id="0" name=""/>
        <dsp:cNvSpPr/>
      </dsp:nvSpPr>
      <dsp:spPr>
        <a:xfrm>
          <a:off x="0" y="1024751"/>
          <a:ext cx="2962572" cy="695720"/>
        </a:xfrm>
        <a:prstGeom prst="rect">
          <a:avLst/>
        </a:prstGeom>
        <a:solidFill>
          <a:schemeClr val="accent1">
            <a:lumMod val="20000"/>
            <a:lumOff val="80000"/>
          </a:schemeClr>
        </a:solidFill>
        <a:ln w="38100" cap="flat" cmpd="sng" algn="ctr">
          <a:solidFill>
            <a:srgbClr val="7030A0"/>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30480" tIns="30480" rIns="30480" bIns="30480" numCol="1" spcCol="1270" anchor="ctr" anchorCtr="0">
          <a:noAutofit/>
        </a:bodyPr>
        <a:lstStyle/>
        <a:p>
          <a:pPr marL="0" lvl="0" indent="0" algn="l" defTabSz="533400">
            <a:lnSpc>
              <a:spcPct val="90000"/>
            </a:lnSpc>
            <a:spcBef>
              <a:spcPct val="0"/>
            </a:spcBef>
            <a:spcAft>
              <a:spcPct val="35000"/>
            </a:spcAft>
            <a:buNone/>
          </a:pPr>
          <a:r>
            <a:rPr lang="en-GB" sz="1200" kern="1200" dirty="0"/>
            <a:t>Starter activity quizzes, interim and end of topic tests: Recall, Knowledge and Understanding.</a:t>
          </a:r>
        </a:p>
      </dsp:txBody>
      <dsp:txXfrm>
        <a:off x="0" y="1024751"/>
        <a:ext cx="2962572" cy="6957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19CD1B-5941-468D-A133-B60E96D5B54C}">
      <dsp:nvSpPr>
        <dsp:cNvPr id="0" name=""/>
        <dsp:cNvSpPr/>
      </dsp:nvSpPr>
      <dsp:spPr>
        <a:xfrm>
          <a:off x="0" y="1663720"/>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3F14F9C-E5F9-4FB7-A080-9CF96D84CD66}">
      <dsp:nvSpPr>
        <dsp:cNvPr id="0" name=""/>
        <dsp:cNvSpPr/>
      </dsp:nvSpPr>
      <dsp:spPr>
        <a:xfrm>
          <a:off x="0" y="1328012"/>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B609FDB-D64A-47ED-B9E8-FEAC23B2C3A6}">
      <dsp:nvSpPr>
        <dsp:cNvPr id="0" name=""/>
        <dsp:cNvSpPr/>
      </dsp:nvSpPr>
      <dsp:spPr>
        <a:xfrm>
          <a:off x="0" y="992304"/>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C87646E-5C92-40EF-9209-D53F794D31BA}">
      <dsp:nvSpPr>
        <dsp:cNvPr id="0" name=""/>
        <dsp:cNvSpPr/>
      </dsp:nvSpPr>
      <dsp:spPr>
        <a:xfrm>
          <a:off x="0" y="656596"/>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6D5467F-4837-447C-8787-B91C9AEEC14E}">
      <dsp:nvSpPr>
        <dsp:cNvPr id="0" name=""/>
        <dsp:cNvSpPr/>
      </dsp:nvSpPr>
      <dsp:spPr>
        <a:xfrm>
          <a:off x="0" y="320888"/>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BECDC9C-B80C-4971-8452-24C843D1290B}">
      <dsp:nvSpPr>
        <dsp:cNvPr id="0" name=""/>
        <dsp:cNvSpPr/>
      </dsp:nvSpPr>
      <dsp:spPr>
        <a:xfrm>
          <a:off x="770268" y="1167"/>
          <a:ext cx="2192304" cy="319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a:t> </a:t>
          </a:r>
        </a:p>
      </dsp:txBody>
      <dsp:txXfrm>
        <a:off x="770268" y="1167"/>
        <a:ext cx="2192304" cy="319721"/>
      </dsp:txXfrm>
    </dsp:sp>
    <dsp:sp modelId="{47C47C67-97A9-4E02-8D22-9115C00A1B72}">
      <dsp:nvSpPr>
        <dsp:cNvPr id="0" name=""/>
        <dsp:cNvSpPr/>
      </dsp:nvSpPr>
      <dsp:spPr>
        <a:xfrm>
          <a:off x="0" y="1167"/>
          <a:ext cx="770268" cy="319721"/>
        </a:xfrm>
        <a:prstGeom prst="round2SameRect">
          <a:avLst>
            <a:gd name="adj1" fmla="val 16670"/>
            <a:gd name="adj2" fmla="val 0"/>
          </a:avLst>
        </a:prstGeom>
        <a:solidFill>
          <a:srgbClr val="009999"/>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GB" sz="1400" kern="1200" dirty="0"/>
            <a:t>Digital</a:t>
          </a:r>
        </a:p>
      </dsp:txBody>
      <dsp:txXfrm>
        <a:off x="15610" y="16777"/>
        <a:ext cx="739048" cy="304111"/>
      </dsp:txXfrm>
    </dsp:sp>
    <dsp:sp modelId="{FC5AACF1-F8B3-48A5-9F17-DFD4F5124191}">
      <dsp:nvSpPr>
        <dsp:cNvPr id="0" name=""/>
        <dsp:cNvSpPr/>
      </dsp:nvSpPr>
      <dsp:spPr>
        <a:xfrm>
          <a:off x="770268" y="336875"/>
          <a:ext cx="2192304" cy="319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a:t> </a:t>
          </a:r>
        </a:p>
      </dsp:txBody>
      <dsp:txXfrm>
        <a:off x="770268" y="336875"/>
        <a:ext cx="2192304" cy="319721"/>
      </dsp:txXfrm>
    </dsp:sp>
    <dsp:sp modelId="{20E48F43-B081-4576-B77D-C98BEFE010AA}">
      <dsp:nvSpPr>
        <dsp:cNvPr id="0" name=""/>
        <dsp:cNvSpPr/>
      </dsp:nvSpPr>
      <dsp:spPr>
        <a:xfrm>
          <a:off x="0" y="336875"/>
          <a:ext cx="770268" cy="319721"/>
        </a:xfrm>
        <a:prstGeom prst="round2SameRect">
          <a:avLst>
            <a:gd name="adj1" fmla="val 16670"/>
            <a:gd name="adj2" fmla="val 0"/>
          </a:avLst>
        </a:prstGeom>
        <a:solidFill>
          <a:srgbClr val="7030A0"/>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n-GB" sz="1200" kern="1200" dirty="0"/>
            <a:t>Numeracy</a:t>
          </a:r>
          <a:endParaRPr lang="en-GB" sz="1400" kern="1200" dirty="0"/>
        </a:p>
      </dsp:txBody>
      <dsp:txXfrm>
        <a:off x="15610" y="352485"/>
        <a:ext cx="739048" cy="304111"/>
      </dsp:txXfrm>
    </dsp:sp>
    <dsp:sp modelId="{0D0F3F31-C825-4795-BCBE-D677066585E8}">
      <dsp:nvSpPr>
        <dsp:cNvPr id="0" name=""/>
        <dsp:cNvSpPr/>
      </dsp:nvSpPr>
      <dsp:spPr>
        <a:xfrm>
          <a:off x="770268" y="672583"/>
          <a:ext cx="2192304" cy="319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a:t> </a:t>
          </a:r>
        </a:p>
      </dsp:txBody>
      <dsp:txXfrm>
        <a:off x="770268" y="672583"/>
        <a:ext cx="2192304" cy="319721"/>
      </dsp:txXfrm>
    </dsp:sp>
    <dsp:sp modelId="{0F661122-FF5C-41FD-8986-F2E25502D929}">
      <dsp:nvSpPr>
        <dsp:cNvPr id="0" name=""/>
        <dsp:cNvSpPr/>
      </dsp:nvSpPr>
      <dsp:spPr>
        <a:xfrm>
          <a:off x="0" y="672583"/>
          <a:ext cx="770268" cy="319721"/>
        </a:xfrm>
        <a:prstGeom prst="round2SameRect">
          <a:avLst>
            <a:gd name="adj1" fmla="val 16670"/>
            <a:gd name="adj2" fmla="val 0"/>
          </a:avLst>
        </a:prstGeom>
        <a:solidFill>
          <a:srgbClr val="FF3399"/>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GB" sz="1400" kern="1200" dirty="0"/>
            <a:t>RVE</a:t>
          </a:r>
        </a:p>
      </dsp:txBody>
      <dsp:txXfrm>
        <a:off x="15610" y="688193"/>
        <a:ext cx="739048" cy="304111"/>
      </dsp:txXfrm>
    </dsp:sp>
    <dsp:sp modelId="{CDBE7ECF-F590-467D-B269-19ED3E4AF0C5}">
      <dsp:nvSpPr>
        <dsp:cNvPr id="0" name=""/>
        <dsp:cNvSpPr/>
      </dsp:nvSpPr>
      <dsp:spPr>
        <a:xfrm>
          <a:off x="770268" y="1008291"/>
          <a:ext cx="2192304" cy="319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endParaRPr lang="en-GB" sz="1400" kern="1200"/>
        </a:p>
      </dsp:txBody>
      <dsp:txXfrm>
        <a:off x="770268" y="1008291"/>
        <a:ext cx="2192304" cy="319721"/>
      </dsp:txXfrm>
    </dsp:sp>
    <dsp:sp modelId="{22BA5738-8198-414D-A6D5-D20E3D9E5F31}">
      <dsp:nvSpPr>
        <dsp:cNvPr id="0" name=""/>
        <dsp:cNvSpPr/>
      </dsp:nvSpPr>
      <dsp:spPr>
        <a:xfrm>
          <a:off x="0" y="1008291"/>
          <a:ext cx="770268" cy="319721"/>
        </a:xfrm>
        <a:prstGeom prst="round2SameRect">
          <a:avLst>
            <a:gd name="adj1" fmla="val 16670"/>
            <a:gd name="adj2" fmla="val 0"/>
          </a:avLst>
        </a:prstGeom>
        <a:solidFill>
          <a:schemeClr val="accent5">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n-GB" sz="1200" kern="1200" dirty="0"/>
            <a:t>Geography</a:t>
          </a:r>
          <a:endParaRPr lang="en-GB" sz="1400" kern="1200" dirty="0"/>
        </a:p>
      </dsp:txBody>
      <dsp:txXfrm>
        <a:off x="15610" y="1023901"/>
        <a:ext cx="739048" cy="304111"/>
      </dsp:txXfrm>
    </dsp:sp>
    <dsp:sp modelId="{7B0FE066-775A-4625-8F94-A5E6F87DFCFF}">
      <dsp:nvSpPr>
        <dsp:cNvPr id="0" name=""/>
        <dsp:cNvSpPr/>
      </dsp:nvSpPr>
      <dsp:spPr>
        <a:xfrm>
          <a:off x="770268" y="1343999"/>
          <a:ext cx="2192304" cy="319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endParaRPr lang="en-GB" sz="1400" kern="1200"/>
        </a:p>
      </dsp:txBody>
      <dsp:txXfrm>
        <a:off x="770268" y="1343999"/>
        <a:ext cx="2192304" cy="319721"/>
      </dsp:txXfrm>
    </dsp:sp>
    <dsp:sp modelId="{1E9B5D5E-FC63-4918-B9D4-5C0D0210F2A5}">
      <dsp:nvSpPr>
        <dsp:cNvPr id="0" name=""/>
        <dsp:cNvSpPr/>
      </dsp:nvSpPr>
      <dsp:spPr>
        <a:xfrm>
          <a:off x="0" y="1343999"/>
          <a:ext cx="770268" cy="319721"/>
        </a:xfrm>
        <a:prstGeom prst="round2SameRect">
          <a:avLst>
            <a:gd name="adj1" fmla="val 16670"/>
            <a:gd name="adj2" fmla="val 0"/>
          </a:avLst>
        </a:prstGeom>
        <a:solidFill>
          <a:srgbClr val="CC3300"/>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n-GB" sz="1200" kern="1200" dirty="0"/>
            <a:t>Numeracy</a:t>
          </a:r>
          <a:endParaRPr lang="en-GB" sz="1400" kern="1200" dirty="0"/>
        </a:p>
      </dsp:txBody>
      <dsp:txXfrm>
        <a:off x="15610" y="1359609"/>
        <a:ext cx="739048" cy="30411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17E512-A5D7-463D-B618-8D161FA01809}">
      <dsp:nvSpPr>
        <dsp:cNvPr id="0" name=""/>
        <dsp:cNvSpPr/>
      </dsp:nvSpPr>
      <dsp:spPr>
        <a:xfrm>
          <a:off x="0" y="81739"/>
          <a:ext cx="3328473" cy="1496687"/>
        </a:xfrm>
        <a:prstGeom prst="rect">
          <a:avLst/>
        </a:prstGeom>
        <a:solidFill>
          <a:schemeClr val="lt1"/>
        </a:solidFill>
        <a:ln w="38100" cap="flat" cmpd="sng" algn="ctr">
          <a:solidFill>
            <a:schemeClr val="accent1"/>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20320" tIns="20320" rIns="20320" bIns="20320" numCol="1" spcCol="1270" anchor="t" anchorCtr="0">
          <a:noAutofit/>
        </a:bodyPr>
        <a:lstStyle/>
        <a:p>
          <a:pPr marL="0" lvl="0" indent="0" algn="l" defTabSz="373380">
            <a:lnSpc>
              <a:spcPct val="100000"/>
            </a:lnSpc>
            <a:spcBef>
              <a:spcPct val="0"/>
            </a:spcBef>
            <a:spcAft>
              <a:spcPts val="0"/>
            </a:spcAft>
            <a:buNone/>
          </a:pPr>
          <a:r>
            <a:rPr lang="en-GB" sz="840" b="1" kern="1200" dirty="0">
              <a:latin typeface="Ink Free" panose="03080402000500000000" pitchFamily="66" charset="0"/>
            </a:rPr>
            <a:t>Knowledge, Recall and Understanding.</a:t>
          </a:r>
        </a:p>
        <a:p>
          <a:pPr marL="0" lvl="0" indent="0" algn="l" defTabSz="373380">
            <a:lnSpc>
              <a:spcPct val="100000"/>
            </a:lnSpc>
            <a:spcBef>
              <a:spcPct val="0"/>
            </a:spcBef>
            <a:spcAft>
              <a:spcPts val="0"/>
            </a:spcAft>
            <a:buNone/>
          </a:pPr>
          <a:r>
            <a:rPr lang="en-GB" sz="840" b="0" i="0" u="none" kern="1200" dirty="0">
              <a:solidFill>
                <a:srgbClr val="FF0000"/>
              </a:solidFill>
            </a:rPr>
            <a:t>I have basic understanding of what a habitable zone is </a:t>
          </a:r>
        </a:p>
        <a:p>
          <a:pPr marL="0" lvl="0" indent="0" algn="l" defTabSz="373380">
            <a:lnSpc>
              <a:spcPct val="100000"/>
            </a:lnSpc>
            <a:spcBef>
              <a:spcPct val="0"/>
            </a:spcBef>
            <a:spcAft>
              <a:spcPts val="0"/>
            </a:spcAft>
            <a:buNone/>
          </a:pPr>
          <a:r>
            <a:rPr lang="en-GB" sz="840" b="0" i="0" u="none" kern="1200" dirty="0">
              <a:solidFill>
                <a:srgbClr val="FFC000"/>
              </a:solidFill>
            </a:rPr>
            <a:t>I have a broader understanding of why Earth is special to meet the needs for life </a:t>
          </a:r>
        </a:p>
        <a:p>
          <a:pPr marL="0" lvl="0" indent="0" algn="l" defTabSz="373380">
            <a:lnSpc>
              <a:spcPct val="100000"/>
            </a:lnSpc>
            <a:spcBef>
              <a:spcPct val="0"/>
            </a:spcBef>
            <a:spcAft>
              <a:spcPts val="0"/>
            </a:spcAft>
            <a:buNone/>
          </a:pPr>
          <a:r>
            <a:rPr lang="en-GB" sz="840" b="0" i="0" u="none" kern="1200" dirty="0">
              <a:solidFill>
                <a:srgbClr val="FFFF00"/>
              </a:solidFill>
            </a:rPr>
            <a:t>I have a deeper understanding of why there are different conditions on different planets.</a:t>
          </a:r>
          <a:endParaRPr lang="en-US" sz="840" b="0" i="0" kern="1200" dirty="0">
            <a:solidFill>
              <a:srgbClr val="FFFF00"/>
            </a:solidFill>
          </a:endParaRPr>
        </a:p>
        <a:p>
          <a:pPr marL="0" lvl="0" indent="0" algn="l" defTabSz="373380">
            <a:lnSpc>
              <a:spcPct val="100000"/>
            </a:lnSpc>
            <a:spcBef>
              <a:spcPct val="0"/>
            </a:spcBef>
            <a:spcAft>
              <a:spcPts val="0"/>
            </a:spcAft>
            <a:buNone/>
          </a:pPr>
          <a:r>
            <a:rPr lang="en-GB" sz="840" b="0" i="0" u="none" kern="1200" dirty="0">
              <a:solidFill>
                <a:srgbClr val="0070C0"/>
              </a:solidFill>
            </a:rPr>
            <a:t>I have a detailed understanding of the needs of plants and the potential issues this may pose on other planets. </a:t>
          </a:r>
        </a:p>
        <a:p>
          <a:pPr marL="0" lvl="0" indent="0" algn="l" defTabSz="373380">
            <a:lnSpc>
              <a:spcPct val="100000"/>
            </a:lnSpc>
            <a:spcBef>
              <a:spcPct val="0"/>
            </a:spcBef>
            <a:spcAft>
              <a:spcPts val="0"/>
            </a:spcAft>
            <a:buNone/>
          </a:pPr>
          <a:r>
            <a:rPr lang="en-GB" sz="840" b="0" i="0" u="none" kern="1200" dirty="0">
              <a:solidFill>
                <a:srgbClr val="00B050"/>
              </a:solidFill>
            </a:rPr>
            <a:t>I have an understanding of the topic I am studying, and I can form judgements on how we could make a planet like Mars more suitable for life. I can draw from multiple areas to form my response. </a:t>
          </a:r>
          <a:endParaRPr lang="en-GB" sz="840" b="1" kern="1200" dirty="0">
            <a:solidFill>
              <a:srgbClr val="00B050"/>
            </a:solidFill>
            <a:latin typeface="Ink Free" panose="03080402000500000000" pitchFamily="66" charset="0"/>
          </a:endParaRPr>
        </a:p>
      </dsp:txBody>
      <dsp:txXfrm>
        <a:off x="0" y="81739"/>
        <a:ext cx="3328473" cy="1496687"/>
      </dsp:txXfrm>
    </dsp:sp>
    <dsp:sp modelId="{4A391992-1D39-41EE-898A-D092113ED043}">
      <dsp:nvSpPr>
        <dsp:cNvPr id="0" name=""/>
        <dsp:cNvSpPr/>
      </dsp:nvSpPr>
      <dsp:spPr>
        <a:xfrm>
          <a:off x="0" y="1719797"/>
          <a:ext cx="3328473" cy="1283509"/>
        </a:xfrm>
        <a:prstGeom prst="rect">
          <a:avLst/>
        </a:prstGeom>
        <a:solidFill>
          <a:schemeClr val="lt1"/>
        </a:solidFill>
        <a:ln w="38100" cap="flat" cmpd="sng" algn="ctr">
          <a:solidFill>
            <a:schemeClr val="accent1"/>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20320" tIns="20320" rIns="20320" bIns="20320" numCol="1" spcCol="1270" anchor="ctr" anchorCtr="0">
          <a:noAutofit/>
        </a:bodyPr>
        <a:lstStyle/>
        <a:p>
          <a:pPr marL="0" lvl="0" indent="0" algn="l" defTabSz="355600">
            <a:lnSpc>
              <a:spcPct val="90000"/>
            </a:lnSpc>
            <a:spcBef>
              <a:spcPct val="0"/>
            </a:spcBef>
            <a:spcAft>
              <a:spcPts val="0"/>
            </a:spcAft>
            <a:buNone/>
          </a:pPr>
          <a:r>
            <a:rPr lang="en-GB" sz="800" b="1" u="sng" kern="1200" dirty="0">
              <a:latin typeface="Ink Free" panose="03080402000500000000" pitchFamily="66" charset="0"/>
            </a:rPr>
            <a:t>Skills.</a:t>
          </a:r>
        </a:p>
        <a:p>
          <a:pPr marL="0" lvl="0" indent="0" algn="l" defTabSz="355600">
            <a:lnSpc>
              <a:spcPct val="90000"/>
            </a:lnSpc>
            <a:spcBef>
              <a:spcPct val="0"/>
            </a:spcBef>
            <a:spcAft>
              <a:spcPts val="0"/>
            </a:spcAft>
            <a:buNone/>
          </a:pPr>
          <a:r>
            <a:rPr lang="en-GB" sz="800" b="0" i="0" u="none" kern="1200" dirty="0">
              <a:solidFill>
                <a:srgbClr val="FF0000"/>
              </a:solidFill>
            </a:rPr>
            <a:t>I have basic practical skills</a:t>
          </a:r>
          <a:r>
            <a:rPr lang="en-US" sz="800" b="0" i="0" kern="1200" dirty="0">
              <a:solidFill>
                <a:srgbClr val="FF0000"/>
              </a:solidFill>
            </a:rPr>
            <a:t>​ where I can follow a method with help to collect data.</a:t>
          </a:r>
        </a:p>
        <a:p>
          <a:pPr marL="0" lvl="0" indent="0" algn="l" defTabSz="355600">
            <a:lnSpc>
              <a:spcPct val="90000"/>
            </a:lnSpc>
            <a:spcBef>
              <a:spcPct val="0"/>
            </a:spcBef>
            <a:spcAft>
              <a:spcPts val="0"/>
            </a:spcAft>
            <a:buNone/>
          </a:pPr>
          <a:r>
            <a:rPr lang="en-GB" sz="800" b="0" i="0" u="none" kern="1200" dirty="0">
              <a:solidFill>
                <a:srgbClr val="FFC000"/>
              </a:solidFill>
            </a:rPr>
            <a:t>I have learnt how to construct data tables with correct headings and can follow methods to collect data. </a:t>
          </a:r>
          <a:endParaRPr lang="en-US" sz="800" b="0" i="0" kern="1200" dirty="0">
            <a:solidFill>
              <a:srgbClr val="FFC000"/>
            </a:solidFill>
          </a:endParaRPr>
        </a:p>
        <a:p>
          <a:pPr marL="0" lvl="0" indent="0" algn="l" defTabSz="355600">
            <a:lnSpc>
              <a:spcPct val="90000"/>
            </a:lnSpc>
            <a:spcBef>
              <a:spcPct val="0"/>
            </a:spcBef>
            <a:spcAft>
              <a:spcPts val="0"/>
            </a:spcAft>
            <a:buNone/>
          </a:pPr>
          <a:r>
            <a:rPr lang="en-GB" sz="800" b="0" i="0" u="none" kern="1200" dirty="0">
              <a:solidFill>
                <a:srgbClr val="FFFF00"/>
              </a:solidFill>
            </a:rPr>
            <a:t>I can apply knowledge of variables to carry out investigations that </a:t>
          </a:r>
          <a:r>
            <a:rPr lang="en-US" sz="800" b="0" i="0" kern="1200" dirty="0">
              <a:solidFill>
                <a:srgbClr val="FFFF00"/>
              </a:solidFill>
            </a:rPr>
            <a:t>​allow valid data to be recorded.</a:t>
          </a:r>
        </a:p>
        <a:p>
          <a:pPr marL="0" lvl="0" indent="0" algn="l" defTabSz="355600">
            <a:lnSpc>
              <a:spcPct val="90000"/>
            </a:lnSpc>
            <a:spcBef>
              <a:spcPct val="0"/>
            </a:spcBef>
            <a:spcAft>
              <a:spcPts val="0"/>
            </a:spcAft>
            <a:buNone/>
          </a:pPr>
          <a:r>
            <a:rPr lang="en-GB" sz="800" b="0" i="0" u="none" kern="1200" dirty="0">
              <a:solidFill>
                <a:srgbClr val="0070C0"/>
              </a:solidFill>
            </a:rPr>
            <a:t>I can use my knowledge to build my skills</a:t>
          </a:r>
          <a:r>
            <a:rPr lang="en-US" sz="800" b="0" i="0" kern="1200" dirty="0">
              <a:solidFill>
                <a:srgbClr val="0070C0"/>
              </a:solidFill>
            </a:rPr>
            <a:t>​ in order to identify ways to improve the validity of my results.</a:t>
          </a:r>
        </a:p>
        <a:p>
          <a:pPr marL="0" lvl="0" indent="0" algn="l" defTabSz="355600">
            <a:lnSpc>
              <a:spcPct val="90000"/>
            </a:lnSpc>
            <a:spcBef>
              <a:spcPct val="0"/>
            </a:spcBef>
            <a:spcAft>
              <a:spcPts val="0"/>
            </a:spcAft>
            <a:buNone/>
          </a:pPr>
          <a:r>
            <a:rPr lang="en-GB" sz="800" b="0" i="0" u="none" kern="1200" dirty="0">
              <a:solidFill>
                <a:srgbClr val="00B050"/>
              </a:solidFill>
            </a:rPr>
            <a:t>I can use complex prior learning and skills to solve problems and suggest alternative ways to conduct an investigation.</a:t>
          </a:r>
          <a:endParaRPr lang="en-GB" sz="800" kern="1200" dirty="0">
            <a:solidFill>
              <a:srgbClr val="00B050"/>
            </a:solidFill>
          </a:endParaRPr>
        </a:p>
      </dsp:txBody>
      <dsp:txXfrm>
        <a:off x="0" y="1719797"/>
        <a:ext cx="3328473" cy="1283509"/>
      </dsp:txXfrm>
    </dsp:sp>
    <dsp:sp modelId="{A007BD2E-B432-4D1C-9122-ABE7EC8D3E32}">
      <dsp:nvSpPr>
        <dsp:cNvPr id="0" name=""/>
        <dsp:cNvSpPr/>
      </dsp:nvSpPr>
      <dsp:spPr>
        <a:xfrm>
          <a:off x="0" y="3140122"/>
          <a:ext cx="3328473" cy="1655973"/>
        </a:xfrm>
        <a:prstGeom prst="rect">
          <a:avLst/>
        </a:prstGeom>
        <a:solidFill>
          <a:schemeClr val="lt1"/>
        </a:solidFill>
        <a:ln w="38100" cap="flat" cmpd="sng" algn="ctr">
          <a:solidFill>
            <a:schemeClr val="accent1"/>
          </a:solidFill>
          <a:prstDash val="solid"/>
          <a:miter lim="800000"/>
        </a:ln>
        <a:effectLst/>
      </dsp:spPr>
      <dsp:style>
        <a:lnRef idx="2">
          <a:schemeClr val="accent6"/>
        </a:lnRef>
        <a:fillRef idx="1">
          <a:schemeClr val="lt1"/>
        </a:fillRef>
        <a:effectRef idx="0">
          <a:schemeClr val="accent6"/>
        </a:effectRef>
        <a:fontRef idx="minor">
          <a:schemeClr val="dk1"/>
        </a:fontRef>
      </dsp:style>
      <dsp:txBody>
        <a:bodyPr spcFirstLastPara="0" vert="horz" wrap="square" lIns="20320" tIns="20320" rIns="20320" bIns="20320" numCol="1" spcCol="1270" anchor="t" anchorCtr="0">
          <a:noAutofit/>
        </a:bodyPr>
        <a:lstStyle/>
        <a:p>
          <a:pPr marL="0" lvl="0" indent="0" algn="l" defTabSz="355600">
            <a:lnSpc>
              <a:spcPct val="90000"/>
            </a:lnSpc>
            <a:spcBef>
              <a:spcPct val="0"/>
            </a:spcBef>
            <a:spcAft>
              <a:spcPts val="0"/>
            </a:spcAft>
            <a:buNone/>
          </a:pPr>
          <a:r>
            <a:rPr lang="en-GB" sz="800" b="1" kern="1200" dirty="0">
              <a:latin typeface="Ink Free" panose="03080402000500000000" pitchFamily="66" charset="0"/>
            </a:rPr>
            <a:t>Recall.</a:t>
          </a:r>
          <a:br>
            <a:rPr lang="en-GB" sz="800" kern="1200" dirty="0"/>
          </a:br>
          <a:r>
            <a:rPr lang="en-GB" sz="800" kern="1200" dirty="0">
              <a:solidFill>
                <a:srgbClr val="FF0000"/>
              </a:solidFill>
            </a:rPr>
            <a:t>I know the names and order of the planets, what a habitable zone is, parts of Earth and its atmosphere, and basic heat transfer methods.</a:t>
          </a:r>
          <a:br>
            <a:rPr lang="en-GB" sz="800" kern="1200" dirty="0"/>
          </a:br>
          <a:r>
            <a:rPr lang="en-GB" sz="800" kern="1200" dirty="0">
              <a:solidFill>
                <a:srgbClr val="FFC000"/>
              </a:solidFill>
            </a:rPr>
            <a:t>I can identify terrestrial and gaseous planets, define habitable zones with examples, and describe reflection diagrams and photosynthesis.</a:t>
          </a:r>
          <a:br>
            <a:rPr lang="en-GB" sz="800" kern="1200" dirty="0"/>
          </a:br>
          <a:r>
            <a:rPr lang="en-GB" sz="800" kern="1200" dirty="0">
              <a:solidFill>
                <a:srgbClr val="FFFF00"/>
              </a:solidFill>
            </a:rPr>
            <a:t>I can explain the importance of Earth’s layers for protection, describe how waves change speed/direction in different materials, and explain factors limiting plant growth.</a:t>
          </a:r>
        </a:p>
        <a:p>
          <a:pPr marL="0" lvl="0" indent="0" algn="l" defTabSz="355600">
            <a:lnSpc>
              <a:spcPct val="90000"/>
            </a:lnSpc>
            <a:spcBef>
              <a:spcPct val="0"/>
            </a:spcBef>
            <a:spcAft>
              <a:spcPts val="0"/>
            </a:spcAft>
            <a:buNone/>
          </a:pPr>
          <a:r>
            <a:rPr lang="en-GB" sz="800" kern="1200" dirty="0">
              <a:solidFill>
                <a:srgbClr val="0070C0"/>
              </a:solidFill>
            </a:rPr>
            <a:t>I know how surface area and mass influence terminal speed and how light intensity affects voltage output in generating electricity.</a:t>
          </a:r>
          <a:br>
            <a:rPr lang="en-GB" sz="800" kern="1200" dirty="0"/>
          </a:br>
          <a:r>
            <a:rPr lang="en-GB" sz="800" kern="1200" dirty="0">
              <a:solidFill>
                <a:srgbClr val="00B050"/>
              </a:solidFill>
            </a:rPr>
            <a:t>I can explain how conduction, convection, and radiation limit heat loss, identify habitable exoplanets, and link energy generation to renewable and non-renewable resources.</a:t>
          </a:r>
          <a:endParaRPr lang="en-GB" sz="800" b="1" kern="1200" dirty="0">
            <a:solidFill>
              <a:srgbClr val="00B050"/>
            </a:solidFill>
            <a:latin typeface="Ink Free" panose="03080402000500000000" pitchFamily="66" charset="0"/>
          </a:endParaRPr>
        </a:p>
      </dsp:txBody>
      <dsp:txXfrm>
        <a:off x="0" y="3140122"/>
        <a:ext cx="3328473" cy="165597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EFB8DC-5454-4771-B990-010C33358183}">
      <dsp:nvSpPr>
        <dsp:cNvPr id="0" name=""/>
        <dsp:cNvSpPr/>
      </dsp:nvSpPr>
      <dsp:spPr>
        <a:xfrm>
          <a:off x="0" y="0"/>
          <a:ext cx="3039711" cy="762727"/>
        </a:xfrm>
        <a:prstGeom prst="rect">
          <a:avLst/>
        </a:prstGeom>
        <a:solidFill>
          <a:schemeClr val="accent1">
            <a:lumMod val="20000"/>
            <a:lumOff val="80000"/>
          </a:schemeClr>
        </a:solidFill>
        <a:ln w="38100" cap="flat" cmpd="sng" algn="ctr">
          <a:solidFill>
            <a:srgbClr val="7030A0"/>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22860" tIns="22860" rIns="22860" bIns="22860" numCol="1" spcCol="1270" anchor="ctr" anchorCtr="0">
          <a:noAutofit/>
        </a:bodyPr>
        <a:lstStyle/>
        <a:p>
          <a:pPr marL="0" lvl="0" indent="0" algn="l" defTabSz="400050">
            <a:lnSpc>
              <a:spcPct val="90000"/>
            </a:lnSpc>
            <a:spcBef>
              <a:spcPct val="0"/>
            </a:spcBef>
            <a:spcAft>
              <a:spcPct val="35000"/>
            </a:spcAft>
            <a:buNone/>
          </a:pPr>
          <a:r>
            <a:rPr lang="en-GB" sz="900" kern="1200" dirty="0"/>
            <a:t>1) Describe the processes involved in the rock cycle QMA: Recall.</a:t>
          </a:r>
        </a:p>
        <a:p>
          <a:pPr marL="0" lvl="0" indent="0" algn="l" defTabSz="400050">
            <a:lnSpc>
              <a:spcPct val="90000"/>
            </a:lnSpc>
            <a:spcBef>
              <a:spcPct val="0"/>
            </a:spcBef>
            <a:spcAft>
              <a:spcPct val="35000"/>
            </a:spcAft>
            <a:buNone/>
          </a:pPr>
          <a:r>
            <a:rPr lang="en-GB" sz="900" kern="1200" dirty="0"/>
            <a:t>2) Crater investigation: Skills.</a:t>
          </a:r>
        </a:p>
        <a:p>
          <a:pPr marL="0" lvl="0" indent="0" algn="l" defTabSz="400050">
            <a:lnSpc>
              <a:spcPct val="90000"/>
            </a:lnSpc>
            <a:spcBef>
              <a:spcPct val="0"/>
            </a:spcBef>
            <a:spcAft>
              <a:spcPct val="35000"/>
            </a:spcAft>
            <a:buNone/>
          </a:pPr>
          <a:r>
            <a:rPr lang="en-GB" sz="900" kern="1200" dirty="0"/>
            <a:t>3) Explain the evolution of the brachiosaurus QMA: Knowledge and Understanding. </a:t>
          </a:r>
        </a:p>
      </dsp:txBody>
      <dsp:txXfrm>
        <a:off x="0" y="0"/>
        <a:ext cx="3039711" cy="762727"/>
      </dsp:txXfrm>
    </dsp:sp>
    <dsp:sp modelId="{4A391992-1D39-41EE-898A-D092113ED043}">
      <dsp:nvSpPr>
        <dsp:cNvPr id="0" name=""/>
        <dsp:cNvSpPr/>
      </dsp:nvSpPr>
      <dsp:spPr>
        <a:xfrm>
          <a:off x="0" y="801646"/>
          <a:ext cx="3039711" cy="762727"/>
        </a:xfrm>
        <a:prstGeom prst="rect">
          <a:avLst/>
        </a:prstGeom>
        <a:solidFill>
          <a:schemeClr val="accent1">
            <a:lumMod val="20000"/>
            <a:lumOff val="80000"/>
          </a:schemeClr>
        </a:solidFill>
        <a:ln w="38100" cap="flat" cmpd="sng" algn="ctr">
          <a:solidFill>
            <a:srgbClr val="7030A0"/>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30480" tIns="30480" rIns="30480" bIns="30480" numCol="1" spcCol="1270" anchor="ctr" anchorCtr="0">
          <a:noAutofit/>
        </a:bodyPr>
        <a:lstStyle/>
        <a:p>
          <a:pPr marL="0" lvl="0" indent="0" algn="l" defTabSz="533400">
            <a:lnSpc>
              <a:spcPct val="90000"/>
            </a:lnSpc>
            <a:spcBef>
              <a:spcPct val="0"/>
            </a:spcBef>
            <a:spcAft>
              <a:spcPct val="35000"/>
            </a:spcAft>
            <a:buNone/>
          </a:pPr>
          <a:r>
            <a:rPr lang="en-GB" sz="1200" kern="1200" dirty="0"/>
            <a:t>Starter activity quizzes, interim and end of topic tests: Recall, Knowledge and Understanding.</a:t>
          </a:r>
        </a:p>
      </dsp:txBody>
      <dsp:txXfrm>
        <a:off x="0" y="801646"/>
        <a:ext cx="3039711" cy="76272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19CD1B-5941-468D-A133-B60E96D5B54C}">
      <dsp:nvSpPr>
        <dsp:cNvPr id="0" name=""/>
        <dsp:cNvSpPr/>
      </dsp:nvSpPr>
      <dsp:spPr>
        <a:xfrm>
          <a:off x="0" y="1663720"/>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3F14F9C-E5F9-4FB7-A080-9CF96D84CD66}">
      <dsp:nvSpPr>
        <dsp:cNvPr id="0" name=""/>
        <dsp:cNvSpPr/>
      </dsp:nvSpPr>
      <dsp:spPr>
        <a:xfrm>
          <a:off x="0" y="1328012"/>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B609FDB-D64A-47ED-B9E8-FEAC23B2C3A6}">
      <dsp:nvSpPr>
        <dsp:cNvPr id="0" name=""/>
        <dsp:cNvSpPr/>
      </dsp:nvSpPr>
      <dsp:spPr>
        <a:xfrm>
          <a:off x="0" y="992304"/>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C87646E-5C92-40EF-9209-D53F794D31BA}">
      <dsp:nvSpPr>
        <dsp:cNvPr id="0" name=""/>
        <dsp:cNvSpPr/>
      </dsp:nvSpPr>
      <dsp:spPr>
        <a:xfrm>
          <a:off x="0" y="656596"/>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6D5467F-4837-447C-8787-B91C9AEEC14E}">
      <dsp:nvSpPr>
        <dsp:cNvPr id="0" name=""/>
        <dsp:cNvSpPr/>
      </dsp:nvSpPr>
      <dsp:spPr>
        <a:xfrm>
          <a:off x="0" y="320888"/>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BECDC9C-B80C-4971-8452-24C843D1290B}">
      <dsp:nvSpPr>
        <dsp:cNvPr id="0" name=""/>
        <dsp:cNvSpPr/>
      </dsp:nvSpPr>
      <dsp:spPr>
        <a:xfrm>
          <a:off x="770268" y="1167"/>
          <a:ext cx="2192304" cy="319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a:t> </a:t>
          </a:r>
        </a:p>
      </dsp:txBody>
      <dsp:txXfrm>
        <a:off x="770268" y="1167"/>
        <a:ext cx="2192304" cy="319721"/>
      </dsp:txXfrm>
    </dsp:sp>
    <dsp:sp modelId="{47C47C67-97A9-4E02-8D22-9115C00A1B72}">
      <dsp:nvSpPr>
        <dsp:cNvPr id="0" name=""/>
        <dsp:cNvSpPr/>
      </dsp:nvSpPr>
      <dsp:spPr>
        <a:xfrm>
          <a:off x="0" y="1167"/>
          <a:ext cx="770268" cy="319721"/>
        </a:xfrm>
        <a:prstGeom prst="round2SameRect">
          <a:avLst>
            <a:gd name="adj1" fmla="val 16670"/>
            <a:gd name="adj2" fmla="val 0"/>
          </a:avLst>
        </a:prstGeom>
        <a:solidFill>
          <a:srgbClr val="009999"/>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GB" sz="1400" kern="1200" dirty="0"/>
            <a:t>Digital</a:t>
          </a:r>
        </a:p>
      </dsp:txBody>
      <dsp:txXfrm>
        <a:off x="15610" y="16777"/>
        <a:ext cx="739048" cy="304111"/>
      </dsp:txXfrm>
    </dsp:sp>
    <dsp:sp modelId="{FC5AACF1-F8B3-48A5-9F17-DFD4F5124191}">
      <dsp:nvSpPr>
        <dsp:cNvPr id="0" name=""/>
        <dsp:cNvSpPr/>
      </dsp:nvSpPr>
      <dsp:spPr>
        <a:xfrm>
          <a:off x="770268" y="336875"/>
          <a:ext cx="2192304" cy="319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a:t> </a:t>
          </a:r>
        </a:p>
      </dsp:txBody>
      <dsp:txXfrm>
        <a:off x="770268" y="336875"/>
        <a:ext cx="2192304" cy="319721"/>
      </dsp:txXfrm>
    </dsp:sp>
    <dsp:sp modelId="{20E48F43-B081-4576-B77D-C98BEFE010AA}">
      <dsp:nvSpPr>
        <dsp:cNvPr id="0" name=""/>
        <dsp:cNvSpPr/>
      </dsp:nvSpPr>
      <dsp:spPr>
        <a:xfrm>
          <a:off x="0" y="336875"/>
          <a:ext cx="770268" cy="319721"/>
        </a:xfrm>
        <a:prstGeom prst="round2SameRect">
          <a:avLst>
            <a:gd name="adj1" fmla="val 16670"/>
            <a:gd name="adj2" fmla="val 0"/>
          </a:avLst>
        </a:prstGeom>
        <a:solidFill>
          <a:srgbClr val="7030A0"/>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n-GB" sz="1200" kern="1200" dirty="0"/>
            <a:t>Numeracy</a:t>
          </a:r>
          <a:endParaRPr lang="en-GB" sz="1400" kern="1200" dirty="0"/>
        </a:p>
      </dsp:txBody>
      <dsp:txXfrm>
        <a:off x="15610" y="352485"/>
        <a:ext cx="739048" cy="304111"/>
      </dsp:txXfrm>
    </dsp:sp>
    <dsp:sp modelId="{0D0F3F31-C825-4795-BCBE-D677066585E8}">
      <dsp:nvSpPr>
        <dsp:cNvPr id="0" name=""/>
        <dsp:cNvSpPr/>
      </dsp:nvSpPr>
      <dsp:spPr>
        <a:xfrm>
          <a:off x="770268" y="672583"/>
          <a:ext cx="2192304" cy="319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a:t> </a:t>
          </a:r>
        </a:p>
      </dsp:txBody>
      <dsp:txXfrm>
        <a:off x="770268" y="672583"/>
        <a:ext cx="2192304" cy="319721"/>
      </dsp:txXfrm>
    </dsp:sp>
    <dsp:sp modelId="{0F661122-FF5C-41FD-8986-F2E25502D929}">
      <dsp:nvSpPr>
        <dsp:cNvPr id="0" name=""/>
        <dsp:cNvSpPr/>
      </dsp:nvSpPr>
      <dsp:spPr>
        <a:xfrm>
          <a:off x="0" y="672583"/>
          <a:ext cx="770268" cy="319721"/>
        </a:xfrm>
        <a:prstGeom prst="round2SameRect">
          <a:avLst>
            <a:gd name="adj1" fmla="val 16670"/>
            <a:gd name="adj2" fmla="val 0"/>
          </a:avLst>
        </a:prstGeom>
        <a:solidFill>
          <a:srgbClr val="FF3399"/>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GB" sz="1400" kern="1200" dirty="0"/>
            <a:t>RVE</a:t>
          </a:r>
        </a:p>
      </dsp:txBody>
      <dsp:txXfrm>
        <a:off x="15610" y="688193"/>
        <a:ext cx="739048" cy="304111"/>
      </dsp:txXfrm>
    </dsp:sp>
    <dsp:sp modelId="{CDBE7ECF-F590-467D-B269-19ED3E4AF0C5}">
      <dsp:nvSpPr>
        <dsp:cNvPr id="0" name=""/>
        <dsp:cNvSpPr/>
      </dsp:nvSpPr>
      <dsp:spPr>
        <a:xfrm>
          <a:off x="770268" y="1008291"/>
          <a:ext cx="2192304" cy="319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endParaRPr lang="en-GB" sz="1400" kern="1200"/>
        </a:p>
      </dsp:txBody>
      <dsp:txXfrm>
        <a:off x="770268" y="1008291"/>
        <a:ext cx="2192304" cy="319721"/>
      </dsp:txXfrm>
    </dsp:sp>
    <dsp:sp modelId="{22BA5738-8198-414D-A6D5-D20E3D9E5F31}">
      <dsp:nvSpPr>
        <dsp:cNvPr id="0" name=""/>
        <dsp:cNvSpPr/>
      </dsp:nvSpPr>
      <dsp:spPr>
        <a:xfrm>
          <a:off x="0" y="1008291"/>
          <a:ext cx="770268" cy="319721"/>
        </a:xfrm>
        <a:prstGeom prst="round2SameRect">
          <a:avLst>
            <a:gd name="adj1" fmla="val 16670"/>
            <a:gd name="adj2" fmla="val 0"/>
          </a:avLst>
        </a:prstGeom>
        <a:solidFill>
          <a:schemeClr val="accent5">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n-GB" sz="1200" kern="1200" dirty="0"/>
            <a:t>Geography</a:t>
          </a:r>
          <a:endParaRPr lang="en-GB" sz="1400" kern="1200" dirty="0"/>
        </a:p>
      </dsp:txBody>
      <dsp:txXfrm>
        <a:off x="15610" y="1023901"/>
        <a:ext cx="739048" cy="304111"/>
      </dsp:txXfrm>
    </dsp:sp>
    <dsp:sp modelId="{7B0FE066-775A-4625-8F94-A5E6F87DFCFF}">
      <dsp:nvSpPr>
        <dsp:cNvPr id="0" name=""/>
        <dsp:cNvSpPr/>
      </dsp:nvSpPr>
      <dsp:spPr>
        <a:xfrm>
          <a:off x="770268" y="1343999"/>
          <a:ext cx="2192304" cy="319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endParaRPr lang="en-GB" sz="1400" kern="1200"/>
        </a:p>
      </dsp:txBody>
      <dsp:txXfrm>
        <a:off x="770268" y="1343999"/>
        <a:ext cx="2192304" cy="319721"/>
      </dsp:txXfrm>
    </dsp:sp>
    <dsp:sp modelId="{1E9B5D5E-FC63-4918-B9D4-5C0D0210F2A5}">
      <dsp:nvSpPr>
        <dsp:cNvPr id="0" name=""/>
        <dsp:cNvSpPr/>
      </dsp:nvSpPr>
      <dsp:spPr>
        <a:xfrm>
          <a:off x="0" y="1343999"/>
          <a:ext cx="770268" cy="319721"/>
        </a:xfrm>
        <a:prstGeom prst="round2SameRect">
          <a:avLst>
            <a:gd name="adj1" fmla="val 16670"/>
            <a:gd name="adj2" fmla="val 0"/>
          </a:avLst>
        </a:prstGeom>
        <a:solidFill>
          <a:srgbClr val="CC3300"/>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n-GB" sz="1200" kern="1200" dirty="0"/>
            <a:t>Numeracy</a:t>
          </a:r>
          <a:endParaRPr lang="en-GB" sz="1400" kern="1200" dirty="0"/>
        </a:p>
      </dsp:txBody>
      <dsp:txXfrm>
        <a:off x="15610" y="1359609"/>
        <a:ext cx="739048" cy="30411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17E512-A5D7-463D-B618-8D161FA01809}">
      <dsp:nvSpPr>
        <dsp:cNvPr id="0" name=""/>
        <dsp:cNvSpPr/>
      </dsp:nvSpPr>
      <dsp:spPr>
        <a:xfrm>
          <a:off x="0" y="150805"/>
          <a:ext cx="3662188" cy="1844831"/>
        </a:xfrm>
        <a:prstGeom prst="rect">
          <a:avLst/>
        </a:prstGeom>
        <a:solidFill>
          <a:schemeClr val="lt1"/>
        </a:solidFill>
        <a:ln w="38100" cap="flat" cmpd="sng" algn="ctr">
          <a:solidFill>
            <a:schemeClr val="accent1"/>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20320" tIns="20320" rIns="20320" bIns="20320" numCol="1" spcCol="1270" anchor="t" anchorCtr="0">
          <a:noAutofit/>
        </a:bodyPr>
        <a:lstStyle/>
        <a:p>
          <a:pPr marL="0" lvl="0" indent="0" algn="l" defTabSz="373380">
            <a:lnSpc>
              <a:spcPct val="100000"/>
            </a:lnSpc>
            <a:spcBef>
              <a:spcPct val="0"/>
            </a:spcBef>
            <a:spcAft>
              <a:spcPts val="0"/>
            </a:spcAft>
            <a:buNone/>
          </a:pPr>
          <a:r>
            <a:rPr lang="en-GB" sz="840" b="1" kern="1200" dirty="0">
              <a:latin typeface="Ink Free" panose="03080402000500000000" pitchFamily="66" charset="0"/>
            </a:rPr>
            <a:t>Knowledge, Recall and Understanding.</a:t>
          </a:r>
        </a:p>
        <a:p>
          <a:pPr marL="0" lvl="0" indent="0" algn="l" defTabSz="373380">
            <a:lnSpc>
              <a:spcPct val="100000"/>
            </a:lnSpc>
            <a:spcBef>
              <a:spcPct val="0"/>
            </a:spcBef>
            <a:spcAft>
              <a:spcPts val="0"/>
            </a:spcAft>
            <a:buNone/>
          </a:pPr>
          <a:r>
            <a:rPr lang="en-GB" sz="840" b="0" i="0" kern="1200" dirty="0">
              <a:solidFill>
                <a:srgbClr val="FF0000"/>
              </a:solidFill>
            </a:rPr>
            <a:t>I have a basic understanding of what fossils are and what they can tell us about dinosaurs.</a:t>
          </a:r>
        </a:p>
        <a:p>
          <a:pPr marL="0" lvl="0" indent="0" algn="l" defTabSz="373380">
            <a:lnSpc>
              <a:spcPct val="100000"/>
            </a:lnSpc>
            <a:spcBef>
              <a:spcPct val="0"/>
            </a:spcBef>
            <a:spcAft>
              <a:spcPts val="0"/>
            </a:spcAft>
            <a:buNone/>
          </a:pPr>
          <a:r>
            <a:rPr lang="en-GB" sz="840" b="0" i="0" kern="1200" dirty="0">
              <a:solidFill>
                <a:srgbClr val="FFC000"/>
              </a:solidFill>
            </a:rPr>
            <a:t>I have a broader understanding of how Earth’s conditions during the Mesozoic era supported dinosaur life.</a:t>
          </a:r>
        </a:p>
        <a:p>
          <a:pPr marL="0" lvl="0" indent="0" algn="l" defTabSz="373380">
            <a:lnSpc>
              <a:spcPct val="100000"/>
            </a:lnSpc>
            <a:spcBef>
              <a:spcPct val="0"/>
            </a:spcBef>
            <a:spcAft>
              <a:spcPts val="0"/>
            </a:spcAft>
            <a:buNone/>
          </a:pPr>
          <a:r>
            <a:rPr lang="en-GB" sz="840" b="0" i="0" kern="1200" dirty="0">
              <a:solidFill>
                <a:srgbClr val="FFFF00"/>
              </a:solidFill>
            </a:rPr>
            <a:t>I have a deeper understanding of how changes in Earth’s surface and atmosphere affected dinosaur evolution and extinction.</a:t>
          </a:r>
        </a:p>
        <a:p>
          <a:pPr marL="0" lvl="0" indent="0" algn="l" defTabSz="373380">
            <a:lnSpc>
              <a:spcPct val="100000"/>
            </a:lnSpc>
            <a:spcBef>
              <a:spcPct val="0"/>
            </a:spcBef>
            <a:spcAft>
              <a:spcPts val="0"/>
            </a:spcAft>
            <a:buNone/>
          </a:pPr>
          <a:r>
            <a:rPr lang="en-GB" sz="840" b="0" i="0" kern="1200" dirty="0">
              <a:solidFill>
                <a:srgbClr val="00B0F0"/>
              </a:solidFill>
            </a:rPr>
            <a:t>I have a detailed understanding of how scientific evidence from fossils helps us infer dinosaur behaviour, environment, and extinction events.</a:t>
          </a:r>
        </a:p>
        <a:p>
          <a:pPr marL="0" lvl="0" indent="0" algn="l" defTabSz="373380">
            <a:lnSpc>
              <a:spcPct val="100000"/>
            </a:lnSpc>
            <a:spcBef>
              <a:spcPct val="0"/>
            </a:spcBef>
            <a:spcAft>
              <a:spcPts val="0"/>
            </a:spcAft>
            <a:buNone/>
          </a:pPr>
          <a:r>
            <a:rPr lang="en-GB" sz="840" b="0" i="0" kern="1200" dirty="0">
              <a:solidFill>
                <a:srgbClr val="00B050"/>
              </a:solidFill>
            </a:rPr>
            <a:t>I have an understanding of the topic I am studying, and I can form judgements about dinosaur extinction theories, using evidence from multiple scientific sources to support my reasoning.</a:t>
          </a:r>
          <a:endParaRPr lang="en-GB" sz="840" b="1" kern="1200" dirty="0">
            <a:solidFill>
              <a:srgbClr val="00B050"/>
            </a:solidFill>
            <a:latin typeface="Ink Free" panose="03080402000500000000" pitchFamily="66" charset="0"/>
          </a:endParaRPr>
        </a:p>
      </dsp:txBody>
      <dsp:txXfrm>
        <a:off x="0" y="150805"/>
        <a:ext cx="3662188" cy="1844831"/>
      </dsp:txXfrm>
    </dsp:sp>
    <dsp:sp modelId="{4A391992-1D39-41EE-898A-D092113ED043}">
      <dsp:nvSpPr>
        <dsp:cNvPr id="0" name=""/>
        <dsp:cNvSpPr/>
      </dsp:nvSpPr>
      <dsp:spPr>
        <a:xfrm>
          <a:off x="0" y="2059104"/>
          <a:ext cx="3662188" cy="1340629"/>
        </a:xfrm>
        <a:prstGeom prst="rect">
          <a:avLst/>
        </a:prstGeom>
        <a:solidFill>
          <a:schemeClr val="lt1"/>
        </a:solidFill>
        <a:ln w="38100" cap="flat" cmpd="sng" algn="ctr">
          <a:solidFill>
            <a:schemeClr val="accent1"/>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20320" tIns="20320" rIns="20320" bIns="20320" numCol="1" spcCol="1270" anchor="ctr" anchorCtr="0">
          <a:noAutofit/>
        </a:bodyPr>
        <a:lstStyle/>
        <a:p>
          <a:pPr marL="0" lvl="0" indent="0" algn="l" defTabSz="355600">
            <a:lnSpc>
              <a:spcPct val="90000"/>
            </a:lnSpc>
            <a:spcBef>
              <a:spcPct val="0"/>
            </a:spcBef>
            <a:spcAft>
              <a:spcPts val="0"/>
            </a:spcAft>
            <a:buNone/>
          </a:pPr>
          <a:r>
            <a:rPr lang="en-GB" sz="800" b="1" u="none" kern="1200" dirty="0">
              <a:latin typeface="Ink Free" panose="03080402000500000000" pitchFamily="66" charset="0"/>
            </a:rPr>
            <a:t>Skills. </a:t>
          </a:r>
          <a:endParaRPr lang="en-GB" sz="800" b="0" u="none" kern="1200" dirty="0">
            <a:latin typeface="+mn-lt"/>
          </a:endParaRPr>
        </a:p>
        <a:p>
          <a:pPr marL="0" lvl="0" indent="0" algn="l" defTabSz="355600">
            <a:lnSpc>
              <a:spcPct val="90000"/>
            </a:lnSpc>
            <a:spcBef>
              <a:spcPct val="0"/>
            </a:spcBef>
            <a:spcAft>
              <a:spcPts val="0"/>
            </a:spcAft>
            <a:buNone/>
          </a:pPr>
          <a:r>
            <a:rPr lang="en-GB" sz="800" b="0" kern="1200" dirty="0">
              <a:solidFill>
                <a:srgbClr val="FF0000"/>
              </a:solidFill>
              <a:latin typeface="+mn-lt"/>
            </a:rPr>
            <a:t>I have basic practical skills where I can follow a method with support to collect simple data, such as from fossil models or crater investigations.</a:t>
          </a:r>
        </a:p>
        <a:p>
          <a:pPr marL="0" lvl="0" indent="0" algn="l" defTabSz="355600">
            <a:lnSpc>
              <a:spcPct val="90000"/>
            </a:lnSpc>
            <a:spcBef>
              <a:spcPct val="0"/>
            </a:spcBef>
            <a:spcAft>
              <a:spcPts val="0"/>
            </a:spcAft>
            <a:buNone/>
          </a:pPr>
          <a:r>
            <a:rPr lang="en-GB" sz="800" b="0" kern="1200" dirty="0">
              <a:solidFill>
                <a:srgbClr val="FFC000"/>
              </a:solidFill>
              <a:latin typeface="+mn-lt"/>
            </a:rPr>
            <a:t>I can construct data tables with correct headings and follow methods independently to collect data linked to dinosaurs (e.g. fossil size, stride length).</a:t>
          </a:r>
        </a:p>
        <a:p>
          <a:pPr marL="0" lvl="0" indent="0" algn="l" defTabSz="355600">
            <a:lnSpc>
              <a:spcPct val="90000"/>
            </a:lnSpc>
            <a:spcBef>
              <a:spcPct val="0"/>
            </a:spcBef>
            <a:spcAft>
              <a:spcPts val="0"/>
            </a:spcAft>
            <a:buNone/>
          </a:pPr>
          <a:r>
            <a:rPr lang="en-GB" sz="800" b="0" kern="1200" dirty="0">
              <a:solidFill>
                <a:srgbClr val="FFFF00"/>
              </a:solidFill>
              <a:latin typeface="+mn-lt"/>
            </a:rPr>
            <a:t>I can apply my understanding of variables to carry out investigations that produce valid and reliable data, such as exploring fossil evidence or crater patterns.</a:t>
          </a:r>
        </a:p>
        <a:p>
          <a:pPr marL="0" lvl="0" indent="0" algn="l" defTabSz="355600">
            <a:lnSpc>
              <a:spcPct val="90000"/>
            </a:lnSpc>
            <a:spcBef>
              <a:spcPct val="0"/>
            </a:spcBef>
            <a:spcAft>
              <a:spcPts val="0"/>
            </a:spcAft>
            <a:buNone/>
          </a:pPr>
          <a:r>
            <a:rPr lang="en-GB" sz="800" b="0" kern="1200" dirty="0">
              <a:solidFill>
                <a:srgbClr val="00B0F0"/>
              </a:solidFill>
              <a:latin typeface="+mn-lt"/>
            </a:rPr>
            <a:t>I can build on my skills to identify improvements to my method and suggest ways to increase the validity of my results.</a:t>
          </a:r>
        </a:p>
        <a:p>
          <a:pPr marL="0" lvl="0" indent="0" algn="l" defTabSz="355600">
            <a:lnSpc>
              <a:spcPct val="90000"/>
            </a:lnSpc>
            <a:spcBef>
              <a:spcPct val="0"/>
            </a:spcBef>
            <a:spcAft>
              <a:spcPts val="0"/>
            </a:spcAft>
            <a:buNone/>
          </a:pPr>
          <a:r>
            <a:rPr lang="en-GB" sz="800" b="0" kern="1200" dirty="0">
              <a:solidFill>
                <a:srgbClr val="00B050"/>
              </a:solidFill>
              <a:latin typeface="+mn-lt"/>
            </a:rPr>
            <a:t>I can use prior knowledge and skills to solve scientific problems and suggest alternative approaches to investigating dinosaur-related questions.</a:t>
          </a:r>
          <a:endParaRPr lang="en-GB" sz="800" kern="1200" dirty="0">
            <a:solidFill>
              <a:srgbClr val="00B050"/>
            </a:solidFill>
          </a:endParaRPr>
        </a:p>
      </dsp:txBody>
      <dsp:txXfrm>
        <a:off x="0" y="2059104"/>
        <a:ext cx="3662188" cy="1340629"/>
      </dsp:txXfrm>
    </dsp:sp>
    <dsp:sp modelId="{A007BD2E-B432-4D1C-9122-ABE7EC8D3E32}">
      <dsp:nvSpPr>
        <dsp:cNvPr id="0" name=""/>
        <dsp:cNvSpPr/>
      </dsp:nvSpPr>
      <dsp:spPr>
        <a:xfrm>
          <a:off x="0" y="3469216"/>
          <a:ext cx="3662188" cy="1586099"/>
        </a:xfrm>
        <a:prstGeom prst="rect">
          <a:avLst/>
        </a:prstGeom>
        <a:solidFill>
          <a:schemeClr val="lt1"/>
        </a:solidFill>
        <a:ln w="38100" cap="flat" cmpd="sng" algn="ctr">
          <a:solidFill>
            <a:schemeClr val="accent1"/>
          </a:solidFill>
          <a:prstDash val="solid"/>
          <a:miter lim="800000"/>
        </a:ln>
        <a:effectLst/>
      </dsp:spPr>
      <dsp:style>
        <a:lnRef idx="2">
          <a:schemeClr val="accent6"/>
        </a:lnRef>
        <a:fillRef idx="1">
          <a:schemeClr val="lt1"/>
        </a:fillRef>
        <a:effectRef idx="0">
          <a:schemeClr val="accent6"/>
        </a:effectRef>
        <a:fontRef idx="minor">
          <a:schemeClr val="dk1"/>
        </a:fontRef>
      </dsp:style>
      <dsp:txBody>
        <a:bodyPr spcFirstLastPara="0" vert="horz" wrap="square" lIns="20320" tIns="20320" rIns="20320" bIns="20320" numCol="1" spcCol="1270" anchor="t" anchorCtr="0">
          <a:noAutofit/>
        </a:bodyPr>
        <a:lstStyle/>
        <a:p>
          <a:pPr marL="0" lvl="0" indent="0" algn="l" defTabSz="355600">
            <a:lnSpc>
              <a:spcPct val="90000"/>
            </a:lnSpc>
            <a:spcBef>
              <a:spcPct val="0"/>
            </a:spcBef>
            <a:spcAft>
              <a:spcPts val="0"/>
            </a:spcAft>
            <a:buNone/>
          </a:pPr>
          <a:r>
            <a:rPr lang="en-GB" sz="800" b="1" kern="1200" dirty="0">
              <a:latin typeface="Ink Free" panose="03080402000500000000" pitchFamily="66" charset="0"/>
            </a:rPr>
            <a:t>Recall.</a:t>
          </a:r>
          <a:br>
            <a:rPr lang="en-GB" sz="800" kern="1200" dirty="0"/>
          </a:br>
          <a:r>
            <a:rPr lang="en-GB" sz="800" kern="1200" dirty="0">
              <a:solidFill>
                <a:srgbClr val="FF0000"/>
              </a:solidFill>
            </a:rPr>
            <a:t>I know the Earth’s structure, the three rock types, weathering vs. erosion, what viscosity is, abiotic and biotic factors and the parts of DNA.</a:t>
          </a:r>
          <a:br>
            <a:rPr lang="en-GB" sz="800" kern="1200" dirty="0"/>
          </a:br>
          <a:r>
            <a:rPr lang="en-GB" sz="800" kern="1200" dirty="0">
              <a:solidFill>
                <a:srgbClr val="FFC000"/>
              </a:solidFill>
            </a:rPr>
            <a:t>I can describe how tectonic plates move, give examples of weathering and erosion, explain how fossils form, and describe adaptations in plants and animals.</a:t>
          </a:r>
          <a:br>
            <a:rPr lang="en-GB" sz="800" kern="1200" dirty="0"/>
          </a:br>
          <a:r>
            <a:rPr lang="en-GB" sz="800" kern="1200" dirty="0">
              <a:solidFill>
                <a:srgbClr val="FFFF00"/>
              </a:solidFill>
            </a:rPr>
            <a:t>I can explain the rock cycle, how viscosity is affected by temperature, how DNA changes cause variation, and how extinction is defined.</a:t>
          </a:r>
          <a:br>
            <a:rPr lang="en-GB" sz="800" kern="1200" dirty="0"/>
          </a:br>
          <a:r>
            <a:rPr lang="en-GB" sz="800" kern="1200" dirty="0">
              <a:solidFill>
                <a:srgbClr val="00B0F0"/>
              </a:solidFill>
            </a:rPr>
            <a:t>I can safely collect and present data about viscosity, identify types of variation, choose graphs to represent data, and collect and average data in investigations.</a:t>
          </a:r>
          <a:br>
            <a:rPr lang="en-GB" sz="800" kern="1200" dirty="0"/>
          </a:br>
          <a:r>
            <a:rPr lang="en-GB" sz="800" kern="1200" dirty="0">
              <a:solidFill>
                <a:srgbClr val="00B050"/>
              </a:solidFill>
            </a:rPr>
            <a:t>I can explain interactions at tectonic boundaries, interpret fossil evidence, explain competition among organisms, describe how Earth’s surface changes influenced evolution, and draw conclusions from scientific data.</a:t>
          </a:r>
          <a:endParaRPr lang="en-GB" sz="800" b="1" kern="1200" dirty="0">
            <a:solidFill>
              <a:srgbClr val="00B050"/>
            </a:solidFill>
            <a:latin typeface="Ink Free" panose="03080402000500000000" pitchFamily="66" charset="0"/>
          </a:endParaRPr>
        </a:p>
      </dsp:txBody>
      <dsp:txXfrm>
        <a:off x="0" y="3469216"/>
        <a:ext cx="3662188" cy="158609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EFB8DC-5454-4771-B990-010C33358183}">
      <dsp:nvSpPr>
        <dsp:cNvPr id="0" name=""/>
        <dsp:cNvSpPr/>
      </dsp:nvSpPr>
      <dsp:spPr>
        <a:xfrm>
          <a:off x="0" y="0"/>
          <a:ext cx="2684161" cy="1138907"/>
        </a:xfrm>
        <a:prstGeom prst="rect">
          <a:avLst/>
        </a:prstGeom>
        <a:solidFill>
          <a:schemeClr val="accent1">
            <a:lumMod val="20000"/>
            <a:lumOff val="80000"/>
          </a:schemeClr>
        </a:solidFill>
        <a:ln w="38100" cap="flat" cmpd="sng" algn="ctr">
          <a:solidFill>
            <a:srgbClr val="7030A0"/>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30480" tIns="30480" rIns="30480" bIns="30480" numCol="1" spcCol="1270" anchor="ctr" anchorCtr="0">
          <a:noAutofit/>
        </a:bodyPr>
        <a:lstStyle/>
        <a:p>
          <a:pPr marL="0" lvl="0" indent="0" algn="l" defTabSz="533400">
            <a:lnSpc>
              <a:spcPct val="90000"/>
            </a:lnSpc>
            <a:spcBef>
              <a:spcPct val="0"/>
            </a:spcBef>
            <a:spcAft>
              <a:spcPct val="35000"/>
            </a:spcAft>
            <a:buNone/>
          </a:pPr>
          <a:r>
            <a:rPr lang="en-GB" sz="1200" kern="1200" dirty="0"/>
            <a:t>1) Compare renewable and non-renewable energy resources QMA: Making links, Questioning and Responding.</a:t>
          </a:r>
        </a:p>
        <a:p>
          <a:pPr marL="0" lvl="0" indent="0" algn="l" defTabSz="533400">
            <a:lnSpc>
              <a:spcPct val="90000"/>
            </a:lnSpc>
            <a:spcBef>
              <a:spcPct val="0"/>
            </a:spcBef>
            <a:spcAft>
              <a:spcPct val="35000"/>
            </a:spcAft>
            <a:buNone/>
          </a:pPr>
          <a:r>
            <a:rPr lang="en-GB" sz="1200" kern="1200" dirty="0"/>
            <a:t>2) Calculating carbon footprint: Digital Competence.</a:t>
          </a:r>
        </a:p>
      </dsp:txBody>
      <dsp:txXfrm>
        <a:off x="0" y="0"/>
        <a:ext cx="2684161" cy="1138907"/>
      </dsp:txXfrm>
    </dsp:sp>
    <dsp:sp modelId="{4A391992-1D39-41EE-898A-D092113ED043}">
      <dsp:nvSpPr>
        <dsp:cNvPr id="0" name=""/>
        <dsp:cNvSpPr/>
      </dsp:nvSpPr>
      <dsp:spPr>
        <a:xfrm>
          <a:off x="0" y="1196689"/>
          <a:ext cx="2684161" cy="572186"/>
        </a:xfrm>
        <a:prstGeom prst="rect">
          <a:avLst/>
        </a:prstGeom>
        <a:solidFill>
          <a:schemeClr val="accent1">
            <a:lumMod val="20000"/>
            <a:lumOff val="80000"/>
          </a:schemeClr>
        </a:solidFill>
        <a:ln w="38100" cap="flat" cmpd="sng" algn="ctr">
          <a:solidFill>
            <a:srgbClr val="7030A0"/>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30480" tIns="30480" rIns="30480" bIns="30480" numCol="1" spcCol="1270" anchor="ctr" anchorCtr="0">
          <a:noAutofit/>
        </a:bodyPr>
        <a:lstStyle/>
        <a:p>
          <a:pPr marL="0" lvl="0" indent="0" algn="l" defTabSz="533400">
            <a:lnSpc>
              <a:spcPct val="90000"/>
            </a:lnSpc>
            <a:spcBef>
              <a:spcPct val="0"/>
            </a:spcBef>
            <a:spcAft>
              <a:spcPct val="35000"/>
            </a:spcAft>
            <a:buNone/>
          </a:pPr>
          <a:r>
            <a:rPr lang="en-GB" sz="1200" kern="1200" dirty="0"/>
            <a:t>Starter activity quizzes and end of topic test: Recall, Knowledge and Understanding.</a:t>
          </a:r>
        </a:p>
      </dsp:txBody>
      <dsp:txXfrm>
        <a:off x="0" y="1196689"/>
        <a:ext cx="2684161" cy="57218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19CD1B-5941-468D-A133-B60E96D5B54C}">
      <dsp:nvSpPr>
        <dsp:cNvPr id="0" name=""/>
        <dsp:cNvSpPr/>
      </dsp:nvSpPr>
      <dsp:spPr>
        <a:xfrm>
          <a:off x="0" y="1663720"/>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3F14F9C-E5F9-4FB7-A080-9CF96D84CD66}">
      <dsp:nvSpPr>
        <dsp:cNvPr id="0" name=""/>
        <dsp:cNvSpPr/>
      </dsp:nvSpPr>
      <dsp:spPr>
        <a:xfrm>
          <a:off x="0" y="1328012"/>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B609FDB-D64A-47ED-B9E8-FEAC23B2C3A6}">
      <dsp:nvSpPr>
        <dsp:cNvPr id="0" name=""/>
        <dsp:cNvSpPr/>
      </dsp:nvSpPr>
      <dsp:spPr>
        <a:xfrm>
          <a:off x="0" y="992304"/>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C87646E-5C92-40EF-9209-D53F794D31BA}">
      <dsp:nvSpPr>
        <dsp:cNvPr id="0" name=""/>
        <dsp:cNvSpPr/>
      </dsp:nvSpPr>
      <dsp:spPr>
        <a:xfrm>
          <a:off x="0" y="656596"/>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6D5467F-4837-447C-8787-B91C9AEEC14E}">
      <dsp:nvSpPr>
        <dsp:cNvPr id="0" name=""/>
        <dsp:cNvSpPr/>
      </dsp:nvSpPr>
      <dsp:spPr>
        <a:xfrm>
          <a:off x="0" y="320888"/>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BECDC9C-B80C-4971-8452-24C843D1290B}">
      <dsp:nvSpPr>
        <dsp:cNvPr id="0" name=""/>
        <dsp:cNvSpPr/>
      </dsp:nvSpPr>
      <dsp:spPr>
        <a:xfrm>
          <a:off x="770268" y="1167"/>
          <a:ext cx="2192304" cy="319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a:t> </a:t>
          </a:r>
        </a:p>
      </dsp:txBody>
      <dsp:txXfrm>
        <a:off x="770268" y="1167"/>
        <a:ext cx="2192304" cy="319721"/>
      </dsp:txXfrm>
    </dsp:sp>
    <dsp:sp modelId="{47C47C67-97A9-4E02-8D22-9115C00A1B72}">
      <dsp:nvSpPr>
        <dsp:cNvPr id="0" name=""/>
        <dsp:cNvSpPr/>
      </dsp:nvSpPr>
      <dsp:spPr>
        <a:xfrm>
          <a:off x="0" y="1167"/>
          <a:ext cx="770268" cy="319721"/>
        </a:xfrm>
        <a:prstGeom prst="round2SameRect">
          <a:avLst>
            <a:gd name="adj1" fmla="val 16670"/>
            <a:gd name="adj2" fmla="val 0"/>
          </a:avLst>
        </a:prstGeom>
        <a:solidFill>
          <a:srgbClr val="009999"/>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GB" sz="1400" kern="1200" dirty="0"/>
            <a:t>Digital</a:t>
          </a:r>
        </a:p>
      </dsp:txBody>
      <dsp:txXfrm>
        <a:off x="15610" y="16777"/>
        <a:ext cx="739048" cy="304111"/>
      </dsp:txXfrm>
    </dsp:sp>
    <dsp:sp modelId="{FC5AACF1-F8B3-48A5-9F17-DFD4F5124191}">
      <dsp:nvSpPr>
        <dsp:cNvPr id="0" name=""/>
        <dsp:cNvSpPr/>
      </dsp:nvSpPr>
      <dsp:spPr>
        <a:xfrm>
          <a:off x="770268" y="336875"/>
          <a:ext cx="2192304" cy="319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a:t> </a:t>
          </a:r>
        </a:p>
      </dsp:txBody>
      <dsp:txXfrm>
        <a:off x="770268" y="336875"/>
        <a:ext cx="2192304" cy="319721"/>
      </dsp:txXfrm>
    </dsp:sp>
    <dsp:sp modelId="{20E48F43-B081-4576-B77D-C98BEFE010AA}">
      <dsp:nvSpPr>
        <dsp:cNvPr id="0" name=""/>
        <dsp:cNvSpPr/>
      </dsp:nvSpPr>
      <dsp:spPr>
        <a:xfrm>
          <a:off x="0" y="336875"/>
          <a:ext cx="770268" cy="319721"/>
        </a:xfrm>
        <a:prstGeom prst="round2SameRect">
          <a:avLst>
            <a:gd name="adj1" fmla="val 16670"/>
            <a:gd name="adj2" fmla="val 0"/>
          </a:avLst>
        </a:prstGeom>
        <a:solidFill>
          <a:srgbClr val="7030A0"/>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n-GB" sz="1200" kern="1200" dirty="0"/>
            <a:t>Numeracy</a:t>
          </a:r>
          <a:endParaRPr lang="en-GB" sz="1400" kern="1200" dirty="0"/>
        </a:p>
      </dsp:txBody>
      <dsp:txXfrm>
        <a:off x="15610" y="352485"/>
        <a:ext cx="739048" cy="304111"/>
      </dsp:txXfrm>
    </dsp:sp>
    <dsp:sp modelId="{0D0F3F31-C825-4795-BCBE-D677066585E8}">
      <dsp:nvSpPr>
        <dsp:cNvPr id="0" name=""/>
        <dsp:cNvSpPr/>
      </dsp:nvSpPr>
      <dsp:spPr>
        <a:xfrm>
          <a:off x="770268" y="672583"/>
          <a:ext cx="2192304" cy="319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a:t> </a:t>
          </a:r>
        </a:p>
      </dsp:txBody>
      <dsp:txXfrm>
        <a:off x="770268" y="672583"/>
        <a:ext cx="2192304" cy="319721"/>
      </dsp:txXfrm>
    </dsp:sp>
    <dsp:sp modelId="{0F661122-FF5C-41FD-8986-F2E25502D929}">
      <dsp:nvSpPr>
        <dsp:cNvPr id="0" name=""/>
        <dsp:cNvSpPr/>
      </dsp:nvSpPr>
      <dsp:spPr>
        <a:xfrm>
          <a:off x="0" y="672583"/>
          <a:ext cx="770268" cy="319721"/>
        </a:xfrm>
        <a:prstGeom prst="round2SameRect">
          <a:avLst>
            <a:gd name="adj1" fmla="val 16670"/>
            <a:gd name="adj2" fmla="val 0"/>
          </a:avLst>
        </a:prstGeom>
        <a:solidFill>
          <a:srgbClr val="FF3399"/>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GB" sz="1400" kern="1200" dirty="0"/>
            <a:t>RVE</a:t>
          </a:r>
        </a:p>
      </dsp:txBody>
      <dsp:txXfrm>
        <a:off x="15610" y="688193"/>
        <a:ext cx="739048" cy="304111"/>
      </dsp:txXfrm>
    </dsp:sp>
    <dsp:sp modelId="{CDBE7ECF-F590-467D-B269-19ED3E4AF0C5}">
      <dsp:nvSpPr>
        <dsp:cNvPr id="0" name=""/>
        <dsp:cNvSpPr/>
      </dsp:nvSpPr>
      <dsp:spPr>
        <a:xfrm>
          <a:off x="770268" y="1008291"/>
          <a:ext cx="2192304" cy="319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endParaRPr lang="en-GB" sz="1400" kern="1200"/>
        </a:p>
      </dsp:txBody>
      <dsp:txXfrm>
        <a:off x="770268" y="1008291"/>
        <a:ext cx="2192304" cy="319721"/>
      </dsp:txXfrm>
    </dsp:sp>
    <dsp:sp modelId="{22BA5738-8198-414D-A6D5-D20E3D9E5F31}">
      <dsp:nvSpPr>
        <dsp:cNvPr id="0" name=""/>
        <dsp:cNvSpPr/>
      </dsp:nvSpPr>
      <dsp:spPr>
        <a:xfrm>
          <a:off x="0" y="1008291"/>
          <a:ext cx="770268" cy="319721"/>
        </a:xfrm>
        <a:prstGeom prst="round2SameRect">
          <a:avLst>
            <a:gd name="adj1" fmla="val 16670"/>
            <a:gd name="adj2" fmla="val 0"/>
          </a:avLst>
        </a:prstGeom>
        <a:solidFill>
          <a:schemeClr val="accent5">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GB" sz="1400" kern="1200" dirty="0"/>
            <a:t>Wales</a:t>
          </a:r>
        </a:p>
      </dsp:txBody>
      <dsp:txXfrm>
        <a:off x="15610" y="1023901"/>
        <a:ext cx="739048" cy="304111"/>
      </dsp:txXfrm>
    </dsp:sp>
    <dsp:sp modelId="{7B0FE066-775A-4625-8F94-A5E6F87DFCFF}">
      <dsp:nvSpPr>
        <dsp:cNvPr id="0" name=""/>
        <dsp:cNvSpPr/>
      </dsp:nvSpPr>
      <dsp:spPr>
        <a:xfrm>
          <a:off x="770268" y="1343999"/>
          <a:ext cx="2192304" cy="319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endParaRPr lang="en-GB" sz="1400" kern="1200"/>
        </a:p>
      </dsp:txBody>
      <dsp:txXfrm>
        <a:off x="770268" y="1343999"/>
        <a:ext cx="2192304" cy="319721"/>
      </dsp:txXfrm>
    </dsp:sp>
    <dsp:sp modelId="{1E9B5D5E-FC63-4918-B9D4-5C0D0210F2A5}">
      <dsp:nvSpPr>
        <dsp:cNvPr id="0" name=""/>
        <dsp:cNvSpPr/>
      </dsp:nvSpPr>
      <dsp:spPr>
        <a:xfrm>
          <a:off x="0" y="1343999"/>
          <a:ext cx="770268" cy="319721"/>
        </a:xfrm>
        <a:prstGeom prst="round2SameRect">
          <a:avLst>
            <a:gd name="adj1" fmla="val 16670"/>
            <a:gd name="adj2" fmla="val 0"/>
          </a:avLst>
        </a:prstGeom>
        <a:solidFill>
          <a:srgbClr val="CC3300"/>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n-GB" sz="1200" kern="1200" dirty="0"/>
            <a:t>Numeracy</a:t>
          </a:r>
          <a:endParaRPr lang="en-GB" sz="1400" kern="1200" dirty="0"/>
        </a:p>
      </dsp:txBody>
      <dsp:txXfrm>
        <a:off x="15610" y="1359609"/>
        <a:ext cx="739048" cy="30411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17E512-A5D7-463D-B618-8D161FA01809}">
      <dsp:nvSpPr>
        <dsp:cNvPr id="0" name=""/>
        <dsp:cNvSpPr/>
      </dsp:nvSpPr>
      <dsp:spPr>
        <a:xfrm>
          <a:off x="0" y="0"/>
          <a:ext cx="3328473" cy="1562433"/>
        </a:xfrm>
        <a:prstGeom prst="rect">
          <a:avLst/>
        </a:prstGeom>
        <a:solidFill>
          <a:schemeClr val="lt1"/>
        </a:solidFill>
        <a:ln w="38100" cap="flat" cmpd="sng" algn="ctr">
          <a:solidFill>
            <a:schemeClr val="accent1"/>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22860" tIns="22860" rIns="22860" bIns="22860" numCol="1" spcCol="1270" anchor="t" anchorCtr="0">
          <a:noAutofit/>
        </a:bodyPr>
        <a:lstStyle/>
        <a:p>
          <a:pPr marL="0" lvl="0" indent="0" algn="l" defTabSz="400050">
            <a:lnSpc>
              <a:spcPct val="100000"/>
            </a:lnSpc>
            <a:spcBef>
              <a:spcPct val="0"/>
            </a:spcBef>
            <a:spcAft>
              <a:spcPts val="0"/>
            </a:spcAft>
            <a:buNone/>
          </a:pPr>
          <a:r>
            <a:rPr lang="en-GB" sz="900" b="1" kern="1200" dirty="0">
              <a:latin typeface="Ink Free" panose="03080402000500000000" pitchFamily="66" charset="0"/>
            </a:rPr>
            <a:t>Knowledge and Understanding.</a:t>
          </a:r>
          <a:br>
            <a:rPr lang="en-GB" sz="900" kern="1200" dirty="0"/>
          </a:br>
          <a:r>
            <a:rPr lang="en-GB" sz="900" b="0" i="0" u="none" kern="1200" dirty="0">
              <a:solidFill>
                <a:srgbClr val="FF0000"/>
              </a:solidFill>
            </a:rPr>
            <a:t>I have basic understanding of generating electricity.</a:t>
          </a:r>
        </a:p>
        <a:p>
          <a:pPr marL="0" lvl="0" indent="0" algn="l" defTabSz="400050">
            <a:lnSpc>
              <a:spcPct val="100000"/>
            </a:lnSpc>
            <a:spcBef>
              <a:spcPct val="0"/>
            </a:spcBef>
            <a:spcAft>
              <a:spcPts val="0"/>
            </a:spcAft>
            <a:buFont typeface="Arial" panose="020B0604020202020204" pitchFamily="34" charset="0"/>
            <a:buNone/>
          </a:pPr>
          <a:r>
            <a:rPr lang="en-GB" sz="900" b="0" i="0" u="none" kern="1200" dirty="0">
              <a:solidFill>
                <a:srgbClr val="FFC000"/>
              </a:solidFill>
            </a:rPr>
            <a:t>I have a broader understanding of generating electricity and the environmental impacts of different power stations.</a:t>
          </a:r>
        </a:p>
        <a:p>
          <a:pPr marL="0" lvl="0" indent="0" algn="l" defTabSz="400050">
            <a:lnSpc>
              <a:spcPct val="100000"/>
            </a:lnSpc>
            <a:spcBef>
              <a:spcPct val="0"/>
            </a:spcBef>
            <a:spcAft>
              <a:spcPts val="0"/>
            </a:spcAft>
            <a:buFont typeface="Arial" panose="020B0604020202020204" pitchFamily="34" charset="0"/>
            <a:buNone/>
          </a:pPr>
          <a:r>
            <a:rPr lang="en-GB" sz="900" b="0" i="0" u="none" kern="1200" dirty="0">
              <a:solidFill>
                <a:srgbClr val="FFFF00"/>
              </a:solidFill>
            </a:rPr>
            <a:t>I have a deeper understanding of pollution and my carbon footprint.</a:t>
          </a:r>
        </a:p>
        <a:p>
          <a:pPr marL="0" lvl="0" indent="0" algn="l" defTabSz="400050">
            <a:lnSpc>
              <a:spcPct val="100000"/>
            </a:lnSpc>
            <a:spcBef>
              <a:spcPct val="0"/>
            </a:spcBef>
            <a:spcAft>
              <a:spcPts val="0"/>
            </a:spcAft>
            <a:buFont typeface="Arial" panose="020B0604020202020204" pitchFamily="34" charset="0"/>
            <a:buNone/>
          </a:pPr>
          <a:r>
            <a:rPr lang="en-GB" sz="900" b="0" i="0" u="none" kern="1200" dirty="0">
              <a:solidFill>
                <a:srgbClr val="0070C0"/>
              </a:solidFill>
            </a:rPr>
            <a:t>I have a detailed understanding of carbon footprint, and human impact on biomes and biodiversity.</a:t>
          </a:r>
        </a:p>
        <a:p>
          <a:pPr marL="0" lvl="0" indent="0" algn="l" defTabSz="400050">
            <a:lnSpc>
              <a:spcPct val="100000"/>
            </a:lnSpc>
            <a:spcBef>
              <a:spcPct val="0"/>
            </a:spcBef>
            <a:spcAft>
              <a:spcPts val="0"/>
            </a:spcAft>
            <a:buFont typeface="Arial" panose="020B0604020202020204" pitchFamily="34" charset="0"/>
            <a:buNone/>
          </a:pPr>
          <a:r>
            <a:rPr lang="en-GB" sz="900" b="0" i="0" u="none" kern="1200" dirty="0">
              <a:solidFill>
                <a:srgbClr val="00B050"/>
              </a:solidFill>
            </a:rPr>
            <a:t>I have an understanding of the topic I am studying and I can form opinions on generating electricity and intensive farming on economic and ethical factors.</a:t>
          </a:r>
          <a:endParaRPr lang="en-GB" sz="900" b="1" kern="1200" dirty="0">
            <a:solidFill>
              <a:srgbClr val="00B050"/>
            </a:solidFill>
            <a:latin typeface="Ink Free" panose="03080402000500000000" pitchFamily="66" charset="0"/>
          </a:endParaRPr>
        </a:p>
      </dsp:txBody>
      <dsp:txXfrm>
        <a:off x="0" y="0"/>
        <a:ext cx="3328473" cy="1562433"/>
      </dsp:txXfrm>
    </dsp:sp>
    <dsp:sp modelId="{4A391992-1D39-41EE-898A-D092113ED043}">
      <dsp:nvSpPr>
        <dsp:cNvPr id="0" name=""/>
        <dsp:cNvSpPr/>
      </dsp:nvSpPr>
      <dsp:spPr>
        <a:xfrm>
          <a:off x="0" y="1742366"/>
          <a:ext cx="3328473" cy="1480540"/>
        </a:xfrm>
        <a:prstGeom prst="rect">
          <a:avLst/>
        </a:prstGeom>
        <a:solidFill>
          <a:schemeClr val="lt1"/>
        </a:solidFill>
        <a:ln w="38100" cap="flat" cmpd="sng" algn="ctr">
          <a:solidFill>
            <a:schemeClr val="accent1"/>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20320" tIns="20320" rIns="20320" bIns="20320" numCol="1" spcCol="1270" anchor="ctr" anchorCtr="0">
          <a:noAutofit/>
        </a:bodyPr>
        <a:lstStyle/>
        <a:p>
          <a:pPr marL="0" lvl="0" indent="0" algn="l" defTabSz="373380">
            <a:lnSpc>
              <a:spcPct val="90000"/>
            </a:lnSpc>
            <a:spcBef>
              <a:spcPct val="0"/>
            </a:spcBef>
            <a:spcAft>
              <a:spcPts val="0"/>
            </a:spcAft>
            <a:buNone/>
          </a:pPr>
          <a:r>
            <a:rPr lang="en-GB" sz="840" b="1" kern="1200" dirty="0">
              <a:latin typeface="Ink Free" panose="03080402000500000000" pitchFamily="66" charset="0"/>
            </a:rPr>
            <a:t>Making Links.</a:t>
          </a:r>
          <a:br>
            <a:rPr lang="en-GB" sz="840" kern="1200" dirty="0"/>
          </a:br>
          <a:r>
            <a:rPr lang="en-GB" sz="840" kern="1200" dirty="0">
              <a:solidFill>
                <a:srgbClr val="FF0000"/>
              </a:solidFill>
            </a:rPr>
            <a:t>I have started to make basic links between energy sources, pollution, biodiversity, and conservation.</a:t>
          </a:r>
          <a:br>
            <a:rPr lang="en-GB" sz="840" kern="1200" dirty="0">
              <a:solidFill>
                <a:srgbClr val="FFC000"/>
              </a:solidFill>
            </a:rPr>
          </a:br>
          <a:r>
            <a:rPr lang="en-GB" sz="840" kern="1200" dirty="0">
              <a:solidFill>
                <a:srgbClr val="FFC000"/>
              </a:solidFill>
            </a:rPr>
            <a:t>I have made links across different environmental concepts like renewable energy, carbon footprints, and food security.</a:t>
          </a:r>
          <a:br>
            <a:rPr lang="en-GB" sz="840" kern="1200" dirty="0"/>
          </a:br>
          <a:r>
            <a:rPr lang="en-GB" sz="840" kern="1200" dirty="0">
              <a:solidFill>
                <a:srgbClr val="FFFF00"/>
              </a:solidFill>
            </a:rPr>
            <a:t>I can make clear links across topics such as how energy choices affect the environment, electricity bills, and biodiversity.</a:t>
          </a:r>
          <a:br>
            <a:rPr lang="en-GB" sz="840" kern="1200" dirty="0"/>
          </a:br>
          <a:r>
            <a:rPr lang="en-GB" sz="840" kern="1200" dirty="0">
              <a:solidFill>
                <a:srgbClr val="0070C0"/>
              </a:solidFill>
            </a:rPr>
            <a:t>I can make more detailed links between pollution, energy generation methods, environmental impact, and sustainability practices.</a:t>
          </a:r>
          <a:br>
            <a:rPr lang="en-GB" sz="840" kern="1200" dirty="0"/>
          </a:br>
          <a:r>
            <a:rPr lang="en-GB" sz="840" kern="1200" dirty="0">
              <a:solidFill>
                <a:srgbClr val="00B050"/>
              </a:solidFill>
            </a:rPr>
            <a:t>I can make detailed, informed, and independent links across all energy and environment topics, applying my understanding to real-world sustainability challenges.</a:t>
          </a:r>
        </a:p>
      </dsp:txBody>
      <dsp:txXfrm>
        <a:off x="0" y="1742366"/>
        <a:ext cx="3328473" cy="1480540"/>
      </dsp:txXfrm>
    </dsp:sp>
    <dsp:sp modelId="{A007BD2E-B432-4D1C-9122-ABE7EC8D3E32}">
      <dsp:nvSpPr>
        <dsp:cNvPr id="0" name=""/>
        <dsp:cNvSpPr/>
      </dsp:nvSpPr>
      <dsp:spPr>
        <a:xfrm>
          <a:off x="0" y="3333890"/>
          <a:ext cx="3328473" cy="1343306"/>
        </a:xfrm>
        <a:prstGeom prst="rect">
          <a:avLst/>
        </a:prstGeom>
        <a:solidFill>
          <a:schemeClr val="lt1"/>
        </a:solidFill>
        <a:ln w="38100" cap="flat" cmpd="sng" algn="ctr">
          <a:solidFill>
            <a:schemeClr val="accent1"/>
          </a:solidFill>
          <a:prstDash val="solid"/>
          <a:miter lim="800000"/>
        </a:ln>
        <a:effectLst/>
      </dsp:spPr>
      <dsp:style>
        <a:lnRef idx="2">
          <a:schemeClr val="accent6"/>
        </a:lnRef>
        <a:fillRef idx="1">
          <a:schemeClr val="lt1"/>
        </a:fillRef>
        <a:effectRef idx="0">
          <a:schemeClr val="accent6"/>
        </a:effectRef>
        <a:fontRef idx="minor">
          <a:schemeClr val="dk1"/>
        </a:fontRef>
      </dsp:style>
      <dsp:txBody>
        <a:bodyPr spcFirstLastPara="0" vert="horz" wrap="square" lIns="20320" tIns="20320" rIns="20320" bIns="20320" numCol="1" spcCol="1270" anchor="t" anchorCtr="0">
          <a:noAutofit/>
        </a:bodyPr>
        <a:lstStyle/>
        <a:p>
          <a:pPr marL="0" lvl="0" indent="0" algn="l" defTabSz="355600">
            <a:lnSpc>
              <a:spcPct val="90000"/>
            </a:lnSpc>
            <a:spcBef>
              <a:spcPct val="0"/>
            </a:spcBef>
            <a:spcAft>
              <a:spcPts val="0"/>
            </a:spcAft>
            <a:buNone/>
          </a:pPr>
          <a:r>
            <a:rPr lang="en-GB" sz="800" b="1" kern="1200" dirty="0">
              <a:solidFill>
                <a:schemeClr val="tx1"/>
              </a:solidFill>
              <a:latin typeface="Ink Free" panose="03080402000500000000" pitchFamily="66" charset="0"/>
            </a:rPr>
            <a:t>Questioning and Responding.</a:t>
          </a:r>
          <a:br>
            <a:rPr lang="en-GB" sz="800" kern="1200" dirty="0"/>
          </a:br>
          <a:r>
            <a:rPr lang="en-GB" sz="800" kern="1200" dirty="0">
              <a:solidFill>
                <a:srgbClr val="FF0000"/>
              </a:solidFill>
            </a:rPr>
            <a:t>I can start to ask basic questions about energy sources, the environment, and sustainability.</a:t>
          </a:r>
          <a:br>
            <a:rPr lang="en-GB" sz="800" kern="1200" dirty="0"/>
          </a:br>
          <a:r>
            <a:rPr lang="en-GB" sz="800" kern="1200" dirty="0">
              <a:solidFill>
                <a:srgbClr val="FFC000"/>
              </a:solidFill>
            </a:rPr>
            <a:t>I can ask questions to gather more information about renewable energy, pollution, and biodiversity.</a:t>
          </a:r>
          <a:br>
            <a:rPr lang="en-GB" sz="800" kern="1200" dirty="0"/>
          </a:br>
          <a:r>
            <a:rPr lang="en-GB" sz="800" kern="1200" dirty="0">
              <a:solidFill>
                <a:srgbClr val="FFFF00"/>
              </a:solidFill>
            </a:rPr>
            <a:t>I can ask questions to develop my understanding of electricity generation, carbon footprints, and conservation.</a:t>
          </a:r>
          <a:br>
            <a:rPr lang="en-GB" sz="800" kern="1200" dirty="0"/>
          </a:br>
          <a:r>
            <a:rPr lang="en-GB" sz="800" kern="1200" dirty="0">
              <a:solidFill>
                <a:srgbClr val="0070C0"/>
              </a:solidFill>
            </a:rPr>
            <a:t>I can ask questions to support viewpoints about environmental impact, energy costs, and food security.</a:t>
          </a:r>
          <a:br>
            <a:rPr lang="en-GB" sz="800" kern="1200" dirty="0"/>
          </a:br>
          <a:r>
            <a:rPr lang="en-GB" sz="800" kern="1200" dirty="0">
              <a:solidFill>
                <a:srgbClr val="00B050"/>
              </a:solidFill>
            </a:rPr>
            <a:t>I can ask questions to evaluate my judgements and apply knowledge to real-world environmental and energy issues.</a:t>
          </a:r>
          <a:endParaRPr lang="en-GB" sz="800" b="1" kern="1200" dirty="0">
            <a:solidFill>
              <a:srgbClr val="00B050"/>
            </a:solidFill>
            <a:latin typeface="Ink Free" panose="03080402000500000000" pitchFamily="66" charset="0"/>
          </a:endParaRPr>
        </a:p>
      </dsp:txBody>
      <dsp:txXfrm>
        <a:off x="0" y="3333890"/>
        <a:ext cx="3328473" cy="1343306"/>
      </dsp:txXfrm>
    </dsp:sp>
  </dsp:spTree>
</dsp:drawing>
</file>

<file path=ppt/diagrams/layout1.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2.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4.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5.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7.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8.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9.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5E1457-C988-4327-A98F-47F90809D4F7}" type="datetimeFigureOut">
              <a:rPr lang="en-GB" smtClean="0"/>
              <a:t>14/07/2025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5D0726-4463-47EC-8315-516C6F8DBF2C}" type="slidenum">
              <a:rPr lang="en-GB" smtClean="0"/>
              <a:t>‹#›</a:t>
            </a:fld>
            <a:endParaRPr lang="en-GB"/>
          </a:p>
        </p:txBody>
      </p:sp>
    </p:spTree>
    <p:extLst>
      <p:ext uri="{BB962C8B-B14F-4D97-AF65-F5344CB8AC3E}">
        <p14:creationId xmlns:p14="http://schemas.microsoft.com/office/powerpoint/2010/main" val="2010235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AF63DCC-5D20-4F65-A38E-D3178D757B77}" type="slidenum">
              <a:rPr lang="en-GB" smtClean="0"/>
              <a:t>7</a:t>
            </a:fld>
            <a:endParaRPr lang="en-GB"/>
          </a:p>
        </p:txBody>
      </p:sp>
    </p:spTree>
    <p:extLst>
      <p:ext uri="{BB962C8B-B14F-4D97-AF65-F5344CB8AC3E}">
        <p14:creationId xmlns:p14="http://schemas.microsoft.com/office/powerpoint/2010/main" val="16405203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AF63DCC-5D20-4F65-A38E-D3178D757B77}" type="slidenum">
              <a:rPr lang="en-GB" smtClean="0"/>
              <a:t>8</a:t>
            </a:fld>
            <a:endParaRPr lang="en-GB"/>
          </a:p>
        </p:txBody>
      </p:sp>
    </p:spTree>
    <p:extLst>
      <p:ext uri="{BB962C8B-B14F-4D97-AF65-F5344CB8AC3E}">
        <p14:creationId xmlns:p14="http://schemas.microsoft.com/office/powerpoint/2010/main" val="16405203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AF63DCC-5D20-4F65-A38E-D3178D757B77}" type="slidenum">
              <a:rPr lang="en-GB" smtClean="0"/>
              <a:t>9</a:t>
            </a:fld>
            <a:endParaRPr lang="en-GB"/>
          </a:p>
        </p:txBody>
      </p:sp>
    </p:spTree>
    <p:extLst>
      <p:ext uri="{BB962C8B-B14F-4D97-AF65-F5344CB8AC3E}">
        <p14:creationId xmlns:p14="http://schemas.microsoft.com/office/powerpoint/2010/main" val="16405203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0F9ED-8D1E-4BF4-BB05-2F31EAE35C8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D6ED22B-3EBF-49BF-9008-AEA39F0D073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E626EC4-4920-4B6A-AEC1-A055F757CE72}"/>
              </a:ext>
            </a:extLst>
          </p:cNvPr>
          <p:cNvSpPr>
            <a:spLocks noGrp="1"/>
          </p:cNvSpPr>
          <p:nvPr>
            <p:ph type="dt" sz="half" idx="10"/>
          </p:nvPr>
        </p:nvSpPr>
        <p:spPr/>
        <p:txBody>
          <a:bodyPr/>
          <a:lstStyle/>
          <a:p>
            <a:fld id="{33A97A72-0841-430C-83A8-CD30EE187140}" type="datetimeFigureOut">
              <a:rPr lang="en-GB" smtClean="0"/>
              <a:t>14/07/2025</a:t>
            </a:fld>
            <a:endParaRPr lang="en-GB"/>
          </a:p>
        </p:txBody>
      </p:sp>
      <p:sp>
        <p:nvSpPr>
          <p:cNvPr id="5" name="Footer Placeholder 4">
            <a:extLst>
              <a:ext uri="{FF2B5EF4-FFF2-40B4-BE49-F238E27FC236}">
                <a16:creationId xmlns:a16="http://schemas.microsoft.com/office/drawing/2014/main" id="{CA5580EE-0FC4-4202-88D2-C4DDA9E7A4C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2C72609-679C-4E39-9EDE-49C50A182980}"/>
              </a:ext>
            </a:extLst>
          </p:cNvPr>
          <p:cNvSpPr>
            <a:spLocks noGrp="1"/>
          </p:cNvSpPr>
          <p:nvPr>
            <p:ph type="sldNum" sz="quarter" idx="12"/>
          </p:nvPr>
        </p:nvSpPr>
        <p:spPr/>
        <p:txBody>
          <a:bodyPr/>
          <a:lstStyle/>
          <a:p>
            <a:fld id="{3DF148AE-189B-4FA1-B1C5-E229891D5DC8}" type="slidenum">
              <a:rPr lang="en-GB" smtClean="0"/>
              <a:t>‹#›</a:t>
            </a:fld>
            <a:endParaRPr lang="en-GB"/>
          </a:p>
        </p:txBody>
      </p:sp>
    </p:spTree>
    <p:extLst>
      <p:ext uri="{BB962C8B-B14F-4D97-AF65-F5344CB8AC3E}">
        <p14:creationId xmlns:p14="http://schemas.microsoft.com/office/powerpoint/2010/main" val="1060295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484AD-CABA-4CCF-8CDA-DD662BB4021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8E1319D-7582-409B-91AA-2F025F82B16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839F312-8CE8-40A1-A411-783B0C28B651}"/>
              </a:ext>
            </a:extLst>
          </p:cNvPr>
          <p:cNvSpPr>
            <a:spLocks noGrp="1"/>
          </p:cNvSpPr>
          <p:nvPr>
            <p:ph type="dt" sz="half" idx="10"/>
          </p:nvPr>
        </p:nvSpPr>
        <p:spPr/>
        <p:txBody>
          <a:bodyPr/>
          <a:lstStyle/>
          <a:p>
            <a:fld id="{33A97A72-0841-430C-83A8-CD30EE187140}" type="datetimeFigureOut">
              <a:rPr lang="en-GB" smtClean="0"/>
              <a:t>14/07/2025</a:t>
            </a:fld>
            <a:endParaRPr lang="en-GB"/>
          </a:p>
        </p:txBody>
      </p:sp>
      <p:sp>
        <p:nvSpPr>
          <p:cNvPr id="5" name="Footer Placeholder 4">
            <a:extLst>
              <a:ext uri="{FF2B5EF4-FFF2-40B4-BE49-F238E27FC236}">
                <a16:creationId xmlns:a16="http://schemas.microsoft.com/office/drawing/2014/main" id="{38E5C390-2973-49BB-B57C-E8378096118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53E18B3-EFF9-41D9-A8CE-D7DE276AE02E}"/>
              </a:ext>
            </a:extLst>
          </p:cNvPr>
          <p:cNvSpPr>
            <a:spLocks noGrp="1"/>
          </p:cNvSpPr>
          <p:nvPr>
            <p:ph type="sldNum" sz="quarter" idx="12"/>
          </p:nvPr>
        </p:nvSpPr>
        <p:spPr/>
        <p:txBody>
          <a:bodyPr/>
          <a:lstStyle/>
          <a:p>
            <a:fld id="{3DF148AE-189B-4FA1-B1C5-E229891D5DC8}" type="slidenum">
              <a:rPr lang="en-GB" smtClean="0"/>
              <a:t>‹#›</a:t>
            </a:fld>
            <a:endParaRPr lang="en-GB"/>
          </a:p>
        </p:txBody>
      </p:sp>
    </p:spTree>
    <p:extLst>
      <p:ext uri="{BB962C8B-B14F-4D97-AF65-F5344CB8AC3E}">
        <p14:creationId xmlns:p14="http://schemas.microsoft.com/office/powerpoint/2010/main" val="14070278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45CF92-A6C4-4170-9095-AF105DF6AB9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9C128D8-CA90-4016-BF37-492DC9DDD97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4F9F6A6-DF9F-4EEF-8E23-9D4FAAC631B4}"/>
              </a:ext>
            </a:extLst>
          </p:cNvPr>
          <p:cNvSpPr>
            <a:spLocks noGrp="1"/>
          </p:cNvSpPr>
          <p:nvPr>
            <p:ph type="dt" sz="half" idx="10"/>
          </p:nvPr>
        </p:nvSpPr>
        <p:spPr/>
        <p:txBody>
          <a:bodyPr/>
          <a:lstStyle/>
          <a:p>
            <a:fld id="{33A97A72-0841-430C-83A8-CD30EE187140}" type="datetimeFigureOut">
              <a:rPr lang="en-GB" smtClean="0"/>
              <a:t>14/07/2025</a:t>
            </a:fld>
            <a:endParaRPr lang="en-GB"/>
          </a:p>
        </p:txBody>
      </p:sp>
      <p:sp>
        <p:nvSpPr>
          <p:cNvPr id="5" name="Footer Placeholder 4">
            <a:extLst>
              <a:ext uri="{FF2B5EF4-FFF2-40B4-BE49-F238E27FC236}">
                <a16:creationId xmlns:a16="http://schemas.microsoft.com/office/drawing/2014/main" id="{241DED37-F618-4EB5-A8F6-37ECE63DC44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CA59B2E-B9AB-493E-ADE6-28EF86106CD9}"/>
              </a:ext>
            </a:extLst>
          </p:cNvPr>
          <p:cNvSpPr>
            <a:spLocks noGrp="1"/>
          </p:cNvSpPr>
          <p:nvPr>
            <p:ph type="sldNum" sz="quarter" idx="12"/>
          </p:nvPr>
        </p:nvSpPr>
        <p:spPr/>
        <p:txBody>
          <a:bodyPr/>
          <a:lstStyle/>
          <a:p>
            <a:fld id="{3DF148AE-189B-4FA1-B1C5-E229891D5DC8}" type="slidenum">
              <a:rPr lang="en-GB" smtClean="0"/>
              <a:t>‹#›</a:t>
            </a:fld>
            <a:endParaRPr lang="en-GB"/>
          </a:p>
        </p:txBody>
      </p:sp>
    </p:spTree>
    <p:extLst>
      <p:ext uri="{BB962C8B-B14F-4D97-AF65-F5344CB8AC3E}">
        <p14:creationId xmlns:p14="http://schemas.microsoft.com/office/powerpoint/2010/main" val="2805926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89DD0-67A2-4932-BED3-DBAA82FA7DB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D2ADFDF-F85C-4CA0-98EB-6A39F1DE5F2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22FBD7D-F235-4CBB-ABBF-8AC0BE5C8BDE}"/>
              </a:ext>
            </a:extLst>
          </p:cNvPr>
          <p:cNvSpPr>
            <a:spLocks noGrp="1"/>
          </p:cNvSpPr>
          <p:nvPr>
            <p:ph type="dt" sz="half" idx="10"/>
          </p:nvPr>
        </p:nvSpPr>
        <p:spPr/>
        <p:txBody>
          <a:bodyPr/>
          <a:lstStyle/>
          <a:p>
            <a:fld id="{33A97A72-0841-430C-83A8-CD30EE187140}" type="datetimeFigureOut">
              <a:rPr lang="en-GB" smtClean="0"/>
              <a:t>14/07/2025</a:t>
            </a:fld>
            <a:endParaRPr lang="en-GB"/>
          </a:p>
        </p:txBody>
      </p:sp>
      <p:sp>
        <p:nvSpPr>
          <p:cNvPr id="5" name="Footer Placeholder 4">
            <a:extLst>
              <a:ext uri="{FF2B5EF4-FFF2-40B4-BE49-F238E27FC236}">
                <a16:creationId xmlns:a16="http://schemas.microsoft.com/office/drawing/2014/main" id="{B4B239A3-B71C-4F09-AC71-BD0D4357C2B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C6D9FA8-15C5-4A61-BB45-6C77FDD20C36}"/>
              </a:ext>
            </a:extLst>
          </p:cNvPr>
          <p:cNvSpPr>
            <a:spLocks noGrp="1"/>
          </p:cNvSpPr>
          <p:nvPr>
            <p:ph type="sldNum" sz="quarter" idx="12"/>
          </p:nvPr>
        </p:nvSpPr>
        <p:spPr/>
        <p:txBody>
          <a:bodyPr/>
          <a:lstStyle/>
          <a:p>
            <a:fld id="{3DF148AE-189B-4FA1-B1C5-E229891D5DC8}" type="slidenum">
              <a:rPr lang="en-GB" smtClean="0"/>
              <a:t>‹#›</a:t>
            </a:fld>
            <a:endParaRPr lang="en-GB"/>
          </a:p>
        </p:txBody>
      </p:sp>
    </p:spTree>
    <p:extLst>
      <p:ext uri="{BB962C8B-B14F-4D97-AF65-F5344CB8AC3E}">
        <p14:creationId xmlns:p14="http://schemas.microsoft.com/office/powerpoint/2010/main" val="1508766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6D1BC-4934-4352-B5BB-3A2DD5EA0CF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CFFB0EE-3040-4408-9B2E-4418455DEE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FD8DB4F-84EB-4247-A033-C8A0EF3F9E55}"/>
              </a:ext>
            </a:extLst>
          </p:cNvPr>
          <p:cNvSpPr>
            <a:spLocks noGrp="1"/>
          </p:cNvSpPr>
          <p:nvPr>
            <p:ph type="dt" sz="half" idx="10"/>
          </p:nvPr>
        </p:nvSpPr>
        <p:spPr/>
        <p:txBody>
          <a:bodyPr/>
          <a:lstStyle/>
          <a:p>
            <a:fld id="{33A97A72-0841-430C-83A8-CD30EE187140}" type="datetimeFigureOut">
              <a:rPr lang="en-GB" smtClean="0"/>
              <a:t>14/07/2025</a:t>
            </a:fld>
            <a:endParaRPr lang="en-GB"/>
          </a:p>
        </p:txBody>
      </p:sp>
      <p:sp>
        <p:nvSpPr>
          <p:cNvPr id="5" name="Footer Placeholder 4">
            <a:extLst>
              <a:ext uri="{FF2B5EF4-FFF2-40B4-BE49-F238E27FC236}">
                <a16:creationId xmlns:a16="http://schemas.microsoft.com/office/drawing/2014/main" id="{D24D3208-1574-4BF0-8386-39C4310F58A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D5F0AE4-B9AE-438E-9D4B-36EBB5712B8E}"/>
              </a:ext>
            </a:extLst>
          </p:cNvPr>
          <p:cNvSpPr>
            <a:spLocks noGrp="1"/>
          </p:cNvSpPr>
          <p:nvPr>
            <p:ph type="sldNum" sz="quarter" idx="12"/>
          </p:nvPr>
        </p:nvSpPr>
        <p:spPr/>
        <p:txBody>
          <a:bodyPr/>
          <a:lstStyle/>
          <a:p>
            <a:fld id="{3DF148AE-189B-4FA1-B1C5-E229891D5DC8}" type="slidenum">
              <a:rPr lang="en-GB" smtClean="0"/>
              <a:t>‹#›</a:t>
            </a:fld>
            <a:endParaRPr lang="en-GB"/>
          </a:p>
        </p:txBody>
      </p:sp>
    </p:spTree>
    <p:extLst>
      <p:ext uri="{BB962C8B-B14F-4D97-AF65-F5344CB8AC3E}">
        <p14:creationId xmlns:p14="http://schemas.microsoft.com/office/powerpoint/2010/main" val="135245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40E19-F4B2-43A4-880A-340420733CB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04A3134-2B3E-4804-9756-BAD45EF8C71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614D55B-821A-413B-9091-925E7302BD8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EB1CD31-5369-4B85-A98F-B4567210E5A1}"/>
              </a:ext>
            </a:extLst>
          </p:cNvPr>
          <p:cNvSpPr>
            <a:spLocks noGrp="1"/>
          </p:cNvSpPr>
          <p:nvPr>
            <p:ph type="dt" sz="half" idx="10"/>
          </p:nvPr>
        </p:nvSpPr>
        <p:spPr/>
        <p:txBody>
          <a:bodyPr/>
          <a:lstStyle/>
          <a:p>
            <a:fld id="{33A97A72-0841-430C-83A8-CD30EE187140}" type="datetimeFigureOut">
              <a:rPr lang="en-GB" smtClean="0"/>
              <a:t>14/07/2025</a:t>
            </a:fld>
            <a:endParaRPr lang="en-GB"/>
          </a:p>
        </p:txBody>
      </p:sp>
      <p:sp>
        <p:nvSpPr>
          <p:cNvPr id="6" name="Footer Placeholder 5">
            <a:extLst>
              <a:ext uri="{FF2B5EF4-FFF2-40B4-BE49-F238E27FC236}">
                <a16:creationId xmlns:a16="http://schemas.microsoft.com/office/drawing/2014/main" id="{772293B7-DE82-4A93-A425-272F9FB45BD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BC3E4C0-5203-47A1-8E11-59C2828F433A}"/>
              </a:ext>
            </a:extLst>
          </p:cNvPr>
          <p:cNvSpPr>
            <a:spLocks noGrp="1"/>
          </p:cNvSpPr>
          <p:nvPr>
            <p:ph type="sldNum" sz="quarter" idx="12"/>
          </p:nvPr>
        </p:nvSpPr>
        <p:spPr/>
        <p:txBody>
          <a:bodyPr/>
          <a:lstStyle/>
          <a:p>
            <a:fld id="{3DF148AE-189B-4FA1-B1C5-E229891D5DC8}" type="slidenum">
              <a:rPr lang="en-GB" smtClean="0"/>
              <a:t>‹#›</a:t>
            </a:fld>
            <a:endParaRPr lang="en-GB"/>
          </a:p>
        </p:txBody>
      </p:sp>
    </p:spTree>
    <p:extLst>
      <p:ext uri="{BB962C8B-B14F-4D97-AF65-F5344CB8AC3E}">
        <p14:creationId xmlns:p14="http://schemas.microsoft.com/office/powerpoint/2010/main" val="135511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C2286-41AB-450F-8578-DB50DCDD3B5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2A7A169-B5EB-4037-AE47-59AAA5FB046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B154A1C-DF6A-4611-B7C7-87D5E74A905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7BD4AA6-873A-4BCB-9DF0-38AE64EFE4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B57BDC3-80D5-4559-8D98-0EAC3E88C21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3823359-DB87-4936-AA71-2C7262D22186}"/>
              </a:ext>
            </a:extLst>
          </p:cNvPr>
          <p:cNvSpPr>
            <a:spLocks noGrp="1"/>
          </p:cNvSpPr>
          <p:nvPr>
            <p:ph type="dt" sz="half" idx="10"/>
          </p:nvPr>
        </p:nvSpPr>
        <p:spPr/>
        <p:txBody>
          <a:bodyPr/>
          <a:lstStyle/>
          <a:p>
            <a:fld id="{33A97A72-0841-430C-83A8-CD30EE187140}" type="datetimeFigureOut">
              <a:rPr lang="en-GB" smtClean="0"/>
              <a:t>14/07/2025</a:t>
            </a:fld>
            <a:endParaRPr lang="en-GB"/>
          </a:p>
        </p:txBody>
      </p:sp>
      <p:sp>
        <p:nvSpPr>
          <p:cNvPr id="8" name="Footer Placeholder 7">
            <a:extLst>
              <a:ext uri="{FF2B5EF4-FFF2-40B4-BE49-F238E27FC236}">
                <a16:creationId xmlns:a16="http://schemas.microsoft.com/office/drawing/2014/main" id="{4BE0180E-2454-4C56-BBDB-1FAD939164C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2E00DCA-56FC-41C2-88AB-087DE739A43F}"/>
              </a:ext>
            </a:extLst>
          </p:cNvPr>
          <p:cNvSpPr>
            <a:spLocks noGrp="1"/>
          </p:cNvSpPr>
          <p:nvPr>
            <p:ph type="sldNum" sz="quarter" idx="12"/>
          </p:nvPr>
        </p:nvSpPr>
        <p:spPr/>
        <p:txBody>
          <a:bodyPr/>
          <a:lstStyle/>
          <a:p>
            <a:fld id="{3DF148AE-189B-4FA1-B1C5-E229891D5DC8}" type="slidenum">
              <a:rPr lang="en-GB" smtClean="0"/>
              <a:t>‹#›</a:t>
            </a:fld>
            <a:endParaRPr lang="en-GB"/>
          </a:p>
        </p:txBody>
      </p:sp>
    </p:spTree>
    <p:extLst>
      <p:ext uri="{BB962C8B-B14F-4D97-AF65-F5344CB8AC3E}">
        <p14:creationId xmlns:p14="http://schemas.microsoft.com/office/powerpoint/2010/main" val="1140817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F846F-767C-435B-9976-A02B2879685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F93CB90-163C-4607-BD6F-6B95B4F5DD06}"/>
              </a:ext>
            </a:extLst>
          </p:cNvPr>
          <p:cNvSpPr>
            <a:spLocks noGrp="1"/>
          </p:cNvSpPr>
          <p:nvPr>
            <p:ph type="dt" sz="half" idx="10"/>
          </p:nvPr>
        </p:nvSpPr>
        <p:spPr/>
        <p:txBody>
          <a:bodyPr/>
          <a:lstStyle/>
          <a:p>
            <a:fld id="{33A97A72-0841-430C-83A8-CD30EE187140}" type="datetimeFigureOut">
              <a:rPr lang="en-GB" smtClean="0"/>
              <a:t>14/07/2025</a:t>
            </a:fld>
            <a:endParaRPr lang="en-GB"/>
          </a:p>
        </p:txBody>
      </p:sp>
      <p:sp>
        <p:nvSpPr>
          <p:cNvPr id="4" name="Footer Placeholder 3">
            <a:extLst>
              <a:ext uri="{FF2B5EF4-FFF2-40B4-BE49-F238E27FC236}">
                <a16:creationId xmlns:a16="http://schemas.microsoft.com/office/drawing/2014/main" id="{D31A8B18-6777-47F4-A2E9-8F59A1802B6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EF3320F-7970-401C-B9CB-1F5A9639BD8D}"/>
              </a:ext>
            </a:extLst>
          </p:cNvPr>
          <p:cNvSpPr>
            <a:spLocks noGrp="1"/>
          </p:cNvSpPr>
          <p:nvPr>
            <p:ph type="sldNum" sz="quarter" idx="12"/>
          </p:nvPr>
        </p:nvSpPr>
        <p:spPr/>
        <p:txBody>
          <a:bodyPr/>
          <a:lstStyle/>
          <a:p>
            <a:fld id="{3DF148AE-189B-4FA1-B1C5-E229891D5DC8}" type="slidenum">
              <a:rPr lang="en-GB" smtClean="0"/>
              <a:t>‹#›</a:t>
            </a:fld>
            <a:endParaRPr lang="en-GB"/>
          </a:p>
        </p:txBody>
      </p:sp>
    </p:spTree>
    <p:extLst>
      <p:ext uri="{BB962C8B-B14F-4D97-AF65-F5344CB8AC3E}">
        <p14:creationId xmlns:p14="http://schemas.microsoft.com/office/powerpoint/2010/main" val="3414661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A698A15-B3E9-4839-B2D7-D7877FA57276}"/>
              </a:ext>
            </a:extLst>
          </p:cNvPr>
          <p:cNvSpPr>
            <a:spLocks noGrp="1"/>
          </p:cNvSpPr>
          <p:nvPr>
            <p:ph type="dt" sz="half" idx="10"/>
          </p:nvPr>
        </p:nvSpPr>
        <p:spPr/>
        <p:txBody>
          <a:bodyPr/>
          <a:lstStyle/>
          <a:p>
            <a:fld id="{33A97A72-0841-430C-83A8-CD30EE187140}" type="datetimeFigureOut">
              <a:rPr lang="en-GB" smtClean="0"/>
              <a:t>14/07/2025</a:t>
            </a:fld>
            <a:endParaRPr lang="en-GB"/>
          </a:p>
        </p:txBody>
      </p:sp>
      <p:sp>
        <p:nvSpPr>
          <p:cNvPr id="3" name="Footer Placeholder 2">
            <a:extLst>
              <a:ext uri="{FF2B5EF4-FFF2-40B4-BE49-F238E27FC236}">
                <a16:creationId xmlns:a16="http://schemas.microsoft.com/office/drawing/2014/main" id="{C9A7AF0E-AA28-4774-B609-6DE63A4FF30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68041B4-8276-444E-994E-EA1B89827200}"/>
              </a:ext>
            </a:extLst>
          </p:cNvPr>
          <p:cNvSpPr>
            <a:spLocks noGrp="1"/>
          </p:cNvSpPr>
          <p:nvPr>
            <p:ph type="sldNum" sz="quarter" idx="12"/>
          </p:nvPr>
        </p:nvSpPr>
        <p:spPr/>
        <p:txBody>
          <a:bodyPr/>
          <a:lstStyle/>
          <a:p>
            <a:fld id="{3DF148AE-189B-4FA1-B1C5-E229891D5DC8}" type="slidenum">
              <a:rPr lang="en-GB" smtClean="0"/>
              <a:t>‹#›</a:t>
            </a:fld>
            <a:endParaRPr lang="en-GB"/>
          </a:p>
        </p:txBody>
      </p:sp>
    </p:spTree>
    <p:extLst>
      <p:ext uri="{BB962C8B-B14F-4D97-AF65-F5344CB8AC3E}">
        <p14:creationId xmlns:p14="http://schemas.microsoft.com/office/powerpoint/2010/main" val="3576878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C0CEB-933D-4D53-8F05-4C246AA847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0A67784-51F9-46DA-9816-24D243C5A0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0A31E91-AB73-4385-AA43-9C1C1FB64A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236DBFB-CC49-43FF-8B2C-068F9E292754}"/>
              </a:ext>
            </a:extLst>
          </p:cNvPr>
          <p:cNvSpPr>
            <a:spLocks noGrp="1"/>
          </p:cNvSpPr>
          <p:nvPr>
            <p:ph type="dt" sz="half" idx="10"/>
          </p:nvPr>
        </p:nvSpPr>
        <p:spPr/>
        <p:txBody>
          <a:bodyPr/>
          <a:lstStyle/>
          <a:p>
            <a:fld id="{33A97A72-0841-430C-83A8-CD30EE187140}" type="datetimeFigureOut">
              <a:rPr lang="en-GB" smtClean="0"/>
              <a:t>14/07/2025</a:t>
            </a:fld>
            <a:endParaRPr lang="en-GB"/>
          </a:p>
        </p:txBody>
      </p:sp>
      <p:sp>
        <p:nvSpPr>
          <p:cNvPr id="6" name="Footer Placeholder 5">
            <a:extLst>
              <a:ext uri="{FF2B5EF4-FFF2-40B4-BE49-F238E27FC236}">
                <a16:creationId xmlns:a16="http://schemas.microsoft.com/office/drawing/2014/main" id="{DB94EDE7-48AF-4115-854D-2A988527858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7561A8F-0C01-4FD2-A4B8-CE977E6EAD70}"/>
              </a:ext>
            </a:extLst>
          </p:cNvPr>
          <p:cNvSpPr>
            <a:spLocks noGrp="1"/>
          </p:cNvSpPr>
          <p:nvPr>
            <p:ph type="sldNum" sz="quarter" idx="12"/>
          </p:nvPr>
        </p:nvSpPr>
        <p:spPr/>
        <p:txBody>
          <a:bodyPr/>
          <a:lstStyle/>
          <a:p>
            <a:fld id="{3DF148AE-189B-4FA1-B1C5-E229891D5DC8}" type="slidenum">
              <a:rPr lang="en-GB" smtClean="0"/>
              <a:t>‹#›</a:t>
            </a:fld>
            <a:endParaRPr lang="en-GB"/>
          </a:p>
        </p:txBody>
      </p:sp>
    </p:spTree>
    <p:extLst>
      <p:ext uri="{BB962C8B-B14F-4D97-AF65-F5344CB8AC3E}">
        <p14:creationId xmlns:p14="http://schemas.microsoft.com/office/powerpoint/2010/main" val="4158339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97AF3-0B1E-42F6-9846-A37C9C9E597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01CB57C-7124-4905-93BE-90BCCC3364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98B11CC-CA08-4739-B480-F29252B889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558861F-CE30-4C95-A841-3944BA7EA7B5}"/>
              </a:ext>
            </a:extLst>
          </p:cNvPr>
          <p:cNvSpPr>
            <a:spLocks noGrp="1"/>
          </p:cNvSpPr>
          <p:nvPr>
            <p:ph type="dt" sz="half" idx="10"/>
          </p:nvPr>
        </p:nvSpPr>
        <p:spPr/>
        <p:txBody>
          <a:bodyPr/>
          <a:lstStyle/>
          <a:p>
            <a:fld id="{33A97A72-0841-430C-83A8-CD30EE187140}" type="datetimeFigureOut">
              <a:rPr lang="en-GB" smtClean="0"/>
              <a:t>14/07/2025</a:t>
            </a:fld>
            <a:endParaRPr lang="en-GB"/>
          </a:p>
        </p:txBody>
      </p:sp>
      <p:sp>
        <p:nvSpPr>
          <p:cNvPr id="6" name="Footer Placeholder 5">
            <a:extLst>
              <a:ext uri="{FF2B5EF4-FFF2-40B4-BE49-F238E27FC236}">
                <a16:creationId xmlns:a16="http://schemas.microsoft.com/office/drawing/2014/main" id="{BB033E50-5576-479F-B9B5-EF07BC7B102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7210D8B-B982-4859-B22A-E213D708060D}"/>
              </a:ext>
            </a:extLst>
          </p:cNvPr>
          <p:cNvSpPr>
            <a:spLocks noGrp="1"/>
          </p:cNvSpPr>
          <p:nvPr>
            <p:ph type="sldNum" sz="quarter" idx="12"/>
          </p:nvPr>
        </p:nvSpPr>
        <p:spPr/>
        <p:txBody>
          <a:bodyPr/>
          <a:lstStyle/>
          <a:p>
            <a:fld id="{3DF148AE-189B-4FA1-B1C5-E229891D5DC8}" type="slidenum">
              <a:rPr lang="en-GB" smtClean="0"/>
              <a:t>‹#›</a:t>
            </a:fld>
            <a:endParaRPr lang="en-GB"/>
          </a:p>
        </p:txBody>
      </p:sp>
    </p:spTree>
    <p:extLst>
      <p:ext uri="{BB962C8B-B14F-4D97-AF65-F5344CB8AC3E}">
        <p14:creationId xmlns:p14="http://schemas.microsoft.com/office/powerpoint/2010/main" val="2420877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C9E4748-D7C6-4871-8F4D-25289339C5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25AD577-90D5-4261-B593-810093BF135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6D37723-600D-4F9A-BEE4-6F7B79F2DA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A97A72-0841-430C-83A8-CD30EE187140}" type="datetimeFigureOut">
              <a:rPr lang="en-GB" smtClean="0"/>
              <a:t>14/07/2025</a:t>
            </a:fld>
            <a:endParaRPr lang="en-GB"/>
          </a:p>
        </p:txBody>
      </p:sp>
      <p:sp>
        <p:nvSpPr>
          <p:cNvPr id="5" name="Footer Placeholder 4">
            <a:extLst>
              <a:ext uri="{FF2B5EF4-FFF2-40B4-BE49-F238E27FC236}">
                <a16:creationId xmlns:a16="http://schemas.microsoft.com/office/drawing/2014/main" id="{9F6F7758-4955-4436-8B3E-8F45156519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AE05014-9A8B-4903-B7BD-00C6DAAEA1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F148AE-189B-4FA1-B1C5-E229891D5DC8}" type="slidenum">
              <a:rPr lang="en-GB" smtClean="0"/>
              <a:t>‹#›</a:t>
            </a:fld>
            <a:endParaRPr lang="en-GB"/>
          </a:p>
        </p:txBody>
      </p:sp>
    </p:spTree>
    <p:extLst>
      <p:ext uri="{BB962C8B-B14F-4D97-AF65-F5344CB8AC3E}">
        <p14:creationId xmlns:p14="http://schemas.microsoft.com/office/powerpoint/2010/main" val="10868123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image" Target="../media/image2.png"/><Relationship Id="rId18" Type="http://schemas.openxmlformats.org/officeDocument/2006/relationships/diagramQuickStyle" Target="../diagrams/quickStyle3.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17" Type="http://schemas.openxmlformats.org/officeDocument/2006/relationships/diagramLayout" Target="../diagrams/layout3.xml"/><Relationship Id="rId2" Type="http://schemas.openxmlformats.org/officeDocument/2006/relationships/notesSlide" Target="../notesSlides/notesSlide1.xml"/><Relationship Id="rId16" Type="http://schemas.openxmlformats.org/officeDocument/2006/relationships/diagramData" Target="../diagrams/data3.xml"/><Relationship Id="rId20" Type="http://schemas.microsoft.com/office/2007/relationships/diagramDrawing" Target="../diagrams/drawing3.xml"/><Relationship Id="rId1" Type="http://schemas.openxmlformats.org/officeDocument/2006/relationships/slideLayout" Target="../slideLayouts/slideLayout7.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5" Type="http://schemas.openxmlformats.org/officeDocument/2006/relationships/image" Target="../media/image1.png"/><Relationship Id="rId10" Type="http://schemas.openxmlformats.org/officeDocument/2006/relationships/diagramQuickStyle" Target="../diagrams/quickStyle2.xml"/><Relationship Id="rId19" Type="http://schemas.openxmlformats.org/officeDocument/2006/relationships/diagramColors" Target="../diagrams/colors3.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image" Target="../media/image3.png"/></Relationships>
</file>

<file path=ppt/slides/_rels/slide8.xml.rels><?xml version="1.0" encoding="UTF-8" standalone="yes"?>
<Relationships xmlns="http://schemas.openxmlformats.org/package/2006/relationships"><Relationship Id="rId8" Type="http://schemas.openxmlformats.org/officeDocument/2006/relationships/diagramData" Target="../diagrams/data5.xml"/><Relationship Id="rId13" Type="http://schemas.openxmlformats.org/officeDocument/2006/relationships/image" Target="../media/image2.png"/><Relationship Id="rId18" Type="http://schemas.openxmlformats.org/officeDocument/2006/relationships/diagramQuickStyle" Target="../diagrams/quickStyle6.xml"/><Relationship Id="rId3" Type="http://schemas.openxmlformats.org/officeDocument/2006/relationships/diagramData" Target="../diagrams/data4.xml"/><Relationship Id="rId7" Type="http://schemas.microsoft.com/office/2007/relationships/diagramDrawing" Target="../diagrams/drawing4.xml"/><Relationship Id="rId12" Type="http://schemas.microsoft.com/office/2007/relationships/diagramDrawing" Target="../diagrams/drawing5.xml"/><Relationship Id="rId17" Type="http://schemas.openxmlformats.org/officeDocument/2006/relationships/diagramLayout" Target="../diagrams/layout6.xml"/><Relationship Id="rId2" Type="http://schemas.openxmlformats.org/officeDocument/2006/relationships/notesSlide" Target="../notesSlides/notesSlide2.xml"/><Relationship Id="rId16" Type="http://schemas.openxmlformats.org/officeDocument/2006/relationships/diagramData" Target="../diagrams/data6.xml"/><Relationship Id="rId20" Type="http://schemas.microsoft.com/office/2007/relationships/diagramDrawing" Target="../diagrams/drawing6.xml"/><Relationship Id="rId1" Type="http://schemas.openxmlformats.org/officeDocument/2006/relationships/slideLayout" Target="../slideLayouts/slideLayout7.xml"/><Relationship Id="rId6" Type="http://schemas.openxmlformats.org/officeDocument/2006/relationships/diagramColors" Target="../diagrams/colors4.xml"/><Relationship Id="rId11" Type="http://schemas.openxmlformats.org/officeDocument/2006/relationships/diagramColors" Target="../diagrams/colors5.xml"/><Relationship Id="rId5" Type="http://schemas.openxmlformats.org/officeDocument/2006/relationships/diagramQuickStyle" Target="../diagrams/quickStyle4.xml"/><Relationship Id="rId15" Type="http://schemas.openxmlformats.org/officeDocument/2006/relationships/image" Target="../media/image1.png"/><Relationship Id="rId10" Type="http://schemas.openxmlformats.org/officeDocument/2006/relationships/diagramQuickStyle" Target="../diagrams/quickStyle5.xml"/><Relationship Id="rId19" Type="http://schemas.openxmlformats.org/officeDocument/2006/relationships/diagramColors" Target="../diagrams/colors6.xml"/><Relationship Id="rId4" Type="http://schemas.openxmlformats.org/officeDocument/2006/relationships/diagramLayout" Target="../diagrams/layout4.xml"/><Relationship Id="rId9" Type="http://schemas.openxmlformats.org/officeDocument/2006/relationships/diagramLayout" Target="../diagrams/layout5.xml"/><Relationship Id="rId14" Type="http://schemas.openxmlformats.org/officeDocument/2006/relationships/image" Target="../media/image3.png"/></Relationships>
</file>

<file path=ppt/slides/_rels/slide9.xml.rels><?xml version="1.0" encoding="UTF-8" standalone="yes"?>
<Relationships xmlns="http://schemas.openxmlformats.org/package/2006/relationships"><Relationship Id="rId8" Type="http://schemas.openxmlformats.org/officeDocument/2006/relationships/diagramData" Target="../diagrams/data8.xml"/><Relationship Id="rId13" Type="http://schemas.openxmlformats.org/officeDocument/2006/relationships/image" Target="../media/image2.png"/><Relationship Id="rId18" Type="http://schemas.openxmlformats.org/officeDocument/2006/relationships/diagramQuickStyle" Target="../diagrams/quickStyle9.xml"/><Relationship Id="rId3" Type="http://schemas.openxmlformats.org/officeDocument/2006/relationships/diagramData" Target="../diagrams/data7.xml"/><Relationship Id="rId7" Type="http://schemas.microsoft.com/office/2007/relationships/diagramDrawing" Target="../diagrams/drawing7.xml"/><Relationship Id="rId12" Type="http://schemas.microsoft.com/office/2007/relationships/diagramDrawing" Target="../diagrams/drawing8.xml"/><Relationship Id="rId17" Type="http://schemas.openxmlformats.org/officeDocument/2006/relationships/diagramLayout" Target="../diagrams/layout9.xml"/><Relationship Id="rId2" Type="http://schemas.openxmlformats.org/officeDocument/2006/relationships/notesSlide" Target="../notesSlides/notesSlide3.xml"/><Relationship Id="rId16" Type="http://schemas.openxmlformats.org/officeDocument/2006/relationships/diagramData" Target="../diagrams/data9.xml"/><Relationship Id="rId20" Type="http://schemas.microsoft.com/office/2007/relationships/diagramDrawing" Target="../diagrams/drawing9.xml"/><Relationship Id="rId1" Type="http://schemas.openxmlformats.org/officeDocument/2006/relationships/slideLayout" Target="../slideLayouts/slideLayout7.xml"/><Relationship Id="rId6" Type="http://schemas.openxmlformats.org/officeDocument/2006/relationships/diagramColors" Target="../diagrams/colors7.xml"/><Relationship Id="rId11" Type="http://schemas.openxmlformats.org/officeDocument/2006/relationships/diagramColors" Target="../diagrams/colors8.xml"/><Relationship Id="rId5" Type="http://schemas.openxmlformats.org/officeDocument/2006/relationships/diagramQuickStyle" Target="../diagrams/quickStyle7.xml"/><Relationship Id="rId15" Type="http://schemas.openxmlformats.org/officeDocument/2006/relationships/image" Target="../media/image1.png"/><Relationship Id="rId10" Type="http://schemas.openxmlformats.org/officeDocument/2006/relationships/diagramQuickStyle" Target="../diagrams/quickStyle8.xml"/><Relationship Id="rId19" Type="http://schemas.openxmlformats.org/officeDocument/2006/relationships/diagramColors" Target="../diagrams/colors9.xml"/><Relationship Id="rId4" Type="http://schemas.openxmlformats.org/officeDocument/2006/relationships/diagramLayout" Target="../diagrams/layout7.xml"/><Relationship Id="rId9" Type="http://schemas.openxmlformats.org/officeDocument/2006/relationships/diagramLayout" Target="../diagrams/layout8.xml"/><Relationship Id="rId1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D69D38BD-897C-4C97-A665-D17757529280}"/>
              </a:ext>
            </a:extLst>
          </p:cNvPr>
          <p:cNvSpPr/>
          <p:nvPr/>
        </p:nvSpPr>
        <p:spPr>
          <a:xfrm>
            <a:off x="1524000" y="0"/>
            <a:ext cx="1306286" cy="1242786"/>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F67E40D0-73F6-42E0-AF3D-BB88FEEE0D50}"/>
              </a:ext>
            </a:extLst>
          </p:cNvPr>
          <p:cNvSpPr txBox="1"/>
          <p:nvPr/>
        </p:nvSpPr>
        <p:spPr>
          <a:xfrm>
            <a:off x="3025312" y="229231"/>
            <a:ext cx="6458857" cy="795859"/>
          </a:xfrm>
          <a:prstGeom prst="rect">
            <a:avLst/>
          </a:prstGeom>
          <a:noFill/>
        </p:spPr>
        <p:txBody>
          <a:bodyPr wrap="square" rtlCol="0">
            <a:spAutoFit/>
          </a:bodyPr>
          <a:lstStyle/>
          <a:p>
            <a:r>
              <a:rPr lang="en-GB" sz="2286" b="1" dirty="0">
                <a:solidFill>
                  <a:srgbClr val="002060"/>
                </a:solidFill>
                <a:latin typeface="Ink Free"/>
              </a:rPr>
              <a:t>Lower School Plan</a:t>
            </a:r>
          </a:p>
          <a:p>
            <a:r>
              <a:rPr lang="en-GB" sz="2286" b="1" dirty="0">
                <a:solidFill>
                  <a:srgbClr val="002060"/>
                </a:solidFill>
                <a:latin typeface="Ink Free"/>
              </a:rPr>
              <a:t>Subject: Science</a:t>
            </a:r>
            <a:endParaRPr lang="en-GB" sz="1286" b="1" dirty="0">
              <a:solidFill>
                <a:srgbClr val="002060"/>
              </a:solidFill>
              <a:latin typeface="Ink Free"/>
            </a:endParaRPr>
          </a:p>
        </p:txBody>
      </p:sp>
      <p:graphicFrame>
        <p:nvGraphicFramePr>
          <p:cNvPr id="4" name="Table 3">
            <a:extLst>
              <a:ext uri="{FF2B5EF4-FFF2-40B4-BE49-F238E27FC236}">
                <a16:creationId xmlns:a16="http://schemas.microsoft.com/office/drawing/2014/main" id="{A822BF62-C2DF-4521-AAF4-8E4F1CF61FEF}"/>
              </a:ext>
            </a:extLst>
          </p:cNvPr>
          <p:cNvGraphicFramePr>
            <a:graphicFrameLocks noGrp="1"/>
          </p:cNvGraphicFramePr>
          <p:nvPr>
            <p:extLst/>
          </p:nvPr>
        </p:nvGraphicFramePr>
        <p:xfrm>
          <a:off x="1881253" y="1527628"/>
          <a:ext cx="8746974" cy="4066600"/>
        </p:xfrm>
        <a:graphic>
          <a:graphicData uri="http://schemas.openxmlformats.org/drawingml/2006/table">
            <a:tbl>
              <a:tblPr firstRow="1" bandRow="1">
                <a:tableStyleId>{5C22544A-7EE6-4342-B048-85BDC9FD1C3A}</a:tableStyleId>
              </a:tblPr>
              <a:tblGrid>
                <a:gridCol w="1059926">
                  <a:extLst>
                    <a:ext uri="{9D8B030D-6E8A-4147-A177-3AD203B41FA5}">
                      <a16:colId xmlns:a16="http://schemas.microsoft.com/office/drawing/2014/main" val="4255388034"/>
                    </a:ext>
                  </a:extLst>
                </a:gridCol>
                <a:gridCol w="2526569">
                  <a:extLst>
                    <a:ext uri="{9D8B030D-6E8A-4147-A177-3AD203B41FA5}">
                      <a16:colId xmlns:a16="http://schemas.microsoft.com/office/drawing/2014/main" val="737985667"/>
                    </a:ext>
                  </a:extLst>
                </a:gridCol>
                <a:gridCol w="2625166">
                  <a:extLst>
                    <a:ext uri="{9D8B030D-6E8A-4147-A177-3AD203B41FA5}">
                      <a16:colId xmlns:a16="http://schemas.microsoft.com/office/drawing/2014/main" val="1945210272"/>
                    </a:ext>
                  </a:extLst>
                </a:gridCol>
                <a:gridCol w="2535313">
                  <a:extLst>
                    <a:ext uri="{9D8B030D-6E8A-4147-A177-3AD203B41FA5}">
                      <a16:colId xmlns:a16="http://schemas.microsoft.com/office/drawing/2014/main" val="2569708753"/>
                    </a:ext>
                  </a:extLst>
                </a:gridCol>
              </a:tblGrid>
              <a:tr h="394305">
                <a:tc>
                  <a:txBody>
                    <a:bodyPr/>
                    <a:lstStyle/>
                    <a:p>
                      <a:r>
                        <a:rPr lang="en-GB" sz="1300" dirty="0">
                          <a:latin typeface="Ink Free" panose="03080402000500000000" pitchFamily="66" charset="0"/>
                        </a:rPr>
                        <a:t>Term</a:t>
                      </a:r>
                    </a:p>
                  </a:txBody>
                  <a:tcPr marL="65314" marR="65314" marT="32657" marB="32657"/>
                </a:tc>
                <a:tc>
                  <a:txBody>
                    <a:bodyPr/>
                    <a:lstStyle/>
                    <a:p>
                      <a:r>
                        <a:rPr lang="en-GB" sz="1300" dirty="0">
                          <a:latin typeface="Ink Free" panose="03080402000500000000" pitchFamily="66" charset="0"/>
                        </a:rPr>
                        <a:t>1</a:t>
                      </a:r>
                    </a:p>
                  </a:txBody>
                  <a:tcPr marL="65314" marR="65314" marT="32657" marB="32657"/>
                </a:tc>
                <a:tc>
                  <a:txBody>
                    <a:bodyPr/>
                    <a:lstStyle/>
                    <a:p>
                      <a:r>
                        <a:rPr lang="en-GB" sz="1300" dirty="0">
                          <a:latin typeface="Ink Free" panose="03080402000500000000" pitchFamily="66" charset="0"/>
                        </a:rPr>
                        <a:t>2</a:t>
                      </a:r>
                    </a:p>
                  </a:txBody>
                  <a:tcPr marL="65314" marR="65314" marT="32657" marB="32657"/>
                </a:tc>
                <a:tc>
                  <a:txBody>
                    <a:bodyPr/>
                    <a:lstStyle/>
                    <a:p>
                      <a:r>
                        <a:rPr lang="en-GB" sz="1300" dirty="0">
                          <a:latin typeface="Ink Free" panose="03080402000500000000" pitchFamily="66" charset="0"/>
                        </a:rPr>
                        <a:t>3</a:t>
                      </a:r>
                    </a:p>
                  </a:txBody>
                  <a:tcPr marL="65314" marR="65314" marT="32657" marB="32657"/>
                </a:tc>
                <a:extLst>
                  <a:ext uri="{0D108BD9-81ED-4DB2-BD59-A6C34878D82A}">
                    <a16:rowId xmlns:a16="http://schemas.microsoft.com/office/drawing/2014/main" val="1953012476"/>
                  </a:ext>
                </a:extLst>
              </a:tr>
              <a:tr h="966107">
                <a:tc>
                  <a:txBody>
                    <a:bodyPr/>
                    <a:lstStyle/>
                    <a:p>
                      <a:r>
                        <a:rPr lang="en-GB" sz="1300" dirty="0">
                          <a:solidFill>
                            <a:srgbClr val="002060"/>
                          </a:solidFill>
                          <a:latin typeface="Ink Free" panose="03080402000500000000" pitchFamily="66" charset="0"/>
                        </a:rPr>
                        <a:t>Year 9</a:t>
                      </a:r>
                    </a:p>
                  </a:txBody>
                  <a:tcPr marL="65314" marR="65314" marT="32657" marB="32657"/>
                </a:tc>
                <a:tc>
                  <a:txBody>
                    <a:bodyPr/>
                    <a:lstStyle/>
                    <a:p>
                      <a:r>
                        <a:rPr lang="en-GB" sz="1300" b="1" u="sng" dirty="0">
                          <a:solidFill>
                            <a:srgbClr val="002060"/>
                          </a:solidFill>
                          <a:latin typeface="Ink Free" panose="03080402000500000000" pitchFamily="66" charset="0"/>
                        </a:rPr>
                        <a:t>Materialistic</a:t>
                      </a:r>
                    </a:p>
                    <a:p>
                      <a:r>
                        <a:rPr lang="en-GB" sz="1300" b="0" dirty="0">
                          <a:solidFill>
                            <a:srgbClr val="002060"/>
                          </a:solidFill>
                          <a:latin typeface="Ink Free" panose="03080402000500000000" pitchFamily="66" charset="0"/>
                        </a:rPr>
                        <a:t>Linking properties of materials to their uses.</a:t>
                      </a:r>
                    </a:p>
                    <a:p>
                      <a:r>
                        <a:rPr lang="en-GB" sz="1300" b="1" u="sng" dirty="0">
                          <a:solidFill>
                            <a:srgbClr val="002060"/>
                          </a:solidFill>
                          <a:latin typeface="Ink Free" panose="03080402000500000000" pitchFamily="66" charset="0"/>
                        </a:rPr>
                        <a:t>Doctor, Doctor</a:t>
                      </a:r>
                    </a:p>
                    <a:p>
                      <a:r>
                        <a:rPr lang="en-GB" sz="1300" b="0" dirty="0">
                          <a:solidFill>
                            <a:srgbClr val="002060"/>
                          </a:solidFill>
                          <a:latin typeface="Ink Free" panose="03080402000500000000" pitchFamily="66" charset="0"/>
                        </a:rPr>
                        <a:t>Learning about our bodies in heath and disease.</a:t>
                      </a:r>
                    </a:p>
                  </a:txBody>
                  <a:tcPr marL="65314" marR="65314" marT="32657" marB="32657"/>
                </a:tc>
                <a:tc>
                  <a:txBody>
                    <a:bodyPr/>
                    <a:lstStyle/>
                    <a:p>
                      <a:r>
                        <a:rPr lang="en-GB" sz="1300" b="1" u="sng" dirty="0">
                          <a:solidFill>
                            <a:srgbClr val="002060"/>
                          </a:solidFill>
                          <a:latin typeface="Ink Free" panose="03080402000500000000" pitchFamily="66" charset="0"/>
                        </a:rPr>
                        <a:t>Catastrophe</a:t>
                      </a:r>
                    </a:p>
                    <a:p>
                      <a:r>
                        <a:rPr lang="en-GB" sz="1300" b="0" dirty="0">
                          <a:solidFill>
                            <a:srgbClr val="002060"/>
                          </a:solidFill>
                          <a:latin typeface="Ink Free" panose="03080402000500000000" pitchFamily="66" charset="0"/>
                        </a:rPr>
                        <a:t>A physics unit with practical activities linking real life disasters.</a:t>
                      </a:r>
                    </a:p>
                    <a:p>
                      <a:r>
                        <a:rPr lang="en-GB" sz="1300" b="1" u="sng" dirty="0">
                          <a:solidFill>
                            <a:srgbClr val="002060"/>
                          </a:solidFill>
                          <a:latin typeface="Ink Free" panose="03080402000500000000" pitchFamily="66" charset="0"/>
                        </a:rPr>
                        <a:t>It’s Criminal</a:t>
                      </a:r>
                    </a:p>
                    <a:p>
                      <a:r>
                        <a:rPr lang="en-GB" sz="1300" b="0" dirty="0">
                          <a:solidFill>
                            <a:srgbClr val="002060"/>
                          </a:solidFill>
                          <a:latin typeface="Ink Free" panose="03080402000500000000" pitchFamily="66" charset="0"/>
                        </a:rPr>
                        <a:t>Using practical Science skills to solve a mystery.</a:t>
                      </a:r>
                    </a:p>
                  </a:txBody>
                  <a:tcPr marL="65314" marR="65314" marT="32657" marB="32657"/>
                </a:tc>
                <a:tc>
                  <a:txBody>
                    <a:bodyPr/>
                    <a:lstStyle/>
                    <a:p>
                      <a:r>
                        <a:rPr lang="en-GB" sz="1300" b="1" u="sng" dirty="0">
                          <a:solidFill>
                            <a:srgbClr val="002060"/>
                          </a:solidFill>
                          <a:latin typeface="Ink Free" panose="03080402000500000000" pitchFamily="66" charset="0"/>
                        </a:rPr>
                        <a:t>Keep it moving</a:t>
                      </a:r>
                    </a:p>
                    <a:p>
                      <a:r>
                        <a:rPr lang="en-GB" sz="1300" b="0" dirty="0">
                          <a:solidFill>
                            <a:srgbClr val="002060"/>
                          </a:solidFill>
                          <a:latin typeface="Ink Free" panose="03080402000500000000" pitchFamily="66" charset="0"/>
                        </a:rPr>
                        <a:t>The movement of molecules, tectonic plates and heat energy is considered here.</a:t>
                      </a:r>
                    </a:p>
                  </a:txBody>
                  <a:tcPr marL="65314" marR="65314" marT="32657" marB="32657"/>
                </a:tc>
                <a:extLst>
                  <a:ext uri="{0D108BD9-81ED-4DB2-BD59-A6C34878D82A}">
                    <a16:rowId xmlns:a16="http://schemas.microsoft.com/office/drawing/2014/main" val="2287100114"/>
                  </a:ext>
                </a:extLst>
              </a:tr>
              <a:tr h="966107">
                <a:tc>
                  <a:txBody>
                    <a:bodyPr/>
                    <a:lstStyle/>
                    <a:p>
                      <a:r>
                        <a:rPr lang="en-GB" sz="1300" dirty="0">
                          <a:solidFill>
                            <a:srgbClr val="002060"/>
                          </a:solidFill>
                          <a:latin typeface="Ink Free" panose="03080402000500000000" pitchFamily="66" charset="0"/>
                        </a:rPr>
                        <a:t>Year 8</a:t>
                      </a:r>
                    </a:p>
                  </a:txBody>
                  <a:tcPr marL="65314" marR="65314" marT="32657" marB="32657"/>
                </a:tc>
                <a:tc>
                  <a:txBody>
                    <a:bodyPr/>
                    <a:lstStyle/>
                    <a:p>
                      <a:r>
                        <a:rPr lang="en-GB" sz="1300" b="1" u="sng" dirty="0">
                          <a:solidFill>
                            <a:srgbClr val="002060"/>
                          </a:solidFill>
                          <a:latin typeface="Ink Free" panose="03080402000500000000" pitchFamily="66" charset="0"/>
                        </a:rPr>
                        <a:t>Goldilocks and the 8 Planets</a:t>
                      </a:r>
                    </a:p>
                    <a:p>
                      <a:r>
                        <a:rPr lang="en-GB" sz="1300" b="0" dirty="0">
                          <a:solidFill>
                            <a:srgbClr val="002060"/>
                          </a:solidFill>
                          <a:latin typeface="Ink Free" panose="03080402000500000000" pitchFamily="66" charset="0"/>
                        </a:rPr>
                        <a:t>Learning about space and how we might be able to survive on Mars.</a:t>
                      </a:r>
                    </a:p>
                  </a:txBody>
                  <a:tcPr marL="65314" marR="65314" marT="32657" marB="32657"/>
                </a:tc>
                <a:tc>
                  <a:txBody>
                    <a:bodyPr/>
                    <a:lstStyle/>
                    <a:p>
                      <a:r>
                        <a:rPr lang="en-GB" sz="1300" b="1" u="sng" dirty="0">
                          <a:solidFill>
                            <a:srgbClr val="002060"/>
                          </a:solidFill>
                          <a:latin typeface="Ink Free" panose="03080402000500000000" pitchFamily="66" charset="0"/>
                        </a:rPr>
                        <a:t>Walking with </a:t>
                      </a:r>
                      <a:r>
                        <a:rPr lang="en-GB" sz="1300" b="1" u="sng" dirty="0" err="1">
                          <a:solidFill>
                            <a:srgbClr val="002060"/>
                          </a:solidFill>
                          <a:latin typeface="Ink Free" panose="03080402000500000000" pitchFamily="66" charset="0"/>
                        </a:rPr>
                        <a:t>Dinos</a:t>
                      </a:r>
                      <a:endParaRPr lang="en-GB" sz="1300" b="1" u="sng" dirty="0">
                        <a:solidFill>
                          <a:srgbClr val="002060"/>
                        </a:solidFill>
                        <a:latin typeface="Ink Free" panose="03080402000500000000" pitchFamily="66" charset="0"/>
                      </a:endParaRPr>
                    </a:p>
                    <a:p>
                      <a:r>
                        <a:rPr lang="en-GB" sz="1300" b="0" dirty="0">
                          <a:solidFill>
                            <a:srgbClr val="002060"/>
                          </a:solidFill>
                          <a:latin typeface="Ink Free" panose="03080402000500000000" pitchFamily="66" charset="0"/>
                        </a:rPr>
                        <a:t>Being able to describe the rock cycle and how fossils provide evidence of evolution.</a:t>
                      </a:r>
                    </a:p>
                  </a:txBody>
                  <a:tcPr marL="65314" marR="65314" marT="32657" marB="32657"/>
                </a:tc>
                <a:tc>
                  <a:txBody>
                    <a:bodyPr/>
                    <a:lstStyle/>
                    <a:p>
                      <a:r>
                        <a:rPr lang="en-GB" sz="1300" b="1" u="sng" dirty="0">
                          <a:solidFill>
                            <a:srgbClr val="002060"/>
                          </a:solidFill>
                          <a:latin typeface="Ink Free" panose="03080402000500000000" pitchFamily="66" charset="0"/>
                        </a:rPr>
                        <a:t>Cost of life</a:t>
                      </a:r>
                    </a:p>
                    <a:p>
                      <a:r>
                        <a:rPr lang="en-GB" sz="1300" b="0" dirty="0">
                          <a:solidFill>
                            <a:srgbClr val="002060"/>
                          </a:solidFill>
                          <a:latin typeface="Ink Free" panose="03080402000500000000" pitchFamily="66" charset="0"/>
                        </a:rPr>
                        <a:t>Looking at how sustainability is key to the survival of all organisms.</a:t>
                      </a:r>
                    </a:p>
                  </a:txBody>
                  <a:tcPr marL="65314" marR="65314" marT="32657" marB="32657"/>
                </a:tc>
                <a:extLst>
                  <a:ext uri="{0D108BD9-81ED-4DB2-BD59-A6C34878D82A}">
                    <a16:rowId xmlns:a16="http://schemas.microsoft.com/office/drawing/2014/main" val="2707672348"/>
                  </a:ext>
                </a:extLst>
              </a:tr>
              <a:tr h="966107">
                <a:tc>
                  <a:txBody>
                    <a:bodyPr/>
                    <a:lstStyle/>
                    <a:p>
                      <a:r>
                        <a:rPr lang="en-GB" sz="1300" dirty="0">
                          <a:solidFill>
                            <a:srgbClr val="002060"/>
                          </a:solidFill>
                          <a:latin typeface="Ink Free" panose="03080402000500000000" pitchFamily="66" charset="0"/>
                        </a:rPr>
                        <a:t>Year 7</a:t>
                      </a: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u="sng" dirty="0">
                          <a:solidFill>
                            <a:srgbClr val="002060"/>
                          </a:solidFill>
                          <a:latin typeface="Ink Free" panose="03080402000500000000" pitchFamily="66" charset="0"/>
                        </a:rPr>
                        <a:t>Stranded</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0" dirty="0">
                          <a:solidFill>
                            <a:srgbClr val="002060"/>
                          </a:solidFill>
                          <a:latin typeface="Ink Free" panose="03080402000500000000" pitchFamily="66" charset="0"/>
                        </a:rPr>
                        <a:t>Science practical skill development based on surviving on an island.</a:t>
                      </a:r>
                    </a:p>
                    <a:p>
                      <a:endParaRPr lang="en-GB" sz="1300" b="1" dirty="0">
                        <a:solidFill>
                          <a:srgbClr val="002060"/>
                        </a:solidFill>
                        <a:latin typeface="Ink Free" panose="03080402000500000000" pitchFamily="66" charset="0"/>
                      </a:endParaRPr>
                    </a:p>
                  </a:txBody>
                  <a:tcPr marL="65314" marR="65314" marT="32657" marB="32657"/>
                </a:tc>
                <a:tc>
                  <a:txBody>
                    <a:bodyPr/>
                    <a:lstStyle/>
                    <a:p>
                      <a:r>
                        <a:rPr lang="en-GB" sz="1300" b="1" u="sng" dirty="0">
                          <a:solidFill>
                            <a:srgbClr val="002060"/>
                          </a:solidFill>
                          <a:latin typeface="Ink Free" panose="03080402000500000000" pitchFamily="66" charset="0"/>
                        </a:rPr>
                        <a:t>What is Space?</a:t>
                      </a:r>
                    </a:p>
                    <a:p>
                      <a:r>
                        <a:rPr lang="en-GB" sz="1300" b="0" dirty="0">
                          <a:solidFill>
                            <a:srgbClr val="002060"/>
                          </a:solidFill>
                          <a:latin typeface="Ink Free" panose="03080402000500000000" pitchFamily="66" charset="0"/>
                        </a:rPr>
                        <a:t>Understanding the structure of space and how it affects forces and materials.</a:t>
                      </a:r>
                    </a:p>
                  </a:txBody>
                  <a:tcPr marL="65314" marR="65314" marT="32657" marB="32657"/>
                </a:tc>
                <a:tc>
                  <a:txBody>
                    <a:bodyPr/>
                    <a:lstStyle/>
                    <a:p>
                      <a:r>
                        <a:rPr lang="en-GB" sz="1300" b="1" u="sng" dirty="0">
                          <a:solidFill>
                            <a:srgbClr val="002060"/>
                          </a:solidFill>
                          <a:latin typeface="Ink Free" panose="03080402000500000000" pitchFamily="66" charset="0"/>
                        </a:rPr>
                        <a:t>Race for life</a:t>
                      </a:r>
                    </a:p>
                    <a:p>
                      <a:r>
                        <a:rPr lang="en-GB" sz="1300" b="0" dirty="0">
                          <a:solidFill>
                            <a:srgbClr val="002060"/>
                          </a:solidFill>
                          <a:latin typeface="Ink Free" panose="03080402000500000000" pitchFamily="66" charset="0"/>
                        </a:rPr>
                        <a:t>Learning about how body systems work together.</a:t>
                      </a:r>
                    </a:p>
                    <a:p>
                      <a:r>
                        <a:rPr lang="en-GB" sz="1300" b="1" u="sng" dirty="0">
                          <a:solidFill>
                            <a:srgbClr val="002060"/>
                          </a:solidFill>
                          <a:latin typeface="Ink Free" panose="03080402000500000000" pitchFamily="66" charset="0"/>
                        </a:rPr>
                        <a:t>Elementary</a:t>
                      </a:r>
                    </a:p>
                    <a:p>
                      <a:r>
                        <a:rPr lang="en-GB" sz="1300" b="0" dirty="0">
                          <a:solidFill>
                            <a:srgbClr val="002060"/>
                          </a:solidFill>
                          <a:latin typeface="Ink Free" panose="03080402000500000000" pitchFamily="66" charset="0"/>
                        </a:rPr>
                        <a:t>Developing an understanding of the elements of the Periodic Table.</a:t>
                      </a:r>
                    </a:p>
                  </a:txBody>
                  <a:tcPr marL="65314" marR="65314" marT="32657" marB="32657"/>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540793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1524000" y="0"/>
            <a:ext cx="1306286" cy="1242786"/>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6D713FF7-4EA8-44DB-BCE8-907016EE52C7}"/>
              </a:ext>
            </a:extLst>
          </p:cNvPr>
          <p:cNvSpPr txBox="1"/>
          <p:nvPr/>
        </p:nvSpPr>
        <p:spPr>
          <a:xfrm>
            <a:off x="3025312" y="229231"/>
            <a:ext cx="6458857" cy="1147622"/>
          </a:xfrm>
          <a:prstGeom prst="rect">
            <a:avLst/>
          </a:prstGeom>
          <a:noFill/>
        </p:spPr>
        <p:txBody>
          <a:bodyPr wrap="square" rtlCol="0">
            <a:spAutoFit/>
          </a:bodyPr>
          <a:lstStyle/>
          <a:p>
            <a:r>
              <a:rPr lang="en-GB" sz="2286" b="1" dirty="0">
                <a:solidFill>
                  <a:srgbClr val="002060"/>
                </a:solidFill>
                <a:latin typeface="Ink Free"/>
              </a:rPr>
              <a:t>Lower School Plan</a:t>
            </a:r>
          </a:p>
          <a:p>
            <a:r>
              <a:rPr lang="en-GB" sz="2286" b="1" dirty="0">
                <a:solidFill>
                  <a:srgbClr val="002060"/>
                </a:solidFill>
                <a:latin typeface="Ink Free"/>
              </a:rPr>
              <a:t>Subject: Science			</a:t>
            </a:r>
          </a:p>
          <a:p>
            <a:r>
              <a:rPr lang="en-GB" sz="2286" b="1" dirty="0">
                <a:solidFill>
                  <a:srgbClr val="002060"/>
                </a:solidFill>
                <a:latin typeface="Ink Free"/>
              </a:rPr>
              <a:t>Literacy Progression</a:t>
            </a:r>
            <a:endParaRPr lang="en-GB" sz="1286" b="1" dirty="0">
              <a:solidFill>
                <a:srgbClr val="002060"/>
              </a:solidFill>
              <a:latin typeface="Ink Free"/>
            </a:endParaRPr>
          </a:p>
        </p:txBody>
      </p:sp>
      <p:graphicFrame>
        <p:nvGraphicFramePr>
          <p:cNvPr id="5" name="Table 4">
            <a:extLst>
              <a:ext uri="{FF2B5EF4-FFF2-40B4-BE49-F238E27FC236}">
                <a16:creationId xmlns:a16="http://schemas.microsoft.com/office/drawing/2014/main" id="{5AFA1028-0F41-423A-A364-D4F122E6AC9E}"/>
              </a:ext>
            </a:extLst>
          </p:cNvPr>
          <p:cNvGraphicFramePr>
            <a:graphicFrameLocks noGrp="1"/>
          </p:cNvGraphicFramePr>
          <p:nvPr>
            <p:extLst/>
          </p:nvPr>
        </p:nvGraphicFramePr>
        <p:xfrm>
          <a:off x="193964" y="1314754"/>
          <a:ext cx="11379200" cy="5494782"/>
        </p:xfrm>
        <a:graphic>
          <a:graphicData uri="http://schemas.openxmlformats.org/drawingml/2006/table">
            <a:tbl>
              <a:tblPr firstRow="1" bandRow="1">
                <a:tableStyleId>{5C22544A-7EE6-4342-B048-85BDC9FD1C3A}</a:tableStyleId>
              </a:tblPr>
              <a:tblGrid>
                <a:gridCol w="729672">
                  <a:extLst>
                    <a:ext uri="{9D8B030D-6E8A-4147-A177-3AD203B41FA5}">
                      <a16:colId xmlns:a16="http://schemas.microsoft.com/office/drawing/2014/main" val="4255388034"/>
                    </a:ext>
                  </a:extLst>
                </a:gridCol>
                <a:gridCol w="3472873">
                  <a:extLst>
                    <a:ext uri="{9D8B030D-6E8A-4147-A177-3AD203B41FA5}">
                      <a16:colId xmlns:a16="http://schemas.microsoft.com/office/drawing/2014/main" val="737985667"/>
                    </a:ext>
                  </a:extLst>
                </a:gridCol>
                <a:gridCol w="3611418">
                  <a:extLst>
                    <a:ext uri="{9D8B030D-6E8A-4147-A177-3AD203B41FA5}">
                      <a16:colId xmlns:a16="http://schemas.microsoft.com/office/drawing/2014/main" val="1945210272"/>
                    </a:ext>
                  </a:extLst>
                </a:gridCol>
                <a:gridCol w="3565237">
                  <a:extLst>
                    <a:ext uri="{9D8B030D-6E8A-4147-A177-3AD203B41FA5}">
                      <a16:colId xmlns:a16="http://schemas.microsoft.com/office/drawing/2014/main" val="2569708753"/>
                    </a:ext>
                  </a:extLst>
                </a:gridCol>
              </a:tblGrid>
              <a:tr h="386476">
                <a:tc>
                  <a:txBody>
                    <a:bodyPr/>
                    <a:lstStyle/>
                    <a:p>
                      <a:r>
                        <a:rPr lang="en-GB" sz="1300" dirty="0">
                          <a:latin typeface="Ink Free" panose="03080402000500000000" pitchFamily="66" charset="0"/>
                        </a:rPr>
                        <a:t>Term</a:t>
                      </a:r>
                    </a:p>
                  </a:txBody>
                  <a:tcPr marL="65314" marR="65314" marT="32657" marB="32657"/>
                </a:tc>
                <a:tc>
                  <a:txBody>
                    <a:bodyPr/>
                    <a:lstStyle/>
                    <a:p>
                      <a:r>
                        <a:rPr lang="en-GB" sz="1300" dirty="0">
                          <a:latin typeface="Ink Free" panose="03080402000500000000" pitchFamily="66" charset="0"/>
                        </a:rPr>
                        <a:t>1</a:t>
                      </a:r>
                    </a:p>
                  </a:txBody>
                  <a:tcPr marL="65314" marR="65314" marT="32657" marB="32657"/>
                </a:tc>
                <a:tc>
                  <a:txBody>
                    <a:bodyPr/>
                    <a:lstStyle/>
                    <a:p>
                      <a:r>
                        <a:rPr lang="en-GB" sz="1300" dirty="0">
                          <a:latin typeface="Ink Free" panose="03080402000500000000" pitchFamily="66" charset="0"/>
                        </a:rPr>
                        <a:t>2</a:t>
                      </a:r>
                    </a:p>
                  </a:txBody>
                  <a:tcPr marL="65314" marR="65314" marT="32657" marB="32657"/>
                </a:tc>
                <a:tc>
                  <a:txBody>
                    <a:bodyPr/>
                    <a:lstStyle/>
                    <a:p>
                      <a:r>
                        <a:rPr lang="en-GB" sz="1300" dirty="0">
                          <a:latin typeface="Ink Free" panose="03080402000500000000" pitchFamily="66" charset="0"/>
                        </a:rPr>
                        <a:t>3</a:t>
                      </a:r>
                    </a:p>
                  </a:txBody>
                  <a:tcPr marL="65314" marR="65314" marT="32657" marB="32657"/>
                </a:tc>
                <a:extLst>
                  <a:ext uri="{0D108BD9-81ED-4DB2-BD59-A6C34878D82A}">
                    <a16:rowId xmlns:a16="http://schemas.microsoft.com/office/drawing/2014/main" val="1953012476"/>
                  </a:ext>
                </a:extLst>
              </a:tr>
              <a:tr h="1229134">
                <a:tc>
                  <a:txBody>
                    <a:bodyPr/>
                    <a:lstStyle/>
                    <a:p>
                      <a:r>
                        <a:rPr lang="en-GB" sz="1300" dirty="0">
                          <a:solidFill>
                            <a:srgbClr val="002060"/>
                          </a:solidFill>
                          <a:latin typeface="Ink Free" panose="03080402000500000000" pitchFamily="66" charset="0"/>
                        </a:rPr>
                        <a:t>Year 9</a:t>
                      </a:r>
                    </a:p>
                  </a:txBody>
                  <a:tcPr marL="65314" marR="65314" marT="32657" marB="32657"/>
                </a:tc>
                <a:tc>
                  <a:txBody>
                    <a:bodyPr/>
                    <a:lstStyle/>
                    <a:p>
                      <a:r>
                        <a:rPr lang="en-GB" sz="1300" b="1" u="sng" dirty="0">
                          <a:solidFill>
                            <a:srgbClr val="002060"/>
                          </a:solidFill>
                          <a:latin typeface="Ink Free" panose="03080402000500000000" pitchFamily="66" charset="0"/>
                        </a:rPr>
                        <a:t>Materialistic &amp; Doctor, Doctor</a:t>
                      </a:r>
                    </a:p>
                    <a:p>
                      <a:r>
                        <a:rPr lang="en-GB" sz="1300" b="0" u="none" dirty="0">
                          <a:solidFill>
                            <a:srgbClr val="002060"/>
                          </a:solidFill>
                          <a:latin typeface="Ink Free" panose="03080402000500000000" pitchFamily="66" charset="0"/>
                        </a:rPr>
                        <a:t>I can use more complex punctuation (semi colons, colons, brackets, apostrophes) for effect.</a:t>
                      </a:r>
                    </a:p>
                    <a:p>
                      <a:r>
                        <a:rPr lang="en-GB" sz="1300" b="0" u="none" dirty="0">
                          <a:solidFill>
                            <a:srgbClr val="002060"/>
                          </a:solidFill>
                          <a:latin typeface="Ink Free" panose="03080402000500000000" pitchFamily="66" charset="0"/>
                        </a:rPr>
                        <a:t>I know the key terminology in each subject and can accurately spell these words in my books.</a:t>
                      </a:r>
                    </a:p>
                  </a:txBody>
                  <a:tcPr marL="65314" marR="65314" marT="32657" marB="32657"/>
                </a:tc>
                <a:tc>
                  <a:txBody>
                    <a:bodyPr/>
                    <a:lstStyle/>
                    <a:p>
                      <a:r>
                        <a:rPr lang="en-GB" sz="1300" b="1" u="sng" dirty="0">
                          <a:solidFill>
                            <a:srgbClr val="002060"/>
                          </a:solidFill>
                          <a:latin typeface="Ink Free" panose="03080402000500000000" pitchFamily="66" charset="0"/>
                        </a:rPr>
                        <a:t>Catastrophe &amp; It’s Criminal</a:t>
                      </a:r>
                    </a:p>
                    <a:p>
                      <a:r>
                        <a:rPr lang="en-GB" sz="1300" b="0" u="none" dirty="0">
                          <a:solidFill>
                            <a:srgbClr val="002060"/>
                          </a:solidFill>
                          <a:latin typeface="Ink Free" panose="03080402000500000000" pitchFamily="66" charset="0"/>
                        </a:rPr>
                        <a:t>I can read a text aloud varying tone as appropriate.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0" u="none" dirty="0">
                          <a:solidFill>
                            <a:srgbClr val="002060"/>
                          </a:solidFill>
                          <a:latin typeface="Ink Free" panose="03080402000500000000" pitchFamily="66" charset="0"/>
                        </a:rPr>
                        <a:t>I know the key terminology in each subject and can accurately spell these words in my books.</a:t>
                      </a:r>
                    </a:p>
                    <a:p>
                      <a:endParaRPr lang="en-GB" sz="1300" b="0" u="none" dirty="0">
                        <a:solidFill>
                          <a:srgbClr val="002060"/>
                        </a:solidFill>
                        <a:latin typeface="Ink Free" panose="03080402000500000000" pitchFamily="66" charset="0"/>
                      </a:endParaRPr>
                    </a:p>
                  </a:txBody>
                  <a:tcPr marL="65314" marR="65314" marT="32657" marB="32657"/>
                </a:tc>
                <a:tc>
                  <a:txBody>
                    <a:bodyPr/>
                    <a:lstStyle/>
                    <a:p>
                      <a:r>
                        <a:rPr lang="en-GB" sz="1300" b="1" u="sng" dirty="0">
                          <a:solidFill>
                            <a:srgbClr val="002060"/>
                          </a:solidFill>
                          <a:latin typeface="Ink Free" panose="03080402000500000000" pitchFamily="66" charset="0"/>
                        </a:rPr>
                        <a:t>Keep it moving</a:t>
                      </a:r>
                    </a:p>
                    <a:p>
                      <a:r>
                        <a:rPr lang="en-GB" sz="1300" b="0" u="none" dirty="0">
                          <a:solidFill>
                            <a:srgbClr val="002060"/>
                          </a:solidFill>
                          <a:latin typeface="Ink Free" panose="03080402000500000000" pitchFamily="66" charset="0"/>
                        </a:rPr>
                        <a:t>I know the key terminology in each subject and can accurately spell these words in my books.</a:t>
                      </a:r>
                    </a:p>
                    <a:p>
                      <a:r>
                        <a:rPr lang="en-GB" sz="1300" b="0" u="none" dirty="0">
                          <a:solidFill>
                            <a:srgbClr val="002060"/>
                          </a:solidFill>
                          <a:latin typeface="Ink Free" panose="03080402000500000000" pitchFamily="66" charset="0"/>
                        </a:rPr>
                        <a:t>I can organise my talk in a detailed and accurate manner when describing the evidence supporting continental drift.</a:t>
                      </a:r>
                    </a:p>
                  </a:txBody>
                  <a:tcPr marL="65314" marR="65314" marT="32657" marB="32657"/>
                </a:tc>
                <a:extLst>
                  <a:ext uri="{0D108BD9-81ED-4DB2-BD59-A6C34878D82A}">
                    <a16:rowId xmlns:a16="http://schemas.microsoft.com/office/drawing/2014/main" val="2287100114"/>
                  </a:ext>
                </a:extLst>
              </a:tr>
              <a:tr h="1811692">
                <a:tc>
                  <a:txBody>
                    <a:bodyPr/>
                    <a:lstStyle/>
                    <a:p>
                      <a:r>
                        <a:rPr lang="en-GB" sz="1300" dirty="0">
                          <a:solidFill>
                            <a:srgbClr val="002060"/>
                          </a:solidFill>
                          <a:latin typeface="Ink Free" panose="03080402000500000000" pitchFamily="66" charset="0"/>
                        </a:rPr>
                        <a:t>Year 8</a:t>
                      </a:r>
                    </a:p>
                  </a:txBody>
                  <a:tcPr marL="65314" marR="65314" marT="32657" marB="32657"/>
                </a:tc>
                <a:tc>
                  <a:txBody>
                    <a:bodyPr/>
                    <a:lstStyle/>
                    <a:p>
                      <a:r>
                        <a:rPr lang="en-GB" sz="1300" b="1" u="sng" dirty="0">
                          <a:solidFill>
                            <a:srgbClr val="002060"/>
                          </a:solidFill>
                          <a:latin typeface="Ink Free" panose="03080402000500000000" pitchFamily="66" charset="0"/>
                        </a:rPr>
                        <a:t>Goldilocks and the 8 Planets</a:t>
                      </a:r>
                    </a:p>
                    <a:p>
                      <a:r>
                        <a:rPr lang="en-GB" sz="1300" b="0" u="none" dirty="0">
                          <a:solidFill>
                            <a:srgbClr val="002060"/>
                          </a:solidFill>
                          <a:latin typeface="Ink Free" panose="03080402000500000000" pitchFamily="66" charset="0"/>
                        </a:rPr>
                        <a:t>I know the key terminology used when describing atmosphere evolution and Earth structure and how to accurately spell these words in my books. I regularly use subject specific (Tier 3) terminology in my books when writing lab reports and spell these terms accurately.</a:t>
                      </a:r>
                    </a:p>
                  </a:txBody>
                  <a:tcPr marL="65314" marR="65314" marT="32657" marB="32657"/>
                </a:tc>
                <a:tc>
                  <a:txBody>
                    <a:bodyPr/>
                    <a:lstStyle/>
                    <a:p>
                      <a:r>
                        <a:rPr lang="en-GB" sz="1300" b="1" u="sng" dirty="0">
                          <a:solidFill>
                            <a:srgbClr val="002060"/>
                          </a:solidFill>
                          <a:latin typeface="Ink Free" panose="03080402000500000000" pitchFamily="66" charset="0"/>
                        </a:rPr>
                        <a:t>Walking with </a:t>
                      </a:r>
                      <a:r>
                        <a:rPr lang="en-GB" sz="1300" b="1" u="sng" dirty="0" err="1">
                          <a:solidFill>
                            <a:srgbClr val="002060"/>
                          </a:solidFill>
                          <a:latin typeface="Ink Free" panose="03080402000500000000" pitchFamily="66" charset="0"/>
                        </a:rPr>
                        <a:t>Dinos</a:t>
                      </a:r>
                      <a:endParaRPr lang="en-GB" sz="1300" b="1" u="sng" dirty="0">
                        <a:solidFill>
                          <a:srgbClr val="002060"/>
                        </a:solidFill>
                        <a:latin typeface="Ink Free" panose="03080402000500000000" pitchFamily="66" charset="0"/>
                      </a:endParaRPr>
                    </a:p>
                    <a:p>
                      <a:r>
                        <a:rPr lang="en-GB" sz="1300" b="0" u="none" dirty="0">
                          <a:solidFill>
                            <a:srgbClr val="002060"/>
                          </a:solidFill>
                          <a:latin typeface="Ink Free" panose="03080402000500000000" pitchFamily="66" charset="0"/>
                        </a:rPr>
                        <a:t>I know the key terminology used when describing rock cycle processes and explaining variation and evolution. I know how to accurately spell these words in my books. I regularly use subject specific (Tier 3) terminology in my books when writing lab reports and spell these terms accurately.</a:t>
                      </a:r>
                    </a:p>
                  </a:txBody>
                  <a:tcPr marL="65314" marR="65314" marT="32657" marB="32657"/>
                </a:tc>
                <a:tc>
                  <a:txBody>
                    <a:bodyPr/>
                    <a:lstStyle/>
                    <a:p>
                      <a:r>
                        <a:rPr lang="en-GB" sz="1300" b="1" u="sng" dirty="0">
                          <a:solidFill>
                            <a:srgbClr val="002060"/>
                          </a:solidFill>
                          <a:latin typeface="Ink Free" panose="03080402000500000000" pitchFamily="66" charset="0"/>
                        </a:rPr>
                        <a:t>Cost of life</a:t>
                      </a:r>
                    </a:p>
                    <a:p>
                      <a:r>
                        <a:rPr lang="en-GB" sz="1300" b="0" u="none" dirty="0">
                          <a:solidFill>
                            <a:srgbClr val="002060"/>
                          </a:solidFill>
                          <a:latin typeface="Ink Free" panose="03080402000500000000" pitchFamily="66" charset="0"/>
                        </a:rPr>
                        <a:t>I know the key terminology used in environmental studies and how to accurately spell these words in my books. I regularly use subject specific (Tier 3) terminology in my books when writing lab reports and spell these terms accurately.</a:t>
                      </a:r>
                    </a:p>
                    <a:p>
                      <a:r>
                        <a:rPr lang="en-GB" sz="1300" b="0" u="none" dirty="0">
                          <a:solidFill>
                            <a:srgbClr val="002060"/>
                          </a:solidFill>
                          <a:latin typeface="Ink Free" panose="03080402000500000000" pitchFamily="66" charset="0"/>
                        </a:rPr>
                        <a:t>I can organise my talk in a detailed and accurate manner.</a:t>
                      </a:r>
                    </a:p>
                  </a:txBody>
                  <a:tcPr marL="65314" marR="65314" marT="32657" marB="32657"/>
                </a:tc>
                <a:extLst>
                  <a:ext uri="{0D108BD9-81ED-4DB2-BD59-A6C34878D82A}">
                    <a16:rowId xmlns:a16="http://schemas.microsoft.com/office/drawing/2014/main" val="2707672348"/>
                  </a:ext>
                </a:extLst>
              </a:tr>
              <a:tr h="2005878">
                <a:tc>
                  <a:txBody>
                    <a:bodyPr/>
                    <a:lstStyle/>
                    <a:p>
                      <a:r>
                        <a:rPr lang="en-GB" sz="1300" dirty="0">
                          <a:solidFill>
                            <a:srgbClr val="002060"/>
                          </a:solidFill>
                          <a:latin typeface="Ink Free" panose="03080402000500000000" pitchFamily="66" charset="0"/>
                        </a:rPr>
                        <a:t>Year 7</a:t>
                      </a: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u="sng" dirty="0">
                          <a:solidFill>
                            <a:srgbClr val="002060"/>
                          </a:solidFill>
                          <a:latin typeface="Ink Free" panose="03080402000500000000" pitchFamily="66" charset="0"/>
                        </a:rPr>
                        <a:t>Stranded</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0" u="none" dirty="0">
                          <a:solidFill>
                            <a:srgbClr val="002060"/>
                          </a:solidFill>
                          <a:latin typeface="Ink Free" panose="03080402000500000000" pitchFamily="66" charset="0"/>
                        </a:rPr>
                        <a:t>I can form simple, compound and complex sentences to write a method.</a:t>
                      </a:r>
                    </a:p>
                  </a:txBody>
                  <a:tcPr marL="65314" marR="65314" marT="32657" marB="32657"/>
                </a:tc>
                <a:tc>
                  <a:txBody>
                    <a:bodyPr/>
                    <a:lstStyle/>
                    <a:p>
                      <a:r>
                        <a:rPr lang="en-GB" sz="1300" b="1" u="sng" dirty="0">
                          <a:solidFill>
                            <a:srgbClr val="002060"/>
                          </a:solidFill>
                          <a:latin typeface="Ink Free" panose="03080402000500000000" pitchFamily="66" charset="0"/>
                        </a:rPr>
                        <a:t>What is Space?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0" dirty="0">
                          <a:solidFill>
                            <a:srgbClr val="002060"/>
                          </a:solidFill>
                          <a:latin typeface="Ink Free" panose="03080402000500000000" pitchFamily="66" charset="0"/>
                        </a:rPr>
                        <a:t>I can use a range of strategies including skimming to identify themes and ideas, and scanning to gain a detailed understanding of scientific texts . </a:t>
                      </a:r>
                      <a:endParaRPr lang="en-GB" sz="1300" b="0" u="none" dirty="0">
                        <a:solidFill>
                          <a:srgbClr val="002060"/>
                        </a:solidFill>
                        <a:latin typeface="Ink Free" panose="03080402000500000000" pitchFamily="66" charset="0"/>
                      </a:endParaRPr>
                    </a:p>
                  </a:txBody>
                  <a:tcPr marL="65314" marR="65314" marT="32657" marB="32657"/>
                </a:tc>
                <a:tc>
                  <a:txBody>
                    <a:bodyPr/>
                    <a:lstStyle/>
                    <a:p>
                      <a:r>
                        <a:rPr lang="en-GB" sz="1300" b="1" u="sng" dirty="0">
                          <a:solidFill>
                            <a:srgbClr val="002060"/>
                          </a:solidFill>
                          <a:latin typeface="Ink Free" panose="03080402000500000000" pitchFamily="66" charset="0"/>
                        </a:rPr>
                        <a:t>Race for life &amp; Elementary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0" u="none" dirty="0">
                          <a:solidFill>
                            <a:srgbClr val="002060"/>
                          </a:solidFill>
                          <a:latin typeface="Ink Free" panose="03080402000500000000" pitchFamily="66" charset="0"/>
                        </a:rPr>
                        <a:t>I can competently spell and use subject specific words (Tier 3 vocabulary) regarding body systems and the periodic table.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0" dirty="0">
                          <a:solidFill>
                            <a:srgbClr val="002060"/>
                          </a:solidFill>
                          <a:latin typeface="Ink Free" panose="03080402000500000000" pitchFamily="66" charset="0"/>
                        </a:rPr>
                        <a:t>I can identify quotations from printed and digital texts to support a viewpoint on vaping and smoking.</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0" dirty="0">
                          <a:solidFill>
                            <a:srgbClr val="002060"/>
                          </a:solidFill>
                          <a:latin typeface="Ink Free" panose="03080402000500000000" pitchFamily="66" charset="0"/>
                        </a:rPr>
                        <a:t>I can use sentence stems to organise my talk in a detailed and accurate manner.</a:t>
                      </a:r>
                    </a:p>
                  </a:txBody>
                  <a:tcPr marL="65314" marR="65314" marT="32657" marB="32657"/>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2222420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1524000" y="0"/>
            <a:ext cx="1306286" cy="1242786"/>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6D713FF7-4EA8-44DB-BCE8-907016EE52C7}"/>
              </a:ext>
            </a:extLst>
          </p:cNvPr>
          <p:cNvSpPr txBox="1"/>
          <p:nvPr/>
        </p:nvSpPr>
        <p:spPr>
          <a:xfrm>
            <a:off x="3025312" y="229231"/>
            <a:ext cx="6458857" cy="1147622"/>
          </a:xfrm>
          <a:prstGeom prst="rect">
            <a:avLst/>
          </a:prstGeom>
          <a:noFill/>
        </p:spPr>
        <p:txBody>
          <a:bodyPr wrap="square" rtlCol="0">
            <a:spAutoFit/>
          </a:bodyPr>
          <a:lstStyle/>
          <a:p>
            <a:r>
              <a:rPr lang="en-GB" sz="2286" b="1" dirty="0">
                <a:solidFill>
                  <a:srgbClr val="002060"/>
                </a:solidFill>
                <a:latin typeface="Ink Free"/>
              </a:rPr>
              <a:t>Lower School Plan</a:t>
            </a:r>
          </a:p>
          <a:p>
            <a:r>
              <a:rPr lang="en-GB" sz="2286" b="1" dirty="0">
                <a:solidFill>
                  <a:srgbClr val="002060"/>
                </a:solidFill>
                <a:latin typeface="Ink Free"/>
              </a:rPr>
              <a:t>Subject: Science			</a:t>
            </a:r>
          </a:p>
          <a:p>
            <a:r>
              <a:rPr lang="en-GB" sz="2286" b="1" dirty="0">
                <a:solidFill>
                  <a:srgbClr val="002060"/>
                </a:solidFill>
                <a:latin typeface="Ink Free"/>
              </a:rPr>
              <a:t>Numeracy Progression</a:t>
            </a:r>
            <a:endParaRPr lang="en-GB" sz="1286" b="1" dirty="0">
              <a:solidFill>
                <a:srgbClr val="002060"/>
              </a:solidFill>
              <a:latin typeface="Ink Free"/>
            </a:endParaRPr>
          </a:p>
        </p:txBody>
      </p:sp>
      <p:graphicFrame>
        <p:nvGraphicFramePr>
          <p:cNvPr id="5" name="Table 4">
            <a:extLst>
              <a:ext uri="{FF2B5EF4-FFF2-40B4-BE49-F238E27FC236}">
                <a16:creationId xmlns:a16="http://schemas.microsoft.com/office/drawing/2014/main" id="{7BC47DE7-F21C-4FE0-8CFC-4E45E1590F4A}"/>
              </a:ext>
            </a:extLst>
          </p:cNvPr>
          <p:cNvGraphicFramePr>
            <a:graphicFrameLocks noGrp="1"/>
          </p:cNvGraphicFramePr>
          <p:nvPr>
            <p:extLst/>
          </p:nvPr>
        </p:nvGraphicFramePr>
        <p:xfrm>
          <a:off x="261258" y="1276031"/>
          <a:ext cx="11358466" cy="5475457"/>
        </p:xfrm>
        <a:graphic>
          <a:graphicData uri="http://schemas.openxmlformats.org/drawingml/2006/table">
            <a:tbl>
              <a:tblPr firstRow="1" bandRow="1">
                <a:tableStyleId>{5C22544A-7EE6-4342-B048-85BDC9FD1C3A}</a:tableStyleId>
              </a:tblPr>
              <a:tblGrid>
                <a:gridCol w="821093">
                  <a:extLst>
                    <a:ext uri="{9D8B030D-6E8A-4147-A177-3AD203B41FA5}">
                      <a16:colId xmlns:a16="http://schemas.microsoft.com/office/drawing/2014/main" val="4255388034"/>
                    </a:ext>
                  </a:extLst>
                </a:gridCol>
                <a:gridCol w="3495891">
                  <a:extLst>
                    <a:ext uri="{9D8B030D-6E8A-4147-A177-3AD203B41FA5}">
                      <a16:colId xmlns:a16="http://schemas.microsoft.com/office/drawing/2014/main" val="737985667"/>
                    </a:ext>
                  </a:extLst>
                </a:gridCol>
                <a:gridCol w="3587892">
                  <a:extLst>
                    <a:ext uri="{9D8B030D-6E8A-4147-A177-3AD203B41FA5}">
                      <a16:colId xmlns:a16="http://schemas.microsoft.com/office/drawing/2014/main" val="1945210272"/>
                    </a:ext>
                  </a:extLst>
                </a:gridCol>
                <a:gridCol w="3453590">
                  <a:extLst>
                    <a:ext uri="{9D8B030D-6E8A-4147-A177-3AD203B41FA5}">
                      <a16:colId xmlns:a16="http://schemas.microsoft.com/office/drawing/2014/main" val="2569708753"/>
                    </a:ext>
                  </a:extLst>
                </a:gridCol>
              </a:tblGrid>
              <a:tr h="250964">
                <a:tc>
                  <a:txBody>
                    <a:bodyPr/>
                    <a:lstStyle/>
                    <a:p>
                      <a:r>
                        <a:rPr lang="en-GB" sz="1300" dirty="0">
                          <a:latin typeface="Ink Free" panose="03080402000500000000" pitchFamily="66" charset="0"/>
                        </a:rPr>
                        <a:t>Term</a:t>
                      </a:r>
                    </a:p>
                  </a:txBody>
                  <a:tcPr marL="65314" marR="65314" marT="32657" marB="32657"/>
                </a:tc>
                <a:tc>
                  <a:txBody>
                    <a:bodyPr/>
                    <a:lstStyle/>
                    <a:p>
                      <a:r>
                        <a:rPr lang="en-GB" sz="1300" dirty="0">
                          <a:latin typeface="Ink Free" panose="03080402000500000000" pitchFamily="66" charset="0"/>
                        </a:rPr>
                        <a:t>1</a:t>
                      </a:r>
                    </a:p>
                  </a:txBody>
                  <a:tcPr marL="65314" marR="65314" marT="32657" marB="32657"/>
                </a:tc>
                <a:tc>
                  <a:txBody>
                    <a:bodyPr/>
                    <a:lstStyle/>
                    <a:p>
                      <a:r>
                        <a:rPr lang="en-GB" sz="1300" dirty="0">
                          <a:latin typeface="Ink Free" panose="03080402000500000000" pitchFamily="66" charset="0"/>
                        </a:rPr>
                        <a:t>2</a:t>
                      </a:r>
                    </a:p>
                  </a:txBody>
                  <a:tcPr marL="65314" marR="65314" marT="32657" marB="32657"/>
                </a:tc>
                <a:tc>
                  <a:txBody>
                    <a:bodyPr/>
                    <a:lstStyle/>
                    <a:p>
                      <a:r>
                        <a:rPr lang="en-GB" sz="1300" dirty="0">
                          <a:latin typeface="Ink Free" panose="03080402000500000000" pitchFamily="66" charset="0"/>
                        </a:rPr>
                        <a:t>3</a:t>
                      </a:r>
                    </a:p>
                  </a:txBody>
                  <a:tcPr marL="65314" marR="65314" marT="32657" marB="32657"/>
                </a:tc>
                <a:extLst>
                  <a:ext uri="{0D108BD9-81ED-4DB2-BD59-A6C34878D82A}">
                    <a16:rowId xmlns:a16="http://schemas.microsoft.com/office/drawing/2014/main" val="1953012476"/>
                  </a:ext>
                </a:extLst>
              </a:tr>
              <a:tr h="1499565">
                <a:tc>
                  <a:txBody>
                    <a:bodyPr/>
                    <a:lstStyle/>
                    <a:p>
                      <a:r>
                        <a:rPr lang="en-GB" sz="1300" dirty="0">
                          <a:solidFill>
                            <a:srgbClr val="002060"/>
                          </a:solidFill>
                          <a:latin typeface="Ink Free" panose="03080402000500000000" pitchFamily="66" charset="0"/>
                        </a:rPr>
                        <a:t>Year 9</a:t>
                      </a:r>
                    </a:p>
                  </a:txBody>
                  <a:tcPr marL="65314" marR="65314" marT="32657" marB="32657"/>
                </a:tc>
                <a:tc>
                  <a:txBody>
                    <a:bodyPr/>
                    <a:lstStyle/>
                    <a:p>
                      <a:r>
                        <a:rPr lang="en-GB" sz="1100" b="1" u="sng" dirty="0">
                          <a:solidFill>
                            <a:srgbClr val="002060"/>
                          </a:solidFill>
                          <a:latin typeface="Ink Free" panose="03080402000500000000" pitchFamily="66" charset="0"/>
                        </a:rPr>
                        <a:t>Materialistic</a:t>
                      </a:r>
                    </a:p>
                    <a:p>
                      <a:r>
                        <a:rPr lang="en-GB" sz="1100" b="0" u="none" dirty="0">
                          <a:solidFill>
                            <a:srgbClr val="002060"/>
                          </a:solidFill>
                          <a:latin typeface="Ink Free" panose="03080402000500000000" pitchFamily="66" charset="0"/>
                        </a:rPr>
                        <a:t>I can plan how to collect data to test a simple hypothesis.</a:t>
                      </a:r>
                    </a:p>
                    <a:p>
                      <a:r>
                        <a:rPr lang="en-GB" sz="1100" b="0" u="none" dirty="0">
                          <a:solidFill>
                            <a:srgbClr val="002060"/>
                          </a:solidFill>
                          <a:latin typeface="Ink Free" panose="03080402000500000000" pitchFamily="66" charset="0"/>
                        </a:rPr>
                        <a:t>I can collect and sort both quantitative and qualitative data.</a:t>
                      </a:r>
                    </a:p>
                    <a:p>
                      <a:endParaRPr lang="en-GB" sz="1100" b="0" u="none" dirty="0">
                        <a:solidFill>
                          <a:srgbClr val="002060"/>
                        </a:solidFill>
                        <a:latin typeface="Ink Free" panose="03080402000500000000" pitchFamily="66" charset="0"/>
                      </a:endParaRPr>
                    </a:p>
                    <a:p>
                      <a:r>
                        <a:rPr lang="en-GB" sz="1100" b="1" u="sng" dirty="0">
                          <a:solidFill>
                            <a:srgbClr val="002060"/>
                          </a:solidFill>
                          <a:latin typeface="Ink Free" panose="03080402000500000000" pitchFamily="66" charset="0"/>
                        </a:rPr>
                        <a:t>Doctor, Doctor</a:t>
                      </a:r>
                    </a:p>
                    <a:p>
                      <a:r>
                        <a:rPr lang="en-GB" sz="1100" b="0" u="none" dirty="0">
                          <a:solidFill>
                            <a:srgbClr val="002060"/>
                          </a:solidFill>
                          <a:latin typeface="Ink Free" panose="03080402000500000000" pitchFamily="66" charset="0"/>
                        </a:rPr>
                        <a:t>I can select and construct appropriate charts, diagrams and graphs.</a:t>
                      </a:r>
                    </a:p>
                  </a:txBody>
                  <a:tcPr marL="65314" marR="65314" marT="32657" marB="32657"/>
                </a:tc>
                <a:tc>
                  <a:txBody>
                    <a:bodyPr/>
                    <a:lstStyle/>
                    <a:p>
                      <a:r>
                        <a:rPr lang="en-GB" sz="1100" b="1" u="sng" dirty="0">
                          <a:solidFill>
                            <a:srgbClr val="002060"/>
                          </a:solidFill>
                          <a:latin typeface="Ink Free" panose="03080402000500000000" pitchFamily="66" charset="0"/>
                        </a:rPr>
                        <a:t>Catastrophe</a:t>
                      </a:r>
                    </a:p>
                    <a:p>
                      <a:r>
                        <a:rPr lang="en-GB" sz="1100" b="0" u="none" dirty="0">
                          <a:solidFill>
                            <a:srgbClr val="002060"/>
                          </a:solidFill>
                          <a:latin typeface="Ink Free" panose="03080402000500000000" pitchFamily="66" charset="0"/>
                        </a:rPr>
                        <a:t>I know the formulas for density, mass and volume.</a:t>
                      </a:r>
                    </a:p>
                    <a:p>
                      <a:r>
                        <a:rPr lang="en-GB" sz="1100" b="0" u="none" dirty="0">
                          <a:solidFill>
                            <a:srgbClr val="002060"/>
                          </a:solidFill>
                          <a:latin typeface="Ink Free" panose="03080402000500000000" pitchFamily="66" charset="0"/>
                        </a:rPr>
                        <a:t>I can calculate density, mass and volume.</a:t>
                      </a:r>
                    </a:p>
                    <a:p>
                      <a:endParaRPr lang="en-GB" sz="1100" b="0" u="none" dirty="0">
                        <a:solidFill>
                          <a:srgbClr val="002060"/>
                        </a:solidFill>
                        <a:latin typeface="Ink Free" panose="03080402000500000000" pitchFamily="66" charset="0"/>
                      </a:endParaRPr>
                    </a:p>
                    <a:p>
                      <a:r>
                        <a:rPr lang="en-GB" sz="1100" b="1" u="sng" dirty="0">
                          <a:solidFill>
                            <a:srgbClr val="002060"/>
                          </a:solidFill>
                          <a:latin typeface="Ink Free" panose="03080402000500000000" pitchFamily="66" charset="0"/>
                        </a:rPr>
                        <a:t>It’s Criminal</a:t>
                      </a:r>
                    </a:p>
                    <a:p>
                      <a:r>
                        <a:rPr lang="en-GB" sz="1100" b="0" u="none" dirty="0">
                          <a:solidFill>
                            <a:srgbClr val="002060"/>
                          </a:solidFill>
                          <a:latin typeface="Ink Free" panose="03080402000500000000" pitchFamily="66" charset="0"/>
                        </a:rPr>
                        <a:t>I can plan how to collect data to test a simple hypothesis.</a:t>
                      </a:r>
                    </a:p>
                    <a:p>
                      <a:r>
                        <a:rPr lang="en-GB" sz="1100" b="0" u="none" dirty="0">
                          <a:solidFill>
                            <a:srgbClr val="002060"/>
                          </a:solidFill>
                          <a:latin typeface="Ink Free" panose="03080402000500000000" pitchFamily="66" charset="0"/>
                        </a:rPr>
                        <a:t>I can collect and sort both quantitative and qualitative data.</a:t>
                      </a:r>
                    </a:p>
                  </a:txBody>
                  <a:tcPr marL="65314" marR="65314" marT="32657" marB="32657"/>
                </a:tc>
                <a:tc>
                  <a:txBody>
                    <a:bodyPr/>
                    <a:lstStyle/>
                    <a:p>
                      <a:r>
                        <a:rPr lang="en-GB" sz="1100" b="1" u="sng" dirty="0">
                          <a:solidFill>
                            <a:srgbClr val="002060"/>
                          </a:solidFill>
                          <a:latin typeface="Ink Free" panose="03080402000500000000" pitchFamily="66" charset="0"/>
                        </a:rPr>
                        <a:t>Keep it moving</a:t>
                      </a:r>
                    </a:p>
                    <a:p>
                      <a:r>
                        <a:rPr lang="en-GB" sz="1100" b="0" u="none" dirty="0">
                          <a:solidFill>
                            <a:srgbClr val="002060"/>
                          </a:solidFill>
                          <a:latin typeface="Ink Free" panose="03080402000500000000" pitchFamily="66" charset="0"/>
                        </a:rPr>
                        <a:t>I know the formulas for density, mass and volume.</a:t>
                      </a:r>
                    </a:p>
                    <a:p>
                      <a:r>
                        <a:rPr lang="en-GB" sz="1100" b="0" u="none" dirty="0">
                          <a:solidFill>
                            <a:srgbClr val="002060"/>
                          </a:solidFill>
                          <a:latin typeface="Ink Free" panose="03080402000500000000" pitchFamily="66" charset="0"/>
                        </a:rPr>
                        <a:t>I can calculate density, mass, volume and % change.</a:t>
                      </a:r>
                    </a:p>
                    <a:p>
                      <a:r>
                        <a:rPr lang="en-GB" sz="1100" b="0" u="none" dirty="0">
                          <a:solidFill>
                            <a:srgbClr val="002060"/>
                          </a:solidFill>
                          <a:latin typeface="Ink Free" panose="03080402000500000000" pitchFamily="66" charset="0"/>
                        </a:rPr>
                        <a:t>I can read and interpret a range of scales.</a:t>
                      </a:r>
                    </a:p>
                    <a:p>
                      <a:r>
                        <a:rPr lang="en-GB" sz="1100" b="0" u="none" dirty="0">
                          <a:solidFill>
                            <a:srgbClr val="002060"/>
                          </a:solidFill>
                          <a:latin typeface="Ink Free" panose="03080402000500000000" pitchFamily="66" charset="0"/>
                        </a:rPr>
                        <a:t>I can select and construct appropriate charts, diagrams and graphs.</a:t>
                      </a:r>
                    </a:p>
                    <a:p>
                      <a:endParaRPr lang="en-GB" sz="1100" b="0" u="none" dirty="0">
                        <a:solidFill>
                          <a:srgbClr val="002060"/>
                        </a:solidFill>
                        <a:latin typeface="Ink Free" panose="03080402000500000000" pitchFamily="66" charset="0"/>
                      </a:endParaRPr>
                    </a:p>
                    <a:p>
                      <a:endParaRPr lang="en-GB" sz="1100" b="1" u="sng" dirty="0">
                        <a:solidFill>
                          <a:srgbClr val="002060"/>
                        </a:solidFill>
                        <a:latin typeface="Ink Free" panose="03080402000500000000" pitchFamily="66" charset="0"/>
                      </a:endParaRPr>
                    </a:p>
                  </a:txBody>
                  <a:tcPr marL="65314" marR="65314" marT="32657" marB="32657"/>
                </a:tc>
                <a:extLst>
                  <a:ext uri="{0D108BD9-81ED-4DB2-BD59-A6C34878D82A}">
                    <a16:rowId xmlns:a16="http://schemas.microsoft.com/office/drawing/2014/main" val="2287100114"/>
                  </a:ext>
                </a:extLst>
              </a:tr>
              <a:tr h="1499565">
                <a:tc>
                  <a:txBody>
                    <a:bodyPr/>
                    <a:lstStyle/>
                    <a:p>
                      <a:r>
                        <a:rPr lang="en-GB" sz="1300" dirty="0">
                          <a:solidFill>
                            <a:srgbClr val="002060"/>
                          </a:solidFill>
                          <a:latin typeface="Ink Free" panose="03080402000500000000" pitchFamily="66" charset="0"/>
                        </a:rPr>
                        <a:t>Year 8</a:t>
                      </a:r>
                    </a:p>
                  </a:txBody>
                  <a:tcPr marL="65314" marR="65314" marT="32657" marB="32657"/>
                </a:tc>
                <a:tc>
                  <a:txBody>
                    <a:bodyPr/>
                    <a:lstStyle/>
                    <a:p>
                      <a:r>
                        <a:rPr lang="en-GB" sz="1100" b="1" u="sng" dirty="0">
                          <a:solidFill>
                            <a:srgbClr val="002060"/>
                          </a:solidFill>
                          <a:latin typeface="Ink Free" panose="03080402000500000000" pitchFamily="66" charset="0"/>
                        </a:rPr>
                        <a:t>Goldilocks and the 8 Planets</a:t>
                      </a:r>
                    </a:p>
                    <a:p>
                      <a:r>
                        <a:rPr lang="en-GB" sz="1100" b="0" u="none" dirty="0">
                          <a:solidFill>
                            <a:srgbClr val="002060"/>
                          </a:solidFill>
                          <a:latin typeface="Ink Free" panose="03080402000500000000" pitchFamily="66" charset="0"/>
                        </a:rPr>
                        <a:t>I can plan how to collect data to test a simple hypothesis.</a:t>
                      </a:r>
                    </a:p>
                    <a:p>
                      <a:r>
                        <a:rPr lang="en-GB" sz="1100" b="0" u="none" dirty="0">
                          <a:solidFill>
                            <a:srgbClr val="002060"/>
                          </a:solidFill>
                          <a:latin typeface="Ink Free" panose="03080402000500000000" pitchFamily="66" charset="0"/>
                        </a:rPr>
                        <a:t>I can accurately draw a pie chart.</a:t>
                      </a:r>
                    </a:p>
                    <a:p>
                      <a:r>
                        <a:rPr lang="en-GB" sz="1100" b="0" u="none" dirty="0">
                          <a:solidFill>
                            <a:srgbClr val="002060"/>
                          </a:solidFill>
                          <a:latin typeface="Ink Free" panose="03080402000500000000" pitchFamily="66" charset="0"/>
                        </a:rPr>
                        <a:t>I can accurately draw a scatter graph.</a:t>
                      </a:r>
                    </a:p>
                    <a:p>
                      <a:r>
                        <a:rPr lang="en-GB" sz="1100" b="0" u="none" dirty="0">
                          <a:solidFill>
                            <a:srgbClr val="002060"/>
                          </a:solidFill>
                          <a:latin typeface="Ink Free" panose="03080402000500000000" pitchFamily="66" charset="0"/>
                        </a:rPr>
                        <a:t>I can draw a line of best fit on a scatter graph using a ruler.</a:t>
                      </a:r>
                    </a:p>
                    <a:p>
                      <a:r>
                        <a:rPr lang="en-GB" sz="1100" b="0" u="none" dirty="0">
                          <a:solidFill>
                            <a:srgbClr val="002060"/>
                          </a:solidFill>
                          <a:latin typeface="Ink Free" panose="03080402000500000000" pitchFamily="66" charset="0"/>
                        </a:rPr>
                        <a:t>I can complete Venn Diagrams.</a:t>
                      </a:r>
                      <a:endParaRPr lang="en-GB" sz="1100" b="1" u="sng" dirty="0">
                        <a:solidFill>
                          <a:srgbClr val="002060"/>
                        </a:solidFill>
                        <a:latin typeface="Ink Free" panose="03080402000500000000" pitchFamily="66" charset="0"/>
                      </a:endParaRPr>
                    </a:p>
                  </a:txBody>
                  <a:tcPr marL="65314" marR="65314" marT="32657" marB="32657"/>
                </a:tc>
                <a:tc>
                  <a:txBody>
                    <a:bodyPr/>
                    <a:lstStyle/>
                    <a:p>
                      <a:r>
                        <a:rPr lang="en-GB" sz="1100" b="1" u="sng" dirty="0">
                          <a:solidFill>
                            <a:srgbClr val="002060"/>
                          </a:solidFill>
                          <a:latin typeface="Ink Free" panose="03080402000500000000" pitchFamily="66" charset="0"/>
                        </a:rPr>
                        <a:t>Walking with </a:t>
                      </a:r>
                      <a:r>
                        <a:rPr lang="en-GB" sz="1100" b="1" u="sng" dirty="0" err="1">
                          <a:solidFill>
                            <a:srgbClr val="002060"/>
                          </a:solidFill>
                          <a:latin typeface="Ink Free" panose="03080402000500000000" pitchFamily="66" charset="0"/>
                        </a:rPr>
                        <a:t>Dinos</a:t>
                      </a:r>
                      <a:endParaRPr lang="en-GB" sz="1100" b="1" u="sng"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0" u="none" dirty="0">
                          <a:solidFill>
                            <a:srgbClr val="002060"/>
                          </a:solidFill>
                          <a:latin typeface="Ink Free" panose="03080402000500000000" pitchFamily="66" charset="0"/>
                        </a:rPr>
                        <a:t>I can collect both quantitative and qualitative data.</a:t>
                      </a:r>
                    </a:p>
                    <a:p>
                      <a:r>
                        <a:rPr lang="en-GB" sz="1100" b="0" u="none" dirty="0">
                          <a:solidFill>
                            <a:srgbClr val="002060"/>
                          </a:solidFill>
                          <a:latin typeface="Ink Free" panose="03080402000500000000" pitchFamily="66" charset="0"/>
                        </a:rPr>
                        <a:t>I can find complex percentages of amounts with a calculator multiplier method, e.g. Finding 24% using 0.24.</a:t>
                      </a:r>
                    </a:p>
                    <a:p>
                      <a:r>
                        <a:rPr lang="en-GB" sz="1100" b="0" u="none" dirty="0">
                          <a:solidFill>
                            <a:srgbClr val="002060"/>
                          </a:solidFill>
                          <a:latin typeface="Ink Free" panose="03080402000500000000" pitchFamily="66" charset="0"/>
                        </a:rPr>
                        <a:t>I know the formulas for speed, distance and time.</a:t>
                      </a:r>
                    </a:p>
                    <a:p>
                      <a:r>
                        <a:rPr lang="en-GB" sz="1100" b="0" u="none" dirty="0">
                          <a:solidFill>
                            <a:srgbClr val="002060"/>
                          </a:solidFill>
                          <a:latin typeface="Ink Free" panose="03080402000500000000" pitchFamily="66" charset="0"/>
                        </a:rPr>
                        <a:t>I can calculate speed, distance and time.</a:t>
                      </a:r>
                    </a:p>
                  </a:txBody>
                  <a:tcPr marL="65314" marR="65314" marT="32657" marB="32657"/>
                </a:tc>
                <a:tc>
                  <a:txBody>
                    <a:bodyPr/>
                    <a:lstStyle/>
                    <a:p>
                      <a:r>
                        <a:rPr lang="en-GB" sz="1100" b="1" u="sng" dirty="0">
                          <a:solidFill>
                            <a:srgbClr val="002060"/>
                          </a:solidFill>
                          <a:latin typeface="Ink Free" panose="03080402000500000000" pitchFamily="66" charset="0"/>
                        </a:rPr>
                        <a:t>Cost of life</a:t>
                      </a:r>
                    </a:p>
                    <a:p>
                      <a:r>
                        <a:rPr lang="en-GB" sz="1100" b="0" u="none" dirty="0">
                          <a:solidFill>
                            <a:srgbClr val="002060"/>
                          </a:solidFill>
                          <a:latin typeface="Ink Free" panose="03080402000500000000" pitchFamily="66" charset="0"/>
                        </a:rPr>
                        <a:t>I can interpret a scatter graph.</a:t>
                      </a:r>
                    </a:p>
                    <a:p>
                      <a:r>
                        <a:rPr lang="en-GB" sz="1100" b="0" u="none" dirty="0">
                          <a:solidFill>
                            <a:srgbClr val="002060"/>
                          </a:solidFill>
                          <a:latin typeface="Ink Free" panose="03080402000500000000" pitchFamily="66" charset="0"/>
                        </a:rPr>
                        <a:t>I can predict results using the line of best fit on a scatter graph.</a:t>
                      </a:r>
                    </a:p>
                    <a:p>
                      <a:endParaRPr lang="en-GB" sz="1100" b="1" u="sng" dirty="0">
                        <a:solidFill>
                          <a:srgbClr val="002060"/>
                        </a:solidFill>
                        <a:latin typeface="Ink Free" panose="03080402000500000000" pitchFamily="66" charset="0"/>
                      </a:endParaRPr>
                    </a:p>
                  </a:txBody>
                  <a:tcPr marL="65314" marR="65314" marT="32657" marB="32657"/>
                </a:tc>
                <a:extLst>
                  <a:ext uri="{0D108BD9-81ED-4DB2-BD59-A6C34878D82A}">
                    <a16:rowId xmlns:a16="http://schemas.microsoft.com/office/drawing/2014/main" val="2707672348"/>
                  </a:ext>
                </a:extLst>
              </a:tr>
              <a:tr h="2138384">
                <a:tc>
                  <a:txBody>
                    <a:bodyPr/>
                    <a:lstStyle/>
                    <a:p>
                      <a:r>
                        <a:rPr lang="en-GB" sz="1300" dirty="0">
                          <a:solidFill>
                            <a:srgbClr val="002060"/>
                          </a:solidFill>
                          <a:latin typeface="Ink Free" panose="03080402000500000000" pitchFamily="66" charset="0"/>
                        </a:rPr>
                        <a:t>Year 7</a:t>
                      </a: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u="sng" dirty="0">
                          <a:solidFill>
                            <a:srgbClr val="002060"/>
                          </a:solidFill>
                          <a:latin typeface="Ink Free" panose="03080402000500000000" pitchFamily="66" charset="0"/>
                        </a:rPr>
                        <a:t>Stranded</a:t>
                      </a:r>
                    </a:p>
                    <a:p>
                      <a:r>
                        <a:rPr lang="en-GB" sz="1100" b="0" dirty="0">
                          <a:solidFill>
                            <a:srgbClr val="002060"/>
                          </a:solidFill>
                          <a:latin typeface="Ink Free" panose="03080402000500000000" pitchFamily="66" charset="0"/>
                        </a:rPr>
                        <a:t>I can accurately draw a bar chart using success criteria.</a:t>
                      </a:r>
                    </a:p>
                    <a:p>
                      <a:r>
                        <a:rPr lang="en-GB" sz="1100" b="0" dirty="0">
                          <a:solidFill>
                            <a:srgbClr val="002060"/>
                          </a:solidFill>
                          <a:latin typeface="Ink Free" panose="03080402000500000000" pitchFamily="66" charset="0"/>
                        </a:rPr>
                        <a:t>I can calculate the mode, median and range of a set of data.</a:t>
                      </a:r>
                    </a:p>
                  </a:txBody>
                  <a:tcPr marL="65314" marR="65314" marT="32657" marB="32657"/>
                </a:tc>
                <a:tc>
                  <a:txBody>
                    <a:bodyPr/>
                    <a:lstStyle/>
                    <a:p>
                      <a:r>
                        <a:rPr lang="en-GB" sz="1100" b="1" u="sng" dirty="0">
                          <a:solidFill>
                            <a:srgbClr val="002060"/>
                          </a:solidFill>
                          <a:latin typeface="Ink Free" panose="03080402000500000000" pitchFamily="66" charset="0"/>
                        </a:rPr>
                        <a:t>What is Space?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0" dirty="0">
                          <a:solidFill>
                            <a:srgbClr val="002060"/>
                          </a:solidFill>
                          <a:latin typeface="Ink Free" panose="03080402000500000000" pitchFamily="66" charset="0"/>
                        </a:rPr>
                        <a:t>I can accurately draw a line graph with my own suitable scale.</a:t>
                      </a:r>
                      <a:endParaRPr lang="en-GB" sz="1100" b="1" u="sng" dirty="0">
                        <a:solidFill>
                          <a:srgbClr val="002060"/>
                        </a:solidFill>
                        <a:latin typeface="Ink Free" panose="03080402000500000000" pitchFamily="66" charset="0"/>
                      </a:endParaRPr>
                    </a:p>
                    <a:p>
                      <a:r>
                        <a:rPr lang="en-GB" sz="1100" b="0" dirty="0">
                          <a:solidFill>
                            <a:srgbClr val="002060"/>
                          </a:solidFill>
                          <a:latin typeface="Ink Free" panose="03080402000500000000" pitchFamily="66" charset="0"/>
                        </a:rPr>
                        <a:t>I can calculate the mean of a set of data, including decimal numbers.</a:t>
                      </a:r>
                    </a:p>
                    <a:p>
                      <a:r>
                        <a:rPr lang="en-GB" sz="1100" b="0" dirty="0">
                          <a:solidFill>
                            <a:srgbClr val="002060"/>
                          </a:solidFill>
                          <a:latin typeface="Ink Free" panose="03080402000500000000" pitchFamily="66" charset="0"/>
                        </a:rPr>
                        <a:t>I can convert between mm and cm.</a:t>
                      </a:r>
                    </a:p>
                    <a:p>
                      <a:r>
                        <a:rPr lang="en-GB" sz="1100" b="0" dirty="0">
                          <a:solidFill>
                            <a:srgbClr val="002060"/>
                          </a:solidFill>
                          <a:latin typeface="Ink Free" panose="03080402000500000000" pitchFamily="66" charset="0"/>
                        </a:rPr>
                        <a:t>I can use the language of metric units.</a:t>
                      </a:r>
                    </a:p>
                    <a:p>
                      <a:r>
                        <a:rPr lang="en-GB" sz="1100" b="0" dirty="0">
                          <a:solidFill>
                            <a:srgbClr val="002060"/>
                          </a:solidFill>
                          <a:latin typeface="Ink Free" panose="03080402000500000000" pitchFamily="66" charset="0"/>
                        </a:rPr>
                        <a:t>I can convert between different metric units.</a:t>
                      </a:r>
                      <a:endParaRPr lang="en-GB" sz="1100" b="1" u="sng" dirty="0">
                        <a:solidFill>
                          <a:srgbClr val="002060"/>
                        </a:solidFill>
                        <a:latin typeface="Ink Free" panose="03080402000500000000" pitchFamily="66" charset="0"/>
                      </a:endParaRPr>
                    </a:p>
                  </a:txBody>
                  <a:tcPr marL="65314" marR="65314" marT="32657" marB="32657"/>
                </a:tc>
                <a:tc>
                  <a:txBody>
                    <a:bodyPr/>
                    <a:lstStyle/>
                    <a:p>
                      <a:r>
                        <a:rPr lang="en-GB" sz="1100" b="1" u="sng" dirty="0">
                          <a:solidFill>
                            <a:srgbClr val="002060"/>
                          </a:solidFill>
                          <a:latin typeface="Ink Free" panose="03080402000500000000" pitchFamily="66" charset="0"/>
                        </a:rPr>
                        <a:t>Race for life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0" dirty="0">
                          <a:solidFill>
                            <a:srgbClr val="002060"/>
                          </a:solidFill>
                          <a:latin typeface="Ink Free" panose="03080402000500000000" pitchFamily="66" charset="0"/>
                        </a:rPr>
                        <a:t>I can accurately draw a line graph with my own suitable scale.</a:t>
                      </a:r>
                      <a:endParaRPr lang="en-GB" sz="1100" b="1" u="sng"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0" dirty="0">
                          <a:solidFill>
                            <a:srgbClr val="002060"/>
                          </a:solidFill>
                          <a:latin typeface="Ink Free" panose="03080402000500000000" pitchFamily="66" charset="0"/>
                        </a:rPr>
                        <a:t>I can calculate the mean of a set of data, including decimal numbers.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0" dirty="0">
                          <a:solidFill>
                            <a:srgbClr val="002060"/>
                          </a:solidFill>
                          <a:latin typeface="Ink Free" panose="03080402000500000000" pitchFamily="66" charset="0"/>
                        </a:rPr>
                        <a:t>I can collect relevant data to answer posed questions.</a:t>
                      </a:r>
                    </a:p>
                    <a:p>
                      <a:endParaRPr lang="en-GB" sz="1100" b="1" u="sng" dirty="0">
                        <a:solidFill>
                          <a:srgbClr val="002060"/>
                        </a:solidFill>
                        <a:latin typeface="Ink Free" panose="03080402000500000000" pitchFamily="66" charset="0"/>
                      </a:endParaRPr>
                    </a:p>
                    <a:p>
                      <a:r>
                        <a:rPr lang="en-GB" sz="1100" b="1" u="sng" dirty="0">
                          <a:solidFill>
                            <a:srgbClr val="002060"/>
                          </a:solidFill>
                          <a:latin typeface="Ink Free" panose="03080402000500000000" pitchFamily="66" charset="0"/>
                        </a:rPr>
                        <a:t>Elementary</a:t>
                      </a:r>
                    </a:p>
                    <a:p>
                      <a:r>
                        <a:rPr lang="en-GB" sz="1100" b="0" u="none" dirty="0">
                          <a:solidFill>
                            <a:srgbClr val="002060"/>
                          </a:solidFill>
                          <a:latin typeface="Ink Free" panose="03080402000500000000" pitchFamily="66" charset="0"/>
                        </a:rPr>
                        <a:t>I can time events and minutes and seconds, and order the results.</a:t>
                      </a:r>
                    </a:p>
                    <a:p>
                      <a:r>
                        <a:rPr lang="en-GB" sz="1100" b="0" u="none" dirty="0">
                          <a:solidFill>
                            <a:srgbClr val="002060"/>
                          </a:solidFill>
                          <a:latin typeface="Ink Free" panose="03080402000500000000" pitchFamily="66" charset="0"/>
                        </a:rPr>
                        <a:t>I can use the language of metric units: e.g. grams / cm3.</a:t>
                      </a:r>
                    </a:p>
                  </a:txBody>
                  <a:tcPr marL="65314" marR="65314" marT="32657" marB="32657"/>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577427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1524000" y="0"/>
            <a:ext cx="1306286" cy="1242786"/>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6D713FF7-4EA8-44DB-BCE8-907016EE52C7}"/>
              </a:ext>
            </a:extLst>
          </p:cNvPr>
          <p:cNvSpPr txBox="1"/>
          <p:nvPr/>
        </p:nvSpPr>
        <p:spPr>
          <a:xfrm>
            <a:off x="3025312" y="229231"/>
            <a:ext cx="6458857" cy="1147622"/>
          </a:xfrm>
          <a:prstGeom prst="rect">
            <a:avLst/>
          </a:prstGeom>
          <a:noFill/>
        </p:spPr>
        <p:txBody>
          <a:bodyPr wrap="square" rtlCol="0">
            <a:spAutoFit/>
          </a:bodyPr>
          <a:lstStyle/>
          <a:p>
            <a:r>
              <a:rPr lang="en-GB" sz="2286" b="1" dirty="0">
                <a:solidFill>
                  <a:srgbClr val="002060"/>
                </a:solidFill>
                <a:latin typeface="Ink Free"/>
              </a:rPr>
              <a:t>Lower School Plan</a:t>
            </a:r>
          </a:p>
          <a:p>
            <a:r>
              <a:rPr lang="en-GB" sz="2286" b="1" dirty="0">
                <a:solidFill>
                  <a:srgbClr val="002060"/>
                </a:solidFill>
                <a:latin typeface="Ink Free"/>
              </a:rPr>
              <a:t>Subject: Science				</a:t>
            </a:r>
          </a:p>
          <a:p>
            <a:r>
              <a:rPr lang="en-GB" sz="2286" b="1" dirty="0">
                <a:solidFill>
                  <a:srgbClr val="002060"/>
                </a:solidFill>
                <a:latin typeface="Ink Free"/>
              </a:rPr>
              <a:t>DCF Progression</a:t>
            </a:r>
            <a:endParaRPr lang="en-GB" sz="1286" b="1" dirty="0">
              <a:solidFill>
                <a:srgbClr val="002060"/>
              </a:solidFill>
              <a:latin typeface="Ink Free"/>
            </a:endParaRPr>
          </a:p>
        </p:txBody>
      </p:sp>
      <p:graphicFrame>
        <p:nvGraphicFramePr>
          <p:cNvPr id="5" name="Table 4">
            <a:extLst>
              <a:ext uri="{FF2B5EF4-FFF2-40B4-BE49-F238E27FC236}">
                <a16:creationId xmlns:a16="http://schemas.microsoft.com/office/drawing/2014/main" id="{9F312BD4-2485-475A-9C6A-B69C5E9424AB}"/>
              </a:ext>
            </a:extLst>
          </p:cNvPr>
          <p:cNvGraphicFramePr>
            <a:graphicFrameLocks noGrp="1"/>
          </p:cNvGraphicFramePr>
          <p:nvPr>
            <p:extLst/>
          </p:nvPr>
        </p:nvGraphicFramePr>
        <p:xfrm>
          <a:off x="1881253" y="1527628"/>
          <a:ext cx="8792967" cy="3428153"/>
        </p:xfrm>
        <a:graphic>
          <a:graphicData uri="http://schemas.openxmlformats.org/drawingml/2006/table">
            <a:tbl>
              <a:tblPr firstRow="1" bandRow="1">
                <a:tableStyleId>{5C22544A-7EE6-4342-B048-85BDC9FD1C3A}</a:tableStyleId>
              </a:tblPr>
              <a:tblGrid>
                <a:gridCol w="2592288">
                  <a:extLst>
                    <a:ext uri="{9D8B030D-6E8A-4147-A177-3AD203B41FA5}">
                      <a16:colId xmlns:a16="http://schemas.microsoft.com/office/drawing/2014/main" val="4255388034"/>
                    </a:ext>
                  </a:extLst>
                </a:gridCol>
                <a:gridCol w="6200679">
                  <a:extLst>
                    <a:ext uri="{9D8B030D-6E8A-4147-A177-3AD203B41FA5}">
                      <a16:colId xmlns:a16="http://schemas.microsoft.com/office/drawing/2014/main" val="2569708753"/>
                    </a:ext>
                  </a:extLst>
                </a:gridCol>
              </a:tblGrid>
              <a:tr h="394305">
                <a:tc>
                  <a:txBody>
                    <a:bodyPr/>
                    <a:lstStyle/>
                    <a:p>
                      <a:r>
                        <a:rPr lang="en-GB" sz="1300" dirty="0">
                          <a:latin typeface="Ink Free" panose="03080402000500000000" pitchFamily="66" charset="0"/>
                        </a:rPr>
                        <a:t>Term</a:t>
                      </a:r>
                    </a:p>
                  </a:txBody>
                  <a:tcPr marL="65314" marR="65314" marT="32657" marB="32657"/>
                </a:tc>
                <a:tc>
                  <a:txBody>
                    <a:bodyPr/>
                    <a:lstStyle/>
                    <a:p>
                      <a:r>
                        <a:rPr lang="en-GB" sz="1300" dirty="0">
                          <a:latin typeface="Ink Free" panose="03080402000500000000" pitchFamily="66" charset="0"/>
                        </a:rPr>
                        <a:t>3</a:t>
                      </a:r>
                    </a:p>
                  </a:txBody>
                  <a:tcPr marL="65314" marR="65314" marT="32657" marB="32657"/>
                </a:tc>
                <a:extLst>
                  <a:ext uri="{0D108BD9-81ED-4DB2-BD59-A6C34878D82A}">
                    <a16:rowId xmlns:a16="http://schemas.microsoft.com/office/drawing/2014/main" val="1953012476"/>
                  </a:ext>
                </a:extLst>
              </a:tr>
              <a:tr h="966107">
                <a:tc>
                  <a:txBody>
                    <a:bodyPr/>
                    <a:lstStyle/>
                    <a:p>
                      <a:r>
                        <a:rPr lang="en-GB" sz="1300" dirty="0">
                          <a:solidFill>
                            <a:srgbClr val="002060"/>
                          </a:solidFill>
                          <a:latin typeface="Ink Free" panose="03080402000500000000" pitchFamily="66" charset="0"/>
                        </a:rPr>
                        <a:t>Year 9</a:t>
                      </a:r>
                    </a:p>
                  </a:txBody>
                  <a:tcPr marL="65314" marR="65314" marT="32657" marB="32657"/>
                </a:tc>
                <a:tc>
                  <a:txBody>
                    <a:bodyPr/>
                    <a:lstStyle/>
                    <a:p>
                      <a:r>
                        <a:rPr lang="en-GB" sz="1300" b="1" u="sng" dirty="0">
                          <a:solidFill>
                            <a:srgbClr val="002060"/>
                          </a:solidFill>
                          <a:latin typeface="Ink Free" panose="03080402000500000000" pitchFamily="66" charset="0"/>
                        </a:rPr>
                        <a:t>Keep it moving</a:t>
                      </a:r>
                    </a:p>
                    <a:p>
                      <a:r>
                        <a:rPr lang="en-GB" sz="1300" b="1" u="none" dirty="0">
                          <a:solidFill>
                            <a:srgbClr val="002060"/>
                          </a:solidFill>
                          <a:latin typeface="Ink Free" panose="03080402000500000000" pitchFamily="66" charset="0"/>
                        </a:rPr>
                        <a:t>Use a spreadsheet to collect data and identify the material of different objects using their density values:</a:t>
                      </a:r>
                    </a:p>
                    <a:p>
                      <a:r>
                        <a:rPr lang="en-GB" sz="1400" dirty="0">
                          <a:latin typeface="Ink Free" panose="03080402000500000000" pitchFamily="66" charset="0"/>
                        </a:rPr>
                        <a:t>Learners should make use of the VLOOKUP function to look up values in a table.</a:t>
                      </a:r>
                      <a:endParaRPr lang="en-GB" sz="1300" b="1" u="sng" dirty="0">
                        <a:solidFill>
                          <a:srgbClr val="002060"/>
                        </a:solidFill>
                        <a:latin typeface="Ink Free" panose="03080402000500000000" pitchFamily="66" charset="0"/>
                      </a:endParaRPr>
                    </a:p>
                  </a:txBody>
                  <a:tcPr marL="65314" marR="65314" marT="32657" marB="32657"/>
                </a:tc>
                <a:extLst>
                  <a:ext uri="{0D108BD9-81ED-4DB2-BD59-A6C34878D82A}">
                    <a16:rowId xmlns:a16="http://schemas.microsoft.com/office/drawing/2014/main" val="2287100114"/>
                  </a:ext>
                </a:extLst>
              </a:tr>
              <a:tr h="966107">
                <a:tc>
                  <a:txBody>
                    <a:bodyPr/>
                    <a:lstStyle/>
                    <a:p>
                      <a:r>
                        <a:rPr lang="en-GB" sz="1300" dirty="0">
                          <a:solidFill>
                            <a:srgbClr val="002060"/>
                          </a:solidFill>
                          <a:latin typeface="Ink Free" panose="03080402000500000000" pitchFamily="66" charset="0"/>
                        </a:rPr>
                        <a:t>Year 8</a:t>
                      </a:r>
                    </a:p>
                  </a:txBody>
                  <a:tcPr marL="65314" marR="65314" marT="32657" marB="32657"/>
                </a:tc>
                <a:tc>
                  <a:txBody>
                    <a:bodyPr/>
                    <a:lstStyle/>
                    <a:p>
                      <a:r>
                        <a:rPr lang="en-GB" sz="1300" b="1" u="sng" dirty="0">
                          <a:solidFill>
                            <a:srgbClr val="002060"/>
                          </a:solidFill>
                          <a:latin typeface="Ink Free" panose="03080402000500000000" pitchFamily="66" charset="0"/>
                        </a:rPr>
                        <a:t>Cost of life</a:t>
                      </a:r>
                    </a:p>
                    <a:p>
                      <a:r>
                        <a:rPr lang="en-GB" sz="1300" b="1" u="none" dirty="0">
                          <a:solidFill>
                            <a:srgbClr val="002060"/>
                          </a:solidFill>
                          <a:latin typeface="Ink Free" panose="03080402000500000000" pitchFamily="66" charset="0"/>
                        </a:rPr>
                        <a:t>Use a spreadsheet to calculate carbon footprints:</a:t>
                      </a:r>
                    </a:p>
                    <a:p>
                      <a:r>
                        <a:rPr lang="en-GB" sz="1400" dirty="0">
                          <a:latin typeface="Ink Free" panose="03080402000500000000" pitchFamily="66" charset="0"/>
                        </a:rPr>
                        <a:t>Learners should sort data across multiple columns and use conditional formatting to automatically apply colour. They should also make use of the IF function.</a:t>
                      </a:r>
                      <a:endParaRPr lang="en-GB" sz="1300" b="1" u="sng" dirty="0">
                        <a:solidFill>
                          <a:srgbClr val="002060"/>
                        </a:solidFill>
                        <a:latin typeface="Ink Free" panose="03080402000500000000" pitchFamily="66" charset="0"/>
                      </a:endParaRPr>
                    </a:p>
                  </a:txBody>
                  <a:tcPr marL="65314" marR="65314" marT="32657" marB="32657"/>
                </a:tc>
                <a:extLst>
                  <a:ext uri="{0D108BD9-81ED-4DB2-BD59-A6C34878D82A}">
                    <a16:rowId xmlns:a16="http://schemas.microsoft.com/office/drawing/2014/main" val="2707672348"/>
                  </a:ext>
                </a:extLst>
              </a:tr>
              <a:tr h="966107">
                <a:tc>
                  <a:txBody>
                    <a:bodyPr/>
                    <a:lstStyle/>
                    <a:p>
                      <a:r>
                        <a:rPr lang="en-GB" sz="1300" dirty="0">
                          <a:solidFill>
                            <a:srgbClr val="002060"/>
                          </a:solidFill>
                          <a:latin typeface="Ink Free" panose="03080402000500000000" pitchFamily="66" charset="0"/>
                        </a:rPr>
                        <a:t>Year 7</a:t>
                      </a:r>
                    </a:p>
                  </a:txBody>
                  <a:tcPr marL="65314" marR="65314" marT="32657" marB="32657"/>
                </a:tc>
                <a:tc>
                  <a:txBody>
                    <a:bodyPr/>
                    <a:lstStyle/>
                    <a:p>
                      <a:r>
                        <a:rPr lang="en-GB" sz="1300" b="1" u="sng" dirty="0">
                          <a:solidFill>
                            <a:srgbClr val="002060"/>
                          </a:solidFill>
                          <a:latin typeface="Ink Free" panose="03080402000500000000" pitchFamily="66" charset="0"/>
                        </a:rPr>
                        <a:t>Race for life</a:t>
                      </a:r>
                    </a:p>
                    <a:p>
                      <a:r>
                        <a:rPr lang="en-GB" sz="1300" b="1" u="none" dirty="0">
                          <a:solidFill>
                            <a:srgbClr val="002060"/>
                          </a:solidFill>
                          <a:latin typeface="Ink Free" panose="03080402000500000000" pitchFamily="66" charset="0"/>
                        </a:rPr>
                        <a:t>Use a spreadsheet to collect heart rate data:</a:t>
                      </a:r>
                    </a:p>
                    <a:p>
                      <a:r>
                        <a:rPr lang="en-GB" sz="1400" dirty="0">
                          <a:latin typeface="Ink Free" panose="03080402000500000000" pitchFamily="66" charset="0"/>
                        </a:rPr>
                        <a:t>Learners need to use basic formulae and functions such as SUM/MIN/MAX/ AVERAGE. They should also use the COUNTIF function. Use of enhanced formatting of cells and sorting data using one column should also be evident.</a:t>
                      </a:r>
                      <a:endParaRPr lang="en-GB" sz="1300" b="1" u="sng" dirty="0">
                        <a:solidFill>
                          <a:srgbClr val="002060"/>
                        </a:solidFill>
                        <a:latin typeface="Ink Free" panose="03080402000500000000" pitchFamily="66" charset="0"/>
                      </a:endParaRPr>
                    </a:p>
                  </a:txBody>
                  <a:tcPr marL="65314" marR="65314" marT="32657" marB="32657"/>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721693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1524000" y="0"/>
            <a:ext cx="1306286" cy="1242786"/>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6D713FF7-4EA8-44DB-BCE8-907016EE52C7}"/>
              </a:ext>
            </a:extLst>
          </p:cNvPr>
          <p:cNvSpPr txBox="1"/>
          <p:nvPr/>
        </p:nvSpPr>
        <p:spPr>
          <a:xfrm>
            <a:off x="3025312" y="229231"/>
            <a:ext cx="6458857" cy="1147622"/>
          </a:xfrm>
          <a:prstGeom prst="rect">
            <a:avLst/>
          </a:prstGeom>
          <a:noFill/>
        </p:spPr>
        <p:txBody>
          <a:bodyPr wrap="square" rtlCol="0">
            <a:spAutoFit/>
          </a:bodyPr>
          <a:lstStyle/>
          <a:p>
            <a:r>
              <a:rPr lang="en-GB" sz="2286" b="1" dirty="0">
                <a:solidFill>
                  <a:srgbClr val="002060"/>
                </a:solidFill>
                <a:latin typeface="Ink Free"/>
              </a:rPr>
              <a:t>Lower School Plan</a:t>
            </a:r>
          </a:p>
          <a:p>
            <a:r>
              <a:rPr lang="en-GB" sz="2286" b="1" dirty="0">
                <a:solidFill>
                  <a:srgbClr val="002060"/>
                </a:solidFill>
                <a:latin typeface="Ink Free"/>
              </a:rPr>
              <a:t>Subject: Science</a:t>
            </a:r>
          </a:p>
          <a:p>
            <a:r>
              <a:rPr lang="en-GB" sz="2286" b="1" dirty="0">
                <a:solidFill>
                  <a:srgbClr val="002060"/>
                </a:solidFill>
                <a:latin typeface="Ink Free"/>
              </a:rPr>
              <a:t>CWRE Progression</a:t>
            </a:r>
            <a:endParaRPr lang="en-GB" sz="1286" b="1" dirty="0">
              <a:solidFill>
                <a:srgbClr val="002060"/>
              </a:solidFill>
              <a:latin typeface="Ink Free"/>
            </a:endParaRPr>
          </a:p>
        </p:txBody>
      </p:sp>
      <p:graphicFrame>
        <p:nvGraphicFramePr>
          <p:cNvPr id="4" name="Table 3">
            <a:extLst>
              <a:ext uri="{FF2B5EF4-FFF2-40B4-BE49-F238E27FC236}">
                <a16:creationId xmlns:a16="http://schemas.microsoft.com/office/drawing/2014/main" id="{B06EDEC8-7F1F-41E8-AF50-403D9E3EDB33}"/>
              </a:ext>
            </a:extLst>
          </p:cNvPr>
          <p:cNvGraphicFramePr>
            <a:graphicFrameLocks noGrp="1"/>
          </p:cNvGraphicFramePr>
          <p:nvPr>
            <p:extLst/>
          </p:nvPr>
        </p:nvGraphicFramePr>
        <p:xfrm>
          <a:off x="1954893" y="1705428"/>
          <a:ext cx="8960155" cy="4503056"/>
        </p:xfrm>
        <a:graphic>
          <a:graphicData uri="http://schemas.openxmlformats.org/drawingml/2006/table">
            <a:tbl>
              <a:tblPr firstRow="1" bandRow="1">
                <a:tableStyleId>{5C22544A-7EE6-4342-B048-85BDC9FD1C3A}</a:tableStyleId>
              </a:tblPr>
              <a:tblGrid>
                <a:gridCol w="1146686">
                  <a:extLst>
                    <a:ext uri="{9D8B030D-6E8A-4147-A177-3AD203B41FA5}">
                      <a16:colId xmlns:a16="http://schemas.microsoft.com/office/drawing/2014/main" val="4255388034"/>
                    </a:ext>
                  </a:extLst>
                </a:gridCol>
                <a:gridCol w="2733381">
                  <a:extLst>
                    <a:ext uri="{9D8B030D-6E8A-4147-A177-3AD203B41FA5}">
                      <a16:colId xmlns:a16="http://schemas.microsoft.com/office/drawing/2014/main" val="737985667"/>
                    </a:ext>
                  </a:extLst>
                </a:gridCol>
                <a:gridCol w="2840049">
                  <a:extLst>
                    <a:ext uri="{9D8B030D-6E8A-4147-A177-3AD203B41FA5}">
                      <a16:colId xmlns:a16="http://schemas.microsoft.com/office/drawing/2014/main" val="1945210272"/>
                    </a:ext>
                  </a:extLst>
                </a:gridCol>
                <a:gridCol w="2240039">
                  <a:extLst>
                    <a:ext uri="{9D8B030D-6E8A-4147-A177-3AD203B41FA5}">
                      <a16:colId xmlns:a16="http://schemas.microsoft.com/office/drawing/2014/main" val="2569708753"/>
                    </a:ext>
                  </a:extLst>
                </a:gridCol>
              </a:tblGrid>
              <a:tr h="344714">
                <a:tc>
                  <a:txBody>
                    <a:bodyPr/>
                    <a:lstStyle/>
                    <a:p>
                      <a:r>
                        <a:rPr lang="en-GB" sz="1300" dirty="0">
                          <a:latin typeface="Ink Free" panose="03080402000500000000" pitchFamily="66" charset="0"/>
                        </a:rPr>
                        <a:t>Term</a:t>
                      </a:r>
                    </a:p>
                  </a:txBody>
                  <a:tcPr marL="65314" marR="65314" marT="32657" marB="32657"/>
                </a:tc>
                <a:tc>
                  <a:txBody>
                    <a:bodyPr/>
                    <a:lstStyle/>
                    <a:p>
                      <a:r>
                        <a:rPr lang="en-GB" sz="1300" dirty="0">
                          <a:latin typeface="Ink Free" panose="03080402000500000000" pitchFamily="66" charset="0"/>
                        </a:rPr>
                        <a:t>1</a:t>
                      </a:r>
                    </a:p>
                  </a:txBody>
                  <a:tcPr marL="65314" marR="65314" marT="32657" marB="32657"/>
                </a:tc>
                <a:tc>
                  <a:txBody>
                    <a:bodyPr/>
                    <a:lstStyle/>
                    <a:p>
                      <a:r>
                        <a:rPr lang="en-GB" sz="1300" dirty="0">
                          <a:latin typeface="Ink Free" panose="03080402000500000000" pitchFamily="66" charset="0"/>
                        </a:rPr>
                        <a:t>2</a:t>
                      </a:r>
                    </a:p>
                  </a:txBody>
                  <a:tcPr marL="65314" marR="65314" marT="32657" marB="32657"/>
                </a:tc>
                <a:tc>
                  <a:txBody>
                    <a:bodyPr/>
                    <a:lstStyle/>
                    <a:p>
                      <a:r>
                        <a:rPr lang="en-GB" sz="1300" dirty="0">
                          <a:latin typeface="Ink Free" panose="03080402000500000000" pitchFamily="66" charset="0"/>
                        </a:rPr>
                        <a:t>3</a:t>
                      </a:r>
                    </a:p>
                  </a:txBody>
                  <a:tcPr marL="65314" marR="65314" marT="32657" marB="32657"/>
                </a:tc>
                <a:extLst>
                  <a:ext uri="{0D108BD9-81ED-4DB2-BD59-A6C34878D82A}">
                    <a16:rowId xmlns:a16="http://schemas.microsoft.com/office/drawing/2014/main" val="1953012476"/>
                  </a:ext>
                </a:extLst>
              </a:tr>
              <a:tr h="966107">
                <a:tc>
                  <a:txBody>
                    <a:bodyPr/>
                    <a:lstStyle/>
                    <a:p>
                      <a:r>
                        <a:rPr lang="en-GB" sz="1300" dirty="0">
                          <a:solidFill>
                            <a:srgbClr val="002060"/>
                          </a:solidFill>
                          <a:latin typeface="Ink Free" panose="03080402000500000000" pitchFamily="66" charset="0"/>
                        </a:rPr>
                        <a:t>Year 7</a:t>
                      </a: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1a: </a:t>
                      </a:r>
                      <a:r>
                        <a:rPr lang="en-GB" sz="1400" dirty="0"/>
                        <a:t>Who am I? </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1b. </a:t>
                      </a:r>
                      <a:r>
                        <a:rPr lang="en-GB" sz="1400" dirty="0"/>
                        <a:t>Exploring Possibilities – Dream Jobs!</a:t>
                      </a:r>
                    </a:p>
                    <a:p>
                      <a:endParaRPr lang="en-GB" sz="1300" b="1" dirty="0">
                        <a:solidFill>
                          <a:srgbClr val="002060"/>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2a. </a:t>
                      </a:r>
                      <a:r>
                        <a:rPr lang="en-GB" sz="1400" dirty="0"/>
                        <a:t>What is a career in my subject?</a:t>
                      </a:r>
                    </a:p>
                    <a:p>
                      <a:endParaRPr lang="en-GB" sz="13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2b. </a:t>
                      </a:r>
                      <a:r>
                        <a:rPr lang="en-GB" sz="1400" dirty="0"/>
                        <a:t>What is an entrepreneur? Can my subject lead me to be one?</a:t>
                      </a:r>
                    </a:p>
                    <a:p>
                      <a:endParaRPr lang="en-GB" sz="1300" b="1" dirty="0">
                        <a:solidFill>
                          <a:srgbClr val="A39665"/>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3a. </a:t>
                      </a:r>
                      <a:r>
                        <a:rPr lang="en-GB" sz="1400" dirty="0"/>
                        <a:t>What is work-life balance? </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3b. </a:t>
                      </a:r>
                      <a:r>
                        <a:rPr lang="en-GB" sz="1400" dirty="0"/>
                        <a:t>Careers and the future</a:t>
                      </a:r>
                    </a:p>
                    <a:p>
                      <a:endParaRPr lang="en-GB" sz="1300" b="1" dirty="0">
                        <a:solidFill>
                          <a:srgbClr val="002060"/>
                        </a:solidFill>
                        <a:latin typeface="Ink Free" panose="03080402000500000000" pitchFamily="66" charset="0"/>
                      </a:endParaRPr>
                    </a:p>
                  </a:txBody>
                  <a:tcPr marL="65314" marR="65314" marT="32657" marB="32657"/>
                </a:tc>
                <a:extLst>
                  <a:ext uri="{0D108BD9-81ED-4DB2-BD59-A6C34878D82A}">
                    <a16:rowId xmlns:a16="http://schemas.microsoft.com/office/drawing/2014/main" val="2287100114"/>
                  </a:ext>
                </a:extLst>
              </a:tr>
              <a:tr h="1066524">
                <a:tc>
                  <a:txBody>
                    <a:bodyPr/>
                    <a:lstStyle/>
                    <a:p>
                      <a:r>
                        <a:rPr lang="en-GB" sz="1300" dirty="0">
                          <a:solidFill>
                            <a:srgbClr val="002060"/>
                          </a:solidFill>
                          <a:latin typeface="Ink Free" panose="03080402000500000000" pitchFamily="66" charset="0"/>
                        </a:rPr>
                        <a:t>Year 8</a:t>
                      </a: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1a. </a:t>
                      </a:r>
                      <a:r>
                        <a:rPr lang="en-GB" sz="1400" dirty="0"/>
                        <a:t>What are my interests?</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1b. </a:t>
                      </a:r>
                      <a:r>
                        <a:rPr lang="en-GB" sz="1400" dirty="0"/>
                        <a:t>Job applications and CV’s – how can my subject enhance mine?</a:t>
                      </a:r>
                    </a:p>
                    <a:p>
                      <a:endParaRPr lang="en-GB" sz="1300" b="1" dirty="0">
                        <a:solidFill>
                          <a:srgbClr val="002060"/>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2a. </a:t>
                      </a:r>
                      <a:r>
                        <a:rPr lang="en-GB" sz="1400" dirty="0"/>
                        <a:t>Challenges and rewards of work</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2b. </a:t>
                      </a:r>
                      <a:r>
                        <a:rPr lang="en-GB" sz="1400" dirty="0"/>
                        <a:t>Creating the life you want – how can skill development in my subject help? Create a vision board</a:t>
                      </a:r>
                    </a:p>
                    <a:p>
                      <a:endParaRPr lang="en-GB" sz="1300" b="1" dirty="0">
                        <a:solidFill>
                          <a:srgbClr val="002060"/>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3a. </a:t>
                      </a:r>
                      <a:r>
                        <a:rPr lang="en-GB" sz="1400" dirty="0"/>
                        <a:t>What does success mean to me? What does it look like in my subject?</a:t>
                      </a:r>
                    </a:p>
                    <a:p>
                      <a:endParaRPr lang="en-GB" sz="13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3b. </a:t>
                      </a:r>
                      <a:r>
                        <a:rPr lang="en-GB" sz="1400" dirty="0"/>
                        <a:t>Careers and the climate</a:t>
                      </a:r>
                    </a:p>
                    <a:p>
                      <a:endParaRPr lang="en-GB" sz="1300" b="1" dirty="0">
                        <a:solidFill>
                          <a:srgbClr val="A39665"/>
                        </a:solidFill>
                        <a:latin typeface="Ink Free" panose="03080402000500000000" pitchFamily="66" charset="0"/>
                      </a:endParaRPr>
                    </a:p>
                  </a:txBody>
                  <a:tcPr marL="65314" marR="65314" marT="32657" marB="32657"/>
                </a:tc>
                <a:extLst>
                  <a:ext uri="{0D108BD9-81ED-4DB2-BD59-A6C34878D82A}">
                    <a16:rowId xmlns:a16="http://schemas.microsoft.com/office/drawing/2014/main" val="2707672348"/>
                  </a:ext>
                </a:extLst>
              </a:tr>
              <a:tr h="966107">
                <a:tc>
                  <a:txBody>
                    <a:bodyPr/>
                    <a:lstStyle/>
                    <a:p>
                      <a:r>
                        <a:rPr lang="en-GB" sz="1300" dirty="0">
                          <a:solidFill>
                            <a:srgbClr val="002060"/>
                          </a:solidFill>
                          <a:latin typeface="Ink Free" panose="03080402000500000000" pitchFamily="66" charset="0"/>
                        </a:rPr>
                        <a:t>Year 9</a:t>
                      </a: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1a. </a:t>
                      </a:r>
                      <a:r>
                        <a:rPr lang="en-GB" sz="1400" dirty="0"/>
                        <a:t>What are my skills?</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1b. </a:t>
                      </a:r>
                      <a:r>
                        <a:rPr lang="en-GB" sz="1400" dirty="0"/>
                        <a:t>What comes after school? Learning pathways for my subject</a:t>
                      </a:r>
                    </a:p>
                    <a:p>
                      <a:endParaRPr lang="en-GB" sz="1300" b="1" dirty="0">
                        <a:solidFill>
                          <a:srgbClr val="002060"/>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2a. </a:t>
                      </a:r>
                      <a:r>
                        <a:rPr lang="en-GB" sz="1400" dirty="0"/>
                        <a:t>Decision making – choosing what to study at KS4. </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2b. </a:t>
                      </a:r>
                      <a:r>
                        <a:rPr lang="en-GB" sz="1400" dirty="0"/>
                        <a:t>Taking control of your career journey. How to overcome potential barriers</a:t>
                      </a:r>
                    </a:p>
                    <a:p>
                      <a:endParaRPr lang="en-GB" sz="1300" b="1" dirty="0">
                        <a:solidFill>
                          <a:srgbClr val="002060"/>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3a. </a:t>
                      </a:r>
                      <a:r>
                        <a:rPr lang="en-GB" sz="1400" dirty="0"/>
                        <a:t>Working and earning, managing your money</a:t>
                      </a:r>
                    </a:p>
                    <a:p>
                      <a:endParaRPr lang="en-GB" sz="13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3b. </a:t>
                      </a:r>
                      <a:r>
                        <a:rPr lang="en-GB" sz="1400" dirty="0"/>
                        <a:t>What is the labour market and what is it saying about jobs in your subject sector?</a:t>
                      </a:r>
                    </a:p>
                    <a:p>
                      <a:endParaRPr lang="en-GB" sz="1300" b="1" dirty="0">
                        <a:solidFill>
                          <a:srgbClr val="A39665"/>
                        </a:solidFill>
                        <a:latin typeface="Ink Free" panose="03080402000500000000" pitchFamily="66" charset="0"/>
                      </a:endParaRPr>
                    </a:p>
                  </a:txBody>
                  <a:tcPr marL="65314" marR="65314" marT="32657" marB="32657"/>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9506345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1524000" y="181649"/>
            <a:ext cx="1306286" cy="1242786"/>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6D713FF7-4EA8-44DB-BCE8-907016EE52C7}"/>
              </a:ext>
            </a:extLst>
          </p:cNvPr>
          <p:cNvSpPr txBox="1"/>
          <p:nvPr/>
        </p:nvSpPr>
        <p:spPr>
          <a:xfrm>
            <a:off x="3025312" y="229231"/>
            <a:ext cx="6458857" cy="1147622"/>
          </a:xfrm>
          <a:prstGeom prst="rect">
            <a:avLst/>
          </a:prstGeom>
          <a:noFill/>
        </p:spPr>
        <p:txBody>
          <a:bodyPr wrap="square" rtlCol="0">
            <a:spAutoFit/>
          </a:bodyPr>
          <a:lstStyle/>
          <a:p>
            <a:r>
              <a:rPr lang="en-GB" sz="2286" b="1" dirty="0">
                <a:solidFill>
                  <a:srgbClr val="002060"/>
                </a:solidFill>
                <a:latin typeface="Ink Free"/>
              </a:rPr>
              <a:t>Upper School Plan</a:t>
            </a:r>
          </a:p>
          <a:p>
            <a:r>
              <a:rPr lang="en-GB" sz="2286" b="1" dirty="0">
                <a:solidFill>
                  <a:srgbClr val="002060"/>
                </a:solidFill>
                <a:latin typeface="Ink Free"/>
              </a:rPr>
              <a:t>Subject: Science		</a:t>
            </a:r>
          </a:p>
          <a:p>
            <a:r>
              <a:rPr lang="en-GB" sz="2286" b="1" dirty="0">
                <a:solidFill>
                  <a:srgbClr val="002060"/>
                </a:solidFill>
                <a:latin typeface="Ink Free"/>
              </a:rPr>
              <a:t>CWRE Progression</a:t>
            </a:r>
            <a:endParaRPr lang="en-GB" sz="1286" b="1" dirty="0">
              <a:solidFill>
                <a:srgbClr val="002060"/>
              </a:solidFill>
              <a:latin typeface="Ink Free"/>
            </a:endParaRPr>
          </a:p>
        </p:txBody>
      </p:sp>
      <p:graphicFrame>
        <p:nvGraphicFramePr>
          <p:cNvPr id="4" name="Table 3">
            <a:extLst>
              <a:ext uri="{FF2B5EF4-FFF2-40B4-BE49-F238E27FC236}">
                <a16:creationId xmlns:a16="http://schemas.microsoft.com/office/drawing/2014/main" id="{B06EDEC8-7F1F-41E8-AF50-403D9E3EDB33}"/>
              </a:ext>
            </a:extLst>
          </p:cNvPr>
          <p:cNvGraphicFramePr>
            <a:graphicFrameLocks noGrp="1"/>
          </p:cNvGraphicFramePr>
          <p:nvPr>
            <p:extLst/>
          </p:nvPr>
        </p:nvGraphicFramePr>
        <p:xfrm>
          <a:off x="1954893" y="1705428"/>
          <a:ext cx="8960155" cy="4041502"/>
        </p:xfrm>
        <a:graphic>
          <a:graphicData uri="http://schemas.openxmlformats.org/drawingml/2006/table">
            <a:tbl>
              <a:tblPr firstRow="1" bandRow="1">
                <a:tableStyleId>{5C22544A-7EE6-4342-B048-85BDC9FD1C3A}</a:tableStyleId>
              </a:tblPr>
              <a:tblGrid>
                <a:gridCol w="1146686">
                  <a:extLst>
                    <a:ext uri="{9D8B030D-6E8A-4147-A177-3AD203B41FA5}">
                      <a16:colId xmlns:a16="http://schemas.microsoft.com/office/drawing/2014/main" val="4255388034"/>
                    </a:ext>
                  </a:extLst>
                </a:gridCol>
                <a:gridCol w="2733381">
                  <a:extLst>
                    <a:ext uri="{9D8B030D-6E8A-4147-A177-3AD203B41FA5}">
                      <a16:colId xmlns:a16="http://schemas.microsoft.com/office/drawing/2014/main" val="737985667"/>
                    </a:ext>
                  </a:extLst>
                </a:gridCol>
                <a:gridCol w="2840049">
                  <a:extLst>
                    <a:ext uri="{9D8B030D-6E8A-4147-A177-3AD203B41FA5}">
                      <a16:colId xmlns:a16="http://schemas.microsoft.com/office/drawing/2014/main" val="1945210272"/>
                    </a:ext>
                  </a:extLst>
                </a:gridCol>
                <a:gridCol w="2240039">
                  <a:extLst>
                    <a:ext uri="{9D8B030D-6E8A-4147-A177-3AD203B41FA5}">
                      <a16:colId xmlns:a16="http://schemas.microsoft.com/office/drawing/2014/main" val="2569708753"/>
                    </a:ext>
                  </a:extLst>
                </a:gridCol>
              </a:tblGrid>
              <a:tr h="344714">
                <a:tc>
                  <a:txBody>
                    <a:bodyPr/>
                    <a:lstStyle/>
                    <a:p>
                      <a:r>
                        <a:rPr lang="en-GB" sz="1300" dirty="0">
                          <a:latin typeface="Ink Free" panose="03080402000500000000" pitchFamily="66" charset="0"/>
                        </a:rPr>
                        <a:t>Term</a:t>
                      </a:r>
                    </a:p>
                  </a:txBody>
                  <a:tcPr marL="65314" marR="65314" marT="32657" marB="32657"/>
                </a:tc>
                <a:tc>
                  <a:txBody>
                    <a:bodyPr/>
                    <a:lstStyle/>
                    <a:p>
                      <a:r>
                        <a:rPr lang="en-GB" sz="1300" dirty="0">
                          <a:latin typeface="Ink Free" panose="03080402000500000000" pitchFamily="66" charset="0"/>
                        </a:rPr>
                        <a:t>1</a:t>
                      </a:r>
                    </a:p>
                  </a:txBody>
                  <a:tcPr marL="65314" marR="65314" marT="32657" marB="32657"/>
                </a:tc>
                <a:tc>
                  <a:txBody>
                    <a:bodyPr/>
                    <a:lstStyle/>
                    <a:p>
                      <a:r>
                        <a:rPr lang="en-GB" sz="1300" dirty="0">
                          <a:latin typeface="Ink Free" panose="03080402000500000000" pitchFamily="66" charset="0"/>
                        </a:rPr>
                        <a:t>2</a:t>
                      </a:r>
                    </a:p>
                  </a:txBody>
                  <a:tcPr marL="65314" marR="65314" marT="32657" marB="32657"/>
                </a:tc>
                <a:tc>
                  <a:txBody>
                    <a:bodyPr/>
                    <a:lstStyle/>
                    <a:p>
                      <a:r>
                        <a:rPr lang="en-GB" sz="1300" dirty="0">
                          <a:latin typeface="Ink Free" panose="03080402000500000000" pitchFamily="66" charset="0"/>
                        </a:rPr>
                        <a:t>3</a:t>
                      </a:r>
                    </a:p>
                  </a:txBody>
                  <a:tcPr marL="65314" marR="65314" marT="32657" marB="32657"/>
                </a:tc>
                <a:extLst>
                  <a:ext uri="{0D108BD9-81ED-4DB2-BD59-A6C34878D82A}">
                    <a16:rowId xmlns:a16="http://schemas.microsoft.com/office/drawing/2014/main" val="1953012476"/>
                  </a:ext>
                </a:extLst>
              </a:tr>
              <a:tr h="966107">
                <a:tc>
                  <a:txBody>
                    <a:bodyPr/>
                    <a:lstStyle/>
                    <a:p>
                      <a:r>
                        <a:rPr lang="en-GB" sz="1300" dirty="0">
                          <a:solidFill>
                            <a:srgbClr val="002060"/>
                          </a:solidFill>
                          <a:latin typeface="Ink Free" panose="03080402000500000000" pitchFamily="66" charset="0"/>
                        </a:rPr>
                        <a:t>Year 10</a:t>
                      </a:r>
                    </a:p>
                  </a:txBody>
                  <a:tcPr marL="65314" marR="65314" marT="32657" marB="32657"/>
                </a:tc>
                <a:tc>
                  <a:txBody>
                    <a:bodyPr/>
                    <a:lstStyle/>
                    <a:p>
                      <a:r>
                        <a:rPr lang="en-GB" sz="1300" b="1" dirty="0">
                          <a:solidFill>
                            <a:srgbClr val="002060"/>
                          </a:solidFill>
                          <a:latin typeface="Ink Free" panose="03080402000500000000" pitchFamily="66" charset="0"/>
                        </a:rPr>
                        <a:t>1a: </a:t>
                      </a:r>
                      <a:r>
                        <a:rPr lang="en-GB" sz="1400" dirty="0"/>
                        <a:t>Interests and Skills Profile – what makes you good at this subject? How will your skills transfer into the world of work?</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1b. </a:t>
                      </a:r>
                      <a:r>
                        <a:rPr lang="en-GB" sz="1400" dirty="0"/>
                        <a:t>Preparing to go on work experience. How is skill development in my subject helping you prepare?</a:t>
                      </a:r>
                    </a:p>
                    <a:p>
                      <a:endParaRPr lang="en-GB" sz="1300" b="1" dirty="0">
                        <a:solidFill>
                          <a:srgbClr val="002060"/>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2a. </a:t>
                      </a:r>
                      <a:r>
                        <a:rPr lang="en-GB" sz="1400" dirty="0"/>
                        <a:t>In person, hybrid, remote. What works best for your subject sector?</a:t>
                      </a:r>
                    </a:p>
                    <a:p>
                      <a:endParaRPr lang="en-GB" sz="13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2b. </a:t>
                      </a:r>
                      <a:r>
                        <a:rPr lang="en-GB" sz="1400" dirty="0"/>
                        <a:t>Taking control of your career journey. How to overcome potential barriers</a:t>
                      </a:r>
                    </a:p>
                    <a:p>
                      <a:endParaRPr lang="en-GB" sz="1300" b="1" dirty="0">
                        <a:solidFill>
                          <a:srgbClr val="A39665"/>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3a. </a:t>
                      </a:r>
                      <a:r>
                        <a:rPr lang="en-GB" sz="1400" dirty="0"/>
                        <a:t>Wellbeing in the workplace. Discuss jobs linked to your subject and the possible challenges employees may face.</a:t>
                      </a:r>
                    </a:p>
                    <a:p>
                      <a:endParaRPr lang="en-GB" sz="1300" b="1" dirty="0">
                        <a:solidFill>
                          <a:srgbClr val="002060"/>
                        </a:solidFill>
                        <a:latin typeface="Ink Free" panose="03080402000500000000" pitchFamily="66" charset="0"/>
                      </a:endParaRPr>
                    </a:p>
                    <a:p>
                      <a:r>
                        <a:rPr lang="en-GB" sz="1300" b="1" dirty="0">
                          <a:solidFill>
                            <a:srgbClr val="002060"/>
                          </a:solidFill>
                          <a:latin typeface="Ink Free" panose="03080402000500000000" pitchFamily="66" charset="0"/>
                        </a:rPr>
                        <a:t>3b. </a:t>
                      </a:r>
                      <a:r>
                        <a:rPr lang="en-GB" sz="1400" dirty="0"/>
                        <a:t>What are my employability skills? How does my subject make students employable.</a:t>
                      </a:r>
                    </a:p>
                    <a:p>
                      <a:endParaRPr lang="en-GB" sz="1300" b="1" dirty="0">
                        <a:solidFill>
                          <a:srgbClr val="002060"/>
                        </a:solidFill>
                        <a:latin typeface="Ink Free" panose="03080402000500000000" pitchFamily="66" charset="0"/>
                      </a:endParaRPr>
                    </a:p>
                  </a:txBody>
                  <a:tcPr marL="65314" marR="65314" marT="32657" marB="32657"/>
                </a:tc>
                <a:extLst>
                  <a:ext uri="{0D108BD9-81ED-4DB2-BD59-A6C34878D82A}">
                    <a16:rowId xmlns:a16="http://schemas.microsoft.com/office/drawing/2014/main" val="2287100114"/>
                  </a:ext>
                </a:extLst>
              </a:tr>
              <a:tr h="1066524">
                <a:tc>
                  <a:txBody>
                    <a:bodyPr/>
                    <a:lstStyle/>
                    <a:p>
                      <a:r>
                        <a:rPr lang="en-GB" sz="1300" dirty="0">
                          <a:solidFill>
                            <a:srgbClr val="002060"/>
                          </a:solidFill>
                          <a:latin typeface="Ink Free" panose="03080402000500000000" pitchFamily="66" charset="0"/>
                        </a:rPr>
                        <a:t>Year 11</a:t>
                      </a:r>
                    </a:p>
                  </a:txBody>
                  <a:tcPr marL="65314" marR="65314" marT="32657" marB="32657"/>
                </a:tc>
                <a:tc>
                  <a:txBody>
                    <a:bodyPr/>
                    <a:lstStyle/>
                    <a:p>
                      <a:r>
                        <a:rPr lang="en-GB" sz="1300" b="1" dirty="0">
                          <a:solidFill>
                            <a:srgbClr val="002060"/>
                          </a:solidFill>
                          <a:latin typeface="Ink Free" panose="03080402000500000000" pitchFamily="66" charset="0"/>
                        </a:rPr>
                        <a:t>1a. </a:t>
                      </a:r>
                      <a:r>
                        <a:rPr lang="en-GB" sz="1400" dirty="0"/>
                        <a:t>Post 16 Choices in my subject</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1b. </a:t>
                      </a:r>
                      <a:r>
                        <a:rPr lang="en-GB" sz="1400" dirty="0"/>
                        <a:t>Decision making – choosing your post 16 pathway. What pathways are available linked to your subject?</a:t>
                      </a:r>
                    </a:p>
                    <a:p>
                      <a:endParaRPr lang="en-GB" sz="1300" b="1" dirty="0">
                        <a:solidFill>
                          <a:srgbClr val="002060"/>
                        </a:solidFill>
                        <a:latin typeface="Ink Free" panose="03080402000500000000" pitchFamily="66" charset="0"/>
                      </a:endParaRPr>
                    </a:p>
                  </a:txBody>
                  <a:tcPr marL="65314" marR="65314" marT="32657" marB="32657"/>
                </a:tc>
                <a:tc>
                  <a:txBody>
                    <a:bodyPr/>
                    <a:lstStyle/>
                    <a:p>
                      <a:r>
                        <a:rPr lang="en-GB" sz="1300" b="1" dirty="0">
                          <a:solidFill>
                            <a:srgbClr val="002060"/>
                          </a:solidFill>
                          <a:latin typeface="Ink Free" panose="03080402000500000000" pitchFamily="66" charset="0"/>
                        </a:rPr>
                        <a:t>2a. </a:t>
                      </a:r>
                      <a:r>
                        <a:rPr lang="en-GB" sz="1400" dirty="0"/>
                        <a:t>Money talks – apprenticeships vs higher education in your subject</a:t>
                      </a:r>
                    </a:p>
                    <a:p>
                      <a:endParaRPr lang="en-GB" sz="1300" b="1" dirty="0">
                        <a:solidFill>
                          <a:srgbClr val="002060"/>
                        </a:solidFill>
                        <a:latin typeface="Ink Free" panose="03080402000500000000" pitchFamily="66" charset="0"/>
                      </a:endParaRPr>
                    </a:p>
                    <a:p>
                      <a:endParaRPr lang="en-GB" sz="1300" b="1" dirty="0">
                        <a:solidFill>
                          <a:srgbClr val="002060"/>
                        </a:solidFill>
                        <a:latin typeface="Ink Free" panose="03080402000500000000" pitchFamily="66" charset="0"/>
                      </a:endParaRPr>
                    </a:p>
                  </a:txBody>
                  <a:tcPr marL="65314" marR="65314" marT="32657" marB="32657"/>
                </a:tc>
                <a:tc>
                  <a:txBody>
                    <a:bodyPr/>
                    <a:lstStyle/>
                    <a:p>
                      <a:endParaRPr lang="en-GB" sz="1300" b="1" dirty="0">
                        <a:solidFill>
                          <a:srgbClr val="A39665"/>
                        </a:solidFill>
                        <a:latin typeface="Ink Free" panose="03080402000500000000" pitchFamily="66" charset="0"/>
                      </a:endParaRPr>
                    </a:p>
                  </a:txBody>
                  <a:tcPr marL="65314" marR="65314" marT="32657" marB="32657">
                    <a:solidFill>
                      <a:schemeClr val="bg2">
                        <a:lumMod val="75000"/>
                      </a:schemeClr>
                    </a:solidFill>
                  </a:tcPr>
                </a:tc>
                <a:extLst>
                  <a:ext uri="{0D108BD9-81ED-4DB2-BD59-A6C34878D82A}">
                    <a16:rowId xmlns:a16="http://schemas.microsoft.com/office/drawing/2014/main" val="2707672348"/>
                  </a:ext>
                </a:extLst>
              </a:tr>
            </a:tbl>
          </a:graphicData>
        </a:graphic>
      </p:graphicFrame>
    </p:spTree>
    <p:extLst>
      <p:ext uri="{BB962C8B-B14F-4D97-AF65-F5344CB8AC3E}">
        <p14:creationId xmlns:p14="http://schemas.microsoft.com/office/powerpoint/2010/main" val="1781399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a:extLst>
              <a:ext uri="{FF2B5EF4-FFF2-40B4-BE49-F238E27FC236}">
                <a16:creationId xmlns:a16="http://schemas.microsoft.com/office/drawing/2014/main" id="{05977A20-6D5A-47EF-ACDC-555CFA95CEB1}"/>
              </a:ext>
            </a:extLst>
          </p:cNvPr>
          <p:cNvGraphicFramePr/>
          <p:nvPr>
            <p:extLst/>
          </p:nvPr>
        </p:nvGraphicFramePr>
        <p:xfrm>
          <a:off x="7696484" y="5004644"/>
          <a:ext cx="2962572" cy="172081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a:extLst>
              <a:ext uri="{FF2B5EF4-FFF2-40B4-BE49-F238E27FC236}">
                <a16:creationId xmlns:a16="http://schemas.microsoft.com/office/drawing/2014/main" id="{E304C6C9-6A60-4ABD-9D73-B6E3DF440077}"/>
              </a:ext>
            </a:extLst>
          </p:cNvPr>
          <p:cNvSpPr txBox="1"/>
          <p:nvPr/>
        </p:nvSpPr>
        <p:spPr>
          <a:xfrm>
            <a:off x="2453763" y="191589"/>
            <a:ext cx="4626306" cy="593597"/>
          </a:xfrm>
          <a:prstGeom prst="rect">
            <a:avLst/>
          </a:prstGeom>
          <a:noFill/>
        </p:spPr>
        <p:txBody>
          <a:bodyPr wrap="square" lIns="65314" tIns="32657" rIns="65314" bIns="32657" rtlCol="0" anchor="t">
            <a:spAutoFit/>
          </a:bodyPr>
          <a:lstStyle/>
          <a:p>
            <a:r>
              <a:rPr lang="en-GB" sz="1143" b="1" dirty="0">
                <a:latin typeface="Ink Free"/>
              </a:rPr>
              <a:t>Subject: Science</a:t>
            </a:r>
            <a:endParaRPr lang="en-GB" sz="1143" b="1" dirty="0">
              <a:latin typeface="Ink Free" panose="03080402000500000000" pitchFamily="66" charset="0"/>
            </a:endParaRPr>
          </a:p>
          <a:p>
            <a:r>
              <a:rPr lang="en-GB" sz="1143" b="1" dirty="0">
                <a:latin typeface="Ink Free"/>
              </a:rPr>
              <a:t>Topic: Y8 Unit 1 </a:t>
            </a:r>
            <a:r>
              <a:rPr lang="es-ES" sz="1143" b="1" dirty="0">
                <a:latin typeface="Ink Free"/>
              </a:rPr>
              <a:t>Goldilocks &amp; the 8 </a:t>
            </a:r>
            <a:r>
              <a:rPr lang="es-ES" sz="1143" b="1" dirty="0" err="1">
                <a:latin typeface="Ink Free"/>
              </a:rPr>
              <a:t>Planets</a:t>
            </a:r>
            <a:endParaRPr lang="en-GB" sz="1143" b="1" dirty="0">
              <a:latin typeface="Ink Free" panose="03080402000500000000" pitchFamily="66" charset="0"/>
            </a:endParaRPr>
          </a:p>
          <a:p>
            <a:r>
              <a:rPr lang="en-GB" sz="1143" b="1" dirty="0">
                <a:latin typeface="Ink Free"/>
              </a:rPr>
              <a:t>Key Question: How can we make Mars habitable? </a:t>
            </a:r>
            <a:endParaRPr lang="en-GB" sz="1143" b="1" dirty="0">
              <a:latin typeface="Ink Free" panose="03080402000500000000" pitchFamily="66" charset="0"/>
            </a:endParaRPr>
          </a:p>
        </p:txBody>
      </p:sp>
      <p:sp>
        <p:nvSpPr>
          <p:cNvPr id="10" name="TextBox 9">
            <a:extLst>
              <a:ext uri="{FF2B5EF4-FFF2-40B4-BE49-F238E27FC236}">
                <a16:creationId xmlns:a16="http://schemas.microsoft.com/office/drawing/2014/main" id="{5F219E5C-58C7-4F2F-A031-1B2EBCE5B9ED}"/>
              </a:ext>
            </a:extLst>
          </p:cNvPr>
          <p:cNvSpPr txBox="1"/>
          <p:nvPr/>
        </p:nvSpPr>
        <p:spPr>
          <a:xfrm>
            <a:off x="1580132" y="897350"/>
            <a:ext cx="5270615" cy="769478"/>
          </a:xfrm>
          <a:prstGeom prst="rect">
            <a:avLst/>
          </a:prstGeom>
          <a:noFill/>
          <a:ln w="28575">
            <a:solidFill>
              <a:schemeClr val="accent1"/>
            </a:solidFill>
          </a:ln>
        </p:spPr>
        <p:txBody>
          <a:bodyPr wrap="square" lIns="65314" tIns="32657" rIns="65314" bIns="32657" rtlCol="0" anchor="t">
            <a:spAutoFit/>
          </a:bodyPr>
          <a:lstStyle/>
          <a:p>
            <a:r>
              <a:rPr lang="en-GB" sz="1143" dirty="0"/>
              <a:t>Overview:  In this unit pupils </a:t>
            </a:r>
            <a:r>
              <a:rPr lang="en-GB" sz="1143" dirty="0">
                <a:ea typeface="Calibri"/>
                <a:cs typeface="Calibri"/>
              </a:rPr>
              <a:t>will build on their basic knowledge of our solar system and objects in space to produce solutions for enabling us to live on other planets.  </a:t>
            </a:r>
            <a:r>
              <a:rPr lang="en-US" sz="1143" dirty="0">
                <a:ea typeface="Times New Roman" panose="02020603050405020304" pitchFamily="18" charset="0"/>
                <a:cs typeface="Times New Roman" panose="02020603050405020304" pitchFamily="18" charset="0"/>
              </a:rPr>
              <a:t>Looking for planets in the Goldilocks Zone allows scientists to hone in their search for Earth-like planets that could contain life elsewhere.</a:t>
            </a:r>
            <a:endParaRPr lang="en-GB" sz="857" dirty="0">
              <a:ea typeface="Calibri"/>
              <a:cs typeface="Calibri"/>
            </a:endParaRPr>
          </a:p>
        </p:txBody>
      </p:sp>
      <p:sp>
        <p:nvSpPr>
          <p:cNvPr id="13" name="TextBox 12">
            <a:extLst>
              <a:ext uri="{FF2B5EF4-FFF2-40B4-BE49-F238E27FC236}">
                <a16:creationId xmlns:a16="http://schemas.microsoft.com/office/drawing/2014/main" id="{051DD4DD-C6C2-45B9-A5AF-C3D51F57DB68}"/>
              </a:ext>
            </a:extLst>
          </p:cNvPr>
          <p:cNvSpPr txBox="1"/>
          <p:nvPr/>
        </p:nvSpPr>
        <p:spPr>
          <a:xfrm>
            <a:off x="7361419" y="4768855"/>
            <a:ext cx="3370217" cy="246221"/>
          </a:xfrm>
          <a:prstGeom prst="rect">
            <a:avLst/>
          </a:prstGeom>
          <a:noFill/>
        </p:spPr>
        <p:txBody>
          <a:bodyPr wrap="square" rtlCol="0">
            <a:spAutoFit/>
          </a:bodyPr>
          <a:lstStyle/>
          <a:p>
            <a:pPr algn="ctr"/>
            <a:r>
              <a:rPr lang="en-GB" sz="1000" b="1" dirty="0">
                <a:latin typeface="Ink Free" panose="03080402000500000000" pitchFamily="66" charset="0"/>
              </a:rPr>
              <a:t>Assessments (linked to progression steps)</a:t>
            </a:r>
          </a:p>
        </p:txBody>
      </p:sp>
      <p:sp>
        <p:nvSpPr>
          <p:cNvPr id="12" name="TextBox 11">
            <a:extLst>
              <a:ext uri="{FF2B5EF4-FFF2-40B4-BE49-F238E27FC236}">
                <a16:creationId xmlns:a16="http://schemas.microsoft.com/office/drawing/2014/main" id="{41ED30CA-89BA-4A70-9C68-CCD6FF4544EB}"/>
              </a:ext>
            </a:extLst>
          </p:cNvPr>
          <p:cNvSpPr txBox="1"/>
          <p:nvPr/>
        </p:nvSpPr>
        <p:spPr>
          <a:xfrm>
            <a:off x="1580132" y="6087931"/>
            <a:ext cx="2745377" cy="707886"/>
          </a:xfrm>
          <a:prstGeom prst="rect">
            <a:avLst/>
          </a:prstGeom>
          <a:noFill/>
          <a:ln w="28575">
            <a:solidFill>
              <a:schemeClr val="accent1"/>
            </a:solidFill>
          </a:ln>
        </p:spPr>
        <p:txBody>
          <a:bodyPr wrap="square" rtlCol="0">
            <a:spAutoFit/>
          </a:bodyPr>
          <a:lstStyle/>
          <a:p>
            <a:r>
              <a:rPr lang="en-GB" sz="1000" b="1" dirty="0">
                <a:cs typeface="Arial" panose="020B0604020202020204" pitchFamily="34" charset="0"/>
              </a:rPr>
              <a:t>Growing a plant from seed </a:t>
            </a:r>
          </a:p>
          <a:p>
            <a:r>
              <a:rPr lang="en-GB" sz="1000" b="1" dirty="0">
                <a:cs typeface="Arial" panose="020B0604020202020204" pitchFamily="34" charset="0"/>
              </a:rPr>
              <a:t>Practical Investigations - Solar panel, Reflection, refraction, conduction, convection, radiation investigations.  </a:t>
            </a:r>
          </a:p>
        </p:txBody>
      </p:sp>
      <p:sp>
        <p:nvSpPr>
          <p:cNvPr id="16" name="TextBox 15">
            <a:extLst>
              <a:ext uri="{FF2B5EF4-FFF2-40B4-BE49-F238E27FC236}">
                <a16:creationId xmlns:a16="http://schemas.microsoft.com/office/drawing/2014/main" id="{958F7D37-7D4A-4B04-9C63-2CCF2BEF98D0}"/>
              </a:ext>
            </a:extLst>
          </p:cNvPr>
          <p:cNvSpPr txBox="1"/>
          <p:nvPr/>
        </p:nvSpPr>
        <p:spPr>
          <a:xfrm>
            <a:off x="1587170" y="5004644"/>
            <a:ext cx="2740549" cy="883768"/>
          </a:xfrm>
          <a:prstGeom prst="rect">
            <a:avLst/>
          </a:prstGeom>
          <a:noFill/>
          <a:ln w="28575">
            <a:solidFill>
              <a:schemeClr val="accent1"/>
            </a:solidFill>
          </a:ln>
        </p:spPr>
        <p:txBody>
          <a:bodyPr wrap="square" rtlCol="0">
            <a:spAutoFit/>
          </a:bodyPr>
          <a:lstStyle/>
          <a:p>
            <a:r>
              <a:rPr lang="en-GB" sz="1143" b="1" u="sng" dirty="0">
                <a:latin typeface="Ink Free" panose="03080402000500000000" pitchFamily="66" charset="0"/>
              </a:rPr>
              <a:t>Key Words</a:t>
            </a:r>
          </a:p>
          <a:p>
            <a:r>
              <a:rPr lang="en-GB" sz="1000" b="1" dirty="0">
                <a:cs typeface="Arial" panose="020B0604020202020204" pitchFamily="34" charset="0"/>
              </a:rPr>
              <a:t>Gravity, </a:t>
            </a:r>
            <a:r>
              <a:rPr lang="en-US" sz="1000" b="1" dirty="0">
                <a:cs typeface="Arial" panose="020B0604020202020204" pitchFamily="34" charset="0"/>
              </a:rPr>
              <a:t>r</a:t>
            </a:r>
            <a:r>
              <a:rPr lang="en-US" sz="1000" b="1" dirty="0">
                <a:ea typeface="Times New Roman" panose="02020603050405020304" pitchFamily="18" charset="0"/>
                <a:cs typeface="Arial" panose="020B0604020202020204" pitchFamily="34" charset="0"/>
              </a:rPr>
              <a:t>eflection, refraction, wavelength, greenhouse effect, mantle, core, crust, photosynthesis, tropisms, extraction, ozone.</a:t>
            </a:r>
            <a:endParaRPr lang="en-GB" sz="1000" b="1" dirty="0">
              <a:ea typeface="Times New Roman" panose="02020603050405020304" pitchFamily="18" charset="0"/>
              <a:cs typeface="Arial" panose="020B0604020202020204" pitchFamily="34" charset="0"/>
            </a:endParaRPr>
          </a:p>
          <a:p>
            <a:endParaRPr lang="en-GB" sz="1000" b="1" dirty="0">
              <a:latin typeface="Ink Free" panose="03080402000500000000" pitchFamily="66" charset="0"/>
            </a:endParaRPr>
          </a:p>
        </p:txBody>
      </p:sp>
      <p:graphicFrame>
        <p:nvGraphicFramePr>
          <p:cNvPr id="15" name="Diagram 14">
            <a:extLst>
              <a:ext uri="{FF2B5EF4-FFF2-40B4-BE49-F238E27FC236}">
                <a16:creationId xmlns:a16="http://schemas.microsoft.com/office/drawing/2014/main" id="{6EE25214-3D94-44AD-86C6-5FFF3CF140C8}"/>
              </a:ext>
            </a:extLst>
          </p:cNvPr>
          <p:cNvGraphicFramePr/>
          <p:nvPr>
            <p:extLst/>
          </p:nvPr>
        </p:nvGraphicFramePr>
        <p:xfrm>
          <a:off x="4356431" y="5089907"/>
          <a:ext cx="2962573" cy="166488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22" name="Table 21">
            <a:extLst>
              <a:ext uri="{FF2B5EF4-FFF2-40B4-BE49-F238E27FC236}">
                <a16:creationId xmlns:a16="http://schemas.microsoft.com/office/drawing/2014/main" id="{9D3B51B1-2EAA-4D0C-BD26-EEA61E0BD9DA}"/>
              </a:ext>
            </a:extLst>
          </p:cNvPr>
          <p:cNvGraphicFramePr>
            <a:graphicFrameLocks noGrp="1"/>
          </p:cNvGraphicFramePr>
          <p:nvPr>
            <p:extLst/>
          </p:nvPr>
        </p:nvGraphicFramePr>
        <p:xfrm>
          <a:off x="1573467" y="1672405"/>
          <a:ext cx="5270612" cy="3222822"/>
        </p:xfrm>
        <a:graphic>
          <a:graphicData uri="http://schemas.openxmlformats.org/drawingml/2006/table">
            <a:tbl>
              <a:tblPr firstRow="1" bandRow="1">
                <a:tableStyleId>{5C22544A-7EE6-4342-B048-85BDC9FD1C3A}</a:tableStyleId>
              </a:tblPr>
              <a:tblGrid>
                <a:gridCol w="1728106">
                  <a:extLst>
                    <a:ext uri="{9D8B030D-6E8A-4147-A177-3AD203B41FA5}">
                      <a16:colId xmlns:a16="http://schemas.microsoft.com/office/drawing/2014/main" val="1008402731"/>
                    </a:ext>
                  </a:extLst>
                </a:gridCol>
                <a:gridCol w="3542506">
                  <a:extLst>
                    <a:ext uri="{9D8B030D-6E8A-4147-A177-3AD203B41FA5}">
                      <a16:colId xmlns:a16="http://schemas.microsoft.com/office/drawing/2014/main" val="3928792102"/>
                    </a:ext>
                  </a:extLst>
                </a:gridCol>
              </a:tblGrid>
              <a:tr h="287024">
                <a:tc gridSpan="2">
                  <a:txBody>
                    <a:bodyPr/>
                    <a:lstStyle/>
                    <a:p>
                      <a:r>
                        <a:rPr lang="en-GB" sz="1300" dirty="0">
                          <a:latin typeface="Ink Free"/>
                        </a:rPr>
                        <a:t>Content</a:t>
                      </a:r>
                    </a:p>
                  </a:txBody>
                  <a:tcPr marL="65314" marR="65314" marT="32657" marB="32657">
                    <a:solidFill>
                      <a:schemeClr val="accent1">
                        <a:lumMod val="75000"/>
                      </a:schemeClr>
                    </a:solidFill>
                  </a:tcPr>
                </a:tc>
                <a:tc hMerge="1">
                  <a:txBody>
                    <a:bodyPr/>
                    <a:lstStyle/>
                    <a:p>
                      <a:endParaRPr lang="en-GB"/>
                    </a:p>
                  </a:txBody>
                  <a:tcPr/>
                </a:tc>
                <a:extLst>
                  <a:ext uri="{0D108BD9-81ED-4DB2-BD59-A6C34878D82A}">
                    <a16:rowId xmlns:a16="http://schemas.microsoft.com/office/drawing/2014/main" val="1656761556"/>
                  </a:ext>
                </a:extLst>
              </a:tr>
              <a:tr h="391886">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700" b="1" i="0" u="none" strike="noStrike" noProof="0" dirty="0">
                          <a:solidFill>
                            <a:srgbClr val="000000"/>
                          </a:solidFill>
                          <a:latin typeface="Ink Free"/>
                        </a:rPr>
                        <a:t>Our Solar System</a:t>
                      </a:r>
                      <a:endParaRPr lang="en-US" sz="700" dirty="0"/>
                    </a:p>
                  </a:txBody>
                  <a:tcPr marL="65314" marR="65314" marT="32657" marB="32657">
                    <a:solidFill>
                      <a:schemeClr val="accent1">
                        <a:lumMod val="40000"/>
                        <a:lumOff val="60000"/>
                      </a:schemeClr>
                    </a:solidFill>
                  </a:tcPr>
                </a:tc>
                <a:tc>
                  <a:txBody>
                    <a:bodyPr/>
                    <a:lstStyle/>
                    <a:p>
                      <a:pPr lvl="0" algn="l">
                        <a:lnSpc>
                          <a:spcPct val="100000"/>
                        </a:lnSpc>
                        <a:spcBef>
                          <a:spcPts val="0"/>
                        </a:spcBef>
                        <a:spcAft>
                          <a:spcPts val="0"/>
                        </a:spcAft>
                        <a:buNone/>
                      </a:pPr>
                      <a:r>
                        <a:rPr lang="en-GB" sz="700" b="0" i="0" u="none" strike="noStrike" noProof="0" dirty="0">
                          <a:latin typeface="+mn-lt"/>
                        </a:rPr>
                        <a:t>I know the names and can order the planets in our solar system. </a:t>
                      </a:r>
                    </a:p>
                    <a:p>
                      <a:pPr lvl="0" algn="l">
                        <a:lnSpc>
                          <a:spcPct val="100000"/>
                        </a:lnSpc>
                        <a:spcBef>
                          <a:spcPts val="0"/>
                        </a:spcBef>
                        <a:spcAft>
                          <a:spcPts val="0"/>
                        </a:spcAft>
                        <a:buNone/>
                      </a:pPr>
                      <a:r>
                        <a:rPr lang="en-GB" sz="700" b="0" i="0" u="none" strike="noStrike" noProof="0" dirty="0">
                          <a:latin typeface="+mn-lt"/>
                        </a:rPr>
                        <a:t>I can identify the terrestrial and gaseous planets of the solar system. </a:t>
                      </a:r>
                    </a:p>
                    <a:p>
                      <a:pPr marL="0" lvl="0" indent="0" algn="l">
                        <a:lnSpc>
                          <a:spcPct val="100000"/>
                        </a:lnSpc>
                        <a:buNone/>
                      </a:pPr>
                      <a:endParaRPr lang="en-GB" sz="700" b="0" i="0" u="none" strike="noStrike" baseline="0" noProof="0" dirty="0">
                        <a:solidFill>
                          <a:srgbClr val="000000"/>
                        </a:solidFill>
                        <a:latin typeface="Calibri"/>
                      </a:endParaRPr>
                    </a:p>
                  </a:txBody>
                  <a:tcPr marL="65314" marR="65314" marT="32657" marB="32657">
                    <a:solidFill>
                      <a:schemeClr val="accent1">
                        <a:lumMod val="20000"/>
                        <a:lumOff val="80000"/>
                      </a:schemeClr>
                    </a:solidFill>
                  </a:tcPr>
                </a:tc>
                <a:extLst>
                  <a:ext uri="{0D108BD9-81ED-4DB2-BD59-A6C34878D82A}">
                    <a16:rowId xmlns:a16="http://schemas.microsoft.com/office/drawing/2014/main" val="1798448332"/>
                  </a:ext>
                </a:extLst>
              </a:tr>
              <a:tr h="334565">
                <a:tc>
                  <a:txBody>
                    <a:bodyPr/>
                    <a:lstStyle/>
                    <a:p>
                      <a:pPr lvl="0">
                        <a:buNone/>
                      </a:pPr>
                      <a:r>
                        <a:rPr lang="en-GB" sz="700" b="1" i="0" u="none" strike="noStrike" noProof="0" dirty="0">
                          <a:solidFill>
                            <a:srgbClr val="000000"/>
                          </a:solidFill>
                          <a:latin typeface="Ink Free"/>
                        </a:rPr>
                        <a:t>Habitable Zones</a:t>
                      </a:r>
                      <a:endParaRPr lang="en-US" sz="700" dirty="0"/>
                    </a:p>
                  </a:txBody>
                  <a:tcPr marL="65314" marR="65314" marT="32657" marB="32657">
                    <a:solidFill>
                      <a:schemeClr val="accent1">
                        <a:lumMod val="40000"/>
                        <a:lumOff val="60000"/>
                      </a:schemeClr>
                    </a:solidFill>
                  </a:tcPr>
                </a:tc>
                <a:tc>
                  <a:txBody>
                    <a:bodyPr/>
                    <a:lstStyle/>
                    <a:p>
                      <a:pPr lvl="0" algn="l">
                        <a:lnSpc>
                          <a:spcPct val="100000"/>
                        </a:lnSpc>
                        <a:spcBef>
                          <a:spcPts val="0"/>
                        </a:spcBef>
                        <a:spcAft>
                          <a:spcPts val="0"/>
                        </a:spcAft>
                        <a:buNone/>
                      </a:pPr>
                      <a:r>
                        <a:rPr lang="en-GB" sz="700" b="0" i="0" u="none" strike="noStrike" noProof="0" dirty="0">
                          <a:latin typeface="Calibri"/>
                        </a:rPr>
                        <a:t>I know and can define what a habitable zone is with examples.</a:t>
                      </a:r>
                    </a:p>
                    <a:p>
                      <a:pPr lvl="0" algn="l">
                        <a:lnSpc>
                          <a:spcPct val="100000"/>
                        </a:lnSpc>
                        <a:spcBef>
                          <a:spcPts val="0"/>
                        </a:spcBef>
                        <a:spcAft>
                          <a:spcPts val="0"/>
                        </a:spcAft>
                        <a:buNone/>
                      </a:pPr>
                      <a:r>
                        <a:rPr lang="en-GB" sz="700" b="0" i="0" u="none" strike="noStrike" noProof="0" dirty="0">
                          <a:latin typeface="Calibri"/>
                        </a:rPr>
                        <a:t>I can identify habitable exoplanets within different solar systems.  </a:t>
                      </a:r>
                    </a:p>
                  </a:txBody>
                  <a:tcPr marL="65314" marR="65314" marT="32657" marB="32657">
                    <a:solidFill>
                      <a:schemeClr val="accent1">
                        <a:lumMod val="20000"/>
                        <a:lumOff val="80000"/>
                      </a:schemeClr>
                    </a:solidFill>
                  </a:tcPr>
                </a:tc>
                <a:extLst>
                  <a:ext uri="{0D108BD9-81ED-4DB2-BD59-A6C34878D82A}">
                    <a16:rowId xmlns:a16="http://schemas.microsoft.com/office/drawing/2014/main" val="2719558772"/>
                  </a:ext>
                </a:extLst>
              </a:tr>
              <a:tr h="334565">
                <a:tc>
                  <a:txBody>
                    <a:bodyPr/>
                    <a:lstStyle/>
                    <a:p>
                      <a:pPr lvl="0">
                        <a:buNone/>
                      </a:pPr>
                      <a:r>
                        <a:rPr lang="en-GB" sz="700" b="1" i="0" u="none" strike="noStrike" noProof="0" dirty="0">
                          <a:solidFill>
                            <a:srgbClr val="000000"/>
                          </a:solidFill>
                          <a:latin typeface="Ink Free"/>
                        </a:rPr>
                        <a:t>Structure of Earth &amp; Atmosphere</a:t>
                      </a:r>
                      <a:endParaRPr lang="en-US" sz="700" dirty="0"/>
                    </a:p>
                  </a:txBody>
                  <a:tcPr marL="65314" marR="65314" marT="32657" marB="32657">
                    <a:solidFill>
                      <a:schemeClr val="accent1">
                        <a:lumMod val="40000"/>
                        <a:lumOff val="60000"/>
                      </a:schemeClr>
                    </a:solidFill>
                  </a:tcPr>
                </a:tc>
                <a:tc>
                  <a:txBody>
                    <a:bodyPr/>
                    <a:lstStyle/>
                    <a:p>
                      <a:pPr lvl="0" algn="l">
                        <a:lnSpc>
                          <a:spcPct val="100000"/>
                        </a:lnSpc>
                        <a:spcBef>
                          <a:spcPts val="0"/>
                        </a:spcBef>
                        <a:spcAft>
                          <a:spcPts val="0"/>
                        </a:spcAft>
                        <a:buNone/>
                      </a:pPr>
                      <a:r>
                        <a:rPr lang="en-GB" sz="700" b="0" i="0" u="none" strike="noStrike" noProof="0" dirty="0">
                          <a:latin typeface="Calibri"/>
                        </a:rPr>
                        <a:t>I know the parts of the Earth and the atmosphere. </a:t>
                      </a:r>
                    </a:p>
                    <a:p>
                      <a:pPr lvl="0" algn="l">
                        <a:lnSpc>
                          <a:spcPct val="100000"/>
                        </a:lnSpc>
                        <a:spcBef>
                          <a:spcPts val="0"/>
                        </a:spcBef>
                        <a:spcAft>
                          <a:spcPts val="0"/>
                        </a:spcAft>
                        <a:buNone/>
                      </a:pPr>
                      <a:r>
                        <a:rPr lang="en-GB" sz="700" b="0" i="0" u="none" strike="noStrike" noProof="0" dirty="0">
                          <a:latin typeface="Calibri"/>
                        </a:rPr>
                        <a:t>I can explain the importance of theses layers for protecting the Earth’s inhabitants. </a:t>
                      </a:r>
                    </a:p>
                  </a:txBody>
                  <a:tcPr marL="65314" marR="65314" marT="32657" marB="32657">
                    <a:solidFill>
                      <a:schemeClr val="accent1">
                        <a:lumMod val="20000"/>
                        <a:lumOff val="80000"/>
                      </a:schemeClr>
                    </a:solidFill>
                  </a:tcPr>
                </a:tc>
                <a:extLst>
                  <a:ext uri="{0D108BD9-81ED-4DB2-BD59-A6C34878D82A}">
                    <a16:rowId xmlns:a16="http://schemas.microsoft.com/office/drawing/2014/main" val="809324157"/>
                  </a:ext>
                </a:extLst>
              </a:tr>
              <a:tr h="391886">
                <a:tc>
                  <a:txBody>
                    <a:bodyPr/>
                    <a:lstStyle/>
                    <a:p>
                      <a:r>
                        <a:rPr lang="en-GB" sz="700" b="1" dirty="0">
                          <a:latin typeface="Ink Free"/>
                        </a:rPr>
                        <a:t>Reflection &amp; Refraction</a:t>
                      </a:r>
                    </a:p>
                  </a:txBody>
                  <a:tcPr marL="65314" marR="65314" marT="32657" marB="32657">
                    <a:solidFill>
                      <a:schemeClr val="accent1">
                        <a:lumMod val="40000"/>
                        <a:lumOff val="60000"/>
                      </a:schemeClr>
                    </a:solidFill>
                  </a:tcPr>
                </a:tc>
                <a:tc>
                  <a:txBody>
                    <a:bodyPr/>
                    <a:lstStyle/>
                    <a:p>
                      <a:pPr lvl="0" algn="l">
                        <a:buNone/>
                      </a:pPr>
                      <a:r>
                        <a:rPr lang="en-GB" sz="700" b="0" i="0" u="none" strike="noStrike" noProof="0" dirty="0">
                          <a:solidFill>
                            <a:srgbClr val="000000"/>
                          </a:solidFill>
                          <a:latin typeface="Calibri"/>
                        </a:rPr>
                        <a:t>I know the parts of reflection diagrams.</a:t>
                      </a:r>
                      <a:endParaRPr lang="en-US" sz="700" b="0" i="0" u="none" strike="noStrike" noProof="0" dirty="0">
                        <a:solidFill>
                          <a:srgbClr val="000000"/>
                        </a:solidFill>
                        <a:latin typeface="Calibri"/>
                      </a:endParaRPr>
                    </a:p>
                    <a:p>
                      <a:pPr lvl="0" algn="l">
                        <a:buNone/>
                      </a:pPr>
                      <a:r>
                        <a:rPr lang="en-GB" sz="700" b="0" i="0" u="none" strike="noStrike" noProof="0" dirty="0">
                          <a:solidFill>
                            <a:srgbClr val="000000"/>
                          </a:solidFill>
                          <a:latin typeface="Calibri"/>
                        </a:rPr>
                        <a:t>I can describe  what happens to the speed/direction  of a wave as it enters different materials.  </a:t>
                      </a:r>
                      <a:endParaRPr lang="en-GB" sz="700" dirty="0"/>
                    </a:p>
                  </a:txBody>
                  <a:tcPr marL="65314" marR="65314" marT="32657" marB="32657">
                    <a:solidFill>
                      <a:schemeClr val="accent1">
                        <a:lumMod val="20000"/>
                        <a:lumOff val="80000"/>
                      </a:schemeClr>
                    </a:solidFill>
                  </a:tcPr>
                </a:tc>
                <a:extLst>
                  <a:ext uri="{0D108BD9-81ED-4DB2-BD59-A6C34878D82A}">
                    <a16:rowId xmlns:a16="http://schemas.microsoft.com/office/drawing/2014/main" val="1860905795"/>
                  </a:ext>
                </a:extLst>
              </a:tr>
              <a:tr h="391886">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700" b="1" i="0" u="none" strike="noStrike" noProof="0" dirty="0">
                          <a:solidFill>
                            <a:srgbClr val="000000"/>
                          </a:solidFill>
                          <a:latin typeface="Ink Free"/>
                        </a:rPr>
                        <a:t>Terminal Speed</a:t>
                      </a:r>
                      <a:endParaRPr lang="en-US" sz="700" dirty="0"/>
                    </a:p>
                    <a:p>
                      <a:pPr lvl="0">
                        <a:buNone/>
                      </a:pPr>
                      <a:endParaRPr lang="en-US" sz="700" dirty="0"/>
                    </a:p>
                  </a:txBody>
                  <a:tcPr marL="65314" marR="65314" marT="32657" marB="32657">
                    <a:solidFill>
                      <a:schemeClr val="accent1">
                        <a:lumMod val="40000"/>
                        <a:lumOff val="60000"/>
                      </a:schemeClr>
                    </a:solidFill>
                  </a:tcPr>
                </a:tc>
                <a:tc>
                  <a:txBody>
                    <a:bodyPr/>
                    <a:lstStyle/>
                    <a:p>
                      <a:pPr lvl="0" algn="l">
                        <a:lnSpc>
                          <a:spcPct val="100000"/>
                        </a:lnSpc>
                        <a:spcBef>
                          <a:spcPts val="0"/>
                        </a:spcBef>
                        <a:spcAft>
                          <a:spcPts val="0"/>
                        </a:spcAft>
                        <a:buNone/>
                      </a:pPr>
                      <a:r>
                        <a:rPr lang="en-GB" sz="700" b="0" i="0" u="none" strike="noStrike" noProof="0" dirty="0">
                          <a:latin typeface="+mn-lt"/>
                        </a:rPr>
                        <a:t>I know what terminal speed is. </a:t>
                      </a:r>
                    </a:p>
                    <a:p>
                      <a:pPr lvl="0" algn="l">
                        <a:lnSpc>
                          <a:spcPct val="100000"/>
                        </a:lnSpc>
                        <a:spcBef>
                          <a:spcPts val="0"/>
                        </a:spcBef>
                        <a:spcAft>
                          <a:spcPts val="0"/>
                        </a:spcAft>
                        <a:buNone/>
                      </a:pPr>
                      <a:r>
                        <a:rPr lang="en-GB" sz="700" b="0" i="0" u="none" strike="noStrike" noProof="0" dirty="0">
                          <a:latin typeface="+mn-lt"/>
                        </a:rPr>
                        <a:t>I can carry out an investigation to determine how surface area and mass influence terminal  speed. </a:t>
                      </a:r>
                      <a:endParaRPr lang="en-US" sz="700" dirty="0"/>
                    </a:p>
                  </a:txBody>
                  <a:tcPr marL="65314" marR="65314" marT="32657" marB="32657">
                    <a:solidFill>
                      <a:schemeClr val="accent1">
                        <a:lumMod val="20000"/>
                        <a:lumOff val="80000"/>
                      </a:schemeClr>
                    </a:solidFill>
                  </a:tcPr>
                </a:tc>
                <a:extLst>
                  <a:ext uri="{0D108BD9-81ED-4DB2-BD59-A6C34878D82A}">
                    <a16:rowId xmlns:a16="http://schemas.microsoft.com/office/drawing/2014/main" val="1519713273"/>
                  </a:ext>
                </a:extLst>
              </a:tr>
              <a:tr h="364559">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700" b="1" dirty="0">
                          <a:latin typeface="Ink Free"/>
                        </a:rPr>
                        <a:t>Generating Electricity</a:t>
                      </a:r>
                    </a:p>
                    <a:p>
                      <a:pPr lvl="0">
                        <a:buNone/>
                      </a:pPr>
                      <a:endParaRPr lang="en-US" sz="700" dirty="0"/>
                    </a:p>
                  </a:txBody>
                  <a:tcPr marL="65314" marR="65314" marT="32657" marB="32657">
                    <a:solidFill>
                      <a:schemeClr val="accent1">
                        <a:lumMod val="40000"/>
                        <a:lumOff val="60000"/>
                      </a:schemeClr>
                    </a:solidFill>
                  </a:tcPr>
                </a:tc>
                <a:tc>
                  <a:txBody>
                    <a:bodyPr/>
                    <a:lstStyle/>
                    <a:p>
                      <a:pPr lvl="0" algn="l">
                        <a:lnSpc>
                          <a:spcPct val="100000"/>
                        </a:lnSpc>
                        <a:spcBef>
                          <a:spcPts val="0"/>
                        </a:spcBef>
                        <a:spcAft>
                          <a:spcPts val="0"/>
                        </a:spcAft>
                        <a:buNone/>
                      </a:pPr>
                      <a:r>
                        <a:rPr lang="en-US" sz="700" dirty="0"/>
                        <a:t>I know the difference between renewable and non-renewable energy resources. </a:t>
                      </a:r>
                    </a:p>
                    <a:p>
                      <a:pPr marL="0" marR="0" lvl="0" indent="0" algn="l" defTabSz="1280160" rtl="0" eaLnBrk="1" fontAlgn="auto" latinLnBrk="0" hangingPunct="1">
                        <a:lnSpc>
                          <a:spcPct val="100000"/>
                        </a:lnSpc>
                        <a:spcBef>
                          <a:spcPts val="0"/>
                        </a:spcBef>
                        <a:spcAft>
                          <a:spcPts val="0"/>
                        </a:spcAft>
                        <a:buClrTx/>
                        <a:buSzTx/>
                        <a:buFontTx/>
                        <a:buNone/>
                        <a:tabLst/>
                        <a:defRPr/>
                      </a:pPr>
                      <a:r>
                        <a:rPr lang="en-GB" sz="700" b="0" i="0" u="none" strike="noStrike" noProof="0" dirty="0">
                          <a:latin typeface="+mn-lt"/>
                        </a:rPr>
                        <a:t>I can carry out an investigation to determine how  light intensity influence voltage output. </a:t>
                      </a:r>
                      <a:endParaRPr lang="en-US" sz="700" dirty="0"/>
                    </a:p>
                  </a:txBody>
                  <a:tcPr marL="65314" marR="65314" marT="32657" marB="32657">
                    <a:solidFill>
                      <a:schemeClr val="accent1">
                        <a:lumMod val="20000"/>
                        <a:lumOff val="80000"/>
                      </a:schemeClr>
                    </a:solidFill>
                  </a:tcPr>
                </a:tc>
                <a:extLst>
                  <a:ext uri="{0D108BD9-81ED-4DB2-BD59-A6C34878D82A}">
                    <a16:rowId xmlns:a16="http://schemas.microsoft.com/office/drawing/2014/main" val="2268160746"/>
                  </a:ext>
                </a:extLst>
              </a:tr>
              <a:tr h="334565">
                <a:tc>
                  <a:txBody>
                    <a:bodyPr/>
                    <a:lstStyle/>
                    <a:p>
                      <a:r>
                        <a:rPr lang="en-GB" sz="700" b="1" dirty="0">
                          <a:latin typeface="Ink Free"/>
                        </a:rPr>
                        <a:t>Plant needs</a:t>
                      </a:r>
                    </a:p>
                  </a:txBody>
                  <a:tcPr marL="65314" marR="65314" marT="32657" marB="32657">
                    <a:solidFill>
                      <a:schemeClr val="accent1">
                        <a:lumMod val="40000"/>
                        <a:lumOff val="60000"/>
                      </a:schemeClr>
                    </a:solidFill>
                  </a:tcPr>
                </a:tc>
                <a:tc>
                  <a:txBody>
                    <a:bodyPr/>
                    <a:lstStyle/>
                    <a:p>
                      <a:pPr lvl="0" algn="l">
                        <a:buNone/>
                      </a:pPr>
                      <a:r>
                        <a:rPr lang="en-GB" sz="700" b="0" i="0" u="none" strike="noStrike" baseline="0" noProof="0" dirty="0">
                          <a:solidFill>
                            <a:srgbClr val="000000"/>
                          </a:solidFill>
                          <a:latin typeface="Calibri"/>
                        </a:rPr>
                        <a:t>I know the equation for photosynthesis.</a:t>
                      </a:r>
                    </a:p>
                    <a:p>
                      <a:pPr lvl="0" algn="l">
                        <a:buNone/>
                      </a:pPr>
                      <a:r>
                        <a:rPr lang="en-GB" sz="700" b="0" i="0" u="none" strike="noStrike" baseline="0" noProof="0" dirty="0">
                          <a:solidFill>
                            <a:srgbClr val="000000"/>
                          </a:solidFill>
                          <a:latin typeface="Calibri"/>
                        </a:rPr>
                        <a:t>I can describe the factors  that limit plant growth.</a:t>
                      </a:r>
                    </a:p>
                  </a:txBody>
                  <a:tcPr marL="65314" marR="65314" marT="32657" marB="32657">
                    <a:solidFill>
                      <a:schemeClr val="accent1">
                        <a:lumMod val="20000"/>
                        <a:lumOff val="80000"/>
                      </a:schemeClr>
                    </a:solidFill>
                  </a:tcPr>
                </a:tc>
                <a:extLst>
                  <a:ext uri="{0D108BD9-81ED-4DB2-BD59-A6C34878D82A}">
                    <a16:rowId xmlns:a16="http://schemas.microsoft.com/office/drawing/2014/main" val="182193339"/>
                  </a:ext>
                </a:extLst>
              </a:tr>
              <a:tr h="391886">
                <a:tc>
                  <a:txBody>
                    <a:bodyPr/>
                    <a:lstStyle/>
                    <a:p>
                      <a:r>
                        <a:rPr lang="en-GB" sz="700" b="1" dirty="0">
                          <a:latin typeface="Ink Free"/>
                        </a:rPr>
                        <a:t>Keeping Warm</a:t>
                      </a:r>
                    </a:p>
                  </a:txBody>
                  <a:tcPr marL="65314" marR="65314" marT="32657" marB="32657">
                    <a:solidFill>
                      <a:schemeClr val="accent1">
                        <a:lumMod val="40000"/>
                        <a:lumOff val="60000"/>
                      </a:schemeClr>
                    </a:solidFill>
                  </a:tcPr>
                </a:tc>
                <a:tc>
                  <a:txBody>
                    <a:bodyPr/>
                    <a:lstStyle/>
                    <a:p>
                      <a:pPr marL="0" lvl="0" indent="0" algn="l">
                        <a:lnSpc>
                          <a:spcPct val="100000"/>
                        </a:lnSpc>
                        <a:buNone/>
                      </a:pPr>
                      <a:r>
                        <a:rPr lang="en-GB" sz="700" b="0" i="0" u="none" strike="noStrike" baseline="0" noProof="0" dirty="0">
                          <a:solidFill>
                            <a:srgbClr val="000000"/>
                          </a:solidFill>
                          <a:latin typeface="Calibri"/>
                        </a:rPr>
                        <a:t>I know how heat energy is transferred via conduction, convection, radiation.</a:t>
                      </a:r>
                    </a:p>
                    <a:p>
                      <a:pPr marL="0" marR="0" lvl="0" indent="0" algn="l" defTabSz="1280160" rtl="0" eaLnBrk="1" fontAlgn="auto" latinLnBrk="0" hangingPunct="1">
                        <a:lnSpc>
                          <a:spcPct val="100000"/>
                        </a:lnSpc>
                        <a:spcBef>
                          <a:spcPts val="0"/>
                        </a:spcBef>
                        <a:spcAft>
                          <a:spcPts val="0"/>
                        </a:spcAft>
                        <a:buClrTx/>
                        <a:buSzTx/>
                        <a:buFontTx/>
                        <a:buNone/>
                        <a:tabLst/>
                        <a:defRPr/>
                      </a:pPr>
                      <a:r>
                        <a:rPr lang="en-GB" sz="700" b="0" i="0" u="none" strike="noStrike" noProof="0" dirty="0">
                          <a:latin typeface="+mn-lt"/>
                        </a:rPr>
                        <a:t>I can explain how ideas of conduction, convection and radiation can be used to limit heat loss. </a:t>
                      </a:r>
                    </a:p>
                  </a:txBody>
                  <a:tcPr marL="65314" marR="65314" marT="32657" marB="32657">
                    <a:solidFill>
                      <a:schemeClr val="accent1">
                        <a:lumMod val="20000"/>
                        <a:lumOff val="80000"/>
                      </a:schemeClr>
                    </a:solidFill>
                  </a:tcPr>
                </a:tc>
                <a:extLst>
                  <a:ext uri="{0D108BD9-81ED-4DB2-BD59-A6C34878D82A}">
                    <a16:rowId xmlns:a16="http://schemas.microsoft.com/office/drawing/2014/main" val="2195676334"/>
                  </a:ext>
                </a:extLst>
              </a:tr>
            </a:tbl>
          </a:graphicData>
        </a:graphic>
      </p:graphicFrame>
      <p:sp>
        <p:nvSpPr>
          <p:cNvPr id="26" name="TextBox 25">
            <a:extLst>
              <a:ext uri="{FF2B5EF4-FFF2-40B4-BE49-F238E27FC236}">
                <a16:creationId xmlns:a16="http://schemas.microsoft.com/office/drawing/2014/main" id="{59C0BE4A-E004-4B28-9988-6038E49ACCCC}"/>
              </a:ext>
            </a:extLst>
          </p:cNvPr>
          <p:cNvSpPr txBox="1"/>
          <p:nvPr/>
        </p:nvSpPr>
        <p:spPr>
          <a:xfrm>
            <a:off x="1580131" y="5857094"/>
            <a:ext cx="1302990" cy="246221"/>
          </a:xfrm>
          <a:prstGeom prst="rect">
            <a:avLst/>
          </a:prstGeom>
          <a:solidFill>
            <a:srgbClr val="00B0F0"/>
          </a:solidFill>
          <a:ln w="38100">
            <a:solidFill>
              <a:schemeClr val="tx1"/>
            </a:solidFill>
          </a:ln>
        </p:spPr>
        <p:txBody>
          <a:bodyPr wrap="square" rtlCol="0">
            <a:spAutoFit/>
          </a:bodyPr>
          <a:lstStyle/>
          <a:p>
            <a:pPr algn="ctr"/>
            <a:r>
              <a:rPr lang="en-GB" sz="1000" b="1">
                <a:latin typeface="Ink Free" panose="03080402000500000000" pitchFamily="66" charset="0"/>
              </a:rPr>
              <a:t>Learning Experiences</a:t>
            </a:r>
          </a:p>
        </p:txBody>
      </p:sp>
      <p:pic>
        <p:nvPicPr>
          <p:cNvPr id="27" name="Picture 26">
            <a:extLst>
              <a:ext uri="{FF2B5EF4-FFF2-40B4-BE49-F238E27FC236}">
                <a16:creationId xmlns:a16="http://schemas.microsoft.com/office/drawing/2014/main" id="{EE899239-0FA9-4A03-A6BC-3EFADF575C13}"/>
              </a:ext>
            </a:extLst>
          </p:cNvPr>
          <p:cNvPicPr>
            <a:picLocks noChangeAspect="1"/>
          </p:cNvPicPr>
          <p:nvPr/>
        </p:nvPicPr>
        <p:blipFill>
          <a:blip r:embed="rId13"/>
          <a:stretch>
            <a:fillRect/>
          </a:stretch>
        </p:blipFill>
        <p:spPr>
          <a:xfrm>
            <a:off x="6925070" y="395505"/>
            <a:ext cx="272695" cy="4743161"/>
          </a:xfrm>
          <a:prstGeom prst="rect">
            <a:avLst/>
          </a:prstGeom>
        </p:spPr>
      </p:pic>
      <p:pic>
        <p:nvPicPr>
          <p:cNvPr id="28" name="Picture 27">
            <a:extLst>
              <a:ext uri="{FF2B5EF4-FFF2-40B4-BE49-F238E27FC236}">
                <a16:creationId xmlns:a16="http://schemas.microsoft.com/office/drawing/2014/main" id="{06EE0618-D30F-467C-B943-23A285FE864E}"/>
              </a:ext>
            </a:extLst>
          </p:cNvPr>
          <p:cNvPicPr>
            <a:picLocks noChangeAspect="1"/>
          </p:cNvPicPr>
          <p:nvPr/>
        </p:nvPicPr>
        <p:blipFill>
          <a:blip r:embed="rId14"/>
          <a:stretch>
            <a:fillRect/>
          </a:stretch>
        </p:blipFill>
        <p:spPr>
          <a:xfrm>
            <a:off x="7533481" y="4928572"/>
            <a:ext cx="326005" cy="326005"/>
          </a:xfrm>
          <a:prstGeom prst="rect">
            <a:avLst/>
          </a:prstGeom>
          <a:ln>
            <a:noFill/>
          </a:ln>
          <a:effectLst>
            <a:softEdge rad="112500"/>
          </a:effectLst>
        </p:spPr>
      </p:pic>
      <p:sp>
        <p:nvSpPr>
          <p:cNvPr id="29" name="Freeform 12">
            <a:extLst>
              <a:ext uri="{FF2B5EF4-FFF2-40B4-BE49-F238E27FC236}">
                <a16:creationId xmlns:a16="http://schemas.microsoft.com/office/drawing/2014/main" id="{2986AA1B-69BA-4CF4-942B-0BCCFC0939DB}"/>
              </a:ext>
            </a:extLst>
          </p:cNvPr>
          <p:cNvSpPr/>
          <p:nvPr/>
        </p:nvSpPr>
        <p:spPr>
          <a:xfrm>
            <a:off x="1505809" y="22787"/>
            <a:ext cx="947954" cy="866366"/>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15"/>
            <a:stretch>
              <a:fillRect/>
            </a:stretch>
          </a:blipFill>
        </p:spPr>
        <p:txBody>
          <a:bodyPr/>
          <a:lstStyle/>
          <a:p>
            <a:endParaRPr lang="en-GB" sz="1286"/>
          </a:p>
        </p:txBody>
      </p:sp>
      <p:sp>
        <p:nvSpPr>
          <p:cNvPr id="2" name="TextBox 1">
            <a:extLst>
              <a:ext uri="{FF2B5EF4-FFF2-40B4-BE49-F238E27FC236}">
                <a16:creationId xmlns:a16="http://schemas.microsoft.com/office/drawing/2014/main" id="{F8AA690B-8530-40B4-9619-C1217D8F9A07}"/>
              </a:ext>
            </a:extLst>
          </p:cNvPr>
          <p:cNvSpPr txBox="1"/>
          <p:nvPr/>
        </p:nvSpPr>
        <p:spPr>
          <a:xfrm>
            <a:off x="5149858" y="5084152"/>
            <a:ext cx="2169146" cy="356123"/>
          </a:xfrm>
          <a:prstGeom prst="rect">
            <a:avLst/>
          </a:prstGeom>
          <a:noFill/>
        </p:spPr>
        <p:txBody>
          <a:bodyPr wrap="square" rtlCol="0">
            <a:spAutoFit/>
          </a:bodyPr>
          <a:lstStyle/>
          <a:p>
            <a:r>
              <a:rPr lang="en-GB" sz="857" dirty="0"/>
              <a:t>Recognise that a method is a simple algorithm.</a:t>
            </a:r>
          </a:p>
        </p:txBody>
      </p:sp>
      <p:sp>
        <p:nvSpPr>
          <p:cNvPr id="19" name="TextBox 18">
            <a:extLst>
              <a:ext uri="{FF2B5EF4-FFF2-40B4-BE49-F238E27FC236}">
                <a16:creationId xmlns:a16="http://schemas.microsoft.com/office/drawing/2014/main" id="{722EC301-B614-468D-8011-384BCA7AF73C}"/>
              </a:ext>
            </a:extLst>
          </p:cNvPr>
          <p:cNvSpPr txBox="1"/>
          <p:nvPr/>
        </p:nvSpPr>
        <p:spPr>
          <a:xfrm>
            <a:off x="5154836" y="6076732"/>
            <a:ext cx="2206583" cy="224229"/>
          </a:xfrm>
          <a:prstGeom prst="rect">
            <a:avLst/>
          </a:prstGeom>
          <a:noFill/>
        </p:spPr>
        <p:txBody>
          <a:bodyPr wrap="square" rtlCol="0">
            <a:spAutoFit/>
          </a:bodyPr>
          <a:lstStyle/>
          <a:p>
            <a:r>
              <a:rPr lang="en-GB" sz="857" dirty="0"/>
              <a:t>Structure of the Earth &amp; Water Cycle. </a:t>
            </a:r>
          </a:p>
        </p:txBody>
      </p:sp>
      <p:sp>
        <p:nvSpPr>
          <p:cNvPr id="20" name="TextBox 19">
            <a:extLst>
              <a:ext uri="{FF2B5EF4-FFF2-40B4-BE49-F238E27FC236}">
                <a16:creationId xmlns:a16="http://schemas.microsoft.com/office/drawing/2014/main" id="{A86BEC4F-2600-4E8D-A1AC-2EC725E3D325}"/>
              </a:ext>
            </a:extLst>
          </p:cNvPr>
          <p:cNvSpPr txBox="1"/>
          <p:nvPr/>
        </p:nvSpPr>
        <p:spPr>
          <a:xfrm>
            <a:off x="5149858" y="5433334"/>
            <a:ext cx="2169146" cy="224229"/>
          </a:xfrm>
          <a:prstGeom prst="rect">
            <a:avLst/>
          </a:prstGeom>
          <a:noFill/>
        </p:spPr>
        <p:txBody>
          <a:bodyPr wrap="square" rtlCol="0">
            <a:spAutoFit/>
          </a:bodyPr>
          <a:lstStyle/>
          <a:p>
            <a:r>
              <a:rPr lang="en-GB" sz="857" dirty="0"/>
              <a:t>Appreciate the scale of our solar system.</a:t>
            </a:r>
          </a:p>
        </p:txBody>
      </p:sp>
      <p:sp>
        <p:nvSpPr>
          <p:cNvPr id="21" name="TextBox 20">
            <a:extLst>
              <a:ext uri="{FF2B5EF4-FFF2-40B4-BE49-F238E27FC236}">
                <a16:creationId xmlns:a16="http://schemas.microsoft.com/office/drawing/2014/main" id="{1A9B4395-5B91-462C-9FD0-C7F2CD2D37FA}"/>
              </a:ext>
            </a:extLst>
          </p:cNvPr>
          <p:cNvSpPr txBox="1"/>
          <p:nvPr/>
        </p:nvSpPr>
        <p:spPr>
          <a:xfrm>
            <a:off x="5154836" y="5776499"/>
            <a:ext cx="2169146" cy="356123"/>
          </a:xfrm>
          <a:prstGeom prst="rect">
            <a:avLst/>
          </a:prstGeom>
          <a:noFill/>
        </p:spPr>
        <p:txBody>
          <a:bodyPr wrap="square" rtlCol="0">
            <a:spAutoFit/>
          </a:bodyPr>
          <a:lstStyle/>
          <a:p>
            <a:r>
              <a:rPr lang="en-GB" sz="857" dirty="0"/>
              <a:t>Discussion of ethics and laws needed to govern a new exoplanet.  </a:t>
            </a:r>
          </a:p>
        </p:txBody>
      </p:sp>
      <p:sp>
        <p:nvSpPr>
          <p:cNvPr id="30" name="TextBox 29">
            <a:extLst>
              <a:ext uri="{FF2B5EF4-FFF2-40B4-BE49-F238E27FC236}">
                <a16:creationId xmlns:a16="http://schemas.microsoft.com/office/drawing/2014/main" id="{EEAC72ED-358B-4C49-BD3B-294121141553}"/>
              </a:ext>
            </a:extLst>
          </p:cNvPr>
          <p:cNvSpPr txBox="1"/>
          <p:nvPr/>
        </p:nvSpPr>
        <p:spPr>
          <a:xfrm>
            <a:off x="5154836" y="6406493"/>
            <a:ext cx="2206583" cy="356123"/>
          </a:xfrm>
          <a:prstGeom prst="rect">
            <a:avLst/>
          </a:prstGeom>
          <a:noFill/>
        </p:spPr>
        <p:txBody>
          <a:bodyPr wrap="square" rtlCol="0">
            <a:spAutoFit/>
          </a:bodyPr>
          <a:lstStyle/>
          <a:p>
            <a:r>
              <a:rPr lang="en-GB" sz="857" dirty="0"/>
              <a:t>Calculate angles for a pie chart, work out angles of reflection. </a:t>
            </a:r>
          </a:p>
        </p:txBody>
      </p:sp>
      <p:grpSp>
        <p:nvGrpSpPr>
          <p:cNvPr id="32" name="Group 31">
            <a:extLst>
              <a:ext uri="{FF2B5EF4-FFF2-40B4-BE49-F238E27FC236}">
                <a16:creationId xmlns:a16="http://schemas.microsoft.com/office/drawing/2014/main" id="{1DC5D6C1-104D-47C9-B477-393F7030F4A5}"/>
              </a:ext>
            </a:extLst>
          </p:cNvPr>
          <p:cNvGrpSpPr/>
          <p:nvPr/>
        </p:nvGrpSpPr>
        <p:grpSpPr>
          <a:xfrm>
            <a:off x="7197499" y="-292433"/>
            <a:ext cx="3414369" cy="5115473"/>
            <a:chOff x="7349337" y="36399"/>
            <a:chExt cx="5427879" cy="1736136"/>
          </a:xfrm>
        </p:grpSpPr>
        <p:graphicFrame>
          <p:nvGraphicFramePr>
            <p:cNvPr id="33" name="Diagram 32">
              <a:extLst>
                <a:ext uri="{FF2B5EF4-FFF2-40B4-BE49-F238E27FC236}">
                  <a16:creationId xmlns:a16="http://schemas.microsoft.com/office/drawing/2014/main" id="{EA3A2F0A-B635-4A7F-B1D3-0CBC02D5CA2B}"/>
                </a:ext>
              </a:extLst>
            </p:cNvPr>
            <p:cNvGraphicFramePr/>
            <p:nvPr>
              <p:extLst/>
            </p:nvPr>
          </p:nvGraphicFramePr>
          <p:xfrm>
            <a:off x="7485887" y="138988"/>
            <a:ext cx="5291329" cy="1633547"/>
          </p:xfrm>
          <a:graphic>
            <a:graphicData uri="http://schemas.openxmlformats.org/drawingml/2006/diagram">
              <dgm:relIds xmlns:dgm="http://schemas.openxmlformats.org/drawingml/2006/diagram" xmlns:r="http://schemas.openxmlformats.org/officeDocument/2006/relationships" r:dm="rId16" r:lo="rId17" r:qs="rId18" r:cs="rId19"/>
            </a:graphicData>
          </a:graphic>
        </p:graphicFrame>
        <p:sp>
          <p:nvSpPr>
            <p:cNvPr id="34" name="TextBox 33">
              <a:extLst>
                <a:ext uri="{FF2B5EF4-FFF2-40B4-BE49-F238E27FC236}">
                  <a16:creationId xmlns:a16="http://schemas.microsoft.com/office/drawing/2014/main" id="{51C2C81D-D241-4DA8-A621-395DBA1320D2}"/>
                </a:ext>
              </a:extLst>
            </p:cNvPr>
            <p:cNvSpPr txBox="1"/>
            <p:nvPr/>
          </p:nvSpPr>
          <p:spPr>
            <a:xfrm>
              <a:off x="7349337" y="36399"/>
              <a:ext cx="5291329" cy="76101"/>
            </a:xfrm>
            <a:prstGeom prst="rect">
              <a:avLst/>
            </a:prstGeom>
            <a:noFill/>
          </p:spPr>
          <p:txBody>
            <a:bodyPr wrap="square" rtlCol="0">
              <a:spAutoFit/>
            </a:bodyPr>
            <a:lstStyle/>
            <a:p>
              <a:endParaRPr lang="en-GB" sz="857" b="1" dirty="0">
                <a:latin typeface="Ink Free" panose="03080402000500000000" pitchFamily="66" charset="0"/>
              </a:endParaRPr>
            </a:p>
          </p:txBody>
        </p:sp>
      </p:grpSp>
    </p:spTree>
    <p:extLst>
      <p:ext uri="{BB962C8B-B14F-4D97-AF65-F5344CB8AC3E}">
        <p14:creationId xmlns:p14="http://schemas.microsoft.com/office/powerpoint/2010/main" val="35623303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a:extLst>
              <a:ext uri="{FF2B5EF4-FFF2-40B4-BE49-F238E27FC236}">
                <a16:creationId xmlns:a16="http://schemas.microsoft.com/office/drawing/2014/main" id="{05977A20-6D5A-47EF-ACDC-555CFA95CEB1}"/>
              </a:ext>
            </a:extLst>
          </p:cNvPr>
          <p:cNvGraphicFramePr/>
          <p:nvPr>
            <p:extLst/>
          </p:nvPr>
        </p:nvGraphicFramePr>
        <p:xfrm>
          <a:off x="7691924" y="5262213"/>
          <a:ext cx="3039711" cy="156515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a:extLst>
              <a:ext uri="{FF2B5EF4-FFF2-40B4-BE49-F238E27FC236}">
                <a16:creationId xmlns:a16="http://schemas.microsoft.com/office/drawing/2014/main" id="{E304C6C9-6A60-4ABD-9D73-B6E3DF440077}"/>
              </a:ext>
            </a:extLst>
          </p:cNvPr>
          <p:cNvSpPr txBox="1"/>
          <p:nvPr/>
        </p:nvSpPr>
        <p:spPr>
          <a:xfrm>
            <a:off x="2453763" y="191589"/>
            <a:ext cx="4626306" cy="769478"/>
          </a:xfrm>
          <a:prstGeom prst="rect">
            <a:avLst/>
          </a:prstGeom>
          <a:noFill/>
        </p:spPr>
        <p:txBody>
          <a:bodyPr wrap="square" lIns="65314" tIns="32657" rIns="65314" bIns="32657" rtlCol="0" anchor="t">
            <a:spAutoFit/>
          </a:bodyPr>
          <a:lstStyle/>
          <a:p>
            <a:r>
              <a:rPr lang="en-GB" sz="1143" b="1" dirty="0">
                <a:latin typeface="Ink Free"/>
              </a:rPr>
              <a:t>Subject: Science</a:t>
            </a:r>
            <a:endParaRPr lang="en-GB" sz="1143" b="1" dirty="0">
              <a:latin typeface="Ink Free" panose="03080402000500000000" pitchFamily="66" charset="0"/>
            </a:endParaRPr>
          </a:p>
          <a:p>
            <a:r>
              <a:rPr lang="en-GB" sz="1143" b="1" dirty="0">
                <a:latin typeface="Ink Free"/>
              </a:rPr>
              <a:t>Topic: Y8 Unit 2 What Killed the </a:t>
            </a:r>
            <a:r>
              <a:rPr lang="en-GB" sz="1143" b="1" dirty="0" err="1">
                <a:latin typeface="Ink Free"/>
              </a:rPr>
              <a:t>Dinos</a:t>
            </a:r>
            <a:r>
              <a:rPr lang="en-GB" sz="1143" b="1" dirty="0">
                <a:latin typeface="Ink Free"/>
              </a:rPr>
              <a:t>?</a:t>
            </a:r>
            <a:endParaRPr lang="en-GB" sz="1143" b="1" dirty="0">
              <a:latin typeface="Ink Free" panose="03080402000500000000" pitchFamily="66" charset="0"/>
            </a:endParaRPr>
          </a:p>
          <a:p>
            <a:r>
              <a:rPr lang="en-GB" sz="1143" b="1" dirty="0">
                <a:latin typeface="Ink Free"/>
              </a:rPr>
              <a:t>Key Question: How can we use evidence to support the Theory of Evolution?</a:t>
            </a:r>
            <a:endParaRPr lang="en-GB" sz="1143" b="1" dirty="0">
              <a:latin typeface="Ink Free" panose="03080402000500000000" pitchFamily="66" charset="0"/>
            </a:endParaRPr>
          </a:p>
        </p:txBody>
      </p:sp>
      <p:sp>
        <p:nvSpPr>
          <p:cNvPr id="10" name="TextBox 9">
            <a:extLst>
              <a:ext uri="{FF2B5EF4-FFF2-40B4-BE49-F238E27FC236}">
                <a16:creationId xmlns:a16="http://schemas.microsoft.com/office/drawing/2014/main" id="{5F219E5C-58C7-4F2F-A031-1B2EBCE5B9ED}"/>
              </a:ext>
            </a:extLst>
          </p:cNvPr>
          <p:cNvSpPr txBox="1"/>
          <p:nvPr/>
        </p:nvSpPr>
        <p:spPr>
          <a:xfrm>
            <a:off x="1580132" y="897350"/>
            <a:ext cx="5270615" cy="496839"/>
          </a:xfrm>
          <a:prstGeom prst="rect">
            <a:avLst/>
          </a:prstGeom>
          <a:noFill/>
          <a:ln w="28575">
            <a:solidFill>
              <a:schemeClr val="accent1"/>
            </a:solidFill>
          </a:ln>
        </p:spPr>
        <p:txBody>
          <a:bodyPr wrap="square" lIns="65314" tIns="32657" rIns="65314" bIns="32657" rtlCol="0" anchor="t">
            <a:spAutoFit/>
          </a:bodyPr>
          <a:lstStyle/>
          <a:p>
            <a:r>
              <a:rPr lang="en-GB" sz="700" dirty="0"/>
              <a:t>Overview:  In this unit, we explore how volcanoes and plate movements shaped our planet and how rocks and fossils tell its story. We investigate how life changes over time through DNA, adaptation, and evolution – helping us understand our own origins. By studying fossils and extinction, we learn how past events shaped life on Earth and what might threaten it today. This learning helps us understand the world around us, make informed decisions about the environment, and become curious, critical thinkers.</a:t>
            </a:r>
            <a:endParaRPr lang="en-GB" sz="300" dirty="0">
              <a:ea typeface="Calibri"/>
              <a:cs typeface="Calibri"/>
            </a:endParaRPr>
          </a:p>
        </p:txBody>
      </p:sp>
      <p:sp>
        <p:nvSpPr>
          <p:cNvPr id="13" name="TextBox 12">
            <a:extLst>
              <a:ext uri="{FF2B5EF4-FFF2-40B4-BE49-F238E27FC236}">
                <a16:creationId xmlns:a16="http://schemas.microsoft.com/office/drawing/2014/main" id="{051DD4DD-C6C2-45B9-A5AF-C3D51F57DB68}"/>
              </a:ext>
            </a:extLst>
          </p:cNvPr>
          <p:cNvSpPr txBox="1"/>
          <p:nvPr/>
        </p:nvSpPr>
        <p:spPr>
          <a:xfrm>
            <a:off x="7361419" y="5015992"/>
            <a:ext cx="3370217" cy="246221"/>
          </a:xfrm>
          <a:prstGeom prst="rect">
            <a:avLst/>
          </a:prstGeom>
          <a:noFill/>
        </p:spPr>
        <p:txBody>
          <a:bodyPr wrap="square" rtlCol="0">
            <a:spAutoFit/>
          </a:bodyPr>
          <a:lstStyle/>
          <a:p>
            <a:pPr algn="ctr"/>
            <a:r>
              <a:rPr lang="en-GB" sz="1000" b="1" dirty="0">
                <a:latin typeface="Ink Free" panose="03080402000500000000" pitchFamily="66" charset="0"/>
              </a:rPr>
              <a:t>Assessments (linked to progression steps)</a:t>
            </a:r>
          </a:p>
        </p:txBody>
      </p:sp>
      <p:sp>
        <p:nvSpPr>
          <p:cNvPr id="12" name="TextBox 11">
            <a:extLst>
              <a:ext uri="{FF2B5EF4-FFF2-40B4-BE49-F238E27FC236}">
                <a16:creationId xmlns:a16="http://schemas.microsoft.com/office/drawing/2014/main" id="{41ED30CA-89BA-4A70-9C68-CCD6FF4544EB}"/>
              </a:ext>
            </a:extLst>
          </p:cNvPr>
          <p:cNvSpPr txBox="1"/>
          <p:nvPr/>
        </p:nvSpPr>
        <p:spPr>
          <a:xfrm>
            <a:off x="1598006" y="5954560"/>
            <a:ext cx="2745377" cy="861774"/>
          </a:xfrm>
          <a:prstGeom prst="rect">
            <a:avLst/>
          </a:prstGeom>
          <a:noFill/>
          <a:ln w="28575">
            <a:solidFill>
              <a:schemeClr val="accent1"/>
            </a:solidFill>
          </a:ln>
        </p:spPr>
        <p:txBody>
          <a:bodyPr wrap="square" rtlCol="0">
            <a:spAutoFit/>
          </a:bodyPr>
          <a:lstStyle/>
          <a:p>
            <a:pPr lvl="0" eaLnBrk="0" fontAlgn="base" hangingPunct="0">
              <a:spcBef>
                <a:spcPct val="0"/>
              </a:spcBef>
              <a:spcAft>
                <a:spcPct val="0"/>
              </a:spcAft>
              <a:buFontTx/>
              <a:buChar char="•"/>
            </a:pPr>
            <a:r>
              <a:rPr kumimoji="0" lang="en-US" altLang="en-US" sz="1000" b="1" i="0" u="none" strike="noStrike" cap="none" normalizeH="0" baseline="0" dirty="0">
                <a:ln>
                  <a:noFill/>
                </a:ln>
                <a:solidFill>
                  <a:schemeClr val="tx1"/>
                </a:solidFill>
                <a:effectLst/>
                <a:latin typeface="Arial" panose="020B0604020202020204" pitchFamily="34" charset="0"/>
              </a:rPr>
              <a:t>Crater investigation</a:t>
            </a:r>
          </a:p>
          <a:p>
            <a:pPr lvl="0" eaLnBrk="0" fontAlgn="base" hangingPunct="0">
              <a:spcBef>
                <a:spcPct val="0"/>
              </a:spcBef>
              <a:spcAft>
                <a:spcPct val="0"/>
              </a:spcAft>
              <a:buFontTx/>
              <a:buChar char="•"/>
            </a:pPr>
            <a:r>
              <a:rPr kumimoji="0" lang="en-US" altLang="en-US" sz="1000" b="1" i="0" u="none" strike="noStrike" cap="none" normalizeH="0" baseline="0" dirty="0">
                <a:ln>
                  <a:noFill/>
                </a:ln>
                <a:solidFill>
                  <a:schemeClr val="tx1"/>
                </a:solidFill>
                <a:effectLst/>
                <a:latin typeface="Arial" panose="020B0604020202020204" pitchFamily="34" charset="0"/>
              </a:rPr>
              <a:t>Using fossil evidence to</a:t>
            </a:r>
            <a:r>
              <a:rPr lang="en-US" altLang="en-US" sz="1000" b="1" dirty="0">
                <a:latin typeface="Arial" panose="020B0604020202020204" pitchFamily="34" charset="0"/>
              </a:rPr>
              <a:t> d</a:t>
            </a:r>
            <a:r>
              <a:rPr kumimoji="0" lang="en-US" altLang="en-US" sz="1000" b="1" i="0" u="none" strike="noStrike" cap="none" normalizeH="0" baseline="0" dirty="0">
                <a:ln>
                  <a:noFill/>
                </a:ln>
                <a:solidFill>
                  <a:schemeClr val="tx1"/>
                </a:solidFill>
                <a:effectLst/>
                <a:latin typeface="Arial" panose="020B0604020202020204" pitchFamily="34" charset="0"/>
              </a:rPr>
              <a:t>etermine the speed, size, and stride of different dinosaurs using trace fossil evidence</a:t>
            </a:r>
          </a:p>
          <a:p>
            <a:pPr lvl="0" eaLnBrk="0" fontAlgn="base" hangingPunct="0">
              <a:spcBef>
                <a:spcPct val="0"/>
              </a:spcBef>
              <a:spcAft>
                <a:spcPct val="0"/>
              </a:spcAft>
            </a:pPr>
            <a:endParaRPr kumimoji="0" lang="en-US" altLang="en-US" sz="1000" b="0" i="0" u="none" strike="noStrike" cap="none" normalizeH="0" baseline="0" dirty="0">
              <a:ln>
                <a:noFill/>
              </a:ln>
              <a:solidFill>
                <a:schemeClr val="tx1"/>
              </a:solidFill>
              <a:effectLst/>
              <a:latin typeface="Arial" panose="020B0604020202020204" pitchFamily="34" charset="0"/>
            </a:endParaRPr>
          </a:p>
        </p:txBody>
      </p:sp>
      <p:sp>
        <p:nvSpPr>
          <p:cNvPr id="16" name="TextBox 15">
            <a:extLst>
              <a:ext uri="{FF2B5EF4-FFF2-40B4-BE49-F238E27FC236}">
                <a16:creationId xmlns:a16="http://schemas.microsoft.com/office/drawing/2014/main" id="{958F7D37-7D4A-4B04-9C63-2CCF2BEF98D0}"/>
              </a:ext>
            </a:extLst>
          </p:cNvPr>
          <p:cNvSpPr txBox="1"/>
          <p:nvPr/>
        </p:nvSpPr>
        <p:spPr>
          <a:xfrm>
            <a:off x="1600421" y="4719184"/>
            <a:ext cx="2740549" cy="883768"/>
          </a:xfrm>
          <a:prstGeom prst="rect">
            <a:avLst/>
          </a:prstGeom>
          <a:noFill/>
          <a:ln w="28575">
            <a:solidFill>
              <a:schemeClr val="accent1"/>
            </a:solidFill>
          </a:ln>
        </p:spPr>
        <p:txBody>
          <a:bodyPr wrap="square" rtlCol="0">
            <a:spAutoFit/>
          </a:bodyPr>
          <a:lstStyle/>
          <a:p>
            <a:r>
              <a:rPr lang="en-GB" sz="1143" b="1" u="sng" dirty="0">
                <a:latin typeface="Ink Free" panose="03080402000500000000" pitchFamily="66" charset="0"/>
              </a:rPr>
              <a:t>Key Words</a:t>
            </a:r>
          </a:p>
          <a:p>
            <a:pPr lvl="0" eaLnBrk="0" fontAlgn="base" hangingPunct="0">
              <a:spcBef>
                <a:spcPct val="0"/>
              </a:spcBef>
              <a:spcAft>
                <a:spcPct val="0"/>
              </a:spcAft>
            </a:pPr>
            <a:r>
              <a:rPr kumimoji="0" lang="en-US" altLang="en-US" sz="1000" b="1" i="0" u="none" strike="noStrike" cap="none" normalizeH="0" baseline="0" dirty="0">
                <a:ln>
                  <a:noFill/>
                </a:ln>
                <a:solidFill>
                  <a:schemeClr val="tx1"/>
                </a:solidFill>
                <a:effectLst/>
              </a:rPr>
              <a:t>Fossil, Trace fossil, Body fossil, Extinction, Evolution, Adaptation, Natural selection, Paleontologist, Mesozoic era, Crater, Variation, Sedimentary rock.</a:t>
            </a:r>
            <a:endParaRPr lang="en-GB" sz="1000" b="1" dirty="0">
              <a:latin typeface="Ink Free" panose="03080402000500000000" pitchFamily="66" charset="0"/>
            </a:endParaRPr>
          </a:p>
        </p:txBody>
      </p:sp>
      <p:graphicFrame>
        <p:nvGraphicFramePr>
          <p:cNvPr id="15" name="Diagram 14">
            <a:extLst>
              <a:ext uri="{FF2B5EF4-FFF2-40B4-BE49-F238E27FC236}">
                <a16:creationId xmlns:a16="http://schemas.microsoft.com/office/drawing/2014/main" id="{6EE25214-3D94-44AD-86C6-5FFF3CF140C8}"/>
              </a:ext>
            </a:extLst>
          </p:cNvPr>
          <p:cNvGraphicFramePr/>
          <p:nvPr>
            <p:extLst/>
          </p:nvPr>
        </p:nvGraphicFramePr>
        <p:xfrm>
          <a:off x="4356431" y="5089907"/>
          <a:ext cx="2962573" cy="166488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22" name="Table 21">
            <a:extLst>
              <a:ext uri="{FF2B5EF4-FFF2-40B4-BE49-F238E27FC236}">
                <a16:creationId xmlns:a16="http://schemas.microsoft.com/office/drawing/2014/main" id="{9D3B51B1-2EAA-4D0C-BD26-EEA61E0BD9DA}"/>
              </a:ext>
            </a:extLst>
          </p:cNvPr>
          <p:cNvGraphicFramePr>
            <a:graphicFrameLocks noGrp="1"/>
          </p:cNvGraphicFramePr>
          <p:nvPr>
            <p:extLst/>
          </p:nvPr>
        </p:nvGraphicFramePr>
        <p:xfrm>
          <a:off x="1580131" y="1464380"/>
          <a:ext cx="5270612" cy="3121461"/>
        </p:xfrm>
        <a:graphic>
          <a:graphicData uri="http://schemas.openxmlformats.org/drawingml/2006/table">
            <a:tbl>
              <a:tblPr firstRow="1" bandRow="1">
                <a:tableStyleId>{5C22544A-7EE6-4342-B048-85BDC9FD1C3A}</a:tableStyleId>
              </a:tblPr>
              <a:tblGrid>
                <a:gridCol w="1728106">
                  <a:extLst>
                    <a:ext uri="{9D8B030D-6E8A-4147-A177-3AD203B41FA5}">
                      <a16:colId xmlns:a16="http://schemas.microsoft.com/office/drawing/2014/main" val="1008402731"/>
                    </a:ext>
                  </a:extLst>
                </a:gridCol>
                <a:gridCol w="3542506">
                  <a:extLst>
                    <a:ext uri="{9D8B030D-6E8A-4147-A177-3AD203B41FA5}">
                      <a16:colId xmlns:a16="http://schemas.microsoft.com/office/drawing/2014/main" val="3928792102"/>
                    </a:ext>
                  </a:extLst>
                </a:gridCol>
              </a:tblGrid>
              <a:tr h="245683">
                <a:tc gridSpan="2">
                  <a:txBody>
                    <a:bodyPr/>
                    <a:lstStyle/>
                    <a:p>
                      <a:r>
                        <a:rPr lang="en-GB" sz="1300" dirty="0">
                          <a:latin typeface="Ink Free"/>
                        </a:rPr>
                        <a:t>Content</a:t>
                      </a:r>
                    </a:p>
                  </a:txBody>
                  <a:tcPr marL="65314" marR="65314" marT="32657" marB="32657">
                    <a:solidFill>
                      <a:schemeClr val="accent1">
                        <a:lumMod val="75000"/>
                      </a:schemeClr>
                    </a:solidFill>
                  </a:tcPr>
                </a:tc>
                <a:tc hMerge="1">
                  <a:txBody>
                    <a:bodyPr/>
                    <a:lstStyle/>
                    <a:p>
                      <a:endParaRPr lang="en-GB"/>
                    </a:p>
                  </a:txBody>
                  <a:tcPr/>
                </a:tc>
                <a:extLst>
                  <a:ext uri="{0D108BD9-81ED-4DB2-BD59-A6C34878D82A}">
                    <a16:rowId xmlns:a16="http://schemas.microsoft.com/office/drawing/2014/main" val="1656761556"/>
                  </a:ext>
                </a:extLst>
              </a:tr>
              <a:tr h="421165">
                <a:tc>
                  <a:txBody>
                    <a:bodyPr/>
                    <a:lstStyle/>
                    <a:p>
                      <a:r>
                        <a:rPr lang="en-GB" sz="800" b="1" dirty="0">
                          <a:latin typeface="Ink Free" panose="03080402000500000000" pitchFamily="66" charset="0"/>
                        </a:rPr>
                        <a:t>Earth’s Structure and Plate Tectonics</a:t>
                      </a:r>
                    </a:p>
                  </a:txBody>
                  <a:tcPr marL="65314" marR="65314" marT="32657" marB="32657">
                    <a:solidFill>
                      <a:schemeClr val="accent1">
                        <a:lumMod val="40000"/>
                        <a:lumOff val="60000"/>
                      </a:schemeClr>
                    </a:solidFill>
                  </a:tcPr>
                </a:tc>
                <a:tc>
                  <a:txBody>
                    <a:bodyPr/>
                    <a:lstStyle/>
                    <a:p>
                      <a:r>
                        <a:rPr lang="en-GB" sz="800" b="0" dirty="0"/>
                        <a:t>I know the Earth's structure and that gases from volcanoes helped form the early atmosphere.</a:t>
                      </a:r>
                    </a:p>
                    <a:p>
                      <a:r>
                        <a:rPr lang="en-GB" sz="800" b="0" dirty="0"/>
                        <a:t>I can describe how tectonic plates move and interact at different boundaries.</a:t>
                      </a:r>
                    </a:p>
                  </a:txBody>
                  <a:tcPr marL="65314" marR="65314" marT="32657" marB="32657">
                    <a:solidFill>
                      <a:schemeClr val="accent1">
                        <a:lumMod val="20000"/>
                        <a:lumOff val="80000"/>
                      </a:schemeClr>
                    </a:solidFill>
                  </a:tcPr>
                </a:tc>
                <a:extLst>
                  <a:ext uri="{0D108BD9-81ED-4DB2-BD59-A6C34878D82A}">
                    <a16:rowId xmlns:a16="http://schemas.microsoft.com/office/drawing/2014/main" val="1798448332"/>
                  </a:ext>
                </a:extLst>
              </a:tr>
              <a:tr h="3298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b="1" dirty="0">
                          <a:latin typeface="Ink Free" panose="03080402000500000000" pitchFamily="66" charset="0"/>
                        </a:rPr>
                        <a:t>Rocks and the Rock Cycle</a:t>
                      </a:r>
                    </a:p>
                    <a:p>
                      <a:pPr lvl="0">
                        <a:buNone/>
                      </a:pPr>
                      <a:endParaRPr lang="en-US" sz="800" dirty="0">
                        <a:latin typeface="Ink Free" panose="03080402000500000000" pitchFamily="66" charset="0"/>
                      </a:endParaRPr>
                    </a:p>
                  </a:txBody>
                  <a:tcPr marL="65314" marR="65314" marT="32657" marB="32657">
                    <a:solidFill>
                      <a:schemeClr val="accent1">
                        <a:lumMod val="40000"/>
                        <a:lumOff val="60000"/>
                      </a:schemeClr>
                    </a:solidFill>
                  </a:tcPr>
                </a:tc>
                <a:tc>
                  <a:txBody>
                    <a:bodyPr/>
                    <a:lstStyle/>
                    <a:p>
                      <a:r>
                        <a:rPr lang="en-GB" sz="800" b="0" dirty="0"/>
                        <a:t>I know the three main types of rocks and their features.</a:t>
                      </a:r>
                    </a:p>
                    <a:p>
                      <a:r>
                        <a:rPr lang="en-GB" sz="800" b="0" dirty="0"/>
                        <a:t>I can classify rocks and explain the processes in the rock cycle.</a:t>
                      </a:r>
                    </a:p>
                  </a:txBody>
                  <a:tcPr marL="65314" marR="65314" marT="32657" marB="32657">
                    <a:solidFill>
                      <a:schemeClr val="accent1">
                        <a:lumMod val="20000"/>
                        <a:lumOff val="80000"/>
                      </a:schemeClr>
                    </a:solidFill>
                  </a:tcPr>
                </a:tc>
                <a:extLst>
                  <a:ext uri="{0D108BD9-81ED-4DB2-BD59-A6C34878D82A}">
                    <a16:rowId xmlns:a16="http://schemas.microsoft.com/office/drawing/2014/main" val="2719558772"/>
                  </a:ext>
                </a:extLst>
              </a:tr>
              <a:tr h="3298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b="1" dirty="0">
                          <a:latin typeface="Ink Free" panose="03080402000500000000" pitchFamily="66" charset="0"/>
                        </a:rPr>
                        <a:t>Weathering, Erosion, and Fossils</a:t>
                      </a:r>
                    </a:p>
                    <a:p>
                      <a:pPr lvl="0">
                        <a:buNone/>
                      </a:pPr>
                      <a:endParaRPr lang="en-US" sz="800" dirty="0">
                        <a:latin typeface="Ink Free" panose="03080402000500000000" pitchFamily="66" charset="0"/>
                      </a:endParaRPr>
                    </a:p>
                  </a:txBody>
                  <a:tcPr marL="65314" marR="65314" marT="32657" marB="32657">
                    <a:solidFill>
                      <a:schemeClr val="accent1">
                        <a:lumMod val="40000"/>
                        <a:lumOff val="60000"/>
                      </a:schemeClr>
                    </a:solidFill>
                  </a:tcPr>
                </a:tc>
                <a:tc>
                  <a:txBody>
                    <a:bodyPr/>
                    <a:lstStyle/>
                    <a:p>
                      <a:r>
                        <a:rPr lang="en-GB" sz="800" b="0" dirty="0"/>
                        <a:t>I know the difference between weathering and erosion with examples.</a:t>
                      </a:r>
                    </a:p>
                    <a:p>
                      <a:r>
                        <a:rPr lang="en-GB" sz="800" b="0" dirty="0"/>
                        <a:t>I can describe how fossils form and explain what fossil evidence tells us.</a:t>
                      </a:r>
                    </a:p>
                  </a:txBody>
                  <a:tcPr marL="65314" marR="65314" marT="32657" marB="32657">
                    <a:solidFill>
                      <a:schemeClr val="accent1">
                        <a:lumMod val="20000"/>
                        <a:lumOff val="80000"/>
                      </a:schemeClr>
                    </a:solidFill>
                  </a:tcPr>
                </a:tc>
                <a:extLst>
                  <a:ext uri="{0D108BD9-81ED-4DB2-BD59-A6C34878D82A}">
                    <a16:rowId xmlns:a16="http://schemas.microsoft.com/office/drawing/2014/main" val="809324157"/>
                  </a:ext>
                </a:extLst>
              </a:tr>
              <a:tr h="33544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b="1" dirty="0">
                          <a:latin typeface="Ink Free" panose="03080402000500000000" pitchFamily="66" charset="0"/>
                        </a:rPr>
                        <a:t>Viscosity and Volcanic Activity</a:t>
                      </a:r>
                    </a:p>
                    <a:p>
                      <a:endParaRPr lang="en-GB" sz="800" b="1" dirty="0">
                        <a:latin typeface="Ink Free" panose="03080402000500000000" pitchFamily="66" charset="0"/>
                      </a:endParaRPr>
                    </a:p>
                  </a:txBody>
                  <a:tcPr marL="65314" marR="65314" marT="32657" marB="32657">
                    <a:solidFill>
                      <a:schemeClr val="accent1">
                        <a:lumMod val="40000"/>
                        <a:lumOff val="60000"/>
                      </a:schemeClr>
                    </a:solidFill>
                  </a:tcPr>
                </a:tc>
                <a:tc>
                  <a:txBody>
                    <a:bodyPr/>
                    <a:lstStyle/>
                    <a:p>
                      <a:r>
                        <a:rPr lang="en-GB" sz="800" b="0" dirty="0"/>
                        <a:t>I know what viscosity is and how temperature affects it.</a:t>
                      </a:r>
                    </a:p>
                    <a:p>
                      <a:r>
                        <a:rPr lang="en-GB" sz="800" b="0" dirty="0"/>
                        <a:t>I can work safely to collect and present data about viscosity.</a:t>
                      </a:r>
                    </a:p>
                  </a:txBody>
                  <a:tcPr marL="65314" marR="65314" marT="32657" marB="32657">
                    <a:solidFill>
                      <a:schemeClr val="accent1">
                        <a:lumMod val="20000"/>
                        <a:lumOff val="80000"/>
                      </a:schemeClr>
                    </a:solidFill>
                  </a:tcPr>
                </a:tc>
                <a:extLst>
                  <a:ext uri="{0D108BD9-81ED-4DB2-BD59-A6C34878D82A}">
                    <a16:rowId xmlns:a16="http://schemas.microsoft.com/office/drawing/2014/main" val="1860905795"/>
                  </a:ext>
                </a:extLst>
              </a:tr>
              <a:tr h="33544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b="1" dirty="0">
                          <a:latin typeface="Ink Free" panose="03080402000500000000" pitchFamily="66" charset="0"/>
                        </a:rPr>
                        <a:t>Adaptation and Competition</a:t>
                      </a:r>
                    </a:p>
                    <a:p>
                      <a:pPr lvl="0">
                        <a:buNone/>
                      </a:pPr>
                      <a:endParaRPr lang="en-US" sz="800" dirty="0">
                        <a:latin typeface="Ink Free" panose="03080402000500000000" pitchFamily="66" charset="0"/>
                      </a:endParaRPr>
                    </a:p>
                  </a:txBody>
                  <a:tcPr marL="65314" marR="65314" marT="32657" marB="32657">
                    <a:solidFill>
                      <a:schemeClr val="accent1">
                        <a:lumMod val="40000"/>
                        <a:lumOff val="60000"/>
                      </a:schemeClr>
                    </a:solidFill>
                  </a:tcPr>
                </a:tc>
                <a:tc>
                  <a:txBody>
                    <a:bodyPr/>
                    <a:lstStyle/>
                    <a:p>
                      <a:r>
                        <a:rPr lang="en-GB" sz="800" b="0" dirty="0"/>
                        <a:t>I know what abiotic and biotic factors are and what organisms compete for.</a:t>
                      </a:r>
                    </a:p>
                    <a:p>
                      <a:r>
                        <a:rPr lang="en-GB" sz="800" b="0" dirty="0"/>
                        <a:t>I can describe adaptations using examples of animals and plants.</a:t>
                      </a:r>
                    </a:p>
                  </a:txBody>
                  <a:tcPr marL="65314" marR="65314" marT="32657" marB="32657">
                    <a:solidFill>
                      <a:schemeClr val="accent1">
                        <a:lumMod val="20000"/>
                        <a:lumOff val="80000"/>
                      </a:schemeClr>
                    </a:solidFill>
                  </a:tcPr>
                </a:tc>
                <a:extLst>
                  <a:ext uri="{0D108BD9-81ED-4DB2-BD59-A6C34878D82A}">
                    <a16:rowId xmlns:a16="http://schemas.microsoft.com/office/drawing/2014/main" val="1519713273"/>
                  </a:ext>
                </a:extLst>
              </a:tr>
              <a:tr h="3298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b="1" dirty="0">
                          <a:latin typeface="Ink Free" panose="03080402000500000000" pitchFamily="66" charset="0"/>
                        </a:rPr>
                        <a:t>DNA and Variation</a:t>
                      </a:r>
                    </a:p>
                    <a:p>
                      <a:pPr lvl="0">
                        <a:buNone/>
                      </a:pPr>
                      <a:endParaRPr lang="en-US" sz="800" dirty="0">
                        <a:latin typeface="Ink Free" panose="03080402000500000000" pitchFamily="66" charset="0"/>
                      </a:endParaRPr>
                    </a:p>
                  </a:txBody>
                  <a:tcPr marL="65314" marR="65314" marT="32657" marB="32657">
                    <a:solidFill>
                      <a:schemeClr val="accent1">
                        <a:lumMod val="40000"/>
                        <a:lumOff val="60000"/>
                      </a:schemeClr>
                    </a:solidFill>
                  </a:tcPr>
                </a:tc>
                <a:tc>
                  <a:txBody>
                    <a:bodyPr/>
                    <a:lstStyle/>
                    <a:p>
                      <a:r>
                        <a:rPr lang="en-GB" sz="800" b="0" dirty="0"/>
                        <a:t>I know the basic parts of DNA and how changes lead to variation.</a:t>
                      </a:r>
                    </a:p>
                    <a:p>
                      <a:r>
                        <a:rPr lang="en-GB" sz="800" b="0" dirty="0"/>
                        <a:t>I can identify types of variation and choose the correct graph to represent data.</a:t>
                      </a:r>
                    </a:p>
                  </a:txBody>
                  <a:tcPr marL="65314" marR="65314" marT="32657" marB="32657">
                    <a:solidFill>
                      <a:schemeClr val="accent1">
                        <a:lumMod val="20000"/>
                        <a:lumOff val="80000"/>
                      </a:schemeClr>
                    </a:solidFill>
                  </a:tcPr>
                </a:tc>
                <a:extLst>
                  <a:ext uri="{0D108BD9-81ED-4DB2-BD59-A6C34878D82A}">
                    <a16:rowId xmlns:a16="http://schemas.microsoft.com/office/drawing/2014/main" val="2268160746"/>
                  </a:ext>
                </a:extLst>
              </a:tr>
              <a:tr h="3298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b="1" dirty="0">
                          <a:latin typeface="Ink Free" panose="03080402000500000000" pitchFamily="66" charset="0"/>
                        </a:rPr>
                        <a:t>Evolution and Extinction</a:t>
                      </a:r>
                    </a:p>
                    <a:p>
                      <a:endParaRPr lang="en-GB" sz="800" b="1" dirty="0">
                        <a:latin typeface="Ink Free" panose="03080402000500000000" pitchFamily="66" charset="0"/>
                      </a:endParaRPr>
                    </a:p>
                  </a:txBody>
                  <a:tcPr marL="65314" marR="65314" marT="32657" marB="32657">
                    <a:solidFill>
                      <a:schemeClr val="accent1">
                        <a:lumMod val="40000"/>
                        <a:lumOff val="60000"/>
                      </a:schemeClr>
                    </a:solidFill>
                  </a:tcPr>
                </a:tc>
                <a:tc>
                  <a:txBody>
                    <a:bodyPr/>
                    <a:lstStyle/>
                    <a:p>
                      <a:r>
                        <a:rPr lang="en-GB" sz="800" b="0" dirty="0"/>
                        <a:t>I know the stages of the Mesozoic era and how extinction is defined.</a:t>
                      </a:r>
                    </a:p>
                    <a:p>
                      <a:r>
                        <a:rPr lang="en-GB" sz="800" b="0" dirty="0"/>
                        <a:t>I can explain how changes in Earth’s surface and atmosphere influenced evolution.</a:t>
                      </a:r>
                    </a:p>
                  </a:txBody>
                  <a:tcPr marL="65314" marR="65314" marT="32657" marB="32657">
                    <a:solidFill>
                      <a:schemeClr val="accent1">
                        <a:lumMod val="20000"/>
                        <a:lumOff val="80000"/>
                      </a:schemeClr>
                    </a:solidFill>
                  </a:tcPr>
                </a:tc>
                <a:extLst>
                  <a:ext uri="{0D108BD9-81ED-4DB2-BD59-A6C34878D82A}">
                    <a16:rowId xmlns:a16="http://schemas.microsoft.com/office/drawing/2014/main" val="182193339"/>
                  </a:ext>
                </a:extLst>
              </a:tr>
              <a:tr h="33544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b="1" dirty="0">
                          <a:latin typeface="Ink Free" panose="03080402000500000000" pitchFamily="66" charset="0"/>
                        </a:rPr>
                        <a:t>Scientific Investigation and analysis</a:t>
                      </a:r>
                      <a:endParaRPr lang="en-GB" sz="800" dirty="0">
                        <a:latin typeface="Ink Free" panose="03080402000500000000" pitchFamily="66" charset="0"/>
                      </a:endParaRPr>
                    </a:p>
                    <a:p>
                      <a:endParaRPr lang="en-GB" sz="800" b="1" dirty="0">
                        <a:latin typeface="Ink Free" panose="03080402000500000000" pitchFamily="66" charset="0"/>
                      </a:endParaRPr>
                    </a:p>
                  </a:txBody>
                  <a:tcPr marL="65314" marR="65314" marT="32657" marB="32657">
                    <a:solidFill>
                      <a:schemeClr val="accent1">
                        <a:lumMod val="40000"/>
                        <a:lumOff val="60000"/>
                      </a:schemeClr>
                    </a:solidFill>
                  </a:tcPr>
                </a:tc>
                <a:tc>
                  <a:txBody>
                    <a:bodyPr/>
                    <a:lstStyle/>
                    <a:p>
                      <a:r>
                        <a:rPr lang="en-GB" sz="800" b="0" dirty="0"/>
                        <a:t>I know the variables involved in a scientific investigation.</a:t>
                      </a:r>
                    </a:p>
                    <a:p>
                      <a:r>
                        <a:rPr lang="en-GB" sz="800" b="0" dirty="0"/>
                        <a:t>I can collect, average, and graph data to draw scientific conclusions.</a:t>
                      </a:r>
                    </a:p>
                  </a:txBody>
                  <a:tcPr marL="65314" marR="65314" marT="32657" marB="32657">
                    <a:solidFill>
                      <a:schemeClr val="accent1">
                        <a:lumMod val="20000"/>
                        <a:lumOff val="80000"/>
                      </a:schemeClr>
                    </a:solidFill>
                  </a:tcPr>
                </a:tc>
                <a:extLst>
                  <a:ext uri="{0D108BD9-81ED-4DB2-BD59-A6C34878D82A}">
                    <a16:rowId xmlns:a16="http://schemas.microsoft.com/office/drawing/2014/main" val="2195676334"/>
                  </a:ext>
                </a:extLst>
              </a:tr>
            </a:tbl>
          </a:graphicData>
        </a:graphic>
      </p:graphicFrame>
      <p:sp>
        <p:nvSpPr>
          <p:cNvPr id="26" name="TextBox 25">
            <a:extLst>
              <a:ext uri="{FF2B5EF4-FFF2-40B4-BE49-F238E27FC236}">
                <a16:creationId xmlns:a16="http://schemas.microsoft.com/office/drawing/2014/main" id="{59C0BE4A-E004-4B28-9988-6038E49ACCCC}"/>
              </a:ext>
            </a:extLst>
          </p:cNvPr>
          <p:cNvSpPr txBox="1"/>
          <p:nvPr/>
        </p:nvSpPr>
        <p:spPr>
          <a:xfrm>
            <a:off x="1600421" y="5657563"/>
            <a:ext cx="1302990" cy="246221"/>
          </a:xfrm>
          <a:prstGeom prst="rect">
            <a:avLst/>
          </a:prstGeom>
          <a:solidFill>
            <a:srgbClr val="00B0F0"/>
          </a:solidFill>
          <a:ln w="38100">
            <a:solidFill>
              <a:schemeClr val="tx1"/>
            </a:solidFill>
          </a:ln>
        </p:spPr>
        <p:txBody>
          <a:bodyPr wrap="square" rtlCol="0">
            <a:spAutoFit/>
          </a:bodyPr>
          <a:lstStyle/>
          <a:p>
            <a:pPr algn="ctr"/>
            <a:r>
              <a:rPr lang="en-GB" sz="1000" b="1">
                <a:latin typeface="Ink Free" panose="03080402000500000000" pitchFamily="66" charset="0"/>
              </a:rPr>
              <a:t>Learning Experiences</a:t>
            </a:r>
          </a:p>
        </p:txBody>
      </p:sp>
      <p:pic>
        <p:nvPicPr>
          <p:cNvPr id="27" name="Picture 26">
            <a:extLst>
              <a:ext uri="{FF2B5EF4-FFF2-40B4-BE49-F238E27FC236}">
                <a16:creationId xmlns:a16="http://schemas.microsoft.com/office/drawing/2014/main" id="{EE899239-0FA9-4A03-A6BC-3EFADF575C13}"/>
              </a:ext>
            </a:extLst>
          </p:cNvPr>
          <p:cNvPicPr>
            <a:picLocks noChangeAspect="1"/>
          </p:cNvPicPr>
          <p:nvPr/>
        </p:nvPicPr>
        <p:blipFill>
          <a:blip r:embed="rId13"/>
          <a:stretch>
            <a:fillRect/>
          </a:stretch>
        </p:blipFill>
        <p:spPr>
          <a:xfrm>
            <a:off x="6925070" y="395505"/>
            <a:ext cx="272695" cy="4743161"/>
          </a:xfrm>
          <a:prstGeom prst="rect">
            <a:avLst/>
          </a:prstGeom>
        </p:spPr>
      </p:pic>
      <p:pic>
        <p:nvPicPr>
          <p:cNvPr id="28" name="Picture 27">
            <a:extLst>
              <a:ext uri="{FF2B5EF4-FFF2-40B4-BE49-F238E27FC236}">
                <a16:creationId xmlns:a16="http://schemas.microsoft.com/office/drawing/2014/main" id="{06EE0618-D30F-467C-B943-23A285FE864E}"/>
              </a:ext>
            </a:extLst>
          </p:cNvPr>
          <p:cNvPicPr>
            <a:picLocks noChangeAspect="1"/>
          </p:cNvPicPr>
          <p:nvPr/>
        </p:nvPicPr>
        <p:blipFill>
          <a:blip r:embed="rId14"/>
          <a:stretch>
            <a:fillRect/>
          </a:stretch>
        </p:blipFill>
        <p:spPr>
          <a:xfrm>
            <a:off x="7565708" y="4947790"/>
            <a:ext cx="326005" cy="326005"/>
          </a:xfrm>
          <a:prstGeom prst="rect">
            <a:avLst/>
          </a:prstGeom>
          <a:ln>
            <a:noFill/>
          </a:ln>
          <a:effectLst>
            <a:softEdge rad="112500"/>
          </a:effectLst>
        </p:spPr>
      </p:pic>
      <p:sp>
        <p:nvSpPr>
          <p:cNvPr id="29" name="Freeform 12">
            <a:extLst>
              <a:ext uri="{FF2B5EF4-FFF2-40B4-BE49-F238E27FC236}">
                <a16:creationId xmlns:a16="http://schemas.microsoft.com/office/drawing/2014/main" id="{2986AA1B-69BA-4CF4-942B-0BCCFC0939DB}"/>
              </a:ext>
            </a:extLst>
          </p:cNvPr>
          <p:cNvSpPr/>
          <p:nvPr/>
        </p:nvSpPr>
        <p:spPr>
          <a:xfrm>
            <a:off x="1505809" y="22787"/>
            <a:ext cx="947954" cy="866366"/>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15"/>
            <a:stretch>
              <a:fillRect/>
            </a:stretch>
          </a:blipFill>
        </p:spPr>
        <p:txBody>
          <a:bodyPr/>
          <a:lstStyle/>
          <a:p>
            <a:endParaRPr lang="en-GB" sz="1286"/>
          </a:p>
        </p:txBody>
      </p:sp>
      <p:sp>
        <p:nvSpPr>
          <p:cNvPr id="2" name="TextBox 1">
            <a:extLst>
              <a:ext uri="{FF2B5EF4-FFF2-40B4-BE49-F238E27FC236}">
                <a16:creationId xmlns:a16="http://schemas.microsoft.com/office/drawing/2014/main" id="{F8AA690B-8530-40B4-9619-C1217D8F9A07}"/>
              </a:ext>
            </a:extLst>
          </p:cNvPr>
          <p:cNvSpPr txBox="1"/>
          <p:nvPr/>
        </p:nvSpPr>
        <p:spPr>
          <a:xfrm>
            <a:off x="5149858" y="5084152"/>
            <a:ext cx="2169146" cy="356123"/>
          </a:xfrm>
          <a:prstGeom prst="rect">
            <a:avLst/>
          </a:prstGeom>
          <a:noFill/>
        </p:spPr>
        <p:txBody>
          <a:bodyPr wrap="square" rtlCol="0">
            <a:spAutoFit/>
          </a:bodyPr>
          <a:lstStyle/>
          <a:p>
            <a:r>
              <a:rPr lang="en-GB" sz="857" dirty="0"/>
              <a:t>Recognise that a method is a simple algorithm.</a:t>
            </a:r>
          </a:p>
        </p:txBody>
      </p:sp>
      <p:sp>
        <p:nvSpPr>
          <p:cNvPr id="19" name="TextBox 18">
            <a:extLst>
              <a:ext uri="{FF2B5EF4-FFF2-40B4-BE49-F238E27FC236}">
                <a16:creationId xmlns:a16="http://schemas.microsoft.com/office/drawing/2014/main" id="{722EC301-B614-468D-8011-384BCA7AF73C}"/>
              </a:ext>
            </a:extLst>
          </p:cNvPr>
          <p:cNvSpPr txBox="1"/>
          <p:nvPr/>
        </p:nvSpPr>
        <p:spPr>
          <a:xfrm>
            <a:off x="5154836" y="6076732"/>
            <a:ext cx="2206583" cy="224229"/>
          </a:xfrm>
          <a:prstGeom prst="rect">
            <a:avLst/>
          </a:prstGeom>
          <a:noFill/>
        </p:spPr>
        <p:txBody>
          <a:bodyPr wrap="square" rtlCol="0">
            <a:spAutoFit/>
          </a:bodyPr>
          <a:lstStyle/>
          <a:p>
            <a:r>
              <a:rPr lang="en-GB" sz="857" dirty="0"/>
              <a:t>Structure of the Earth. </a:t>
            </a:r>
          </a:p>
        </p:txBody>
      </p:sp>
      <p:sp>
        <p:nvSpPr>
          <p:cNvPr id="20" name="TextBox 19">
            <a:extLst>
              <a:ext uri="{FF2B5EF4-FFF2-40B4-BE49-F238E27FC236}">
                <a16:creationId xmlns:a16="http://schemas.microsoft.com/office/drawing/2014/main" id="{A86BEC4F-2600-4E8D-A1AC-2EC725E3D325}"/>
              </a:ext>
            </a:extLst>
          </p:cNvPr>
          <p:cNvSpPr txBox="1"/>
          <p:nvPr/>
        </p:nvSpPr>
        <p:spPr>
          <a:xfrm>
            <a:off x="5149858" y="5433334"/>
            <a:ext cx="2169146" cy="224229"/>
          </a:xfrm>
          <a:prstGeom prst="rect">
            <a:avLst/>
          </a:prstGeom>
          <a:noFill/>
        </p:spPr>
        <p:txBody>
          <a:bodyPr wrap="square" rtlCol="0">
            <a:spAutoFit/>
          </a:bodyPr>
          <a:lstStyle/>
          <a:p>
            <a:r>
              <a:rPr lang="en-GB" sz="857" dirty="0"/>
              <a:t>Collecting and presenting data.</a:t>
            </a:r>
          </a:p>
        </p:txBody>
      </p:sp>
      <p:sp>
        <p:nvSpPr>
          <p:cNvPr id="21" name="TextBox 20">
            <a:extLst>
              <a:ext uri="{FF2B5EF4-FFF2-40B4-BE49-F238E27FC236}">
                <a16:creationId xmlns:a16="http://schemas.microsoft.com/office/drawing/2014/main" id="{1A9B4395-5B91-462C-9FD0-C7F2CD2D37FA}"/>
              </a:ext>
            </a:extLst>
          </p:cNvPr>
          <p:cNvSpPr txBox="1"/>
          <p:nvPr/>
        </p:nvSpPr>
        <p:spPr>
          <a:xfrm>
            <a:off x="5154836" y="5776499"/>
            <a:ext cx="2169146" cy="224229"/>
          </a:xfrm>
          <a:prstGeom prst="rect">
            <a:avLst/>
          </a:prstGeom>
          <a:noFill/>
        </p:spPr>
        <p:txBody>
          <a:bodyPr wrap="square" rtlCol="0">
            <a:spAutoFit/>
          </a:bodyPr>
          <a:lstStyle/>
          <a:p>
            <a:r>
              <a:rPr lang="en-GB" sz="857" dirty="0"/>
              <a:t>Discussion of theories of evolution.  </a:t>
            </a:r>
          </a:p>
        </p:txBody>
      </p:sp>
      <p:sp>
        <p:nvSpPr>
          <p:cNvPr id="30" name="TextBox 29">
            <a:extLst>
              <a:ext uri="{FF2B5EF4-FFF2-40B4-BE49-F238E27FC236}">
                <a16:creationId xmlns:a16="http://schemas.microsoft.com/office/drawing/2014/main" id="{EEAC72ED-358B-4C49-BD3B-294121141553}"/>
              </a:ext>
            </a:extLst>
          </p:cNvPr>
          <p:cNvSpPr txBox="1"/>
          <p:nvPr/>
        </p:nvSpPr>
        <p:spPr>
          <a:xfrm>
            <a:off x="5154836" y="6406493"/>
            <a:ext cx="2206583" cy="224229"/>
          </a:xfrm>
          <a:prstGeom prst="rect">
            <a:avLst/>
          </a:prstGeom>
          <a:noFill/>
        </p:spPr>
        <p:txBody>
          <a:bodyPr wrap="square" rtlCol="0">
            <a:spAutoFit/>
          </a:bodyPr>
          <a:lstStyle/>
          <a:p>
            <a:r>
              <a:rPr lang="en-GB" sz="857" dirty="0"/>
              <a:t>Calculate averages. </a:t>
            </a:r>
          </a:p>
        </p:txBody>
      </p:sp>
      <p:sp>
        <p:nvSpPr>
          <p:cNvPr id="3" name="Rectangle 1">
            <a:extLst>
              <a:ext uri="{FF2B5EF4-FFF2-40B4-BE49-F238E27FC236}">
                <a16:creationId xmlns:a16="http://schemas.microsoft.com/office/drawing/2014/main" id="{74DCD658-2678-4E91-A949-A406A8422072}"/>
              </a:ext>
            </a:extLst>
          </p:cNvPr>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nvGrpSpPr>
          <p:cNvPr id="23" name="Group 22">
            <a:extLst>
              <a:ext uri="{FF2B5EF4-FFF2-40B4-BE49-F238E27FC236}">
                <a16:creationId xmlns:a16="http://schemas.microsoft.com/office/drawing/2014/main" id="{B695A8A4-6699-4852-B4CB-C8D3B91DCC56}"/>
              </a:ext>
            </a:extLst>
          </p:cNvPr>
          <p:cNvGrpSpPr/>
          <p:nvPr/>
        </p:nvGrpSpPr>
        <p:grpSpPr>
          <a:xfrm>
            <a:off x="7272088" y="-406879"/>
            <a:ext cx="3662188" cy="5479224"/>
            <a:chOff x="7349337" y="36399"/>
            <a:chExt cx="5291329" cy="1999000"/>
          </a:xfrm>
        </p:grpSpPr>
        <p:graphicFrame>
          <p:nvGraphicFramePr>
            <p:cNvPr id="25" name="Diagram 24">
              <a:extLst>
                <a:ext uri="{FF2B5EF4-FFF2-40B4-BE49-F238E27FC236}">
                  <a16:creationId xmlns:a16="http://schemas.microsoft.com/office/drawing/2014/main" id="{E1B8FB34-3F07-4407-A144-032D1FCDB875}"/>
                </a:ext>
              </a:extLst>
            </p:cNvPr>
            <p:cNvGraphicFramePr/>
            <p:nvPr>
              <p:extLst/>
            </p:nvPr>
          </p:nvGraphicFramePr>
          <p:xfrm>
            <a:off x="7349337" y="162409"/>
            <a:ext cx="5291329" cy="1872990"/>
          </p:xfrm>
          <a:graphic>
            <a:graphicData uri="http://schemas.openxmlformats.org/drawingml/2006/diagram">
              <dgm:relIds xmlns:dgm="http://schemas.openxmlformats.org/drawingml/2006/diagram" xmlns:r="http://schemas.openxmlformats.org/officeDocument/2006/relationships" r:dm="rId16" r:lo="rId17" r:qs="rId18" r:cs="rId19"/>
            </a:graphicData>
          </a:graphic>
        </p:graphicFrame>
        <p:sp>
          <p:nvSpPr>
            <p:cNvPr id="31" name="TextBox 30">
              <a:extLst>
                <a:ext uri="{FF2B5EF4-FFF2-40B4-BE49-F238E27FC236}">
                  <a16:creationId xmlns:a16="http://schemas.microsoft.com/office/drawing/2014/main" id="{1B405B5A-5F9E-4B5C-B075-636182DDC1BA}"/>
                </a:ext>
              </a:extLst>
            </p:cNvPr>
            <p:cNvSpPr txBox="1"/>
            <p:nvPr/>
          </p:nvSpPr>
          <p:spPr>
            <a:xfrm>
              <a:off x="7349337" y="36399"/>
              <a:ext cx="5291329" cy="76101"/>
            </a:xfrm>
            <a:prstGeom prst="rect">
              <a:avLst/>
            </a:prstGeom>
            <a:noFill/>
          </p:spPr>
          <p:txBody>
            <a:bodyPr wrap="square" rtlCol="0">
              <a:spAutoFit/>
            </a:bodyPr>
            <a:lstStyle/>
            <a:p>
              <a:endParaRPr lang="en-GB" sz="857" b="1" dirty="0">
                <a:latin typeface="Ink Free" panose="03080402000500000000" pitchFamily="66" charset="0"/>
              </a:endParaRPr>
            </a:p>
          </p:txBody>
        </p:sp>
      </p:grpSp>
    </p:spTree>
    <p:extLst>
      <p:ext uri="{BB962C8B-B14F-4D97-AF65-F5344CB8AC3E}">
        <p14:creationId xmlns:p14="http://schemas.microsoft.com/office/powerpoint/2010/main" val="16931759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a:extLst>
              <a:ext uri="{FF2B5EF4-FFF2-40B4-BE49-F238E27FC236}">
                <a16:creationId xmlns:a16="http://schemas.microsoft.com/office/drawing/2014/main" id="{05977A20-6D5A-47EF-ACDC-555CFA95CEB1}"/>
              </a:ext>
            </a:extLst>
          </p:cNvPr>
          <p:cNvGraphicFramePr/>
          <p:nvPr>
            <p:extLst/>
          </p:nvPr>
        </p:nvGraphicFramePr>
        <p:xfrm>
          <a:off x="7696484" y="4955748"/>
          <a:ext cx="2684162" cy="17697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a:extLst>
              <a:ext uri="{FF2B5EF4-FFF2-40B4-BE49-F238E27FC236}">
                <a16:creationId xmlns:a16="http://schemas.microsoft.com/office/drawing/2014/main" id="{E304C6C9-6A60-4ABD-9D73-B6E3DF440077}"/>
              </a:ext>
            </a:extLst>
          </p:cNvPr>
          <p:cNvSpPr txBox="1"/>
          <p:nvPr/>
        </p:nvSpPr>
        <p:spPr>
          <a:xfrm>
            <a:off x="2448399" y="187497"/>
            <a:ext cx="4626306" cy="593597"/>
          </a:xfrm>
          <a:prstGeom prst="rect">
            <a:avLst/>
          </a:prstGeom>
          <a:noFill/>
        </p:spPr>
        <p:txBody>
          <a:bodyPr wrap="square" lIns="65314" tIns="32657" rIns="65314" bIns="32657" rtlCol="0" anchor="t">
            <a:spAutoFit/>
          </a:bodyPr>
          <a:lstStyle/>
          <a:p>
            <a:r>
              <a:rPr lang="en-GB" sz="1143" b="1" dirty="0">
                <a:latin typeface="Ink Free"/>
              </a:rPr>
              <a:t>Subject: Science</a:t>
            </a:r>
            <a:endParaRPr lang="en-GB" sz="1143" b="1" dirty="0">
              <a:latin typeface="Ink Free" panose="03080402000500000000" pitchFamily="66" charset="0"/>
            </a:endParaRPr>
          </a:p>
          <a:p>
            <a:r>
              <a:rPr lang="en-GB" sz="1143" b="1" dirty="0">
                <a:latin typeface="Ink Free"/>
              </a:rPr>
              <a:t>Topic: Y8 Unit 3 Cost of Life</a:t>
            </a:r>
            <a:endParaRPr lang="en-GB" sz="1143" b="1" dirty="0">
              <a:latin typeface="Ink Free" panose="03080402000500000000" pitchFamily="66" charset="0"/>
            </a:endParaRPr>
          </a:p>
          <a:p>
            <a:r>
              <a:rPr lang="en-GB" sz="1143" b="1" dirty="0">
                <a:latin typeface="Ink Free"/>
              </a:rPr>
              <a:t>Key Question: </a:t>
            </a:r>
            <a:r>
              <a:rPr lang="es-ES" sz="1143" b="1" dirty="0">
                <a:latin typeface="Ink Free"/>
              </a:rPr>
              <a:t> </a:t>
            </a:r>
            <a:r>
              <a:rPr lang="es-ES" sz="1143" b="1" dirty="0" err="1">
                <a:latin typeface="Ink Free"/>
              </a:rPr>
              <a:t>What</a:t>
            </a:r>
            <a:r>
              <a:rPr lang="es-ES" sz="1143" b="1" dirty="0">
                <a:latin typeface="Ink Free"/>
              </a:rPr>
              <a:t> </a:t>
            </a:r>
            <a:r>
              <a:rPr lang="es-ES" sz="1143" b="1" dirty="0" err="1">
                <a:latin typeface="Ink Free"/>
              </a:rPr>
              <a:t>is</a:t>
            </a:r>
            <a:r>
              <a:rPr lang="es-ES" sz="1143" b="1" dirty="0">
                <a:latin typeface="Ink Free"/>
              </a:rPr>
              <a:t> </a:t>
            </a:r>
            <a:r>
              <a:rPr lang="es-ES" sz="1143" b="1" dirty="0" err="1">
                <a:latin typeface="Ink Free"/>
              </a:rPr>
              <a:t>the</a:t>
            </a:r>
            <a:r>
              <a:rPr lang="es-ES" sz="1143" b="1" dirty="0">
                <a:latin typeface="Ink Free"/>
              </a:rPr>
              <a:t> </a:t>
            </a:r>
            <a:r>
              <a:rPr lang="es-ES" sz="1143" b="1" dirty="0" err="1">
                <a:latin typeface="Ink Free"/>
              </a:rPr>
              <a:t>cost</a:t>
            </a:r>
            <a:r>
              <a:rPr lang="es-ES" sz="1143" b="1" dirty="0">
                <a:latin typeface="Ink Free"/>
              </a:rPr>
              <a:t> </a:t>
            </a:r>
            <a:r>
              <a:rPr lang="es-ES" sz="1143" b="1" dirty="0" err="1">
                <a:latin typeface="Ink Free"/>
              </a:rPr>
              <a:t>of</a:t>
            </a:r>
            <a:r>
              <a:rPr lang="es-ES" sz="1143" b="1" dirty="0">
                <a:latin typeface="Ink Free"/>
              </a:rPr>
              <a:t> </a:t>
            </a:r>
            <a:r>
              <a:rPr lang="es-ES" sz="1143" b="1" dirty="0" err="1">
                <a:latin typeface="Ink Free"/>
              </a:rPr>
              <a:t>life</a:t>
            </a:r>
            <a:r>
              <a:rPr lang="es-ES" sz="1143" b="1" dirty="0">
                <a:latin typeface="Ink Free"/>
              </a:rPr>
              <a:t>?</a:t>
            </a:r>
            <a:endParaRPr lang="en-GB" sz="1143" b="1" dirty="0">
              <a:latin typeface="Ink Free" panose="03080402000500000000" pitchFamily="66" charset="0"/>
            </a:endParaRPr>
          </a:p>
        </p:txBody>
      </p:sp>
      <p:sp>
        <p:nvSpPr>
          <p:cNvPr id="10" name="TextBox 9">
            <a:extLst>
              <a:ext uri="{FF2B5EF4-FFF2-40B4-BE49-F238E27FC236}">
                <a16:creationId xmlns:a16="http://schemas.microsoft.com/office/drawing/2014/main" id="{5F219E5C-58C7-4F2F-A031-1B2EBCE5B9ED}"/>
              </a:ext>
            </a:extLst>
          </p:cNvPr>
          <p:cNvSpPr txBox="1"/>
          <p:nvPr/>
        </p:nvSpPr>
        <p:spPr>
          <a:xfrm>
            <a:off x="1580132" y="955356"/>
            <a:ext cx="5270615" cy="791535"/>
          </a:xfrm>
          <a:prstGeom prst="rect">
            <a:avLst/>
          </a:prstGeom>
          <a:noFill/>
          <a:ln w="28575">
            <a:solidFill>
              <a:schemeClr val="accent1"/>
            </a:solidFill>
          </a:ln>
        </p:spPr>
        <p:txBody>
          <a:bodyPr wrap="square" lIns="65314" tIns="32657" rIns="65314" bIns="32657" rtlCol="0" anchor="t">
            <a:spAutoFit/>
          </a:bodyPr>
          <a:lstStyle/>
          <a:p>
            <a:r>
              <a:rPr lang="en-GB" sz="786" dirty="0"/>
              <a:t>Overview: In this unit, students will explore key topics related to energy, the environment, and sustainability. They will learn about renewable and non-renewable energy sources, methods of generating electricity, and the environmental impact of each. The unit will cover pollution, carbon footprints, and how energy choices affect electricity bills. Students will also investigate biomes, biodiversity, and the importance of conservation, alongside the effects of intensive farming on food security. By the end, students will have a solid understanding of how energy, resources, and environmental practices are interconnected and how personal actions can impact the planet.</a:t>
            </a:r>
            <a:endParaRPr lang="en-GB" sz="857" b="1" dirty="0">
              <a:solidFill>
                <a:schemeClr val="bg1"/>
              </a:solidFill>
              <a:ea typeface="Calibri"/>
              <a:cs typeface="Calibri"/>
            </a:endParaRPr>
          </a:p>
        </p:txBody>
      </p:sp>
      <p:sp>
        <p:nvSpPr>
          <p:cNvPr id="13" name="TextBox 12">
            <a:extLst>
              <a:ext uri="{FF2B5EF4-FFF2-40B4-BE49-F238E27FC236}">
                <a16:creationId xmlns:a16="http://schemas.microsoft.com/office/drawing/2014/main" id="{051DD4DD-C6C2-45B9-A5AF-C3D51F57DB68}"/>
              </a:ext>
            </a:extLst>
          </p:cNvPr>
          <p:cNvSpPr txBox="1"/>
          <p:nvPr/>
        </p:nvSpPr>
        <p:spPr>
          <a:xfrm>
            <a:off x="7403772" y="4748823"/>
            <a:ext cx="3370217" cy="246221"/>
          </a:xfrm>
          <a:prstGeom prst="rect">
            <a:avLst/>
          </a:prstGeom>
          <a:noFill/>
        </p:spPr>
        <p:txBody>
          <a:bodyPr wrap="square" rtlCol="0">
            <a:spAutoFit/>
          </a:bodyPr>
          <a:lstStyle/>
          <a:p>
            <a:pPr algn="ctr"/>
            <a:r>
              <a:rPr lang="en-GB" sz="1000" b="1" dirty="0">
                <a:latin typeface="Ink Free" panose="03080402000500000000" pitchFamily="66" charset="0"/>
              </a:rPr>
              <a:t>Assessments (linked to progression steps)</a:t>
            </a:r>
          </a:p>
        </p:txBody>
      </p:sp>
      <p:sp>
        <p:nvSpPr>
          <p:cNvPr id="12" name="TextBox 11">
            <a:extLst>
              <a:ext uri="{FF2B5EF4-FFF2-40B4-BE49-F238E27FC236}">
                <a16:creationId xmlns:a16="http://schemas.microsoft.com/office/drawing/2014/main" id="{41ED30CA-89BA-4A70-9C68-CCD6FF4544EB}"/>
              </a:ext>
            </a:extLst>
          </p:cNvPr>
          <p:cNvSpPr txBox="1"/>
          <p:nvPr/>
        </p:nvSpPr>
        <p:spPr>
          <a:xfrm>
            <a:off x="1580132" y="6211684"/>
            <a:ext cx="2745377" cy="553998"/>
          </a:xfrm>
          <a:prstGeom prst="rect">
            <a:avLst/>
          </a:prstGeom>
          <a:noFill/>
          <a:ln w="28575">
            <a:solidFill>
              <a:schemeClr val="accent1"/>
            </a:solidFill>
          </a:ln>
        </p:spPr>
        <p:txBody>
          <a:bodyPr wrap="square" rtlCol="0">
            <a:spAutoFit/>
          </a:bodyPr>
          <a:lstStyle/>
          <a:p>
            <a:r>
              <a:rPr lang="en-GB" sz="1000" b="1" dirty="0">
                <a:latin typeface="Ink Free" panose="03080402000500000000" pitchFamily="66" charset="0"/>
              </a:rPr>
              <a:t>Universal Experience</a:t>
            </a:r>
          </a:p>
          <a:p>
            <a:r>
              <a:rPr lang="en-GB" sz="1000" b="1" dirty="0">
                <a:cs typeface="Arial" panose="020B0604020202020204" pitchFamily="34" charset="0"/>
              </a:rPr>
              <a:t>Practical Investigations - Sampling ecosystems within Etna and Buckley</a:t>
            </a:r>
            <a:r>
              <a:rPr lang="en-GB" sz="1000" b="1" dirty="0">
                <a:latin typeface="Arial" panose="020B0604020202020204" pitchFamily="34" charset="0"/>
                <a:cs typeface="Arial" panose="020B0604020202020204" pitchFamily="34" charset="0"/>
              </a:rPr>
              <a:t>.</a:t>
            </a:r>
          </a:p>
        </p:txBody>
      </p:sp>
      <p:sp>
        <p:nvSpPr>
          <p:cNvPr id="16" name="TextBox 15">
            <a:extLst>
              <a:ext uri="{FF2B5EF4-FFF2-40B4-BE49-F238E27FC236}">
                <a16:creationId xmlns:a16="http://schemas.microsoft.com/office/drawing/2014/main" id="{958F7D37-7D4A-4B04-9C63-2CCF2BEF98D0}"/>
              </a:ext>
            </a:extLst>
          </p:cNvPr>
          <p:cNvSpPr txBox="1"/>
          <p:nvPr/>
        </p:nvSpPr>
        <p:spPr>
          <a:xfrm>
            <a:off x="1573467" y="4955748"/>
            <a:ext cx="2740549" cy="927690"/>
          </a:xfrm>
          <a:prstGeom prst="rect">
            <a:avLst/>
          </a:prstGeom>
          <a:noFill/>
          <a:ln w="28575">
            <a:solidFill>
              <a:schemeClr val="accent1"/>
            </a:solidFill>
          </a:ln>
        </p:spPr>
        <p:txBody>
          <a:bodyPr wrap="square" rtlCol="0">
            <a:spAutoFit/>
          </a:bodyPr>
          <a:lstStyle/>
          <a:p>
            <a:r>
              <a:rPr lang="en-GB" sz="1143" b="1" dirty="0">
                <a:latin typeface="Ink Free" panose="03080402000500000000" pitchFamily="66" charset="0"/>
              </a:rPr>
              <a:t>Key Words</a:t>
            </a:r>
          </a:p>
          <a:p>
            <a:r>
              <a:rPr lang="en-GB" sz="857" b="1" dirty="0">
                <a:cs typeface="Arial" panose="020B0604020202020204" pitchFamily="34" charset="0"/>
              </a:rPr>
              <a:t>Solar power, wind energy, fossil fuels, coal, oil, power plants, turbines, greenhouse gases, smog, energy savings, kilowatt-hour, energy tariff, co2, ecosystems, rainforest, species, monoculture, pesticides, wildlife protection, renewable resources, water.</a:t>
            </a:r>
          </a:p>
        </p:txBody>
      </p:sp>
      <p:graphicFrame>
        <p:nvGraphicFramePr>
          <p:cNvPr id="15" name="Diagram 14">
            <a:extLst>
              <a:ext uri="{FF2B5EF4-FFF2-40B4-BE49-F238E27FC236}">
                <a16:creationId xmlns:a16="http://schemas.microsoft.com/office/drawing/2014/main" id="{6EE25214-3D94-44AD-86C6-5FFF3CF140C8}"/>
              </a:ext>
            </a:extLst>
          </p:cNvPr>
          <p:cNvGraphicFramePr/>
          <p:nvPr>
            <p:extLst/>
          </p:nvPr>
        </p:nvGraphicFramePr>
        <p:xfrm>
          <a:off x="4356431" y="5089907"/>
          <a:ext cx="2962573" cy="166488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22" name="Table 21">
            <a:extLst>
              <a:ext uri="{FF2B5EF4-FFF2-40B4-BE49-F238E27FC236}">
                <a16:creationId xmlns:a16="http://schemas.microsoft.com/office/drawing/2014/main" id="{9D3B51B1-2EAA-4D0C-BD26-EEA61E0BD9DA}"/>
              </a:ext>
            </a:extLst>
          </p:cNvPr>
          <p:cNvGraphicFramePr>
            <a:graphicFrameLocks noGrp="1"/>
          </p:cNvGraphicFramePr>
          <p:nvPr>
            <p:extLst/>
          </p:nvPr>
        </p:nvGraphicFramePr>
        <p:xfrm>
          <a:off x="1580131" y="1947730"/>
          <a:ext cx="5270612" cy="2941646"/>
        </p:xfrm>
        <a:graphic>
          <a:graphicData uri="http://schemas.openxmlformats.org/drawingml/2006/table">
            <a:tbl>
              <a:tblPr firstRow="1" bandRow="1">
                <a:tableStyleId>{5C22544A-7EE6-4342-B048-85BDC9FD1C3A}</a:tableStyleId>
              </a:tblPr>
              <a:tblGrid>
                <a:gridCol w="1728106">
                  <a:extLst>
                    <a:ext uri="{9D8B030D-6E8A-4147-A177-3AD203B41FA5}">
                      <a16:colId xmlns:a16="http://schemas.microsoft.com/office/drawing/2014/main" val="1008402731"/>
                    </a:ext>
                  </a:extLst>
                </a:gridCol>
                <a:gridCol w="3542506">
                  <a:extLst>
                    <a:ext uri="{9D8B030D-6E8A-4147-A177-3AD203B41FA5}">
                      <a16:colId xmlns:a16="http://schemas.microsoft.com/office/drawing/2014/main" val="3928792102"/>
                    </a:ext>
                  </a:extLst>
                </a:gridCol>
              </a:tblGrid>
              <a:tr h="366217">
                <a:tc gridSpan="2">
                  <a:txBody>
                    <a:bodyPr/>
                    <a:lstStyle/>
                    <a:p>
                      <a:r>
                        <a:rPr lang="en-GB" sz="1400">
                          <a:latin typeface="Ink Free"/>
                        </a:rPr>
                        <a:t>Content</a:t>
                      </a:r>
                    </a:p>
                  </a:txBody>
                  <a:tcPr marL="65314" marR="65314" marT="32657" marB="32657">
                    <a:solidFill>
                      <a:schemeClr val="accent1">
                        <a:lumMod val="75000"/>
                      </a:schemeClr>
                    </a:solidFill>
                  </a:tcPr>
                </a:tc>
                <a:tc hMerge="1">
                  <a:txBody>
                    <a:bodyPr/>
                    <a:lstStyle/>
                    <a:p>
                      <a:endParaRPr lang="en-GB"/>
                    </a:p>
                  </a:txBody>
                  <a:tcPr/>
                </a:tc>
                <a:extLst>
                  <a:ext uri="{0D108BD9-81ED-4DB2-BD59-A6C34878D82A}">
                    <a16:rowId xmlns:a16="http://schemas.microsoft.com/office/drawing/2014/main" val="1656761556"/>
                  </a:ext>
                </a:extLst>
              </a:tr>
              <a:tr h="352131">
                <a:tc>
                  <a:txBody>
                    <a:bodyPr/>
                    <a:lstStyle/>
                    <a:p>
                      <a:r>
                        <a:rPr lang="en-GB" sz="900" b="1" dirty="0">
                          <a:latin typeface="Ink Free"/>
                        </a:rPr>
                        <a:t>Renewable, non-renewable energy and generating electricity</a:t>
                      </a:r>
                    </a:p>
                  </a:txBody>
                  <a:tcPr marL="65314" marR="65314" marT="32657" marB="32657">
                    <a:solidFill>
                      <a:schemeClr val="accent1">
                        <a:lumMod val="40000"/>
                        <a:lumOff val="60000"/>
                      </a:schemeClr>
                    </a:solidFill>
                  </a:tcPr>
                </a:tc>
                <a:tc>
                  <a:txBody>
                    <a:bodyPr/>
                    <a:lstStyle/>
                    <a:p>
                      <a:pPr marL="0" lvl="0" indent="0" algn="l">
                        <a:lnSpc>
                          <a:spcPct val="100000"/>
                        </a:lnSpc>
                        <a:buNone/>
                      </a:pPr>
                      <a:r>
                        <a:rPr lang="en-GB" sz="800" b="0" i="0" u="none" strike="noStrike" baseline="0" noProof="0" dirty="0">
                          <a:solidFill>
                            <a:srgbClr val="000000"/>
                          </a:solidFill>
                          <a:latin typeface="Calibri"/>
                        </a:rPr>
                        <a:t>I know different methods of generating electricity.</a:t>
                      </a:r>
                    </a:p>
                    <a:p>
                      <a:pPr marL="0" lvl="0" indent="0" algn="l">
                        <a:lnSpc>
                          <a:spcPct val="100000"/>
                        </a:lnSpc>
                        <a:buNone/>
                      </a:pPr>
                      <a:r>
                        <a:rPr lang="en-GB" sz="800" b="0" i="0" u="none" strike="noStrike" baseline="0" noProof="0" dirty="0">
                          <a:solidFill>
                            <a:srgbClr val="000000"/>
                          </a:solidFill>
                          <a:latin typeface="Calibri"/>
                        </a:rPr>
                        <a:t>I can compare renewable and non-renewable energy sources.</a:t>
                      </a:r>
                    </a:p>
                  </a:txBody>
                  <a:tcPr marL="65314" marR="65314" marT="32657" marB="32657">
                    <a:solidFill>
                      <a:schemeClr val="accent1">
                        <a:lumMod val="20000"/>
                        <a:lumOff val="80000"/>
                      </a:schemeClr>
                    </a:solidFill>
                  </a:tcPr>
                </a:tc>
                <a:extLst>
                  <a:ext uri="{0D108BD9-81ED-4DB2-BD59-A6C34878D82A}">
                    <a16:rowId xmlns:a16="http://schemas.microsoft.com/office/drawing/2014/main" val="1798448332"/>
                  </a:ext>
                </a:extLst>
              </a:tr>
              <a:tr h="352131">
                <a:tc>
                  <a:txBody>
                    <a:bodyPr/>
                    <a:lstStyle/>
                    <a:p>
                      <a:pPr lvl="0">
                        <a:buNone/>
                      </a:pPr>
                      <a:r>
                        <a:rPr lang="en-GB" sz="900" b="1" i="0" u="none" strike="noStrike" noProof="0" dirty="0">
                          <a:solidFill>
                            <a:srgbClr val="000000"/>
                          </a:solidFill>
                          <a:latin typeface="Ink Free"/>
                        </a:rPr>
                        <a:t>Pollution</a:t>
                      </a:r>
                      <a:endParaRPr lang="en-US" sz="900" dirty="0"/>
                    </a:p>
                  </a:txBody>
                  <a:tcPr marL="65314" marR="65314" marT="32657" marB="32657">
                    <a:solidFill>
                      <a:schemeClr val="accent1">
                        <a:lumMod val="40000"/>
                        <a:lumOff val="60000"/>
                      </a:schemeClr>
                    </a:solidFill>
                  </a:tcPr>
                </a:tc>
                <a:tc>
                  <a:txBody>
                    <a:bodyPr/>
                    <a:lstStyle/>
                    <a:p>
                      <a:pPr lvl="0" algn="l">
                        <a:lnSpc>
                          <a:spcPct val="100000"/>
                        </a:lnSpc>
                        <a:spcBef>
                          <a:spcPts val="0"/>
                        </a:spcBef>
                        <a:spcAft>
                          <a:spcPts val="0"/>
                        </a:spcAft>
                        <a:buNone/>
                      </a:pPr>
                      <a:r>
                        <a:rPr lang="en-GB" sz="800" b="0" i="0" u="none" strike="noStrike" noProof="0" dirty="0">
                          <a:latin typeface="Calibri"/>
                        </a:rPr>
                        <a:t>I understand the impact of fossil-fuelled and nuclear power stations on the environment.</a:t>
                      </a:r>
                    </a:p>
                  </a:txBody>
                  <a:tcPr marL="65314" marR="65314" marT="32657" marB="32657">
                    <a:solidFill>
                      <a:schemeClr val="accent1">
                        <a:lumMod val="20000"/>
                        <a:lumOff val="80000"/>
                      </a:schemeClr>
                    </a:solidFill>
                  </a:tcPr>
                </a:tc>
                <a:extLst>
                  <a:ext uri="{0D108BD9-81ED-4DB2-BD59-A6C34878D82A}">
                    <a16:rowId xmlns:a16="http://schemas.microsoft.com/office/drawing/2014/main" val="2719558772"/>
                  </a:ext>
                </a:extLst>
              </a:tr>
              <a:tr h="352131">
                <a:tc>
                  <a:txBody>
                    <a:bodyPr/>
                    <a:lstStyle/>
                    <a:p>
                      <a:pPr lvl="0">
                        <a:buNone/>
                      </a:pPr>
                      <a:r>
                        <a:rPr lang="en-GB" sz="900" b="1" i="0" u="none" strike="noStrike" noProof="0" dirty="0">
                          <a:solidFill>
                            <a:srgbClr val="000000"/>
                          </a:solidFill>
                          <a:latin typeface="Ink Free"/>
                        </a:rPr>
                        <a:t>Payback time, cost of electricity and carbon footprint</a:t>
                      </a:r>
                      <a:endParaRPr lang="en-US" sz="900" dirty="0"/>
                    </a:p>
                  </a:txBody>
                  <a:tcPr marL="65314" marR="65314" marT="32657" marB="32657">
                    <a:solidFill>
                      <a:schemeClr val="accent1">
                        <a:lumMod val="40000"/>
                        <a:lumOff val="60000"/>
                      </a:schemeClr>
                    </a:solidFill>
                  </a:tcPr>
                </a:tc>
                <a:tc>
                  <a:txBody>
                    <a:bodyPr/>
                    <a:lstStyle/>
                    <a:p>
                      <a:pPr lvl="0" algn="l">
                        <a:lnSpc>
                          <a:spcPct val="100000"/>
                        </a:lnSpc>
                        <a:spcBef>
                          <a:spcPts val="0"/>
                        </a:spcBef>
                        <a:spcAft>
                          <a:spcPts val="0"/>
                        </a:spcAft>
                        <a:buNone/>
                      </a:pPr>
                      <a:r>
                        <a:rPr lang="en-GB" sz="800" b="0" i="0" u="none" strike="noStrike" noProof="0" dirty="0">
                          <a:latin typeface="Calibri"/>
                        </a:rPr>
                        <a:t>I know how to calculate payback time of insulation and renewable energy sources.</a:t>
                      </a:r>
                    </a:p>
                    <a:p>
                      <a:pPr lvl="0" algn="l">
                        <a:lnSpc>
                          <a:spcPct val="100000"/>
                        </a:lnSpc>
                        <a:spcBef>
                          <a:spcPts val="0"/>
                        </a:spcBef>
                        <a:spcAft>
                          <a:spcPts val="0"/>
                        </a:spcAft>
                        <a:buNone/>
                      </a:pPr>
                      <a:r>
                        <a:rPr lang="en-GB" sz="800" b="0" i="0" u="none" strike="noStrike" noProof="0" dirty="0">
                          <a:latin typeface="Calibri"/>
                        </a:rPr>
                        <a:t>I can calculate my carbon footprint.</a:t>
                      </a:r>
                    </a:p>
                  </a:txBody>
                  <a:tcPr marL="65314" marR="65314" marT="32657" marB="32657">
                    <a:solidFill>
                      <a:schemeClr val="accent1">
                        <a:lumMod val="20000"/>
                        <a:lumOff val="80000"/>
                      </a:schemeClr>
                    </a:solidFill>
                  </a:tcPr>
                </a:tc>
                <a:extLst>
                  <a:ext uri="{0D108BD9-81ED-4DB2-BD59-A6C34878D82A}">
                    <a16:rowId xmlns:a16="http://schemas.microsoft.com/office/drawing/2014/main" val="809324157"/>
                  </a:ext>
                </a:extLst>
              </a:tr>
              <a:tr h="352131">
                <a:tc>
                  <a:txBody>
                    <a:bodyPr/>
                    <a:lstStyle/>
                    <a:p>
                      <a:r>
                        <a:rPr lang="en-GB" sz="900" b="1" dirty="0">
                          <a:latin typeface="Ink Free"/>
                        </a:rPr>
                        <a:t>Biomes, biodiversity and classification</a:t>
                      </a:r>
                    </a:p>
                  </a:txBody>
                  <a:tcPr marL="65314" marR="65314" marT="32657" marB="32657">
                    <a:solidFill>
                      <a:schemeClr val="accent1">
                        <a:lumMod val="40000"/>
                        <a:lumOff val="60000"/>
                      </a:schemeClr>
                    </a:solidFill>
                  </a:tcPr>
                </a:tc>
                <a:tc>
                  <a:txBody>
                    <a:bodyPr/>
                    <a:lstStyle/>
                    <a:p>
                      <a:pPr lvl="0" algn="l">
                        <a:buNone/>
                      </a:pPr>
                      <a:r>
                        <a:rPr lang="en-GB" sz="800" b="0" i="0" u="none" strike="noStrike" noProof="0" dirty="0">
                          <a:solidFill>
                            <a:srgbClr val="000000"/>
                          </a:solidFill>
                          <a:latin typeface="Calibri"/>
                        </a:rPr>
                        <a:t>I know about different biomes and ecosystems.</a:t>
                      </a:r>
                    </a:p>
                    <a:p>
                      <a:pPr lvl="0" algn="l">
                        <a:buNone/>
                      </a:pPr>
                      <a:r>
                        <a:rPr lang="en-GB" sz="800" b="0" i="0" u="none" strike="noStrike" noProof="0" dirty="0">
                          <a:solidFill>
                            <a:srgbClr val="000000"/>
                          </a:solidFill>
                          <a:latin typeface="Calibri"/>
                        </a:rPr>
                        <a:t>I can understand the importance of biodiversity and can classify different organisms.</a:t>
                      </a:r>
                      <a:endParaRPr lang="en-GB" sz="800" dirty="0"/>
                    </a:p>
                  </a:txBody>
                  <a:tcPr marL="65314" marR="65314" marT="32657" marB="32657">
                    <a:solidFill>
                      <a:schemeClr val="accent1">
                        <a:lumMod val="20000"/>
                        <a:lumOff val="80000"/>
                      </a:schemeClr>
                    </a:solidFill>
                  </a:tcPr>
                </a:tc>
                <a:extLst>
                  <a:ext uri="{0D108BD9-81ED-4DB2-BD59-A6C34878D82A}">
                    <a16:rowId xmlns:a16="http://schemas.microsoft.com/office/drawing/2014/main" val="1860905795"/>
                  </a:ext>
                </a:extLst>
              </a:tr>
              <a:tr h="352131">
                <a:tc>
                  <a:txBody>
                    <a:bodyPr/>
                    <a:lstStyle/>
                    <a:p>
                      <a:pPr lvl="0">
                        <a:buNone/>
                      </a:pPr>
                      <a:r>
                        <a:rPr lang="en-GB" sz="900" b="1" i="0" u="none" strike="noStrike" noProof="0" dirty="0">
                          <a:solidFill>
                            <a:srgbClr val="000000"/>
                          </a:solidFill>
                          <a:latin typeface="Ink Free"/>
                        </a:rPr>
                        <a:t>Food security, intensive farming and its impacts</a:t>
                      </a:r>
                      <a:endParaRPr lang="en-US" sz="900" dirty="0"/>
                    </a:p>
                  </a:txBody>
                  <a:tcPr marL="65314" marR="65314" marT="32657" marB="32657">
                    <a:solidFill>
                      <a:schemeClr val="accent1">
                        <a:lumMod val="40000"/>
                        <a:lumOff val="60000"/>
                      </a:schemeClr>
                    </a:solidFill>
                  </a:tcPr>
                </a:tc>
                <a:tc>
                  <a:txBody>
                    <a:bodyPr/>
                    <a:lstStyle/>
                    <a:p>
                      <a:pPr marL="0" lvl="0" indent="0" algn="l">
                        <a:lnSpc>
                          <a:spcPct val="100000"/>
                        </a:lnSpc>
                        <a:buNone/>
                      </a:pPr>
                      <a:r>
                        <a:rPr lang="en-GB" sz="800" b="0" i="0" u="none" strike="noStrike" baseline="0" noProof="0" dirty="0">
                          <a:solidFill>
                            <a:srgbClr val="000000"/>
                          </a:solidFill>
                          <a:latin typeface="Calibri"/>
                        </a:rPr>
                        <a:t>I know the different types of farming.</a:t>
                      </a:r>
                    </a:p>
                    <a:p>
                      <a:pPr marL="0" lvl="0" indent="0" algn="l">
                        <a:lnSpc>
                          <a:spcPct val="100000"/>
                        </a:lnSpc>
                        <a:buNone/>
                      </a:pPr>
                      <a:r>
                        <a:rPr lang="en-GB" sz="800" b="0" i="0" u="none" strike="noStrike" baseline="0" noProof="0" dirty="0">
                          <a:solidFill>
                            <a:srgbClr val="000000"/>
                          </a:solidFill>
                          <a:latin typeface="Calibri"/>
                        </a:rPr>
                        <a:t>I can describe the effects of intensive farming and its impacts.</a:t>
                      </a:r>
                    </a:p>
                  </a:txBody>
                  <a:tcPr marL="65314" marR="65314" marT="32657" marB="32657">
                    <a:solidFill>
                      <a:schemeClr val="accent1">
                        <a:lumMod val="20000"/>
                        <a:lumOff val="80000"/>
                      </a:schemeClr>
                    </a:solidFill>
                  </a:tcPr>
                </a:tc>
                <a:extLst>
                  <a:ext uri="{0D108BD9-81ED-4DB2-BD59-A6C34878D82A}">
                    <a16:rowId xmlns:a16="http://schemas.microsoft.com/office/drawing/2014/main" val="1519713273"/>
                  </a:ext>
                </a:extLst>
              </a:tr>
              <a:tr h="383700">
                <a:tc>
                  <a:txBody>
                    <a:bodyPr/>
                    <a:lstStyle/>
                    <a:p>
                      <a:pPr lvl="0">
                        <a:buNone/>
                      </a:pPr>
                      <a:r>
                        <a:rPr lang="en-GB" sz="900" b="1" i="0" u="none" strike="noStrike" noProof="0" dirty="0">
                          <a:solidFill>
                            <a:srgbClr val="000000"/>
                          </a:solidFill>
                          <a:latin typeface="Ink Free"/>
                        </a:rPr>
                        <a:t>Conservation</a:t>
                      </a:r>
                      <a:endParaRPr lang="en-US" sz="900" dirty="0"/>
                    </a:p>
                  </a:txBody>
                  <a:tcPr marL="65314" marR="65314" marT="32657" marB="32657">
                    <a:solidFill>
                      <a:schemeClr val="accent1">
                        <a:lumMod val="40000"/>
                        <a:lumOff val="60000"/>
                      </a:schemeClr>
                    </a:solidFill>
                  </a:tcPr>
                </a:tc>
                <a:tc>
                  <a:txBody>
                    <a:bodyPr/>
                    <a:lstStyle/>
                    <a:p>
                      <a:pPr lvl="0" algn="l">
                        <a:lnSpc>
                          <a:spcPct val="100000"/>
                        </a:lnSpc>
                        <a:spcBef>
                          <a:spcPts val="0"/>
                        </a:spcBef>
                        <a:spcAft>
                          <a:spcPts val="0"/>
                        </a:spcAft>
                        <a:buNone/>
                      </a:pPr>
                      <a:r>
                        <a:rPr lang="en-GB" sz="800" b="0" i="0" u="none" strike="noStrike" noProof="0" dirty="0">
                          <a:latin typeface="Calibri"/>
                        </a:rPr>
                        <a:t>I know the importance of conservation.</a:t>
                      </a:r>
                    </a:p>
                    <a:p>
                      <a:pPr lvl="0" algn="l">
                        <a:lnSpc>
                          <a:spcPct val="100000"/>
                        </a:lnSpc>
                        <a:spcBef>
                          <a:spcPts val="0"/>
                        </a:spcBef>
                        <a:spcAft>
                          <a:spcPts val="0"/>
                        </a:spcAft>
                        <a:buNone/>
                      </a:pPr>
                      <a:r>
                        <a:rPr lang="en-GB" sz="800" b="0" i="0" u="none" strike="noStrike" noProof="0" dirty="0">
                          <a:latin typeface="Calibri"/>
                        </a:rPr>
                        <a:t>I can explain</a:t>
                      </a:r>
                      <a:r>
                        <a:rPr lang="en-GB" sz="800" dirty="0"/>
                        <a:t> how protecting habitats and species helps preserve biodiversity.</a:t>
                      </a:r>
                      <a:endParaRPr lang="en-US" sz="800" dirty="0"/>
                    </a:p>
                  </a:txBody>
                  <a:tcPr marL="65314" marR="65314" marT="32657" marB="32657">
                    <a:solidFill>
                      <a:schemeClr val="accent1">
                        <a:lumMod val="20000"/>
                        <a:lumOff val="80000"/>
                      </a:schemeClr>
                    </a:solidFill>
                  </a:tcPr>
                </a:tc>
                <a:extLst>
                  <a:ext uri="{0D108BD9-81ED-4DB2-BD59-A6C34878D82A}">
                    <a16:rowId xmlns:a16="http://schemas.microsoft.com/office/drawing/2014/main" val="2268160746"/>
                  </a:ext>
                </a:extLst>
              </a:tr>
              <a:tr h="352131">
                <a:tc>
                  <a:txBody>
                    <a:bodyPr/>
                    <a:lstStyle/>
                    <a:p>
                      <a:r>
                        <a:rPr lang="en-GB" sz="900" b="1" dirty="0">
                          <a:latin typeface="Ink Free"/>
                        </a:rPr>
                        <a:t>Digital Competence</a:t>
                      </a:r>
                    </a:p>
                  </a:txBody>
                  <a:tcPr marL="65314" marR="65314" marT="32657" marB="32657">
                    <a:solidFill>
                      <a:schemeClr val="accent1">
                        <a:lumMod val="40000"/>
                        <a:lumOff val="60000"/>
                      </a:schemeClr>
                    </a:solidFill>
                  </a:tcPr>
                </a:tc>
                <a:tc>
                  <a:txBody>
                    <a:bodyPr/>
                    <a:lstStyle/>
                    <a:p>
                      <a:pPr lvl="0" algn="l">
                        <a:buNone/>
                      </a:pPr>
                      <a:r>
                        <a:rPr lang="en-GB" sz="800" b="0" i="0" u="none" strike="noStrike" baseline="0" noProof="0" dirty="0">
                          <a:solidFill>
                            <a:srgbClr val="000000"/>
                          </a:solidFill>
                          <a:latin typeface="Calibri"/>
                        </a:rPr>
                        <a:t>I know how to use different formulas and functions in a spreadsheet.</a:t>
                      </a:r>
                    </a:p>
                    <a:p>
                      <a:pPr lvl="0" algn="l">
                        <a:buNone/>
                      </a:pPr>
                      <a:r>
                        <a:rPr lang="en-GB" sz="800" b="0" i="0" u="none" strike="noStrike" baseline="0" noProof="0" dirty="0">
                          <a:solidFill>
                            <a:srgbClr val="000000"/>
                          </a:solidFill>
                          <a:latin typeface="Calibri"/>
                        </a:rPr>
                        <a:t>I can evaluate how ‘green’ peoples choices are.</a:t>
                      </a:r>
                    </a:p>
                  </a:txBody>
                  <a:tcPr marL="65314" marR="65314" marT="32657" marB="32657">
                    <a:solidFill>
                      <a:schemeClr val="accent1">
                        <a:lumMod val="20000"/>
                        <a:lumOff val="80000"/>
                      </a:schemeClr>
                    </a:solidFill>
                  </a:tcPr>
                </a:tc>
                <a:extLst>
                  <a:ext uri="{0D108BD9-81ED-4DB2-BD59-A6C34878D82A}">
                    <a16:rowId xmlns:a16="http://schemas.microsoft.com/office/drawing/2014/main" val="182193339"/>
                  </a:ext>
                </a:extLst>
              </a:tr>
            </a:tbl>
          </a:graphicData>
        </a:graphic>
      </p:graphicFrame>
      <p:sp>
        <p:nvSpPr>
          <p:cNvPr id="26" name="TextBox 25">
            <a:extLst>
              <a:ext uri="{FF2B5EF4-FFF2-40B4-BE49-F238E27FC236}">
                <a16:creationId xmlns:a16="http://schemas.microsoft.com/office/drawing/2014/main" id="{59C0BE4A-E004-4B28-9988-6038E49ACCCC}"/>
              </a:ext>
            </a:extLst>
          </p:cNvPr>
          <p:cNvSpPr txBox="1"/>
          <p:nvPr/>
        </p:nvSpPr>
        <p:spPr>
          <a:xfrm>
            <a:off x="1580131" y="5980846"/>
            <a:ext cx="1302990" cy="246221"/>
          </a:xfrm>
          <a:prstGeom prst="rect">
            <a:avLst/>
          </a:prstGeom>
          <a:solidFill>
            <a:srgbClr val="00B0F0"/>
          </a:solidFill>
          <a:ln w="38100">
            <a:solidFill>
              <a:schemeClr val="tx1"/>
            </a:solidFill>
          </a:ln>
        </p:spPr>
        <p:txBody>
          <a:bodyPr wrap="square" rtlCol="0">
            <a:spAutoFit/>
          </a:bodyPr>
          <a:lstStyle/>
          <a:p>
            <a:pPr algn="ctr"/>
            <a:r>
              <a:rPr lang="en-GB" sz="1000" b="1">
                <a:latin typeface="Ink Free" panose="03080402000500000000" pitchFamily="66" charset="0"/>
              </a:rPr>
              <a:t>Learning Experiences</a:t>
            </a:r>
          </a:p>
        </p:txBody>
      </p:sp>
      <p:pic>
        <p:nvPicPr>
          <p:cNvPr id="27" name="Picture 26">
            <a:extLst>
              <a:ext uri="{FF2B5EF4-FFF2-40B4-BE49-F238E27FC236}">
                <a16:creationId xmlns:a16="http://schemas.microsoft.com/office/drawing/2014/main" id="{EE899239-0FA9-4A03-A6BC-3EFADF575C13}"/>
              </a:ext>
            </a:extLst>
          </p:cNvPr>
          <p:cNvPicPr>
            <a:picLocks noChangeAspect="1"/>
          </p:cNvPicPr>
          <p:nvPr/>
        </p:nvPicPr>
        <p:blipFill>
          <a:blip r:embed="rId13"/>
          <a:stretch>
            <a:fillRect/>
          </a:stretch>
        </p:blipFill>
        <p:spPr>
          <a:xfrm>
            <a:off x="6925070" y="395505"/>
            <a:ext cx="272695" cy="4743161"/>
          </a:xfrm>
          <a:prstGeom prst="rect">
            <a:avLst/>
          </a:prstGeom>
        </p:spPr>
      </p:pic>
      <p:pic>
        <p:nvPicPr>
          <p:cNvPr id="28" name="Picture 27">
            <a:extLst>
              <a:ext uri="{FF2B5EF4-FFF2-40B4-BE49-F238E27FC236}">
                <a16:creationId xmlns:a16="http://schemas.microsoft.com/office/drawing/2014/main" id="{06EE0618-D30F-467C-B943-23A285FE864E}"/>
              </a:ext>
            </a:extLst>
          </p:cNvPr>
          <p:cNvPicPr>
            <a:picLocks noChangeAspect="1"/>
          </p:cNvPicPr>
          <p:nvPr/>
        </p:nvPicPr>
        <p:blipFill>
          <a:blip r:embed="rId14"/>
          <a:stretch>
            <a:fillRect/>
          </a:stretch>
        </p:blipFill>
        <p:spPr>
          <a:xfrm>
            <a:off x="7533481" y="4740850"/>
            <a:ext cx="326005" cy="326005"/>
          </a:xfrm>
          <a:prstGeom prst="rect">
            <a:avLst/>
          </a:prstGeom>
          <a:ln>
            <a:noFill/>
          </a:ln>
          <a:effectLst>
            <a:softEdge rad="112500"/>
          </a:effectLst>
        </p:spPr>
      </p:pic>
      <p:sp>
        <p:nvSpPr>
          <p:cNvPr id="29" name="Freeform 12">
            <a:extLst>
              <a:ext uri="{FF2B5EF4-FFF2-40B4-BE49-F238E27FC236}">
                <a16:creationId xmlns:a16="http://schemas.microsoft.com/office/drawing/2014/main" id="{2986AA1B-69BA-4CF4-942B-0BCCFC0939DB}"/>
              </a:ext>
            </a:extLst>
          </p:cNvPr>
          <p:cNvSpPr/>
          <p:nvPr/>
        </p:nvSpPr>
        <p:spPr>
          <a:xfrm>
            <a:off x="1505809" y="22787"/>
            <a:ext cx="947954" cy="866366"/>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15"/>
            <a:stretch>
              <a:fillRect/>
            </a:stretch>
          </a:blipFill>
        </p:spPr>
      </p:sp>
      <p:sp>
        <p:nvSpPr>
          <p:cNvPr id="2" name="TextBox 1">
            <a:extLst>
              <a:ext uri="{FF2B5EF4-FFF2-40B4-BE49-F238E27FC236}">
                <a16:creationId xmlns:a16="http://schemas.microsoft.com/office/drawing/2014/main" id="{F8AA690B-8530-40B4-9619-C1217D8F9A07}"/>
              </a:ext>
            </a:extLst>
          </p:cNvPr>
          <p:cNvSpPr txBox="1"/>
          <p:nvPr/>
        </p:nvSpPr>
        <p:spPr>
          <a:xfrm>
            <a:off x="5149858" y="5084152"/>
            <a:ext cx="2169146" cy="224229"/>
          </a:xfrm>
          <a:prstGeom prst="rect">
            <a:avLst/>
          </a:prstGeom>
          <a:noFill/>
        </p:spPr>
        <p:txBody>
          <a:bodyPr wrap="square" rtlCol="0">
            <a:spAutoFit/>
          </a:bodyPr>
          <a:lstStyle/>
          <a:p>
            <a:r>
              <a:rPr lang="en-GB" sz="857" dirty="0"/>
              <a:t>Spreadsheets- analysing data.</a:t>
            </a:r>
          </a:p>
        </p:txBody>
      </p:sp>
      <p:sp>
        <p:nvSpPr>
          <p:cNvPr id="19" name="TextBox 18">
            <a:extLst>
              <a:ext uri="{FF2B5EF4-FFF2-40B4-BE49-F238E27FC236}">
                <a16:creationId xmlns:a16="http://schemas.microsoft.com/office/drawing/2014/main" id="{722EC301-B614-468D-8011-384BCA7AF73C}"/>
              </a:ext>
            </a:extLst>
          </p:cNvPr>
          <p:cNvSpPr txBox="1"/>
          <p:nvPr/>
        </p:nvSpPr>
        <p:spPr>
          <a:xfrm>
            <a:off x="5154836" y="6076732"/>
            <a:ext cx="2206583" cy="224229"/>
          </a:xfrm>
          <a:prstGeom prst="rect">
            <a:avLst/>
          </a:prstGeom>
          <a:noFill/>
        </p:spPr>
        <p:txBody>
          <a:bodyPr wrap="square" rtlCol="0">
            <a:spAutoFit/>
          </a:bodyPr>
          <a:lstStyle/>
          <a:p>
            <a:r>
              <a:rPr lang="en-GB" sz="857" dirty="0"/>
              <a:t>Diversity in our local ecosystems.</a:t>
            </a:r>
          </a:p>
        </p:txBody>
      </p:sp>
      <p:sp>
        <p:nvSpPr>
          <p:cNvPr id="20" name="TextBox 19">
            <a:extLst>
              <a:ext uri="{FF2B5EF4-FFF2-40B4-BE49-F238E27FC236}">
                <a16:creationId xmlns:a16="http://schemas.microsoft.com/office/drawing/2014/main" id="{A86BEC4F-2600-4E8D-A1AC-2EC725E3D325}"/>
              </a:ext>
            </a:extLst>
          </p:cNvPr>
          <p:cNvSpPr txBox="1"/>
          <p:nvPr/>
        </p:nvSpPr>
        <p:spPr>
          <a:xfrm>
            <a:off x="5149858" y="5433334"/>
            <a:ext cx="2169146" cy="224229"/>
          </a:xfrm>
          <a:prstGeom prst="rect">
            <a:avLst/>
          </a:prstGeom>
          <a:noFill/>
        </p:spPr>
        <p:txBody>
          <a:bodyPr wrap="square" rtlCol="0">
            <a:spAutoFit/>
          </a:bodyPr>
          <a:lstStyle/>
          <a:p>
            <a:r>
              <a:rPr lang="en-GB" sz="857" dirty="0"/>
              <a:t>Calculate the cost of an electricity bill</a:t>
            </a:r>
          </a:p>
        </p:txBody>
      </p:sp>
      <p:sp>
        <p:nvSpPr>
          <p:cNvPr id="21" name="TextBox 20">
            <a:extLst>
              <a:ext uri="{FF2B5EF4-FFF2-40B4-BE49-F238E27FC236}">
                <a16:creationId xmlns:a16="http://schemas.microsoft.com/office/drawing/2014/main" id="{1A9B4395-5B91-462C-9FD0-C7F2CD2D37FA}"/>
              </a:ext>
            </a:extLst>
          </p:cNvPr>
          <p:cNvSpPr txBox="1"/>
          <p:nvPr/>
        </p:nvSpPr>
        <p:spPr>
          <a:xfrm>
            <a:off x="5154836" y="5776499"/>
            <a:ext cx="2169146" cy="224229"/>
          </a:xfrm>
          <a:prstGeom prst="rect">
            <a:avLst/>
          </a:prstGeom>
          <a:noFill/>
        </p:spPr>
        <p:txBody>
          <a:bodyPr wrap="square" rtlCol="0">
            <a:spAutoFit/>
          </a:bodyPr>
          <a:lstStyle/>
          <a:p>
            <a:r>
              <a:rPr lang="en-GB" sz="857" dirty="0"/>
              <a:t>Ethical issues surrounding intensive farming</a:t>
            </a:r>
          </a:p>
        </p:txBody>
      </p:sp>
      <p:sp>
        <p:nvSpPr>
          <p:cNvPr id="30" name="TextBox 29">
            <a:extLst>
              <a:ext uri="{FF2B5EF4-FFF2-40B4-BE49-F238E27FC236}">
                <a16:creationId xmlns:a16="http://schemas.microsoft.com/office/drawing/2014/main" id="{EEAC72ED-358B-4C49-BD3B-294121141553}"/>
              </a:ext>
            </a:extLst>
          </p:cNvPr>
          <p:cNvSpPr txBox="1"/>
          <p:nvPr/>
        </p:nvSpPr>
        <p:spPr>
          <a:xfrm>
            <a:off x="5154836" y="6406493"/>
            <a:ext cx="2206583" cy="356123"/>
          </a:xfrm>
          <a:prstGeom prst="rect">
            <a:avLst/>
          </a:prstGeom>
          <a:noFill/>
        </p:spPr>
        <p:txBody>
          <a:bodyPr wrap="square" rtlCol="0">
            <a:spAutoFit/>
          </a:bodyPr>
          <a:lstStyle/>
          <a:p>
            <a:r>
              <a:rPr lang="en-GB" sz="857" dirty="0"/>
              <a:t>Calculate payback time of renewable energy sources.</a:t>
            </a:r>
          </a:p>
        </p:txBody>
      </p:sp>
      <p:grpSp>
        <p:nvGrpSpPr>
          <p:cNvPr id="31" name="Group 30">
            <a:extLst>
              <a:ext uri="{FF2B5EF4-FFF2-40B4-BE49-F238E27FC236}">
                <a16:creationId xmlns:a16="http://schemas.microsoft.com/office/drawing/2014/main" id="{945EBBB0-5EDE-4D4D-9F10-A55CEBFFA556}"/>
              </a:ext>
            </a:extLst>
          </p:cNvPr>
          <p:cNvGrpSpPr/>
          <p:nvPr/>
        </p:nvGrpSpPr>
        <p:grpSpPr>
          <a:xfrm>
            <a:off x="7142732" y="-219892"/>
            <a:ext cx="3414369" cy="4992293"/>
            <a:chOff x="7349337" y="36399"/>
            <a:chExt cx="5427879" cy="1694330"/>
          </a:xfrm>
        </p:grpSpPr>
        <p:graphicFrame>
          <p:nvGraphicFramePr>
            <p:cNvPr id="32" name="Diagram 31">
              <a:extLst>
                <a:ext uri="{FF2B5EF4-FFF2-40B4-BE49-F238E27FC236}">
                  <a16:creationId xmlns:a16="http://schemas.microsoft.com/office/drawing/2014/main" id="{78658A54-F62D-44E7-815E-0BF155E21672}"/>
                </a:ext>
              </a:extLst>
            </p:cNvPr>
            <p:cNvGraphicFramePr/>
            <p:nvPr>
              <p:extLst/>
            </p:nvPr>
          </p:nvGraphicFramePr>
          <p:xfrm>
            <a:off x="7485888" y="138988"/>
            <a:ext cx="5291328" cy="1591741"/>
          </p:xfrm>
          <a:graphic>
            <a:graphicData uri="http://schemas.openxmlformats.org/drawingml/2006/diagram">
              <dgm:relIds xmlns:dgm="http://schemas.openxmlformats.org/drawingml/2006/diagram" xmlns:r="http://schemas.openxmlformats.org/officeDocument/2006/relationships" r:dm="rId16" r:lo="rId17" r:qs="rId18" r:cs="rId19"/>
            </a:graphicData>
          </a:graphic>
        </p:graphicFrame>
        <p:sp>
          <p:nvSpPr>
            <p:cNvPr id="33" name="TextBox 32">
              <a:extLst>
                <a:ext uri="{FF2B5EF4-FFF2-40B4-BE49-F238E27FC236}">
                  <a16:creationId xmlns:a16="http://schemas.microsoft.com/office/drawing/2014/main" id="{13B03D74-7D8C-4137-87C7-43050D845177}"/>
                </a:ext>
              </a:extLst>
            </p:cNvPr>
            <p:cNvSpPr txBox="1"/>
            <p:nvPr/>
          </p:nvSpPr>
          <p:spPr>
            <a:xfrm>
              <a:off x="7349337" y="36399"/>
              <a:ext cx="5291329" cy="76101"/>
            </a:xfrm>
            <a:prstGeom prst="rect">
              <a:avLst/>
            </a:prstGeom>
            <a:noFill/>
          </p:spPr>
          <p:txBody>
            <a:bodyPr wrap="square" rtlCol="0">
              <a:spAutoFit/>
            </a:bodyPr>
            <a:lstStyle/>
            <a:p>
              <a:endParaRPr lang="en-GB" sz="857" b="1" dirty="0">
                <a:latin typeface="Ink Free" panose="03080402000500000000" pitchFamily="66" charset="0"/>
              </a:endParaRPr>
            </a:p>
          </p:txBody>
        </p:sp>
      </p:grpSp>
    </p:spTree>
    <p:extLst>
      <p:ext uri="{BB962C8B-B14F-4D97-AF65-F5344CB8AC3E}">
        <p14:creationId xmlns:p14="http://schemas.microsoft.com/office/powerpoint/2010/main" val="22130676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A3EE8B813A6F84E8F05A013DD43F95C" ma:contentTypeVersion="21" ma:contentTypeDescription="Create a new document." ma:contentTypeScope="" ma:versionID="725f044487a4b3129a838d69daeb9421">
  <xsd:schema xmlns:xsd="http://www.w3.org/2001/XMLSchema" xmlns:xs="http://www.w3.org/2001/XMLSchema" xmlns:p="http://schemas.microsoft.com/office/2006/metadata/properties" xmlns:ns2="5d7194bf-fa17-4d88-9ea8-e0ec8f97bf06" xmlns:ns3="14642272-a132-4bf2-874a-c176713ef5d4" targetNamespace="http://schemas.microsoft.com/office/2006/metadata/properties" ma:root="true" ma:fieldsID="f8bcc9e3a990e0a819dac3012ef9d691" ns2:_="" ns3:_="">
    <xsd:import namespace="5d7194bf-fa17-4d88-9ea8-e0ec8f97bf06"/>
    <xsd:import namespace="14642272-a132-4bf2-874a-c176713ef5d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7194bf-fa17-4d88-9ea8-e0ec8f97bf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4696d75-24b1-4859-9f6f-03025e9ba50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4642272-a132-4bf2-874a-c176713ef5d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9193d65-aeb0-4fa9-ab65-5bf235a4a751}" ma:internalName="TaxCatchAll" ma:showField="CatchAllData" ma:web="14642272-a132-4bf2-874a-c176713ef5d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14642272-a132-4bf2-874a-c176713ef5d4" xsi:nil="true"/>
    <lcf76f155ced4ddcb4097134ff3c332f xmlns="5d7194bf-fa17-4d88-9ea8-e0ec8f97bf06">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58D9E65-3051-44D0-B14F-2A38C0EE7409}">
  <ds:schemaRefs>
    <ds:schemaRef ds:uri="http://schemas.microsoft.com/sharepoint/v3/contenttype/forms"/>
  </ds:schemaRefs>
</ds:datastoreItem>
</file>

<file path=customXml/itemProps2.xml><?xml version="1.0" encoding="utf-8"?>
<ds:datastoreItem xmlns:ds="http://schemas.openxmlformats.org/officeDocument/2006/customXml" ds:itemID="{2EC3EA38-7B8B-43E0-BAD2-F6D7E69B36EC}"/>
</file>

<file path=customXml/itemProps3.xml><?xml version="1.0" encoding="utf-8"?>
<ds:datastoreItem xmlns:ds="http://schemas.openxmlformats.org/officeDocument/2006/customXml" ds:itemID="{6C400CD7-9A6C-4EE3-BFB9-EC1A8B27ED44}">
  <ds:schemaRefs>
    <ds:schemaRef ds:uri="http://schemas.microsoft.com/office/2006/documentManagement/types"/>
    <ds:schemaRef ds:uri="http://purl.org/dc/terms/"/>
    <ds:schemaRef ds:uri="http://schemas.microsoft.com/office/infopath/2007/PartnerControls"/>
    <ds:schemaRef ds:uri="http://schemas.microsoft.com/office/2006/metadata/properties"/>
    <ds:schemaRef ds:uri="http://purl.org/dc/elements/1.1/"/>
    <ds:schemaRef ds:uri="14642272-a132-4bf2-874a-c176713ef5d4"/>
    <ds:schemaRef ds:uri="http://purl.org/dc/dcmitype/"/>
    <ds:schemaRef ds:uri="http://schemas.openxmlformats.org/package/2006/metadata/core-properties"/>
    <ds:schemaRef ds:uri="5d7194bf-fa17-4d88-9ea8-e0ec8f97bf06"/>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4068</Words>
  <Application>Microsoft Office PowerPoint</Application>
  <PresentationFormat>Widescreen</PresentationFormat>
  <Paragraphs>390</Paragraphs>
  <Slides>9</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Ink Free</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Lesley-Anne Done</dc:creator>
  <cp:lastModifiedBy>Lesley-Anne Done</cp:lastModifiedBy>
  <cp:revision>1</cp:revision>
  <dcterms:created xsi:type="dcterms:W3CDTF">2025-07-14T16:36:12Z</dcterms:created>
  <dcterms:modified xsi:type="dcterms:W3CDTF">2025-07-14T16:39:16Z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0x0101004A3EE8B813A6F84E8F05A013DD43F95C</vt:lpwstr>
  </property>
  <property fmtid="{D5CDD505-2E9C-101B-9397-08002B2CF9AE}" pid="3" name="MediaServiceImageTags">
    <vt:lpwstr/>
  </property>
</Properties>
</file>