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4" r:id="rId4"/>
    <p:sldId id="265" r:id="rId5"/>
    <p:sldId id="266" r:id="rId6"/>
    <p:sldId id="267"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98" d="100"/>
          <a:sy n="98" d="100"/>
        </p:scale>
        <p:origin x="11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AEBA-F14D-40FA-B3ED-AB41F4D800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07F28F-8938-4EE5-A31D-95B9F88187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0A2223-87D0-47CA-903F-87711AD9A08B}"/>
              </a:ext>
            </a:extLst>
          </p:cNvPr>
          <p:cNvSpPr>
            <a:spLocks noGrp="1"/>
          </p:cNvSpPr>
          <p:nvPr>
            <p:ph type="dt" sz="half" idx="10"/>
          </p:nvPr>
        </p:nvSpPr>
        <p:spPr/>
        <p:txBody>
          <a:bodyPr/>
          <a:lstStyle/>
          <a:p>
            <a:fld id="{783384CE-268B-43A0-9DE6-1D906439A780}" type="datetimeFigureOut">
              <a:rPr lang="en-GB" smtClean="0"/>
              <a:t>17/09/2025</a:t>
            </a:fld>
            <a:endParaRPr lang="en-GB"/>
          </a:p>
        </p:txBody>
      </p:sp>
      <p:sp>
        <p:nvSpPr>
          <p:cNvPr id="5" name="Footer Placeholder 4">
            <a:extLst>
              <a:ext uri="{FF2B5EF4-FFF2-40B4-BE49-F238E27FC236}">
                <a16:creationId xmlns:a16="http://schemas.microsoft.com/office/drawing/2014/main" id="{984F9017-5661-48AC-BC3D-B2B182C50E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F4F35-2852-4D71-B490-349BFA489CE3}"/>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31955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8684-384D-4EA0-9D36-68DBB215B0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9BCE31-ACD5-46E4-80C0-4BBBBB2A33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3BE3E-1D48-44F7-B5CD-B6E9D6E07BA5}"/>
              </a:ext>
            </a:extLst>
          </p:cNvPr>
          <p:cNvSpPr>
            <a:spLocks noGrp="1"/>
          </p:cNvSpPr>
          <p:nvPr>
            <p:ph type="dt" sz="half" idx="10"/>
          </p:nvPr>
        </p:nvSpPr>
        <p:spPr/>
        <p:txBody>
          <a:bodyPr/>
          <a:lstStyle/>
          <a:p>
            <a:fld id="{783384CE-268B-43A0-9DE6-1D906439A780}" type="datetimeFigureOut">
              <a:rPr lang="en-GB" smtClean="0"/>
              <a:t>17/09/2025</a:t>
            </a:fld>
            <a:endParaRPr lang="en-GB"/>
          </a:p>
        </p:txBody>
      </p:sp>
      <p:sp>
        <p:nvSpPr>
          <p:cNvPr id="5" name="Footer Placeholder 4">
            <a:extLst>
              <a:ext uri="{FF2B5EF4-FFF2-40B4-BE49-F238E27FC236}">
                <a16:creationId xmlns:a16="http://schemas.microsoft.com/office/drawing/2014/main" id="{2BC783D2-F3F4-4FB9-B6C9-91D820D768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5C5DEC-56D8-46F2-ADEF-79F9FD850671}"/>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36248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1791C1-73F1-48E8-B589-7E3FDBBC33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3E0B96-A057-4239-A549-0A531BA587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B1FE3-551E-4D8B-938B-FFE6DEE71F31}"/>
              </a:ext>
            </a:extLst>
          </p:cNvPr>
          <p:cNvSpPr>
            <a:spLocks noGrp="1"/>
          </p:cNvSpPr>
          <p:nvPr>
            <p:ph type="dt" sz="half" idx="10"/>
          </p:nvPr>
        </p:nvSpPr>
        <p:spPr/>
        <p:txBody>
          <a:bodyPr/>
          <a:lstStyle/>
          <a:p>
            <a:fld id="{783384CE-268B-43A0-9DE6-1D906439A780}" type="datetimeFigureOut">
              <a:rPr lang="en-GB" smtClean="0"/>
              <a:t>17/09/2025</a:t>
            </a:fld>
            <a:endParaRPr lang="en-GB"/>
          </a:p>
        </p:txBody>
      </p:sp>
      <p:sp>
        <p:nvSpPr>
          <p:cNvPr id="5" name="Footer Placeholder 4">
            <a:extLst>
              <a:ext uri="{FF2B5EF4-FFF2-40B4-BE49-F238E27FC236}">
                <a16:creationId xmlns:a16="http://schemas.microsoft.com/office/drawing/2014/main" id="{F7DC186E-96B6-4E64-8722-B4B5F91ED2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371EC3-3CEF-49AC-B056-C3594311EFB7}"/>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267388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61F4-3E91-4E15-BE20-208CDBE0E9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CCF8D1-37DE-42D9-8A5F-2BFEA35FB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312FC-F249-4B2F-8CCD-8386E4C5EEF3}"/>
              </a:ext>
            </a:extLst>
          </p:cNvPr>
          <p:cNvSpPr>
            <a:spLocks noGrp="1"/>
          </p:cNvSpPr>
          <p:nvPr>
            <p:ph type="dt" sz="half" idx="10"/>
          </p:nvPr>
        </p:nvSpPr>
        <p:spPr/>
        <p:txBody>
          <a:bodyPr/>
          <a:lstStyle/>
          <a:p>
            <a:fld id="{783384CE-268B-43A0-9DE6-1D906439A780}" type="datetimeFigureOut">
              <a:rPr lang="en-GB" smtClean="0"/>
              <a:t>17/09/2025</a:t>
            </a:fld>
            <a:endParaRPr lang="en-GB"/>
          </a:p>
        </p:txBody>
      </p:sp>
      <p:sp>
        <p:nvSpPr>
          <p:cNvPr id="5" name="Footer Placeholder 4">
            <a:extLst>
              <a:ext uri="{FF2B5EF4-FFF2-40B4-BE49-F238E27FC236}">
                <a16:creationId xmlns:a16="http://schemas.microsoft.com/office/drawing/2014/main" id="{6B176205-831E-48FE-A31A-2582ED04F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CCE199-F69D-4FE7-950B-6A3C8B035B92}"/>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387697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863D-1EDA-4602-A867-011E879BAD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84BAAE-2EE6-435F-A201-BD91810482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85C96F-9E36-4501-84DD-36E941C9DF2A}"/>
              </a:ext>
            </a:extLst>
          </p:cNvPr>
          <p:cNvSpPr>
            <a:spLocks noGrp="1"/>
          </p:cNvSpPr>
          <p:nvPr>
            <p:ph type="dt" sz="half" idx="10"/>
          </p:nvPr>
        </p:nvSpPr>
        <p:spPr/>
        <p:txBody>
          <a:bodyPr/>
          <a:lstStyle/>
          <a:p>
            <a:fld id="{783384CE-268B-43A0-9DE6-1D906439A780}" type="datetimeFigureOut">
              <a:rPr lang="en-GB" smtClean="0"/>
              <a:t>17/09/2025</a:t>
            </a:fld>
            <a:endParaRPr lang="en-GB"/>
          </a:p>
        </p:txBody>
      </p:sp>
      <p:sp>
        <p:nvSpPr>
          <p:cNvPr id="5" name="Footer Placeholder 4">
            <a:extLst>
              <a:ext uri="{FF2B5EF4-FFF2-40B4-BE49-F238E27FC236}">
                <a16:creationId xmlns:a16="http://schemas.microsoft.com/office/drawing/2014/main" id="{E1F89DAD-4A0C-47A5-A179-D6E605B86B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20F24A-AAC9-420A-BED9-E968E34C4C4F}"/>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26805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1765B-30B8-4A37-A85B-93A9E75C67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0947AB-04C2-4146-80DF-0D8E5ABBA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316A7C4-1F7E-4690-A024-D14969F28D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F67301-4FDC-4B2F-890E-EE7C70CBBBC3}"/>
              </a:ext>
            </a:extLst>
          </p:cNvPr>
          <p:cNvSpPr>
            <a:spLocks noGrp="1"/>
          </p:cNvSpPr>
          <p:nvPr>
            <p:ph type="dt" sz="half" idx="10"/>
          </p:nvPr>
        </p:nvSpPr>
        <p:spPr/>
        <p:txBody>
          <a:bodyPr/>
          <a:lstStyle/>
          <a:p>
            <a:fld id="{783384CE-268B-43A0-9DE6-1D906439A780}" type="datetimeFigureOut">
              <a:rPr lang="en-GB" smtClean="0"/>
              <a:t>17/09/2025</a:t>
            </a:fld>
            <a:endParaRPr lang="en-GB"/>
          </a:p>
        </p:txBody>
      </p:sp>
      <p:sp>
        <p:nvSpPr>
          <p:cNvPr id="6" name="Footer Placeholder 5">
            <a:extLst>
              <a:ext uri="{FF2B5EF4-FFF2-40B4-BE49-F238E27FC236}">
                <a16:creationId xmlns:a16="http://schemas.microsoft.com/office/drawing/2014/main" id="{74BC508D-0B01-43DB-AAC2-701C7402F0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C8D13A-F8E2-4F6A-B032-3D8D55BEEE39}"/>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47157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0751-B6EA-41F2-81F3-39B8BE0259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066D9B-263C-4D95-B5E7-59DE045B73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D0733C-52E8-4A1A-96FC-A51F0D6473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76A879-357A-4823-A86A-2100A8991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89511F-2EB7-4023-A35C-63823E47F3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CBEA24-1F57-476C-96A0-F43E72785CB9}"/>
              </a:ext>
            </a:extLst>
          </p:cNvPr>
          <p:cNvSpPr>
            <a:spLocks noGrp="1"/>
          </p:cNvSpPr>
          <p:nvPr>
            <p:ph type="dt" sz="half" idx="10"/>
          </p:nvPr>
        </p:nvSpPr>
        <p:spPr/>
        <p:txBody>
          <a:bodyPr/>
          <a:lstStyle/>
          <a:p>
            <a:fld id="{783384CE-268B-43A0-9DE6-1D906439A780}" type="datetimeFigureOut">
              <a:rPr lang="en-GB" smtClean="0"/>
              <a:t>17/09/2025</a:t>
            </a:fld>
            <a:endParaRPr lang="en-GB"/>
          </a:p>
        </p:txBody>
      </p:sp>
      <p:sp>
        <p:nvSpPr>
          <p:cNvPr id="8" name="Footer Placeholder 7">
            <a:extLst>
              <a:ext uri="{FF2B5EF4-FFF2-40B4-BE49-F238E27FC236}">
                <a16:creationId xmlns:a16="http://schemas.microsoft.com/office/drawing/2014/main" id="{B116B54B-CB84-4DB1-B338-211CA0E7B5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D6297B-6622-46D6-9F96-4F4FAB7430F5}"/>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182455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E07F-CCD2-4DD4-BD6C-1FB99BE470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570CA4-8778-499F-A131-DF240C9C835E}"/>
              </a:ext>
            </a:extLst>
          </p:cNvPr>
          <p:cNvSpPr>
            <a:spLocks noGrp="1"/>
          </p:cNvSpPr>
          <p:nvPr>
            <p:ph type="dt" sz="half" idx="10"/>
          </p:nvPr>
        </p:nvSpPr>
        <p:spPr/>
        <p:txBody>
          <a:bodyPr/>
          <a:lstStyle/>
          <a:p>
            <a:fld id="{783384CE-268B-43A0-9DE6-1D906439A780}" type="datetimeFigureOut">
              <a:rPr lang="en-GB" smtClean="0"/>
              <a:t>17/09/2025</a:t>
            </a:fld>
            <a:endParaRPr lang="en-GB"/>
          </a:p>
        </p:txBody>
      </p:sp>
      <p:sp>
        <p:nvSpPr>
          <p:cNvPr id="4" name="Footer Placeholder 3">
            <a:extLst>
              <a:ext uri="{FF2B5EF4-FFF2-40B4-BE49-F238E27FC236}">
                <a16:creationId xmlns:a16="http://schemas.microsoft.com/office/drawing/2014/main" id="{AE556E21-07DF-486C-90B1-E8526FFA0E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2E2F12-49F9-4108-A062-54B7C1470FB5}"/>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62783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0D8BF-ADC8-4398-A5DA-A91479C3B4A0}"/>
              </a:ext>
            </a:extLst>
          </p:cNvPr>
          <p:cNvSpPr>
            <a:spLocks noGrp="1"/>
          </p:cNvSpPr>
          <p:nvPr>
            <p:ph type="dt" sz="half" idx="10"/>
          </p:nvPr>
        </p:nvSpPr>
        <p:spPr/>
        <p:txBody>
          <a:bodyPr/>
          <a:lstStyle/>
          <a:p>
            <a:fld id="{783384CE-268B-43A0-9DE6-1D906439A780}" type="datetimeFigureOut">
              <a:rPr lang="en-GB" smtClean="0"/>
              <a:t>17/09/2025</a:t>
            </a:fld>
            <a:endParaRPr lang="en-GB"/>
          </a:p>
        </p:txBody>
      </p:sp>
      <p:sp>
        <p:nvSpPr>
          <p:cNvPr id="3" name="Footer Placeholder 2">
            <a:extLst>
              <a:ext uri="{FF2B5EF4-FFF2-40B4-BE49-F238E27FC236}">
                <a16:creationId xmlns:a16="http://schemas.microsoft.com/office/drawing/2014/main" id="{66D073C4-E38F-4C13-8B45-6B05C825053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EFE83E-0CEB-4629-883C-2E1DFC0C8A53}"/>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271229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551D-8FA7-4EAA-89D3-AFFEFE552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A8DC3B-2F98-47F5-86EE-DFBBEC6AC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11216F-0E63-4638-BF5E-AF9356621E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6DCD0F-F39D-4BC5-AF73-EE96FE7842EE}"/>
              </a:ext>
            </a:extLst>
          </p:cNvPr>
          <p:cNvSpPr>
            <a:spLocks noGrp="1"/>
          </p:cNvSpPr>
          <p:nvPr>
            <p:ph type="dt" sz="half" idx="10"/>
          </p:nvPr>
        </p:nvSpPr>
        <p:spPr/>
        <p:txBody>
          <a:bodyPr/>
          <a:lstStyle/>
          <a:p>
            <a:fld id="{783384CE-268B-43A0-9DE6-1D906439A780}" type="datetimeFigureOut">
              <a:rPr lang="en-GB" smtClean="0"/>
              <a:t>17/09/2025</a:t>
            </a:fld>
            <a:endParaRPr lang="en-GB"/>
          </a:p>
        </p:txBody>
      </p:sp>
      <p:sp>
        <p:nvSpPr>
          <p:cNvPr id="6" name="Footer Placeholder 5">
            <a:extLst>
              <a:ext uri="{FF2B5EF4-FFF2-40B4-BE49-F238E27FC236}">
                <a16:creationId xmlns:a16="http://schemas.microsoft.com/office/drawing/2014/main" id="{43F34FA8-E7B6-4FEF-A8F0-50BD1D1559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FE4290-A202-4DCD-9087-44B704D123E9}"/>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358311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9CBC-348E-4B1D-8445-780D897EA3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80BE15-7A24-4C67-833C-B9154C694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941DB6-B8BD-461B-8B54-EFEB527E8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94C40-E76E-465B-B104-4B85EEC5DBEB}"/>
              </a:ext>
            </a:extLst>
          </p:cNvPr>
          <p:cNvSpPr>
            <a:spLocks noGrp="1"/>
          </p:cNvSpPr>
          <p:nvPr>
            <p:ph type="dt" sz="half" idx="10"/>
          </p:nvPr>
        </p:nvSpPr>
        <p:spPr/>
        <p:txBody>
          <a:bodyPr/>
          <a:lstStyle/>
          <a:p>
            <a:fld id="{783384CE-268B-43A0-9DE6-1D906439A780}" type="datetimeFigureOut">
              <a:rPr lang="en-GB" smtClean="0"/>
              <a:t>17/09/2025</a:t>
            </a:fld>
            <a:endParaRPr lang="en-GB"/>
          </a:p>
        </p:txBody>
      </p:sp>
      <p:sp>
        <p:nvSpPr>
          <p:cNvPr id="6" name="Footer Placeholder 5">
            <a:extLst>
              <a:ext uri="{FF2B5EF4-FFF2-40B4-BE49-F238E27FC236}">
                <a16:creationId xmlns:a16="http://schemas.microsoft.com/office/drawing/2014/main" id="{01C7AD18-824E-47EA-8BD5-32337252EE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ADA36-DEA8-436E-96F6-50AAC79C7229}"/>
              </a:ext>
            </a:extLst>
          </p:cNvPr>
          <p:cNvSpPr>
            <a:spLocks noGrp="1"/>
          </p:cNvSpPr>
          <p:nvPr>
            <p:ph type="sldNum" sz="quarter" idx="12"/>
          </p:nvPr>
        </p:nvSpPr>
        <p:spPr/>
        <p:txBody>
          <a:bodyPr/>
          <a:lstStyle/>
          <a:p>
            <a:fld id="{499AC65F-AB0C-440A-B8AC-EC1A8C1A15AA}" type="slidenum">
              <a:rPr lang="en-GB" smtClean="0"/>
              <a:t>‹#›</a:t>
            </a:fld>
            <a:endParaRPr lang="en-GB"/>
          </a:p>
        </p:txBody>
      </p:sp>
    </p:spTree>
    <p:extLst>
      <p:ext uri="{BB962C8B-B14F-4D97-AF65-F5344CB8AC3E}">
        <p14:creationId xmlns:p14="http://schemas.microsoft.com/office/powerpoint/2010/main" val="19184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78442-41F7-48AC-B41A-AFE78BB1CC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AE7B3B-6F09-45D3-9490-A310D52651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A07BD-8424-412E-BE6D-D19FE6DB7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384CE-268B-43A0-9DE6-1D906439A780}" type="datetimeFigureOut">
              <a:rPr lang="en-GB" smtClean="0"/>
              <a:t>17/09/2025</a:t>
            </a:fld>
            <a:endParaRPr lang="en-GB"/>
          </a:p>
        </p:txBody>
      </p:sp>
      <p:sp>
        <p:nvSpPr>
          <p:cNvPr id="5" name="Footer Placeholder 4">
            <a:extLst>
              <a:ext uri="{FF2B5EF4-FFF2-40B4-BE49-F238E27FC236}">
                <a16:creationId xmlns:a16="http://schemas.microsoft.com/office/drawing/2014/main" id="{6E22AE3C-AE20-4CF8-B938-7BE96FE87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6D28D4-E926-47C7-9773-A281D9837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AC65F-AB0C-440A-B8AC-EC1A8C1A15AA}" type="slidenum">
              <a:rPr lang="en-GB" smtClean="0"/>
              <a:t>‹#›</a:t>
            </a:fld>
            <a:endParaRPr lang="en-GB"/>
          </a:p>
        </p:txBody>
      </p:sp>
    </p:spTree>
    <p:extLst>
      <p:ext uri="{BB962C8B-B14F-4D97-AF65-F5344CB8AC3E}">
        <p14:creationId xmlns:p14="http://schemas.microsoft.com/office/powerpoint/2010/main" val="128667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filter.resources.wjec.co.uk/en/s/Chemistry?qualification=gcse" TargetMode="Externa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hyperlink" Target="https://resources-legacy.wjec.co.uk/Pages/ResourceByArgs.aspx?subId=3&amp;lvlId=2&amp;_gl=1*xlvyx6*_ga*MTkxNjczMjU4Ny4xNzU3NDk0Nzgy*_ga_WVT2ZYV72W*czE3NTgxMDExNTkkbzQkZzEkdDE3NTgxMDExODQkajM1JGwwJGgw" TargetMode="External"/><Relationship Id="rId1" Type="http://schemas.openxmlformats.org/officeDocument/2006/relationships/slideLayout" Target="../slideLayouts/slideLayout2.xml"/><Relationship Id="rId6" Type="http://schemas.openxmlformats.org/officeDocument/2006/relationships/hyperlink" Target="https://resource.download.wjec.co.uk/vtc/2015-16/15-16_52/eng/Book%203%20-%20PDF/1.%20Applied%20science%20part_3.pdf" TargetMode="External"/><Relationship Id="rId11" Type="http://schemas.openxmlformats.org/officeDocument/2006/relationships/image" Target="../media/image6.png"/><Relationship Id="rId5" Type="http://schemas.openxmlformats.org/officeDocument/2006/relationships/hyperlink" Target="https://resource.download.wjec.co.uk/vtc/2015-16/15-16_52/eng/Book%202%20-%20PDF/1.%20Applied%20science%20part%202%20EDITED%202.pdf" TargetMode="External"/><Relationship Id="rId10" Type="http://schemas.openxmlformats.org/officeDocument/2006/relationships/image" Target="../media/image5.png"/><Relationship Id="rId4" Type="http://schemas.openxmlformats.org/officeDocument/2006/relationships/hyperlink" Target="https://resource.download.wjec.co.uk/vtc/2015-16/15-16_52/eng/Book%201%20-%20PDF/1.%20Applied%20science%20part%201.pdf"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uk.indeed.com/q-stem-l-wales-jobs.html" TargetMode="External"/><Relationship Id="rId3" Type="http://schemas.openxmlformats.org/officeDocument/2006/relationships/image" Target="../media/image11.png"/><Relationship Id="rId7" Type="http://schemas.openxmlformats.org/officeDocument/2006/relationships/hyperlink" Target="https://careerswales.gov.wales/job-information/biochemist" TargetMode="External"/><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jpeg"/><Relationship Id="rId4" Type="http://schemas.openxmlformats.org/officeDocument/2006/relationships/image" Target="../media/image12.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59C9-660B-43FC-B728-9CAEBE7F442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0685896-4654-460F-912F-C3AEA170ABD2}"/>
              </a:ext>
            </a:extLst>
          </p:cNvPr>
          <p:cNvSpPr>
            <a:spLocks noGrp="1"/>
          </p:cNvSpPr>
          <p:nvPr>
            <p:ph type="subTitle" idx="1"/>
          </p:nvPr>
        </p:nvSpPr>
        <p:spPr/>
        <p:txBody>
          <a:bodyPr/>
          <a:lstStyle/>
          <a:p>
            <a:endParaRPr lang="en-GB"/>
          </a:p>
        </p:txBody>
      </p:sp>
      <p:graphicFrame>
        <p:nvGraphicFramePr>
          <p:cNvPr id="4" name="Table 3">
            <a:extLst>
              <a:ext uri="{FF2B5EF4-FFF2-40B4-BE49-F238E27FC236}">
                <a16:creationId xmlns:a16="http://schemas.microsoft.com/office/drawing/2014/main" id="{A02D4348-53D3-4AC8-A409-AA321DF70F85}"/>
              </a:ext>
            </a:extLst>
          </p:cNvPr>
          <p:cNvGraphicFramePr>
            <a:graphicFrameLocks noGrp="1"/>
          </p:cNvGraphicFramePr>
          <p:nvPr>
            <p:extLst>
              <p:ext uri="{D42A27DB-BD31-4B8C-83A1-F6EECF244321}">
                <p14:modId xmlns:p14="http://schemas.microsoft.com/office/powerpoint/2010/main" val="3334310909"/>
              </p:ext>
            </p:extLst>
          </p:nvPr>
        </p:nvGraphicFramePr>
        <p:xfrm>
          <a:off x="497928" y="547798"/>
          <a:ext cx="11196143" cy="5187316"/>
        </p:xfrm>
        <a:graphic>
          <a:graphicData uri="http://schemas.openxmlformats.org/drawingml/2006/table">
            <a:tbl>
              <a:tblPr/>
              <a:tblGrid>
                <a:gridCol w="1355259">
                  <a:extLst>
                    <a:ext uri="{9D8B030D-6E8A-4147-A177-3AD203B41FA5}">
                      <a16:colId xmlns:a16="http://schemas.microsoft.com/office/drawing/2014/main" val="809797715"/>
                    </a:ext>
                  </a:extLst>
                </a:gridCol>
                <a:gridCol w="3235526">
                  <a:extLst>
                    <a:ext uri="{9D8B030D-6E8A-4147-A177-3AD203B41FA5}">
                      <a16:colId xmlns:a16="http://schemas.microsoft.com/office/drawing/2014/main" val="2446660953"/>
                    </a:ext>
                  </a:extLst>
                </a:gridCol>
                <a:gridCol w="3357622">
                  <a:extLst>
                    <a:ext uri="{9D8B030D-6E8A-4147-A177-3AD203B41FA5}">
                      <a16:colId xmlns:a16="http://schemas.microsoft.com/office/drawing/2014/main" val="3219534192"/>
                    </a:ext>
                  </a:extLst>
                </a:gridCol>
                <a:gridCol w="3247736">
                  <a:extLst>
                    <a:ext uri="{9D8B030D-6E8A-4147-A177-3AD203B41FA5}">
                      <a16:colId xmlns:a16="http://schemas.microsoft.com/office/drawing/2014/main" val="2754648467"/>
                    </a:ext>
                  </a:extLst>
                </a:gridCol>
              </a:tblGrid>
              <a:tr h="330803">
                <a:tc>
                  <a:txBody>
                    <a:bodyPr/>
                    <a:lstStyle/>
                    <a:p>
                      <a:pPr algn="l" fontAlgn="base"/>
                      <a:r>
                        <a:rPr lang="en-GB" sz="1200" b="1" i="0">
                          <a:solidFill>
                            <a:srgbClr val="FFFFFF"/>
                          </a:solidFill>
                          <a:effectLst/>
                          <a:latin typeface="Ink Free" panose="03080402000500000000" pitchFamily="66" charset="0"/>
                        </a:rPr>
                        <a:t>Term​</a:t>
                      </a:r>
                      <a:endParaRPr lang="en-GB" sz="1700" b="1" i="0">
                        <a:solidFill>
                          <a:srgbClr val="FFFFFF"/>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GB" sz="1200" b="1" i="0" dirty="0">
                          <a:solidFill>
                            <a:srgbClr val="FFFFFF"/>
                          </a:solidFill>
                          <a:effectLst/>
                          <a:latin typeface="Ink Free" panose="03080402000500000000" pitchFamily="66" charset="0"/>
                        </a:rPr>
                        <a:t>1​</a:t>
                      </a:r>
                      <a:endParaRPr lang="en-GB" sz="1700" b="1" i="0" dirty="0">
                        <a:solidFill>
                          <a:srgbClr val="FFFFFF"/>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GB" sz="1200" b="1" i="0" dirty="0">
                          <a:solidFill>
                            <a:srgbClr val="FFFFFF"/>
                          </a:solidFill>
                          <a:effectLst/>
                          <a:latin typeface="Ink Free" panose="03080402000500000000" pitchFamily="66" charset="0"/>
                        </a:rPr>
                        <a:t>2​</a:t>
                      </a:r>
                      <a:endParaRPr lang="en-GB" sz="1700" b="1" i="0" dirty="0">
                        <a:solidFill>
                          <a:srgbClr val="FFFFFF"/>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4472C4"/>
                    </a:solidFill>
                  </a:tcPr>
                </a:tc>
                <a:tc>
                  <a:txBody>
                    <a:bodyPr/>
                    <a:lstStyle/>
                    <a:p>
                      <a:pPr algn="l" fontAlgn="base"/>
                      <a:r>
                        <a:rPr lang="en-GB" sz="1200" b="1" i="0">
                          <a:solidFill>
                            <a:srgbClr val="FFFFFF"/>
                          </a:solidFill>
                          <a:effectLst/>
                          <a:latin typeface="Ink Free" panose="03080402000500000000" pitchFamily="66" charset="0"/>
                        </a:rPr>
                        <a:t>3​</a:t>
                      </a:r>
                      <a:endParaRPr lang="en-GB" sz="1700" b="1" i="0">
                        <a:solidFill>
                          <a:srgbClr val="FFFFFF"/>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286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795417064"/>
                  </a:ext>
                </a:extLst>
              </a:tr>
              <a:tr h="1001704">
                <a:tc>
                  <a:txBody>
                    <a:bodyPr/>
                    <a:lstStyle/>
                    <a:p>
                      <a:pPr algn="l" fontAlgn="base"/>
                      <a:r>
                        <a:rPr lang="en-GB" sz="1800" b="0" i="0" dirty="0">
                          <a:solidFill>
                            <a:srgbClr val="002060"/>
                          </a:solidFill>
                          <a:effectLst/>
                          <a:latin typeface="Ink Free" panose="03080402000500000000" pitchFamily="66" charset="0"/>
                        </a:rPr>
                        <a:t>Biology</a:t>
                      </a:r>
                      <a:endParaRPr lang="en-GB" sz="24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286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1a DNA and inheritance, Evolution</a:t>
                      </a:r>
                    </a:p>
                    <a:p>
                      <a:pPr algn="l" fontAlgn="base"/>
                      <a:r>
                        <a:rPr lang="en-GB" sz="1700" b="0" i="0" dirty="0">
                          <a:solidFill>
                            <a:srgbClr val="000000"/>
                          </a:solidFill>
                          <a:effectLst/>
                        </a:rPr>
                        <a:t>1b Evolution, response and regulation</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286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2a Practical exam, treatment and prevention of disease</a:t>
                      </a:r>
                    </a:p>
                    <a:p>
                      <a:pPr algn="l" fontAlgn="base"/>
                      <a:r>
                        <a:rPr lang="en-GB" sz="1700" b="0" i="0" dirty="0">
                          <a:solidFill>
                            <a:srgbClr val="000000"/>
                          </a:solidFill>
                          <a:effectLst/>
                        </a:rPr>
                        <a:t>2b Classification</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286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3a Revision and exam</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286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59171838"/>
                  </a:ext>
                </a:extLst>
              </a:tr>
              <a:tr h="1145707">
                <a:tc>
                  <a:txBody>
                    <a:bodyPr/>
                    <a:lstStyle/>
                    <a:p>
                      <a:pPr algn="l" fontAlgn="base"/>
                      <a:r>
                        <a:rPr lang="en-GB" sz="1800" b="0" i="0" dirty="0">
                          <a:solidFill>
                            <a:srgbClr val="002060"/>
                          </a:solidFill>
                          <a:effectLst/>
                          <a:latin typeface="Ink Free" panose="03080402000500000000" pitchFamily="66" charset="0"/>
                        </a:rPr>
                        <a:t>Chemistry</a:t>
                      </a:r>
                      <a:endParaRPr lang="en-GB" sz="24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base"/>
                      <a:r>
                        <a:rPr lang="en-GB" sz="1700" b="0" i="0" dirty="0">
                          <a:solidFill>
                            <a:srgbClr val="000000"/>
                          </a:solidFill>
                          <a:effectLst/>
                        </a:rPr>
                        <a:t>1a </a:t>
                      </a:r>
                      <a:r>
                        <a:rPr lang="en-GB" sz="1800" b="0" i="0" kern="1200" dirty="0">
                          <a:solidFill>
                            <a:schemeClr val="tx1"/>
                          </a:solidFill>
                          <a:effectLst/>
                          <a:latin typeface="+mn-lt"/>
                          <a:ea typeface="+mn-ea"/>
                          <a:cs typeface="+mn-cs"/>
                        </a:rPr>
                        <a:t>Metals and their extraction </a:t>
                      </a:r>
                    </a:p>
                    <a:p>
                      <a:pPr algn="l" fontAlgn="base"/>
                      <a:r>
                        <a:rPr lang="en-GB" sz="1800" b="0" i="0" kern="1200" dirty="0">
                          <a:solidFill>
                            <a:schemeClr val="tx1"/>
                          </a:solidFill>
                          <a:effectLst/>
                          <a:latin typeface="+mn-lt"/>
                          <a:ea typeface="+mn-ea"/>
                          <a:cs typeface="+mn-cs"/>
                        </a:rPr>
                        <a:t>1b Bonding, structure and properties</a:t>
                      </a:r>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base"/>
                      <a:r>
                        <a:rPr lang="en-GB" sz="1700" b="0" i="0" dirty="0">
                          <a:solidFill>
                            <a:srgbClr val="000000"/>
                          </a:solidFill>
                          <a:effectLst/>
                        </a:rPr>
                        <a:t>2a Practical exam, b</a:t>
                      </a:r>
                      <a:r>
                        <a:rPr lang="en-GB" sz="1800" b="0" i="0" kern="1200" dirty="0">
                          <a:solidFill>
                            <a:schemeClr val="tx1"/>
                          </a:solidFill>
                          <a:effectLst/>
                          <a:latin typeface="+mn-lt"/>
                          <a:ea typeface="+mn-ea"/>
                          <a:cs typeface="+mn-cs"/>
                        </a:rPr>
                        <a:t>onding, structure and properties </a:t>
                      </a:r>
                    </a:p>
                    <a:p>
                      <a:pPr algn="l" fontAlgn="base"/>
                      <a:r>
                        <a:rPr lang="en-GB" sz="1800" b="0" i="0" kern="1200" dirty="0">
                          <a:solidFill>
                            <a:schemeClr val="tx1"/>
                          </a:solidFill>
                          <a:effectLst/>
                          <a:latin typeface="+mn-lt"/>
                          <a:ea typeface="+mn-ea"/>
                          <a:cs typeface="+mn-cs"/>
                        </a:rPr>
                        <a:t>2b Crude oil</a:t>
                      </a:r>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tc>
                  <a:txBody>
                    <a:bodyPr/>
                    <a:lstStyle/>
                    <a:p>
                      <a:pPr algn="l" fontAlgn="base"/>
                      <a:r>
                        <a:rPr lang="en-GB" sz="1700" b="0" i="0" dirty="0">
                          <a:solidFill>
                            <a:srgbClr val="000000"/>
                          </a:solidFill>
                          <a:effectLst/>
                        </a:rPr>
                        <a:t>3a </a:t>
                      </a:r>
                      <a:r>
                        <a:rPr lang="en-GB" sz="1800" b="0" i="0" dirty="0">
                          <a:solidFill>
                            <a:srgbClr val="000000"/>
                          </a:solidFill>
                          <a:effectLst/>
                        </a:rPr>
                        <a:t>Revision and exam</a:t>
                      </a:r>
                      <a:endParaRPr lang="en-GB" sz="1800" b="0" i="0" kern="1200" dirty="0">
                        <a:solidFill>
                          <a:schemeClr val="tx1"/>
                        </a:solidFill>
                        <a:effectLst/>
                        <a:latin typeface="+mn-lt"/>
                        <a:ea typeface="+mn-ea"/>
                        <a:cs typeface="+mn-cs"/>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53689479"/>
                  </a:ext>
                </a:extLst>
              </a:tr>
              <a:tr h="1354551">
                <a:tc>
                  <a:txBody>
                    <a:bodyPr/>
                    <a:lstStyle/>
                    <a:p>
                      <a:pPr algn="l" fontAlgn="base"/>
                      <a:r>
                        <a:rPr lang="en-GB" sz="1800" b="0" i="0" dirty="0">
                          <a:solidFill>
                            <a:srgbClr val="002060"/>
                          </a:solidFill>
                          <a:effectLst/>
                          <a:latin typeface="Ink Free" panose="03080402000500000000" pitchFamily="66" charset="0"/>
                        </a:rPr>
                        <a:t>Physics</a:t>
                      </a:r>
                      <a:endParaRPr lang="en-GB" sz="24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1a </a:t>
                      </a:r>
                      <a:r>
                        <a:rPr lang="en-GB" sz="1800" b="0" i="0" kern="1200" dirty="0">
                          <a:solidFill>
                            <a:schemeClr val="tx1"/>
                          </a:solidFill>
                          <a:effectLst/>
                          <a:latin typeface="+mn-lt"/>
                          <a:ea typeface="+mn-ea"/>
                          <a:cs typeface="+mn-cs"/>
                        </a:rPr>
                        <a:t>Distance, speed and acceleration and Newton’s laws</a:t>
                      </a:r>
                    </a:p>
                    <a:p>
                      <a:pPr algn="l" fontAlgn="base"/>
                      <a:r>
                        <a:rPr lang="en-GB" sz="1800" b="0" i="0" kern="1200" dirty="0">
                          <a:solidFill>
                            <a:schemeClr val="tx1"/>
                          </a:solidFill>
                          <a:effectLst/>
                          <a:latin typeface="+mn-lt"/>
                          <a:ea typeface="+mn-ea"/>
                          <a:cs typeface="+mn-cs"/>
                        </a:rPr>
                        <a:t>1b Work and energy</a:t>
                      </a:r>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2a Practical exam, types of radiation, half-life</a:t>
                      </a:r>
                      <a:endParaRPr lang="en-GB" sz="1800" b="0" i="0" kern="1200" dirty="0">
                        <a:solidFill>
                          <a:schemeClr val="tx1"/>
                        </a:solidFill>
                        <a:effectLst/>
                        <a:latin typeface="+mn-lt"/>
                        <a:ea typeface="+mn-ea"/>
                        <a:cs typeface="+mn-cs"/>
                      </a:endParaRPr>
                    </a:p>
                    <a:p>
                      <a:pPr algn="l" fontAlgn="base"/>
                      <a:r>
                        <a:rPr lang="en-GB" sz="1800" b="0" i="0" kern="1200" dirty="0">
                          <a:solidFill>
                            <a:schemeClr val="tx1"/>
                          </a:solidFill>
                          <a:effectLst/>
                          <a:latin typeface="+mn-lt"/>
                          <a:ea typeface="+mn-ea"/>
                          <a:cs typeface="+mn-cs"/>
                        </a:rPr>
                        <a:t>2b Revision</a:t>
                      </a:r>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3a </a:t>
                      </a:r>
                      <a:r>
                        <a:rPr lang="en-GB" sz="1800" b="0" i="0" dirty="0">
                          <a:solidFill>
                            <a:srgbClr val="000000"/>
                          </a:solidFill>
                          <a:effectLst/>
                        </a:rPr>
                        <a:t>Revision and exam</a:t>
                      </a:r>
                      <a:endParaRPr lang="en-GB" sz="1800" b="0" i="0" kern="1200" dirty="0">
                        <a:solidFill>
                          <a:schemeClr val="tx1"/>
                        </a:solidFill>
                        <a:effectLst/>
                        <a:latin typeface="+mn-lt"/>
                        <a:ea typeface="+mn-ea"/>
                        <a:cs typeface="+mn-cs"/>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115600508"/>
                  </a:ext>
                </a:extLst>
              </a:tr>
              <a:tr h="1354551">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0" i="0" dirty="0">
                          <a:solidFill>
                            <a:srgbClr val="002060"/>
                          </a:solidFill>
                          <a:effectLst/>
                          <a:latin typeface="Ink Free" panose="03080402000500000000" pitchFamily="66" charset="0"/>
                        </a:rPr>
                        <a:t>Applied Science</a:t>
                      </a:r>
                      <a:endParaRPr lang="en-GB" sz="2800" b="0" i="0" dirty="0">
                        <a:solidFill>
                          <a:srgbClr val="000000"/>
                        </a:solidFill>
                        <a:effectLst/>
                      </a:endParaRPr>
                    </a:p>
                    <a:p>
                      <a:pPr algn="l" fontAlgn="base"/>
                      <a:endParaRPr lang="en-GB" sz="1700" b="0" i="0" dirty="0">
                        <a:solidFill>
                          <a:srgbClr val="000000"/>
                        </a:solidFill>
                        <a:effectLst/>
                      </a:endParaRP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1a Food, materials and processes</a:t>
                      </a:r>
                    </a:p>
                    <a:p>
                      <a:pPr algn="l" fontAlgn="base"/>
                      <a:r>
                        <a:rPr lang="en-GB" sz="1700" b="0" i="0" dirty="0">
                          <a:solidFill>
                            <a:srgbClr val="000000"/>
                          </a:solidFill>
                          <a:effectLst/>
                        </a:rPr>
                        <a:t>1b Task based assessment</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2a Energy, resources and the environment</a:t>
                      </a:r>
                    </a:p>
                    <a:p>
                      <a:pPr algn="l" fontAlgn="base"/>
                      <a:r>
                        <a:rPr lang="en-GB" sz="1700" b="0" i="0" dirty="0">
                          <a:solidFill>
                            <a:srgbClr val="000000"/>
                          </a:solidFill>
                          <a:effectLst/>
                        </a:rPr>
                        <a:t>2b Space, health and life</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tc>
                  <a:txBody>
                    <a:bodyPr/>
                    <a:lstStyle/>
                    <a:p>
                      <a:pPr algn="l" fontAlgn="base"/>
                      <a:r>
                        <a:rPr lang="en-GB" sz="1700" b="0" i="0" dirty="0">
                          <a:solidFill>
                            <a:srgbClr val="000000"/>
                          </a:solidFill>
                          <a:effectLst/>
                        </a:rPr>
                        <a:t>3a Revision and exams</a:t>
                      </a:r>
                    </a:p>
                  </a:txBody>
                  <a:tcPr marL="87464" marR="87464" marT="43732" marB="43732">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189756330"/>
                  </a:ext>
                </a:extLst>
              </a:tr>
            </a:tbl>
          </a:graphicData>
        </a:graphic>
      </p:graphicFrame>
      <p:sp>
        <p:nvSpPr>
          <p:cNvPr id="5" name="Rectangle 1">
            <a:extLst>
              <a:ext uri="{FF2B5EF4-FFF2-40B4-BE49-F238E27FC236}">
                <a16:creationId xmlns:a16="http://schemas.microsoft.com/office/drawing/2014/main" id="{86E19CAC-D9AC-4A02-8DAA-EB6E9A49E903}"/>
              </a:ext>
            </a:extLst>
          </p:cNvPr>
          <p:cNvSpPr>
            <a:spLocks noChangeArrowheads="1"/>
          </p:cNvSpPr>
          <p:nvPr/>
        </p:nvSpPr>
        <p:spPr bwMode="auto">
          <a:xfrm>
            <a:off x="370385" y="308281"/>
            <a:ext cx="204232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Oval 5">
            <a:extLst>
              <a:ext uri="{FF2B5EF4-FFF2-40B4-BE49-F238E27FC236}">
                <a16:creationId xmlns:a16="http://schemas.microsoft.com/office/drawing/2014/main" id="{0B015C34-AD64-4B1D-B1E4-706E85F3205F}"/>
              </a:ext>
            </a:extLst>
          </p:cNvPr>
          <p:cNvSpPr/>
          <p:nvPr/>
        </p:nvSpPr>
        <p:spPr>
          <a:xfrm>
            <a:off x="1669238" y="701643"/>
            <a:ext cx="3416110" cy="57284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D81A443-DEE6-4B4F-AD07-1CDFDAAEBA36}"/>
              </a:ext>
            </a:extLst>
          </p:cNvPr>
          <p:cNvSpPr txBox="1"/>
          <p:nvPr/>
        </p:nvSpPr>
        <p:spPr>
          <a:xfrm>
            <a:off x="5276933" y="5735637"/>
            <a:ext cx="2714672" cy="646331"/>
          </a:xfrm>
          <a:prstGeom prst="rect">
            <a:avLst/>
          </a:prstGeom>
          <a:noFill/>
        </p:spPr>
        <p:txBody>
          <a:bodyPr wrap="square" rtlCol="0">
            <a:spAutoFit/>
          </a:bodyPr>
          <a:lstStyle/>
          <a:p>
            <a:r>
              <a:rPr lang="en-GB" sz="3600" b="1" dirty="0"/>
              <a:t>We are here</a:t>
            </a:r>
          </a:p>
        </p:txBody>
      </p:sp>
      <p:sp>
        <p:nvSpPr>
          <p:cNvPr id="8" name="Arrow: Left 7">
            <a:extLst>
              <a:ext uri="{FF2B5EF4-FFF2-40B4-BE49-F238E27FC236}">
                <a16:creationId xmlns:a16="http://schemas.microsoft.com/office/drawing/2014/main" id="{EA3ECC89-6064-4604-8281-239ABC8A851B}"/>
              </a:ext>
            </a:extLst>
          </p:cNvPr>
          <p:cNvSpPr/>
          <p:nvPr/>
        </p:nvSpPr>
        <p:spPr>
          <a:xfrm rot="3193755">
            <a:off x="4772161" y="5218196"/>
            <a:ext cx="1010639" cy="3574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5641A05-999E-4798-864B-6C723EC62262}"/>
              </a:ext>
            </a:extLst>
          </p:cNvPr>
          <p:cNvSpPr/>
          <p:nvPr/>
        </p:nvSpPr>
        <p:spPr>
          <a:xfrm>
            <a:off x="1471039" y="1864574"/>
            <a:ext cx="3416110" cy="39544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0ABA4AC-F390-4EA5-80D9-B990EB58F86D}"/>
              </a:ext>
            </a:extLst>
          </p:cNvPr>
          <p:cNvSpPr/>
          <p:nvPr/>
        </p:nvSpPr>
        <p:spPr>
          <a:xfrm>
            <a:off x="1524000" y="2994220"/>
            <a:ext cx="3416110" cy="68349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D6BE7F4-DE8E-4C57-8661-0EE21A831BCD}"/>
              </a:ext>
            </a:extLst>
          </p:cNvPr>
          <p:cNvSpPr/>
          <p:nvPr/>
        </p:nvSpPr>
        <p:spPr>
          <a:xfrm>
            <a:off x="1669238" y="4295075"/>
            <a:ext cx="3416110" cy="90256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Left 11">
            <a:extLst>
              <a:ext uri="{FF2B5EF4-FFF2-40B4-BE49-F238E27FC236}">
                <a16:creationId xmlns:a16="http://schemas.microsoft.com/office/drawing/2014/main" id="{DDCE9935-E16E-4828-AF2F-8A25C3D5DB1E}"/>
              </a:ext>
            </a:extLst>
          </p:cNvPr>
          <p:cNvSpPr/>
          <p:nvPr/>
        </p:nvSpPr>
        <p:spPr>
          <a:xfrm rot="3611797">
            <a:off x="3984645" y="4505510"/>
            <a:ext cx="2838099" cy="3574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Left 12">
            <a:extLst>
              <a:ext uri="{FF2B5EF4-FFF2-40B4-BE49-F238E27FC236}">
                <a16:creationId xmlns:a16="http://schemas.microsoft.com/office/drawing/2014/main" id="{BC73E10E-71FB-447C-9D76-F6141B11E85F}"/>
              </a:ext>
            </a:extLst>
          </p:cNvPr>
          <p:cNvSpPr/>
          <p:nvPr/>
        </p:nvSpPr>
        <p:spPr>
          <a:xfrm rot="3843506">
            <a:off x="3717762" y="3967071"/>
            <a:ext cx="4020296" cy="3574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Left 13">
            <a:extLst>
              <a:ext uri="{FF2B5EF4-FFF2-40B4-BE49-F238E27FC236}">
                <a16:creationId xmlns:a16="http://schemas.microsoft.com/office/drawing/2014/main" id="{C2D8E473-1719-4BB5-8BA3-573E566AD6EF}"/>
              </a:ext>
            </a:extLst>
          </p:cNvPr>
          <p:cNvSpPr/>
          <p:nvPr/>
        </p:nvSpPr>
        <p:spPr>
          <a:xfrm rot="4028826">
            <a:off x="3479653" y="3343263"/>
            <a:ext cx="5141027" cy="3574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117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66CA-B9FE-4C3F-86F2-90EAF8DA97DB}"/>
              </a:ext>
            </a:extLst>
          </p:cNvPr>
          <p:cNvSpPr>
            <a:spLocks noGrp="1"/>
          </p:cNvSpPr>
          <p:nvPr>
            <p:ph type="title"/>
          </p:nvPr>
        </p:nvSpPr>
        <p:spPr/>
        <p:txBody>
          <a:bodyPr/>
          <a:lstStyle/>
          <a:p>
            <a:r>
              <a:rPr lang="en-GB" b="1" dirty="0"/>
              <a:t>Year 11 Term 1a</a:t>
            </a:r>
          </a:p>
        </p:txBody>
      </p:sp>
      <p:sp>
        <p:nvSpPr>
          <p:cNvPr id="3" name="Content Placeholder 2">
            <a:extLst>
              <a:ext uri="{FF2B5EF4-FFF2-40B4-BE49-F238E27FC236}">
                <a16:creationId xmlns:a16="http://schemas.microsoft.com/office/drawing/2014/main" id="{F091A36D-01DF-4398-A033-07F737167B99}"/>
              </a:ext>
            </a:extLst>
          </p:cNvPr>
          <p:cNvSpPr>
            <a:spLocks noGrp="1"/>
          </p:cNvSpPr>
          <p:nvPr>
            <p:ph idx="1"/>
          </p:nvPr>
        </p:nvSpPr>
        <p:spPr/>
        <p:txBody>
          <a:bodyPr>
            <a:normAutofit fontScale="85000" lnSpcReduction="20000"/>
          </a:bodyPr>
          <a:lstStyle/>
          <a:p>
            <a:pPr marL="0" indent="0">
              <a:buNone/>
            </a:pPr>
            <a:r>
              <a:rPr lang="en-GB" b="1" dirty="0"/>
              <a:t>Essential Skills for GCSE Science</a:t>
            </a:r>
          </a:p>
          <a:p>
            <a:pPr>
              <a:buFont typeface="+mj-lt"/>
              <a:buAutoNum type="arabicPeriod"/>
            </a:pPr>
            <a:r>
              <a:rPr lang="en-GB" b="1" dirty="0"/>
              <a:t>Knowledge</a:t>
            </a:r>
            <a:r>
              <a:rPr lang="en-GB" dirty="0"/>
              <a:t> – Understand and recall key biology, chemistry, and physics concepts, facts, and formulae.</a:t>
            </a:r>
          </a:p>
          <a:p>
            <a:pPr>
              <a:buFont typeface="+mj-lt"/>
              <a:buAutoNum type="arabicPeriod"/>
            </a:pPr>
            <a:r>
              <a:rPr lang="en-GB" b="1" dirty="0"/>
              <a:t>Practical Skills</a:t>
            </a:r>
            <a:r>
              <a:rPr lang="en-GB" dirty="0"/>
              <a:t> – Plan, carry out, and evaluate experiments; measure accurately; record, present, and analyse data.</a:t>
            </a:r>
          </a:p>
          <a:p>
            <a:pPr>
              <a:buFont typeface="+mj-lt"/>
              <a:buAutoNum type="arabicPeriod"/>
            </a:pPr>
            <a:r>
              <a:rPr lang="en-GB" b="1" dirty="0"/>
              <a:t>Maths in Science</a:t>
            </a:r>
            <a:r>
              <a:rPr lang="en-GB" dirty="0"/>
              <a:t> – Use equations, ratios, percentages, graphs, standard form, and significant figures.</a:t>
            </a:r>
          </a:p>
          <a:p>
            <a:pPr>
              <a:buFont typeface="+mj-lt"/>
              <a:buAutoNum type="arabicPeriod"/>
            </a:pPr>
            <a:r>
              <a:rPr lang="en-GB" b="1" dirty="0"/>
              <a:t>Problem-Solving</a:t>
            </a:r>
            <a:r>
              <a:rPr lang="en-GB" dirty="0"/>
              <a:t> – Apply knowledge to new situations, interpret data, spot patterns, and evaluate methods.</a:t>
            </a:r>
          </a:p>
          <a:p>
            <a:pPr>
              <a:buFont typeface="+mj-lt"/>
              <a:buAutoNum type="arabicPeriod"/>
            </a:pPr>
            <a:r>
              <a:rPr lang="en-GB" b="1" dirty="0"/>
              <a:t>Communication</a:t>
            </a:r>
            <a:r>
              <a:rPr lang="en-GB" dirty="0"/>
              <a:t> – Use correct scientific terms, write clear explanations, and respond accurately to exam command words.</a:t>
            </a:r>
          </a:p>
          <a:p>
            <a:pPr>
              <a:buFont typeface="+mj-lt"/>
              <a:buAutoNum type="arabicPeriod"/>
            </a:pPr>
            <a:r>
              <a:rPr lang="en-GB" b="1" dirty="0"/>
              <a:t>Study Skills</a:t>
            </a:r>
            <a:r>
              <a:rPr lang="en-GB" dirty="0"/>
              <a:t> – Revise effectively, practise exam-style questions, and manage time well.</a:t>
            </a:r>
          </a:p>
          <a:p>
            <a:pPr marL="0" indent="0" algn="just">
              <a:buNone/>
            </a:pPr>
            <a:endParaRPr lang="en-GB" dirty="0"/>
          </a:p>
        </p:txBody>
      </p:sp>
      <p:pic>
        <p:nvPicPr>
          <p:cNvPr id="22" name="Picture 21">
            <a:extLst>
              <a:ext uri="{FF2B5EF4-FFF2-40B4-BE49-F238E27FC236}">
                <a16:creationId xmlns:a16="http://schemas.microsoft.com/office/drawing/2014/main" id="{6CEC1845-A686-4ADC-B15F-971B4EE1238F}"/>
              </a:ext>
            </a:extLst>
          </p:cNvPr>
          <p:cNvPicPr>
            <a:picLocks noChangeAspect="1"/>
          </p:cNvPicPr>
          <p:nvPr/>
        </p:nvPicPr>
        <p:blipFill>
          <a:blip r:embed="rId2"/>
          <a:stretch>
            <a:fillRect/>
          </a:stretch>
        </p:blipFill>
        <p:spPr>
          <a:xfrm>
            <a:off x="10310445" y="175541"/>
            <a:ext cx="1582615" cy="1582615"/>
          </a:xfrm>
          <a:prstGeom prst="rect">
            <a:avLst/>
          </a:prstGeom>
        </p:spPr>
      </p:pic>
    </p:spTree>
    <p:extLst>
      <p:ext uri="{BB962C8B-B14F-4D97-AF65-F5344CB8AC3E}">
        <p14:creationId xmlns:p14="http://schemas.microsoft.com/office/powerpoint/2010/main" val="381120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FDAE-07B0-44F3-88BD-65C94BC7EF67}"/>
              </a:ext>
            </a:extLst>
          </p:cNvPr>
          <p:cNvSpPr>
            <a:spLocks noGrp="1"/>
          </p:cNvSpPr>
          <p:nvPr>
            <p:ph type="title"/>
          </p:nvPr>
        </p:nvSpPr>
        <p:spPr/>
        <p:txBody>
          <a:bodyPr/>
          <a:lstStyle/>
          <a:p>
            <a:r>
              <a:rPr lang="en-GB" b="1" dirty="0"/>
              <a:t>Year 11 Term 1a</a:t>
            </a:r>
          </a:p>
        </p:txBody>
      </p:sp>
      <p:sp>
        <p:nvSpPr>
          <p:cNvPr id="3" name="Content Placeholder 2">
            <a:extLst>
              <a:ext uri="{FF2B5EF4-FFF2-40B4-BE49-F238E27FC236}">
                <a16:creationId xmlns:a16="http://schemas.microsoft.com/office/drawing/2014/main" id="{506813B8-E12A-407E-98E7-C6AA81D199D7}"/>
              </a:ext>
            </a:extLst>
          </p:cNvPr>
          <p:cNvSpPr>
            <a:spLocks noGrp="1"/>
          </p:cNvSpPr>
          <p:nvPr>
            <p:ph idx="1"/>
          </p:nvPr>
        </p:nvSpPr>
        <p:spPr>
          <a:xfrm>
            <a:off x="894862" y="1420141"/>
            <a:ext cx="10515600" cy="4351338"/>
          </a:xfrm>
        </p:spPr>
        <p:txBody>
          <a:bodyPr/>
          <a:lstStyle/>
          <a:p>
            <a:pPr marL="0" indent="0">
              <a:buNone/>
            </a:pPr>
            <a:r>
              <a:rPr lang="en-GB" dirty="0"/>
              <a:t>Support materials for this unit can be found at:</a:t>
            </a:r>
          </a:p>
        </p:txBody>
      </p:sp>
      <p:graphicFrame>
        <p:nvGraphicFramePr>
          <p:cNvPr id="4" name="Table 4">
            <a:extLst>
              <a:ext uri="{FF2B5EF4-FFF2-40B4-BE49-F238E27FC236}">
                <a16:creationId xmlns:a16="http://schemas.microsoft.com/office/drawing/2014/main" id="{4DD8EECF-4227-4FAD-9551-41AE1173C7BA}"/>
              </a:ext>
            </a:extLst>
          </p:cNvPr>
          <p:cNvGraphicFramePr>
            <a:graphicFrameLocks noGrp="1"/>
          </p:cNvGraphicFramePr>
          <p:nvPr>
            <p:extLst>
              <p:ext uri="{D42A27DB-BD31-4B8C-83A1-F6EECF244321}">
                <p14:modId xmlns:p14="http://schemas.microsoft.com/office/powerpoint/2010/main" val="1543460561"/>
              </p:ext>
            </p:extLst>
          </p:nvPr>
        </p:nvGraphicFramePr>
        <p:xfrm>
          <a:off x="109415" y="1936419"/>
          <a:ext cx="11187723" cy="4801734"/>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583181568"/>
                    </a:ext>
                  </a:extLst>
                </a:gridCol>
                <a:gridCol w="7292412">
                  <a:extLst>
                    <a:ext uri="{9D8B030D-6E8A-4147-A177-3AD203B41FA5}">
                      <a16:colId xmlns:a16="http://schemas.microsoft.com/office/drawing/2014/main" val="3209237455"/>
                    </a:ext>
                  </a:extLst>
                </a:gridCol>
                <a:gridCol w="2371311">
                  <a:extLst>
                    <a:ext uri="{9D8B030D-6E8A-4147-A177-3AD203B41FA5}">
                      <a16:colId xmlns:a16="http://schemas.microsoft.com/office/drawing/2014/main" val="796155424"/>
                    </a:ext>
                  </a:extLst>
                </a:gridCol>
              </a:tblGrid>
              <a:tr h="434907">
                <a:tc>
                  <a:txBody>
                    <a:bodyPr/>
                    <a:lstStyle/>
                    <a:p>
                      <a:r>
                        <a:rPr lang="en-GB" dirty="0"/>
                        <a:t>Subject</a:t>
                      </a:r>
                    </a:p>
                  </a:txBody>
                  <a:tcPr/>
                </a:tc>
                <a:tc>
                  <a:txBody>
                    <a:bodyPr/>
                    <a:lstStyle/>
                    <a:p>
                      <a:r>
                        <a:rPr lang="en-GB" dirty="0"/>
                        <a:t>Link</a:t>
                      </a:r>
                    </a:p>
                  </a:txBody>
                  <a:tcPr/>
                </a:tc>
                <a:tc>
                  <a:txBody>
                    <a:bodyPr/>
                    <a:lstStyle/>
                    <a:p>
                      <a:r>
                        <a:rPr lang="en-GB" dirty="0"/>
                        <a:t>QR Code</a:t>
                      </a:r>
                    </a:p>
                  </a:txBody>
                  <a:tcPr/>
                </a:tc>
                <a:extLst>
                  <a:ext uri="{0D108BD9-81ED-4DB2-BD59-A6C34878D82A}">
                    <a16:rowId xmlns:a16="http://schemas.microsoft.com/office/drawing/2014/main" val="1265350318"/>
                  </a:ext>
                </a:extLst>
              </a:tr>
              <a:tr h="434907">
                <a:tc>
                  <a:txBody>
                    <a:bodyPr/>
                    <a:lstStyle/>
                    <a:p>
                      <a:r>
                        <a:rPr lang="en-GB" dirty="0"/>
                        <a:t>Biology</a:t>
                      </a:r>
                    </a:p>
                  </a:txBody>
                  <a:tcPr/>
                </a:tc>
                <a:tc>
                  <a:txBody>
                    <a:bodyPr/>
                    <a:lstStyle/>
                    <a:p>
                      <a:r>
                        <a:rPr lang="en-GB" dirty="0">
                          <a:hlinkClick r:id="rId2"/>
                        </a:rPr>
                        <a:t>https://resources-legacy.wjec.co.uk/Pages/ResourceByArgs.aspx?subId=3&amp;lvlId=2&amp;_gl=1*xlvyx6*_ga*MTkxNjczMjU4Ny4xNzU3NDk0Nzgy*_ga_WVT2ZYV72W*czE3NTgxMDExNTkkbzQkZzEkdDE3NTgxMDExODQkajM1JGwwJGgw</a:t>
                      </a:r>
                      <a:r>
                        <a:rPr lang="en-GB" dirty="0"/>
                        <a:t> </a:t>
                      </a:r>
                    </a:p>
                  </a:txBody>
                  <a:tcPr/>
                </a:tc>
                <a:tc>
                  <a:txBody>
                    <a:bodyPr/>
                    <a:lstStyle/>
                    <a:p>
                      <a:endParaRPr lang="en-GB" dirty="0"/>
                    </a:p>
                  </a:txBody>
                  <a:tcPr/>
                </a:tc>
                <a:extLst>
                  <a:ext uri="{0D108BD9-81ED-4DB2-BD59-A6C34878D82A}">
                    <a16:rowId xmlns:a16="http://schemas.microsoft.com/office/drawing/2014/main" val="2651959016"/>
                  </a:ext>
                </a:extLst>
              </a:tr>
              <a:tr h="434907">
                <a:tc>
                  <a:txBody>
                    <a:bodyPr/>
                    <a:lstStyle/>
                    <a:p>
                      <a:r>
                        <a:rPr lang="en-GB" dirty="0"/>
                        <a:t>Chemistry</a:t>
                      </a:r>
                    </a:p>
                  </a:txBody>
                  <a:tcPr/>
                </a:tc>
                <a:tc>
                  <a:txBody>
                    <a:bodyPr/>
                    <a:lstStyle/>
                    <a:p>
                      <a:r>
                        <a:rPr lang="en-GB" dirty="0">
                          <a:hlinkClick r:id="rId3"/>
                        </a:rPr>
                        <a:t>https://filter.resources.wjec.co.uk/en/s/Chemistry?qualification=gcse</a:t>
                      </a:r>
                      <a:r>
                        <a:rPr lang="en-GB" dirty="0"/>
                        <a:t> </a:t>
                      </a:r>
                    </a:p>
                  </a:txBody>
                  <a:tcPr/>
                </a:tc>
                <a:tc>
                  <a:txBody>
                    <a:bodyPr/>
                    <a:lstStyle/>
                    <a:p>
                      <a:endParaRPr lang="en-GB" dirty="0"/>
                    </a:p>
                  </a:txBody>
                  <a:tcPr/>
                </a:tc>
                <a:extLst>
                  <a:ext uri="{0D108BD9-81ED-4DB2-BD59-A6C34878D82A}">
                    <a16:rowId xmlns:a16="http://schemas.microsoft.com/office/drawing/2014/main" val="457485257"/>
                  </a:ext>
                </a:extLst>
              </a:tr>
              <a:tr h="434907">
                <a:tc>
                  <a:txBody>
                    <a:bodyPr/>
                    <a:lstStyle/>
                    <a:p>
                      <a:r>
                        <a:rPr lang="en-GB" dirty="0"/>
                        <a:t>Physics</a:t>
                      </a:r>
                    </a:p>
                  </a:txBody>
                  <a:tcPr/>
                </a:tc>
                <a:tc>
                  <a:txBody>
                    <a:bodyPr/>
                    <a:lstStyle/>
                    <a:p>
                      <a:r>
                        <a:rPr lang="en-GB" dirty="0"/>
                        <a:t>https://resources-legacy.wjec.co.uk/Pages/ResourceByArgs.aspx?subId=24&amp;lvlId=2&amp;_gl=1*88ccfb*_ga*MTkxNjczMjU4Ny4xNzU3NDk0Nzgy*_ga_WVT2ZYV72W*czE3NTgxMDExNTkkbzQkZzEkdDE3NTgxMDE0MDckajU3JGwwJGgw</a:t>
                      </a:r>
                    </a:p>
                  </a:txBody>
                  <a:tcPr/>
                </a:tc>
                <a:tc>
                  <a:txBody>
                    <a:bodyPr/>
                    <a:lstStyle/>
                    <a:p>
                      <a:endParaRPr lang="en-GB" dirty="0"/>
                    </a:p>
                  </a:txBody>
                  <a:tcPr/>
                </a:tc>
                <a:extLst>
                  <a:ext uri="{0D108BD9-81ED-4DB2-BD59-A6C34878D82A}">
                    <a16:rowId xmlns:a16="http://schemas.microsoft.com/office/drawing/2014/main" val="2427503768"/>
                  </a:ext>
                </a:extLst>
              </a:tr>
              <a:tr h="427030">
                <a:tc>
                  <a:txBody>
                    <a:bodyPr/>
                    <a:lstStyle/>
                    <a:p>
                      <a:r>
                        <a:rPr lang="en-GB" sz="1600" dirty="0"/>
                        <a:t>Applied Science</a:t>
                      </a:r>
                    </a:p>
                  </a:txBody>
                  <a:tcPr/>
                </a:tc>
                <a:tc>
                  <a:txBody>
                    <a:bodyPr/>
                    <a:lstStyle/>
                    <a:p>
                      <a:r>
                        <a:rPr lang="en-GB" sz="1600" dirty="0">
                          <a:hlinkClick r:id="rId4"/>
                        </a:rPr>
                        <a:t>https://resource.download.wjec.co.uk/vtc/2015-16/15-16_52/eng/Book%201%20-%20PDF/1.%20Applied%20science%20part%201.pdf</a:t>
                      </a:r>
                      <a:r>
                        <a:rPr lang="en-GB" sz="1600" dirty="0"/>
                        <a:t> </a:t>
                      </a:r>
                    </a:p>
                    <a:p>
                      <a:r>
                        <a:rPr lang="en-GB" sz="1600" dirty="0">
                          <a:hlinkClick r:id="rId5"/>
                        </a:rPr>
                        <a:t>https://resource.download.wjec.co.uk/vtc/2015-16/15-16_52/eng/Book%202%20-%20PDF/1.%20Applied%20science%20part%202%20EDITED%202.pdf</a:t>
                      </a:r>
                      <a:r>
                        <a:rPr lang="en-GB" sz="1600" dirty="0"/>
                        <a:t> </a:t>
                      </a:r>
                    </a:p>
                    <a:p>
                      <a:r>
                        <a:rPr lang="en-GB" sz="1600" dirty="0">
                          <a:hlinkClick r:id="rId6"/>
                        </a:rPr>
                        <a:t>https://resource.download.wjec.co.uk/vtc/2015-16/15-16_52/eng/Book%203%20-%20PDF/1.%20Applied%20science%20part_3.pdf</a:t>
                      </a:r>
                      <a:r>
                        <a:rPr lang="en-GB" sz="1600" dirty="0"/>
                        <a:t> </a:t>
                      </a:r>
                    </a:p>
                  </a:txBody>
                  <a:tcPr/>
                </a:tc>
                <a:tc>
                  <a:txBody>
                    <a:bodyPr/>
                    <a:lstStyle/>
                    <a:p>
                      <a:endParaRPr lang="en-GB" dirty="0"/>
                    </a:p>
                  </a:txBody>
                  <a:tcPr/>
                </a:tc>
                <a:extLst>
                  <a:ext uri="{0D108BD9-81ED-4DB2-BD59-A6C34878D82A}">
                    <a16:rowId xmlns:a16="http://schemas.microsoft.com/office/drawing/2014/main" val="3158527094"/>
                  </a:ext>
                </a:extLst>
              </a:tr>
            </a:tbl>
          </a:graphicData>
        </a:graphic>
      </p:graphicFrame>
      <p:pic>
        <p:nvPicPr>
          <p:cNvPr id="6" name="Picture 5">
            <a:extLst>
              <a:ext uri="{FF2B5EF4-FFF2-40B4-BE49-F238E27FC236}">
                <a16:creationId xmlns:a16="http://schemas.microsoft.com/office/drawing/2014/main" id="{D87F75EC-85BB-4635-A77B-4107A42BA631}"/>
              </a:ext>
            </a:extLst>
          </p:cNvPr>
          <p:cNvPicPr>
            <a:picLocks noChangeAspect="1"/>
          </p:cNvPicPr>
          <p:nvPr/>
        </p:nvPicPr>
        <p:blipFill>
          <a:blip r:embed="rId7"/>
          <a:stretch>
            <a:fillRect/>
          </a:stretch>
        </p:blipFill>
        <p:spPr>
          <a:xfrm>
            <a:off x="9259519" y="2348340"/>
            <a:ext cx="794727" cy="794727"/>
          </a:xfrm>
          <a:prstGeom prst="rect">
            <a:avLst/>
          </a:prstGeom>
        </p:spPr>
      </p:pic>
      <p:pic>
        <p:nvPicPr>
          <p:cNvPr id="9" name="Picture 8">
            <a:extLst>
              <a:ext uri="{FF2B5EF4-FFF2-40B4-BE49-F238E27FC236}">
                <a16:creationId xmlns:a16="http://schemas.microsoft.com/office/drawing/2014/main" id="{26E25DD4-3478-465D-AFCF-94FCC175CA96}"/>
              </a:ext>
            </a:extLst>
          </p:cNvPr>
          <p:cNvPicPr>
            <a:picLocks noChangeAspect="1"/>
          </p:cNvPicPr>
          <p:nvPr/>
        </p:nvPicPr>
        <p:blipFill>
          <a:blip r:embed="rId8"/>
          <a:stretch>
            <a:fillRect/>
          </a:stretch>
        </p:blipFill>
        <p:spPr>
          <a:xfrm>
            <a:off x="9632214" y="3285209"/>
            <a:ext cx="794727" cy="794727"/>
          </a:xfrm>
          <a:prstGeom prst="rect">
            <a:avLst/>
          </a:prstGeom>
        </p:spPr>
      </p:pic>
      <p:pic>
        <p:nvPicPr>
          <p:cNvPr id="12" name="Picture 11">
            <a:extLst>
              <a:ext uri="{FF2B5EF4-FFF2-40B4-BE49-F238E27FC236}">
                <a16:creationId xmlns:a16="http://schemas.microsoft.com/office/drawing/2014/main" id="{660C7051-E64F-4809-B6A3-4FE84E81E0AB}"/>
              </a:ext>
            </a:extLst>
          </p:cNvPr>
          <p:cNvPicPr>
            <a:picLocks noChangeAspect="1"/>
          </p:cNvPicPr>
          <p:nvPr/>
        </p:nvPicPr>
        <p:blipFill>
          <a:blip r:embed="rId9"/>
          <a:stretch>
            <a:fillRect/>
          </a:stretch>
        </p:blipFill>
        <p:spPr>
          <a:xfrm>
            <a:off x="9542583" y="4204770"/>
            <a:ext cx="820127" cy="820127"/>
          </a:xfrm>
          <a:prstGeom prst="rect">
            <a:avLst/>
          </a:prstGeom>
        </p:spPr>
      </p:pic>
      <p:pic>
        <p:nvPicPr>
          <p:cNvPr id="14" name="Picture 13">
            <a:extLst>
              <a:ext uri="{FF2B5EF4-FFF2-40B4-BE49-F238E27FC236}">
                <a16:creationId xmlns:a16="http://schemas.microsoft.com/office/drawing/2014/main" id="{F05F6346-8D4B-4139-B3F7-C4224FABAE3D}"/>
              </a:ext>
            </a:extLst>
          </p:cNvPr>
          <p:cNvPicPr>
            <a:picLocks noChangeAspect="1"/>
          </p:cNvPicPr>
          <p:nvPr/>
        </p:nvPicPr>
        <p:blipFill>
          <a:blip r:embed="rId10"/>
          <a:stretch>
            <a:fillRect/>
          </a:stretch>
        </p:blipFill>
        <p:spPr>
          <a:xfrm>
            <a:off x="9058029" y="5297310"/>
            <a:ext cx="669681" cy="669681"/>
          </a:xfrm>
          <a:prstGeom prst="rect">
            <a:avLst/>
          </a:prstGeom>
        </p:spPr>
      </p:pic>
      <p:pic>
        <p:nvPicPr>
          <p:cNvPr id="17" name="Picture 16">
            <a:extLst>
              <a:ext uri="{FF2B5EF4-FFF2-40B4-BE49-F238E27FC236}">
                <a16:creationId xmlns:a16="http://schemas.microsoft.com/office/drawing/2014/main" id="{D2E93374-D128-40F7-A55A-5E9AC853298B}"/>
              </a:ext>
            </a:extLst>
          </p:cNvPr>
          <p:cNvPicPr>
            <a:picLocks noChangeAspect="1"/>
          </p:cNvPicPr>
          <p:nvPr/>
        </p:nvPicPr>
        <p:blipFill>
          <a:blip r:embed="rId11"/>
          <a:stretch>
            <a:fillRect/>
          </a:stretch>
        </p:blipFill>
        <p:spPr>
          <a:xfrm>
            <a:off x="9843475" y="5297309"/>
            <a:ext cx="669682" cy="669682"/>
          </a:xfrm>
          <a:prstGeom prst="rect">
            <a:avLst/>
          </a:prstGeom>
        </p:spPr>
      </p:pic>
      <p:pic>
        <p:nvPicPr>
          <p:cNvPr id="20" name="Picture 19">
            <a:extLst>
              <a:ext uri="{FF2B5EF4-FFF2-40B4-BE49-F238E27FC236}">
                <a16:creationId xmlns:a16="http://schemas.microsoft.com/office/drawing/2014/main" id="{5A68A706-066C-4948-9401-6168DE1B56B9}"/>
              </a:ext>
            </a:extLst>
          </p:cNvPr>
          <p:cNvPicPr>
            <a:picLocks noChangeAspect="1"/>
          </p:cNvPicPr>
          <p:nvPr/>
        </p:nvPicPr>
        <p:blipFill>
          <a:blip r:embed="rId12"/>
          <a:stretch>
            <a:fillRect/>
          </a:stretch>
        </p:blipFill>
        <p:spPr>
          <a:xfrm>
            <a:off x="10629412" y="5292822"/>
            <a:ext cx="724388" cy="724388"/>
          </a:xfrm>
          <a:prstGeom prst="rect">
            <a:avLst/>
          </a:prstGeom>
        </p:spPr>
      </p:pic>
    </p:spTree>
    <p:extLst>
      <p:ext uri="{BB962C8B-B14F-4D97-AF65-F5344CB8AC3E}">
        <p14:creationId xmlns:p14="http://schemas.microsoft.com/office/powerpoint/2010/main" val="103344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E24C0-098D-454C-8D7C-B8AA15197653}"/>
              </a:ext>
            </a:extLst>
          </p:cNvPr>
          <p:cNvSpPr>
            <a:spLocks noGrp="1"/>
          </p:cNvSpPr>
          <p:nvPr>
            <p:ph type="title"/>
          </p:nvPr>
        </p:nvSpPr>
        <p:spPr/>
        <p:txBody>
          <a:bodyPr/>
          <a:lstStyle/>
          <a:p>
            <a:r>
              <a:rPr lang="en-GB" b="1" dirty="0"/>
              <a:t>How can I support my child?</a:t>
            </a:r>
          </a:p>
        </p:txBody>
      </p:sp>
      <p:sp>
        <p:nvSpPr>
          <p:cNvPr id="3" name="Content Placeholder 2">
            <a:extLst>
              <a:ext uri="{FF2B5EF4-FFF2-40B4-BE49-F238E27FC236}">
                <a16:creationId xmlns:a16="http://schemas.microsoft.com/office/drawing/2014/main" id="{674B0050-8152-4FED-88D0-159918801142}"/>
              </a:ext>
            </a:extLst>
          </p:cNvPr>
          <p:cNvSpPr>
            <a:spLocks noGrp="1"/>
          </p:cNvSpPr>
          <p:nvPr>
            <p:ph idx="1"/>
          </p:nvPr>
        </p:nvSpPr>
        <p:spPr/>
        <p:txBody>
          <a:bodyPr>
            <a:normAutofit fontScale="77500" lnSpcReduction="20000"/>
          </a:bodyPr>
          <a:lstStyle/>
          <a:p>
            <a:r>
              <a:rPr lang="en-GB" dirty="0"/>
              <a:t>Here are some clear, succinct ways parents/carers can support their child with GCSE Science:</a:t>
            </a:r>
          </a:p>
          <a:p>
            <a:pPr>
              <a:buFont typeface="Arial" panose="020B0604020202020204" pitchFamily="34" charset="0"/>
              <a:buChar char="•"/>
            </a:pPr>
            <a:r>
              <a:rPr lang="en-GB" b="1" dirty="0"/>
              <a:t>Encourage routine</a:t>
            </a:r>
            <a:r>
              <a:rPr lang="en-GB" dirty="0"/>
              <a:t> – Set regular times for revision and homework.</a:t>
            </a:r>
          </a:p>
          <a:p>
            <a:pPr>
              <a:buFont typeface="Arial" panose="020B0604020202020204" pitchFamily="34" charset="0"/>
              <a:buChar char="•"/>
            </a:pPr>
            <a:r>
              <a:rPr lang="en-GB" b="1" dirty="0"/>
              <a:t>Provide resources</a:t>
            </a:r>
            <a:r>
              <a:rPr lang="en-GB" dirty="0"/>
              <a:t> – Ensure access to revision guides, past papers, and online tools.</a:t>
            </a:r>
          </a:p>
          <a:p>
            <a:pPr>
              <a:buFont typeface="Arial" panose="020B0604020202020204" pitchFamily="34" charset="0"/>
              <a:buChar char="•"/>
            </a:pPr>
            <a:r>
              <a:rPr lang="en-GB" b="1" dirty="0"/>
              <a:t>Discuss learning</a:t>
            </a:r>
            <a:r>
              <a:rPr lang="en-GB" dirty="0"/>
              <a:t> – Ask your child to explain topics in their own words.</a:t>
            </a:r>
          </a:p>
          <a:p>
            <a:pPr>
              <a:buFont typeface="Arial" panose="020B0604020202020204" pitchFamily="34" charset="0"/>
              <a:buChar char="•"/>
            </a:pPr>
            <a:r>
              <a:rPr lang="en-GB" b="1" dirty="0"/>
              <a:t>Support practice</a:t>
            </a:r>
            <a:r>
              <a:rPr lang="en-GB" dirty="0"/>
              <a:t> – Encourage use of flashcards, quizzes, and exam questions.</a:t>
            </a:r>
          </a:p>
          <a:p>
            <a:pPr>
              <a:buFont typeface="Arial" panose="020B0604020202020204" pitchFamily="34" charset="0"/>
              <a:buChar char="•"/>
            </a:pPr>
            <a:r>
              <a:rPr lang="en-GB" b="1" dirty="0"/>
              <a:t>Promote organisation</a:t>
            </a:r>
            <a:r>
              <a:rPr lang="en-GB" dirty="0"/>
              <a:t> – Help create revision timetables and keep notes tidy.</a:t>
            </a:r>
          </a:p>
          <a:p>
            <a:pPr>
              <a:buFont typeface="Arial" panose="020B0604020202020204" pitchFamily="34" charset="0"/>
              <a:buChar char="•"/>
            </a:pPr>
            <a:r>
              <a:rPr lang="en-GB" b="1" dirty="0"/>
              <a:t>Reinforce maths skills</a:t>
            </a:r>
            <a:r>
              <a:rPr lang="en-GB" dirty="0"/>
              <a:t> – Support practice with equations, graphs, and calculations.</a:t>
            </a:r>
          </a:p>
          <a:p>
            <a:pPr>
              <a:buFont typeface="Arial" panose="020B0604020202020204" pitchFamily="34" charset="0"/>
              <a:buChar char="•"/>
            </a:pPr>
            <a:r>
              <a:rPr lang="en-GB" b="1" dirty="0"/>
              <a:t>Boost confidence</a:t>
            </a:r>
            <a:r>
              <a:rPr lang="en-GB" dirty="0"/>
              <a:t> – Praise effort, not just results, to build resilience.</a:t>
            </a:r>
          </a:p>
          <a:p>
            <a:pPr>
              <a:buFont typeface="Arial" panose="020B0604020202020204" pitchFamily="34" charset="0"/>
              <a:buChar char="•"/>
            </a:pPr>
            <a:r>
              <a:rPr lang="en-GB" b="1" dirty="0"/>
              <a:t>Create the right environment</a:t>
            </a:r>
            <a:r>
              <a:rPr lang="en-GB" dirty="0"/>
              <a:t> – Provide a quiet, distraction-free study space.</a:t>
            </a:r>
          </a:p>
          <a:p>
            <a:pPr>
              <a:buFont typeface="Arial" panose="020B0604020202020204" pitchFamily="34" charset="0"/>
              <a:buChar char="•"/>
            </a:pPr>
            <a:r>
              <a:rPr lang="en-GB" b="1" dirty="0"/>
              <a:t>Stay informed</a:t>
            </a:r>
            <a:r>
              <a:rPr lang="en-GB" dirty="0"/>
              <a:t> – Know exam dates and key topics to help keep your child on track.</a:t>
            </a:r>
          </a:p>
          <a:p>
            <a:pPr marL="0" indent="0">
              <a:buNone/>
            </a:pPr>
            <a:endParaRPr lang="en-GB" dirty="0"/>
          </a:p>
        </p:txBody>
      </p:sp>
    </p:spTree>
    <p:extLst>
      <p:ext uri="{BB962C8B-B14F-4D97-AF65-F5344CB8AC3E}">
        <p14:creationId xmlns:p14="http://schemas.microsoft.com/office/powerpoint/2010/main" val="165491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42F9-E2F4-47A4-BD6E-F197C5D51E40}"/>
              </a:ext>
            </a:extLst>
          </p:cNvPr>
          <p:cNvSpPr>
            <a:spLocks noGrp="1"/>
          </p:cNvSpPr>
          <p:nvPr>
            <p:ph type="title"/>
          </p:nvPr>
        </p:nvSpPr>
        <p:spPr/>
        <p:txBody>
          <a:bodyPr/>
          <a:lstStyle/>
          <a:p>
            <a:r>
              <a:rPr lang="en-GB" b="1" dirty="0"/>
              <a:t>Y11 Science Revision </a:t>
            </a:r>
            <a:br>
              <a:rPr lang="en-GB" b="1" dirty="0"/>
            </a:br>
            <a:r>
              <a:rPr lang="en-GB" b="1" dirty="0"/>
              <a:t>Google Classroom</a:t>
            </a:r>
          </a:p>
        </p:txBody>
      </p:sp>
      <p:pic>
        <p:nvPicPr>
          <p:cNvPr id="4" name="Picture 3">
            <a:extLst>
              <a:ext uri="{FF2B5EF4-FFF2-40B4-BE49-F238E27FC236}">
                <a16:creationId xmlns:a16="http://schemas.microsoft.com/office/drawing/2014/main" id="{0F423CB8-7681-4B34-90F8-833DF9E7EDFB}"/>
              </a:ext>
            </a:extLst>
          </p:cNvPr>
          <p:cNvPicPr>
            <a:picLocks noChangeAspect="1"/>
          </p:cNvPicPr>
          <p:nvPr/>
        </p:nvPicPr>
        <p:blipFill>
          <a:blip r:embed="rId2"/>
          <a:stretch>
            <a:fillRect/>
          </a:stretch>
        </p:blipFill>
        <p:spPr>
          <a:xfrm>
            <a:off x="1851444" y="2162908"/>
            <a:ext cx="8317171" cy="4232924"/>
          </a:xfrm>
          <a:prstGeom prst="rect">
            <a:avLst/>
          </a:prstGeom>
        </p:spPr>
      </p:pic>
    </p:spTree>
    <p:extLst>
      <p:ext uri="{BB962C8B-B14F-4D97-AF65-F5344CB8AC3E}">
        <p14:creationId xmlns:p14="http://schemas.microsoft.com/office/powerpoint/2010/main" val="112891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42F9-E2F4-47A4-BD6E-F197C5D51E40}"/>
              </a:ext>
            </a:extLst>
          </p:cNvPr>
          <p:cNvSpPr>
            <a:spLocks noGrp="1"/>
          </p:cNvSpPr>
          <p:nvPr>
            <p:ph type="title"/>
          </p:nvPr>
        </p:nvSpPr>
        <p:spPr/>
        <p:txBody>
          <a:bodyPr/>
          <a:lstStyle/>
          <a:p>
            <a:r>
              <a:rPr lang="en-GB" b="1" dirty="0"/>
              <a:t>Y11 Applied Science Revision </a:t>
            </a:r>
            <a:br>
              <a:rPr lang="en-GB" b="1" dirty="0"/>
            </a:br>
            <a:r>
              <a:rPr lang="en-GB" b="1" dirty="0"/>
              <a:t>Google Classroom</a:t>
            </a:r>
          </a:p>
        </p:txBody>
      </p:sp>
      <p:pic>
        <p:nvPicPr>
          <p:cNvPr id="5" name="Picture 4">
            <a:extLst>
              <a:ext uri="{FF2B5EF4-FFF2-40B4-BE49-F238E27FC236}">
                <a16:creationId xmlns:a16="http://schemas.microsoft.com/office/drawing/2014/main" id="{C496DA3C-D906-4F7C-9AE9-6BBD07D87232}"/>
              </a:ext>
            </a:extLst>
          </p:cNvPr>
          <p:cNvPicPr>
            <a:picLocks noChangeAspect="1"/>
          </p:cNvPicPr>
          <p:nvPr/>
        </p:nvPicPr>
        <p:blipFill>
          <a:blip r:embed="rId2"/>
          <a:stretch>
            <a:fillRect/>
          </a:stretch>
        </p:blipFill>
        <p:spPr>
          <a:xfrm>
            <a:off x="2020277" y="2212805"/>
            <a:ext cx="8010769" cy="4074552"/>
          </a:xfrm>
          <a:prstGeom prst="rect">
            <a:avLst/>
          </a:prstGeom>
        </p:spPr>
      </p:pic>
    </p:spTree>
    <p:extLst>
      <p:ext uri="{BB962C8B-B14F-4D97-AF65-F5344CB8AC3E}">
        <p14:creationId xmlns:p14="http://schemas.microsoft.com/office/powerpoint/2010/main" val="128421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27CF6C-29F1-4263-B64E-1EE6F9C0E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16" y="3522113"/>
            <a:ext cx="1857619" cy="1857619"/>
          </a:xfrm>
          <a:prstGeom prst="rect">
            <a:avLst/>
          </a:prstGeom>
        </p:spPr>
      </p:pic>
      <p:pic>
        <p:nvPicPr>
          <p:cNvPr id="1050" name="Picture 26">
            <a:extLst>
              <a:ext uri="{FF2B5EF4-FFF2-40B4-BE49-F238E27FC236}">
                <a16:creationId xmlns:a16="http://schemas.microsoft.com/office/drawing/2014/main" id="{A1A75D67-ECDF-4552-9C69-C56150903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205" y="508949"/>
            <a:ext cx="3442962" cy="194140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2BD0173D-D7BE-4B5E-AB57-C9713E623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441" y="4560859"/>
            <a:ext cx="2378633"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99A08249-C770-44CE-9342-3CD3914910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3046" y="240319"/>
            <a:ext cx="2544291" cy="168473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a:extLst>
              <a:ext uri="{FF2B5EF4-FFF2-40B4-BE49-F238E27FC236}">
                <a16:creationId xmlns:a16="http://schemas.microsoft.com/office/drawing/2014/main" id="{06273890-AFB6-4AAB-8F94-3A595D3D22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5695" y="2789807"/>
            <a:ext cx="3407351" cy="15143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81BF2AC-D36E-471B-9F22-D0C0B47CF358}"/>
              </a:ext>
            </a:extLst>
          </p:cNvPr>
          <p:cNvSpPr txBox="1"/>
          <p:nvPr/>
        </p:nvSpPr>
        <p:spPr>
          <a:xfrm>
            <a:off x="136360" y="750565"/>
            <a:ext cx="5117429" cy="2585323"/>
          </a:xfrm>
          <a:prstGeom prst="rect">
            <a:avLst/>
          </a:prstGeom>
          <a:noFill/>
        </p:spPr>
        <p:txBody>
          <a:bodyPr wrap="square">
            <a:spAutoFit/>
          </a:bodyPr>
          <a:lstStyle/>
          <a:p>
            <a:r>
              <a:rPr lang="en-GB" b="0" i="0" dirty="0">
                <a:solidFill>
                  <a:srgbClr val="001D35"/>
                </a:solidFill>
                <a:effectLst/>
                <a:latin typeface="Google Sans"/>
              </a:rPr>
              <a:t>STEM careers in Wales span diverse fields like IT, engineering, data science, biology, environmental science, and mathematics, with opportunities found through resources like </a:t>
            </a:r>
            <a:r>
              <a:rPr lang="en-GB" b="0" i="0" dirty="0">
                <a:solidFill>
                  <a:srgbClr val="0B57D0"/>
                </a:solidFill>
                <a:effectLst/>
                <a:latin typeface="Google Sans"/>
                <a:hlinkClick r:id="rId7"/>
              </a:rPr>
              <a:t>Careers Wales</a:t>
            </a:r>
            <a:r>
              <a:rPr lang="en-GB" dirty="0">
                <a:solidFill>
                  <a:srgbClr val="001D35"/>
                </a:solidFill>
                <a:latin typeface="Google Sans"/>
              </a:rPr>
              <a:t> and </a:t>
            </a:r>
            <a:r>
              <a:rPr lang="en-GB" b="0" i="0" dirty="0">
                <a:solidFill>
                  <a:srgbClr val="0B57D0"/>
                </a:solidFill>
                <a:effectLst/>
                <a:latin typeface="Google Sans"/>
                <a:hlinkClick r:id="rId8"/>
              </a:rPr>
              <a:t>Indeed</a:t>
            </a:r>
            <a:r>
              <a:rPr lang="en-GB" b="0" i="0" dirty="0">
                <a:solidFill>
                  <a:srgbClr val="001D35"/>
                </a:solidFill>
                <a:effectLst/>
                <a:latin typeface="Google Sans"/>
              </a:rPr>
              <a:t>. Key job roles include software developer, civil engineer, data analyst, biomedical scientist, and agricultural consultant. The demand for STEM skills is high in Wales, indicating strong employment prospects for individuals with these qualifications.  </a:t>
            </a:r>
            <a:endParaRPr lang="en-GB" dirty="0"/>
          </a:p>
        </p:txBody>
      </p:sp>
      <p:sp>
        <p:nvSpPr>
          <p:cNvPr id="4" name="TextBox 3">
            <a:extLst>
              <a:ext uri="{FF2B5EF4-FFF2-40B4-BE49-F238E27FC236}">
                <a16:creationId xmlns:a16="http://schemas.microsoft.com/office/drawing/2014/main" id="{344A62FB-A67A-4EEA-8DDB-C128AF2ECC51}"/>
              </a:ext>
            </a:extLst>
          </p:cNvPr>
          <p:cNvSpPr txBox="1"/>
          <p:nvPr/>
        </p:nvSpPr>
        <p:spPr>
          <a:xfrm>
            <a:off x="1820779" y="96253"/>
            <a:ext cx="1205779" cy="584775"/>
          </a:xfrm>
          <a:prstGeom prst="rect">
            <a:avLst/>
          </a:prstGeom>
          <a:noFill/>
        </p:spPr>
        <p:txBody>
          <a:bodyPr wrap="none" rtlCol="0">
            <a:spAutoFit/>
          </a:bodyPr>
          <a:lstStyle/>
          <a:p>
            <a:r>
              <a:rPr lang="en-GB" sz="3200" b="1" u="sng" dirty="0"/>
              <a:t>CWRE</a:t>
            </a:r>
          </a:p>
        </p:txBody>
      </p:sp>
      <p:pic>
        <p:nvPicPr>
          <p:cNvPr id="11" name="Picture 10">
            <a:extLst>
              <a:ext uri="{FF2B5EF4-FFF2-40B4-BE49-F238E27FC236}">
                <a16:creationId xmlns:a16="http://schemas.microsoft.com/office/drawing/2014/main" id="{9FFA559F-3589-44D5-9A12-5D1AF86F80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6090" y="3522113"/>
            <a:ext cx="1857619" cy="1857619"/>
          </a:xfrm>
          <a:prstGeom prst="rect">
            <a:avLst/>
          </a:prstGeom>
        </p:spPr>
      </p:pic>
      <p:pic>
        <p:nvPicPr>
          <p:cNvPr id="1026" name="Picture 2" descr="Advance your STEM career in 2024 - jobs ...">
            <a:extLst>
              <a:ext uri="{FF2B5EF4-FFF2-40B4-BE49-F238E27FC236}">
                <a16:creationId xmlns:a16="http://schemas.microsoft.com/office/drawing/2014/main" id="{7439A2A3-D799-4BF7-BF2D-1EDDCFA938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9328" y="5371097"/>
            <a:ext cx="32766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1380AAB-917F-40E5-9667-52E2616F6E6C}"/>
              </a:ext>
            </a:extLst>
          </p:cNvPr>
          <p:cNvPicPr>
            <a:picLocks noChangeAspect="1"/>
          </p:cNvPicPr>
          <p:nvPr/>
        </p:nvPicPr>
        <p:blipFill>
          <a:blip r:embed="rId11"/>
          <a:stretch>
            <a:fillRect/>
          </a:stretch>
        </p:blipFill>
        <p:spPr>
          <a:xfrm>
            <a:off x="9250224" y="2246399"/>
            <a:ext cx="2557760" cy="1925051"/>
          </a:xfrm>
          <a:prstGeom prst="rect">
            <a:avLst/>
          </a:prstGeom>
        </p:spPr>
      </p:pic>
      <p:pic>
        <p:nvPicPr>
          <p:cNvPr id="16" name="Picture 15">
            <a:extLst>
              <a:ext uri="{FF2B5EF4-FFF2-40B4-BE49-F238E27FC236}">
                <a16:creationId xmlns:a16="http://schemas.microsoft.com/office/drawing/2014/main" id="{AC6B7263-328A-4554-91FB-49D87EBEA097}"/>
              </a:ext>
            </a:extLst>
          </p:cNvPr>
          <p:cNvPicPr>
            <a:picLocks noChangeAspect="1"/>
          </p:cNvPicPr>
          <p:nvPr/>
        </p:nvPicPr>
        <p:blipFill>
          <a:blip r:embed="rId12"/>
          <a:stretch>
            <a:fillRect/>
          </a:stretch>
        </p:blipFill>
        <p:spPr>
          <a:xfrm>
            <a:off x="8220719" y="4674578"/>
            <a:ext cx="3689316" cy="1560754"/>
          </a:xfrm>
          <a:prstGeom prst="rect">
            <a:avLst/>
          </a:prstGeom>
        </p:spPr>
      </p:pic>
    </p:spTree>
    <p:extLst>
      <p:ext uri="{BB962C8B-B14F-4D97-AF65-F5344CB8AC3E}">
        <p14:creationId xmlns:p14="http://schemas.microsoft.com/office/powerpoint/2010/main" val="196783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4E05-A385-4DD1-B93D-484E2B009041}"/>
              </a:ext>
            </a:extLst>
          </p:cNvPr>
          <p:cNvSpPr>
            <a:spLocks noGrp="1"/>
          </p:cNvSpPr>
          <p:nvPr>
            <p:ph type="title"/>
          </p:nvPr>
        </p:nvSpPr>
        <p:spPr/>
        <p:txBody>
          <a:bodyPr/>
          <a:lstStyle/>
          <a:p>
            <a:r>
              <a:rPr lang="en-GB" b="1" dirty="0"/>
              <a:t>The Science Team</a:t>
            </a:r>
          </a:p>
        </p:txBody>
      </p:sp>
      <p:sp>
        <p:nvSpPr>
          <p:cNvPr id="3" name="Content Placeholder 2">
            <a:extLst>
              <a:ext uri="{FF2B5EF4-FFF2-40B4-BE49-F238E27FC236}">
                <a16:creationId xmlns:a16="http://schemas.microsoft.com/office/drawing/2014/main" id="{4D3AEAB1-8A6E-46D1-A285-EED72742B86B}"/>
              </a:ext>
            </a:extLst>
          </p:cNvPr>
          <p:cNvSpPr>
            <a:spLocks noGrp="1"/>
          </p:cNvSpPr>
          <p:nvPr>
            <p:ph idx="1"/>
          </p:nvPr>
        </p:nvSpPr>
        <p:spPr>
          <a:xfrm>
            <a:off x="838200" y="1862201"/>
            <a:ext cx="10515600" cy="4351338"/>
          </a:xfrm>
        </p:spPr>
        <p:txBody>
          <a:bodyPr>
            <a:normAutofit lnSpcReduction="10000"/>
          </a:bodyPr>
          <a:lstStyle/>
          <a:p>
            <a:pPr marL="0" indent="0">
              <a:buNone/>
            </a:pPr>
            <a:r>
              <a:rPr lang="en-GB" dirty="0"/>
              <a:t>Mrs L Simpson	Science Technician</a:t>
            </a:r>
          </a:p>
          <a:p>
            <a:pPr marL="0" indent="0">
              <a:buNone/>
            </a:pPr>
            <a:r>
              <a:rPr lang="en-GB" dirty="0"/>
              <a:t>Mr R Head		Director of Learning Science &amp; Technology</a:t>
            </a:r>
          </a:p>
          <a:p>
            <a:pPr marL="0" indent="0">
              <a:buNone/>
            </a:pPr>
            <a:r>
              <a:rPr lang="en-GB" dirty="0"/>
              <a:t>Mrs L Done		Science Achievement Lead</a:t>
            </a:r>
          </a:p>
          <a:p>
            <a:pPr marL="0" indent="0">
              <a:buNone/>
            </a:pPr>
            <a:r>
              <a:rPr lang="en-GB" dirty="0"/>
              <a:t>Miss K Mort		Head of KS3 Science</a:t>
            </a:r>
          </a:p>
          <a:p>
            <a:pPr marL="0" indent="0">
              <a:buNone/>
            </a:pPr>
            <a:r>
              <a:rPr lang="en-GB" dirty="0"/>
              <a:t>Miss K Darlington	Head of Y10</a:t>
            </a:r>
          </a:p>
          <a:p>
            <a:pPr marL="0" indent="0">
              <a:buNone/>
            </a:pPr>
            <a:r>
              <a:rPr lang="en-GB" dirty="0"/>
              <a:t>Mr M Breeze	Teacher of Science</a:t>
            </a:r>
          </a:p>
          <a:p>
            <a:pPr marL="0" indent="0">
              <a:buNone/>
            </a:pPr>
            <a:r>
              <a:rPr lang="en-GB" dirty="0"/>
              <a:t>Mr N Copping 	Teacher of Science</a:t>
            </a:r>
          </a:p>
          <a:p>
            <a:pPr marL="0" indent="0">
              <a:buNone/>
            </a:pPr>
            <a:r>
              <a:rPr lang="en-GB" dirty="0"/>
              <a:t>Miss S Sage		Teacher of Science</a:t>
            </a:r>
          </a:p>
          <a:p>
            <a:pPr marL="0" indent="0">
              <a:buNone/>
            </a:pPr>
            <a:r>
              <a:rPr lang="en-GB" dirty="0"/>
              <a:t>Mrs M Davies	Teacher of Science</a:t>
            </a:r>
          </a:p>
        </p:txBody>
      </p:sp>
    </p:spTree>
    <p:extLst>
      <p:ext uri="{BB962C8B-B14F-4D97-AF65-F5344CB8AC3E}">
        <p14:creationId xmlns:p14="http://schemas.microsoft.com/office/powerpoint/2010/main" val="2886719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642272-a132-4bf2-874a-c176713ef5d4" xsi:nil="true"/>
    <lcf76f155ced4ddcb4097134ff3c332f xmlns="5d7194bf-fa17-4d88-9ea8-e0ec8f97bf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B3FD0C-C9B3-41A7-93D5-662A4C479ACC}"/>
</file>

<file path=customXml/itemProps2.xml><?xml version="1.0" encoding="utf-8"?>
<ds:datastoreItem xmlns:ds="http://schemas.openxmlformats.org/officeDocument/2006/customXml" ds:itemID="{70C3D96C-E581-4E15-9DBD-C5DFFA424288}"/>
</file>

<file path=customXml/itemProps3.xml><?xml version="1.0" encoding="utf-8"?>
<ds:datastoreItem xmlns:ds="http://schemas.openxmlformats.org/officeDocument/2006/customXml" ds:itemID="{A67F372B-1B8B-4276-822F-1B5578FE2AD7}"/>
</file>

<file path=docProps/app.xml><?xml version="1.0" encoding="utf-8"?>
<Properties xmlns="http://schemas.openxmlformats.org/officeDocument/2006/extended-properties" xmlns:vt="http://schemas.openxmlformats.org/officeDocument/2006/docPropsVTypes">
  <TotalTime>338</TotalTime>
  <Words>787</Words>
  <Application>Microsoft Office PowerPoint</Application>
  <PresentationFormat>Widescreen</PresentationFormat>
  <Paragraphs>78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Google Sans</vt:lpstr>
      <vt:lpstr>Ink Free</vt:lpstr>
      <vt:lpstr>Times New Roman</vt:lpstr>
      <vt:lpstr>Office Theme</vt:lpstr>
      <vt:lpstr>PowerPoint Presentation</vt:lpstr>
      <vt:lpstr>Year 11 Term 1a</vt:lpstr>
      <vt:lpstr>Year 11 Term 1a</vt:lpstr>
      <vt:lpstr>How can I support my child?</vt:lpstr>
      <vt:lpstr>Y11 Science Revision  Google Classroom</vt:lpstr>
      <vt:lpstr>Y11 Applied Science Revision  Google Classroom</vt:lpstr>
      <vt:lpstr>PowerPoint Presentation</vt:lpstr>
      <vt:lpstr>The Science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Lesley-Anne Done</dc:creator>
  <cp:lastModifiedBy>Lesley-Anne Done</cp:lastModifiedBy>
  <cp:revision>40</cp:revision>
  <dcterms:created xsi:type="dcterms:W3CDTF">2025-09-16T16:32:08Z</dcterms:created>
  <dcterms:modified xsi:type="dcterms:W3CDTF">2025-09-17T09:36:48Z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ies>
</file>