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5" r:id="rId5"/>
    <p:sldId id="275" r:id="rId6"/>
    <p:sldId id="266" r:id="rId7"/>
    <p:sldId id="271" r:id="rId8"/>
    <p:sldId id="264" r:id="rId9"/>
    <p:sldId id="272" r:id="rId10"/>
    <p:sldId id="273" r:id="rId11"/>
    <p:sldId id="276" r:id="rId12"/>
    <p:sldId id="261" r:id="rId13"/>
    <p:sldId id="268" r:id="rId14"/>
    <p:sldId id="269" r:id="rId15"/>
    <p:sldId id="270" r:id="rId16"/>
    <p:sldId id="263" r:id="rId17"/>
    <p:sldId id="267" r:id="rId18"/>
    <p:sldId id="26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9AD826-AA7D-5145-1E2F-8C8431EF05B0}" v="14" dt="2025-07-11T08:55:17.736"/>
    <p1510:client id="{6C6F48E5-8AA8-E8F1-7D24-E150F2B47CB2}" v="11" dt="2025-07-09T11:36:26.8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04F81-DFF9-4101-9863-0853CFB3D1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A7833A5-63B2-4FAF-BE04-EAD073EF52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62235E-1724-4219-A5BA-264BBEBC5542}"/>
              </a:ext>
            </a:extLst>
          </p:cNvPr>
          <p:cNvSpPr>
            <a:spLocks noGrp="1"/>
          </p:cNvSpPr>
          <p:nvPr>
            <p:ph type="dt" sz="half" idx="10"/>
          </p:nvPr>
        </p:nvSpPr>
        <p:spPr/>
        <p:txBody>
          <a:bodyPr/>
          <a:lstStyle/>
          <a:p>
            <a:fld id="{860B4C0A-009C-4CFD-8314-453FC9E73F19}" type="datetimeFigureOut">
              <a:rPr lang="en-GB" smtClean="0"/>
              <a:t>11/07/2025</a:t>
            </a:fld>
            <a:endParaRPr lang="en-GB"/>
          </a:p>
        </p:txBody>
      </p:sp>
      <p:sp>
        <p:nvSpPr>
          <p:cNvPr id="5" name="Footer Placeholder 4">
            <a:extLst>
              <a:ext uri="{FF2B5EF4-FFF2-40B4-BE49-F238E27FC236}">
                <a16:creationId xmlns:a16="http://schemas.microsoft.com/office/drawing/2014/main" id="{93648985-03F3-4745-B998-2681193F3B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59A78B-57BF-4187-B3D5-799FC9E6B092}"/>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1630966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0098B-C843-4A1D-9EB4-475F9E84BC1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A26BAC-2C66-4EEF-B9E7-FBFB468D24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E044B5-B435-4943-BAD4-5AC198C30455}"/>
              </a:ext>
            </a:extLst>
          </p:cNvPr>
          <p:cNvSpPr>
            <a:spLocks noGrp="1"/>
          </p:cNvSpPr>
          <p:nvPr>
            <p:ph type="dt" sz="half" idx="10"/>
          </p:nvPr>
        </p:nvSpPr>
        <p:spPr/>
        <p:txBody>
          <a:bodyPr/>
          <a:lstStyle/>
          <a:p>
            <a:fld id="{860B4C0A-009C-4CFD-8314-453FC9E73F19}" type="datetimeFigureOut">
              <a:rPr lang="en-GB" smtClean="0"/>
              <a:t>11/07/2025</a:t>
            </a:fld>
            <a:endParaRPr lang="en-GB"/>
          </a:p>
        </p:txBody>
      </p:sp>
      <p:sp>
        <p:nvSpPr>
          <p:cNvPr id="5" name="Footer Placeholder 4">
            <a:extLst>
              <a:ext uri="{FF2B5EF4-FFF2-40B4-BE49-F238E27FC236}">
                <a16:creationId xmlns:a16="http://schemas.microsoft.com/office/drawing/2014/main" id="{95FDFBDC-0A0D-44FE-A390-FDCF50C577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6F7F9E-D759-4CCF-B4C5-085DF18D640F}"/>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3265499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57A162-E1B3-43DA-8572-67862C0572C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2516ED-B60D-4060-8893-6741EB1C41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15E0D8-7171-4ABC-90C6-7A080B96924F}"/>
              </a:ext>
            </a:extLst>
          </p:cNvPr>
          <p:cNvSpPr>
            <a:spLocks noGrp="1"/>
          </p:cNvSpPr>
          <p:nvPr>
            <p:ph type="dt" sz="half" idx="10"/>
          </p:nvPr>
        </p:nvSpPr>
        <p:spPr/>
        <p:txBody>
          <a:bodyPr/>
          <a:lstStyle/>
          <a:p>
            <a:fld id="{860B4C0A-009C-4CFD-8314-453FC9E73F19}" type="datetimeFigureOut">
              <a:rPr lang="en-GB" smtClean="0"/>
              <a:t>11/07/2025</a:t>
            </a:fld>
            <a:endParaRPr lang="en-GB"/>
          </a:p>
        </p:txBody>
      </p:sp>
      <p:sp>
        <p:nvSpPr>
          <p:cNvPr id="5" name="Footer Placeholder 4">
            <a:extLst>
              <a:ext uri="{FF2B5EF4-FFF2-40B4-BE49-F238E27FC236}">
                <a16:creationId xmlns:a16="http://schemas.microsoft.com/office/drawing/2014/main" id="{98674323-360D-40D6-B064-587886D4B3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2F7799-A60B-4E3D-BF27-0B94F7A2599C}"/>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231281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23EE0-3BAA-44E7-9224-F16FB93E15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E4F9DE-A37B-4EDB-B41D-81D93016D2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37A453-9154-42AF-8CF6-62374D904C91}"/>
              </a:ext>
            </a:extLst>
          </p:cNvPr>
          <p:cNvSpPr>
            <a:spLocks noGrp="1"/>
          </p:cNvSpPr>
          <p:nvPr>
            <p:ph type="dt" sz="half" idx="10"/>
          </p:nvPr>
        </p:nvSpPr>
        <p:spPr/>
        <p:txBody>
          <a:bodyPr/>
          <a:lstStyle/>
          <a:p>
            <a:fld id="{860B4C0A-009C-4CFD-8314-453FC9E73F19}" type="datetimeFigureOut">
              <a:rPr lang="en-GB" smtClean="0"/>
              <a:t>11/07/2025</a:t>
            </a:fld>
            <a:endParaRPr lang="en-GB"/>
          </a:p>
        </p:txBody>
      </p:sp>
      <p:sp>
        <p:nvSpPr>
          <p:cNvPr id="5" name="Footer Placeholder 4">
            <a:extLst>
              <a:ext uri="{FF2B5EF4-FFF2-40B4-BE49-F238E27FC236}">
                <a16:creationId xmlns:a16="http://schemas.microsoft.com/office/drawing/2014/main" id="{D7F8C3E8-F8CA-4D56-B30B-557962ABE5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4AE8F7-E270-43CB-80A9-1AF922AE7866}"/>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778894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092C5-8137-444C-86B1-440CBFE922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41264E0-6FA6-48C1-B0F3-01CEDDEDDF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FB9A9D-A766-4FAF-A2EA-64B775394845}"/>
              </a:ext>
            </a:extLst>
          </p:cNvPr>
          <p:cNvSpPr>
            <a:spLocks noGrp="1"/>
          </p:cNvSpPr>
          <p:nvPr>
            <p:ph type="dt" sz="half" idx="10"/>
          </p:nvPr>
        </p:nvSpPr>
        <p:spPr/>
        <p:txBody>
          <a:bodyPr/>
          <a:lstStyle/>
          <a:p>
            <a:fld id="{860B4C0A-009C-4CFD-8314-453FC9E73F19}" type="datetimeFigureOut">
              <a:rPr lang="en-GB" smtClean="0"/>
              <a:t>11/07/2025</a:t>
            </a:fld>
            <a:endParaRPr lang="en-GB"/>
          </a:p>
        </p:txBody>
      </p:sp>
      <p:sp>
        <p:nvSpPr>
          <p:cNvPr id="5" name="Footer Placeholder 4">
            <a:extLst>
              <a:ext uri="{FF2B5EF4-FFF2-40B4-BE49-F238E27FC236}">
                <a16:creationId xmlns:a16="http://schemas.microsoft.com/office/drawing/2014/main" id="{DBD0B8D1-753C-4228-8CDA-B754E43152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1F1D2B-5ED2-4C04-9E22-8212F5F93AF0}"/>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1822312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3C01E-EEE9-4E6C-9D9F-EC063801B3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7DB5E6-1BF7-4038-86A1-A1C2107B67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054B730-BCBA-4586-AD86-8681DFEF5D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4B8ED52-CA9E-4859-BB5B-23EB06CAAE31}"/>
              </a:ext>
            </a:extLst>
          </p:cNvPr>
          <p:cNvSpPr>
            <a:spLocks noGrp="1"/>
          </p:cNvSpPr>
          <p:nvPr>
            <p:ph type="dt" sz="half" idx="10"/>
          </p:nvPr>
        </p:nvSpPr>
        <p:spPr/>
        <p:txBody>
          <a:bodyPr/>
          <a:lstStyle/>
          <a:p>
            <a:fld id="{860B4C0A-009C-4CFD-8314-453FC9E73F19}" type="datetimeFigureOut">
              <a:rPr lang="en-GB" smtClean="0"/>
              <a:t>11/07/2025</a:t>
            </a:fld>
            <a:endParaRPr lang="en-GB"/>
          </a:p>
        </p:txBody>
      </p:sp>
      <p:sp>
        <p:nvSpPr>
          <p:cNvPr id="6" name="Footer Placeholder 5">
            <a:extLst>
              <a:ext uri="{FF2B5EF4-FFF2-40B4-BE49-F238E27FC236}">
                <a16:creationId xmlns:a16="http://schemas.microsoft.com/office/drawing/2014/main" id="{E74D4DEB-BD8B-4366-802B-EE695D6888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50FB5E-9E2C-4C12-966F-E533AFC241AC}"/>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3517307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B9926-68A2-4AB1-918C-0BCE23508CE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3C7427-9214-4C52-BEBB-E31994EE99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89E2D4-9D6F-41F8-A5E2-55B3BD21EC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641F887-62E4-4B70-BE11-40555FF714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9AF50D-669F-498C-97C9-513901F7B7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E3DB7EC-0DAB-40B4-8CCE-A4DEC6750C00}"/>
              </a:ext>
            </a:extLst>
          </p:cNvPr>
          <p:cNvSpPr>
            <a:spLocks noGrp="1"/>
          </p:cNvSpPr>
          <p:nvPr>
            <p:ph type="dt" sz="half" idx="10"/>
          </p:nvPr>
        </p:nvSpPr>
        <p:spPr/>
        <p:txBody>
          <a:bodyPr/>
          <a:lstStyle/>
          <a:p>
            <a:fld id="{860B4C0A-009C-4CFD-8314-453FC9E73F19}" type="datetimeFigureOut">
              <a:rPr lang="en-GB" smtClean="0"/>
              <a:t>11/07/2025</a:t>
            </a:fld>
            <a:endParaRPr lang="en-GB"/>
          </a:p>
        </p:txBody>
      </p:sp>
      <p:sp>
        <p:nvSpPr>
          <p:cNvPr id="8" name="Footer Placeholder 7">
            <a:extLst>
              <a:ext uri="{FF2B5EF4-FFF2-40B4-BE49-F238E27FC236}">
                <a16:creationId xmlns:a16="http://schemas.microsoft.com/office/drawing/2014/main" id="{0FEE40A2-CB3B-4D30-9642-DFDEABED188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E22A85C-DD1E-40C6-B1CF-337C9AA8B17A}"/>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1361769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C8AEA-0546-4A80-B817-CD5BCC8BE19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10C7455-9A0B-43E2-BE44-3D08AA2E4000}"/>
              </a:ext>
            </a:extLst>
          </p:cNvPr>
          <p:cNvSpPr>
            <a:spLocks noGrp="1"/>
          </p:cNvSpPr>
          <p:nvPr>
            <p:ph type="dt" sz="half" idx="10"/>
          </p:nvPr>
        </p:nvSpPr>
        <p:spPr/>
        <p:txBody>
          <a:bodyPr/>
          <a:lstStyle/>
          <a:p>
            <a:fld id="{860B4C0A-009C-4CFD-8314-453FC9E73F19}" type="datetimeFigureOut">
              <a:rPr lang="en-GB" smtClean="0"/>
              <a:t>11/07/2025</a:t>
            </a:fld>
            <a:endParaRPr lang="en-GB"/>
          </a:p>
        </p:txBody>
      </p:sp>
      <p:sp>
        <p:nvSpPr>
          <p:cNvPr id="4" name="Footer Placeholder 3">
            <a:extLst>
              <a:ext uri="{FF2B5EF4-FFF2-40B4-BE49-F238E27FC236}">
                <a16:creationId xmlns:a16="http://schemas.microsoft.com/office/drawing/2014/main" id="{42257977-B9B9-4A39-B4BD-A4166033B71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887D315-F5AF-4DDF-B47C-281B86424A61}"/>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528627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56954C-CFD1-4DE2-BC8E-1E4A47FACD9F}"/>
              </a:ext>
            </a:extLst>
          </p:cNvPr>
          <p:cNvSpPr>
            <a:spLocks noGrp="1"/>
          </p:cNvSpPr>
          <p:nvPr>
            <p:ph type="dt" sz="half" idx="10"/>
          </p:nvPr>
        </p:nvSpPr>
        <p:spPr/>
        <p:txBody>
          <a:bodyPr/>
          <a:lstStyle/>
          <a:p>
            <a:fld id="{860B4C0A-009C-4CFD-8314-453FC9E73F19}" type="datetimeFigureOut">
              <a:rPr lang="en-GB" smtClean="0"/>
              <a:t>11/07/2025</a:t>
            </a:fld>
            <a:endParaRPr lang="en-GB"/>
          </a:p>
        </p:txBody>
      </p:sp>
      <p:sp>
        <p:nvSpPr>
          <p:cNvPr id="3" name="Footer Placeholder 2">
            <a:extLst>
              <a:ext uri="{FF2B5EF4-FFF2-40B4-BE49-F238E27FC236}">
                <a16:creationId xmlns:a16="http://schemas.microsoft.com/office/drawing/2014/main" id="{8E92F26F-CAEB-4B12-9753-E2F4806CEDB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98EEFE9-3BF0-4C29-8B83-C97AAEDC7942}"/>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918846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B0BA5-212F-4718-9C40-23FF0F38EC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C8CF713-10F9-438E-A442-7E990EC928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9B791E4-3F3A-46D6-B7E3-B6FC39D0D8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2B0621-7934-423F-A7AC-78935C39D68D}"/>
              </a:ext>
            </a:extLst>
          </p:cNvPr>
          <p:cNvSpPr>
            <a:spLocks noGrp="1"/>
          </p:cNvSpPr>
          <p:nvPr>
            <p:ph type="dt" sz="half" idx="10"/>
          </p:nvPr>
        </p:nvSpPr>
        <p:spPr/>
        <p:txBody>
          <a:bodyPr/>
          <a:lstStyle/>
          <a:p>
            <a:fld id="{860B4C0A-009C-4CFD-8314-453FC9E73F19}" type="datetimeFigureOut">
              <a:rPr lang="en-GB" smtClean="0"/>
              <a:t>11/07/2025</a:t>
            </a:fld>
            <a:endParaRPr lang="en-GB"/>
          </a:p>
        </p:txBody>
      </p:sp>
      <p:sp>
        <p:nvSpPr>
          <p:cNvPr id="6" name="Footer Placeholder 5">
            <a:extLst>
              <a:ext uri="{FF2B5EF4-FFF2-40B4-BE49-F238E27FC236}">
                <a16:creationId xmlns:a16="http://schemas.microsoft.com/office/drawing/2014/main" id="{070C5118-9A18-482D-B9F4-CBEAF6C395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764617-458B-4967-B338-A21162B0FB1B}"/>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1260670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1C563-BB20-4057-88FC-0DEB9802FB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7B6BC2-32A5-49AC-9A01-9A382769CC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B29A277-130B-493C-916C-C044682E15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3465CB-EFC1-4585-9ED8-EF1CCB8FD31D}"/>
              </a:ext>
            </a:extLst>
          </p:cNvPr>
          <p:cNvSpPr>
            <a:spLocks noGrp="1"/>
          </p:cNvSpPr>
          <p:nvPr>
            <p:ph type="dt" sz="half" idx="10"/>
          </p:nvPr>
        </p:nvSpPr>
        <p:spPr/>
        <p:txBody>
          <a:bodyPr/>
          <a:lstStyle/>
          <a:p>
            <a:fld id="{860B4C0A-009C-4CFD-8314-453FC9E73F19}" type="datetimeFigureOut">
              <a:rPr lang="en-GB" smtClean="0"/>
              <a:t>11/07/2025</a:t>
            </a:fld>
            <a:endParaRPr lang="en-GB"/>
          </a:p>
        </p:txBody>
      </p:sp>
      <p:sp>
        <p:nvSpPr>
          <p:cNvPr id="6" name="Footer Placeholder 5">
            <a:extLst>
              <a:ext uri="{FF2B5EF4-FFF2-40B4-BE49-F238E27FC236}">
                <a16:creationId xmlns:a16="http://schemas.microsoft.com/office/drawing/2014/main" id="{ED6E7DD6-0704-44E5-B2C7-0A0D03EA4A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3E7C55-4DA2-46E3-9A90-F9B8DC2611B7}"/>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3928099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674691-222A-4298-88F6-9D794F0323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78E278-DE90-49C2-AD84-37098EBE5E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9CB1C7-C320-45BB-A6A7-23E83D06FD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0B4C0A-009C-4CFD-8314-453FC9E73F19}" type="datetimeFigureOut">
              <a:rPr lang="en-GB" smtClean="0"/>
              <a:t>11/07/2025</a:t>
            </a:fld>
            <a:endParaRPr lang="en-GB"/>
          </a:p>
        </p:txBody>
      </p:sp>
      <p:sp>
        <p:nvSpPr>
          <p:cNvPr id="5" name="Footer Placeholder 4">
            <a:extLst>
              <a:ext uri="{FF2B5EF4-FFF2-40B4-BE49-F238E27FC236}">
                <a16:creationId xmlns:a16="http://schemas.microsoft.com/office/drawing/2014/main" id="{125FBFCB-A65D-417B-9226-F35245B5C3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D95082D-3E40-48B9-8EA2-4E16963F5B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09190-BDCE-4FA3-BAA6-0CCCF4030AE7}" type="slidenum">
              <a:rPr lang="en-GB" smtClean="0"/>
              <a:t>‹#›</a:t>
            </a:fld>
            <a:endParaRPr lang="en-GB"/>
          </a:p>
        </p:txBody>
      </p:sp>
    </p:spTree>
    <p:extLst>
      <p:ext uri="{BB962C8B-B14F-4D97-AF65-F5344CB8AC3E}">
        <p14:creationId xmlns:p14="http://schemas.microsoft.com/office/powerpoint/2010/main" val="3032058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elfedhsflintshiresch.sharepoint.com/:b:/s/aol-healthwellbeing/Ea_huRI2EUNCidRBkVx2q6YBHMbgNkTh2KjIjDaDe1qI0g?e=fLDG0J"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4A21B03C-5165-46F4-B2EE-D401232930A3}"/>
              </a:ext>
            </a:extLst>
          </p:cNvPr>
          <p:cNvSpPr/>
          <p:nvPr/>
        </p:nvSpPr>
        <p:spPr>
          <a:xfrm>
            <a:off x="1532467" y="229231"/>
            <a:ext cx="1306286" cy="124278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sp>
      <p:graphicFrame>
        <p:nvGraphicFramePr>
          <p:cNvPr id="4" name="Table 3">
            <a:extLst>
              <a:ext uri="{FF2B5EF4-FFF2-40B4-BE49-F238E27FC236}">
                <a16:creationId xmlns:a16="http://schemas.microsoft.com/office/drawing/2014/main" id="{B06EDEC8-7F1F-41E8-AF50-403D9E3EDB33}"/>
              </a:ext>
            </a:extLst>
          </p:cNvPr>
          <p:cNvGraphicFramePr>
            <a:graphicFrameLocks noGrp="1"/>
          </p:cNvGraphicFramePr>
          <p:nvPr>
            <p:extLst>
              <p:ext uri="{D42A27DB-BD31-4B8C-83A1-F6EECF244321}">
                <p14:modId xmlns:p14="http://schemas.microsoft.com/office/powerpoint/2010/main" val="3353950923"/>
              </p:ext>
            </p:extLst>
          </p:nvPr>
        </p:nvGraphicFramePr>
        <p:xfrm>
          <a:off x="1954893" y="1705428"/>
          <a:ext cx="8960155" cy="3620769"/>
        </p:xfrm>
        <a:graphic>
          <a:graphicData uri="http://schemas.openxmlformats.org/drawingml/2006/table">
            <a:tbl>
              <a:tblPr firstRow="1" bandRow="1">
                <a:tableStyleId>{5C22544A-7EE6-4342-B048-85BDC9FD1C3A}</a:tableStyleId>
              </a:tblPr>
              <a:tblGrid>
                <a:gridCol w="1146686">
                  <a:extLst>
                    <a:ext uri="{9D8B030D-6E8A-4147-A177-3AD203B41FA5}">
                      <a16:colId xmlns:a16="http://schemas.microsoft.com/office/drawing/2014/main" val="4255388034"/>
                    </a:ext>
                  </a:extLst>
                </a:gridCol>
                <a:gridCol w="2733381">
                  <a:extLst>
                    <a:ext uri="{9D8B030D-6E8A-4147-A177-3AD203B41FA5}">
                      <a16:colId xmlns:a16="http://schemas.microsoft.com/office/drawing/2014/main" val="737985667"/>
                    </a:ext>
                  </a:extLst>
                </a:gridCol>
                <a:gridCol w="2840049">
                  <a:extLst>
                    <a:ext uri="{9D8B030D-6E8A-4147-A177-3AD203B41FA5}">
                      <a16:colId xmlns:a16="http://schemas.microsoft.com/office/drawing/2014/main" val="1945210272"/>
                    </a:ext>
                  </a:extLst>
                </a:gridCol>
                <a:gridCol w="2240039">
                  <a:extLst>
                    <a:ext uri="{9D8B030D-6E8A-4147-A177-3AD203B41FA5}">
                      <a16:colId xmlns:a16="http://schemas.microsoft.com/office/drawing/2014/main" val="2569708753"/>
                    </a:ext>
                  </a:extLst>
                </a:gridCol>
              </a:tblGrid>
              <a:tr h="344714">
                <a:tc>
                  <a:txBody>
                    <a:bodyPr/>
                    <a:lstStyle/>
                    <a:p>
                      <a:r>
                        <a:rPr lang="en-GB" sz="1200">
                          <a:latin typeface="Malgun Gothic" panose="020B0503020000020004" pitchFamily="34" charset="-127"/>
                          <a:ea typeface="Malgun Gothic" panose="020B0503020000020004" pitchFamily="34" charset="-127"/>
                        </a:rPr>
                        <a:t>Term</a:t>
                      </a:r>
                    </a:p>
                  </a:txBody>
                  <a:tcPr marL="65314" marR="65314" marT="32657" marB="32657"/>
                </a:tc>
                <a:tc>
                  <a:txBody>
                    <a:bodyPr/>
                    <a:lstStyle/>
                    <a:p>
                      <a:r>
                        <a:rPr lang="en-GB" sz="1200">
                          <a:latin typeface="Malgun Gothic" panose="020B0503020000020004" pitchFamily="34" charset="-127"/>
                          <a:ea typeface="Malgun Gothic" panose="020B0503020000020004" pitchFamily="34" charset="-127"/>
                        </a:rPr>
                        <a:t>1</a:t>
                      </a:r>
                    </a:p>
                  </a:txBody>
                  <a:tcPr marL="65314" marR="65314" marT="32657" marB="32657"/>
                </a:tc>
                <a:tc>
                  <a:txBody>
                    <a:bodyPr/>
                    <a:lstStyle/>
                    <a:p>
                      <a:r>
                        <a:rPr lang="en-GB" sz="1200">
                          <a:latin typeface="Malgun Gothic" panose="020B0503020000020004" pitchFamily="34" charset="-127"/>
                          <a:ea typeface="Malgun Gothic" panose="020B0503020000020004" pitchFamily="34" charset="-127"/>
                        </a:rPr>
                        <a:t>2</a:t>
                      </a:r>
                    </a:p>
                  </a:txBody>
                  <a:tcPr marL="65314" marR="65314" marT="32657" marB="32657"/>
                </a:tc>
                <a:tc>
                  <a:txBody>
                    <a:bodyPr/>
                    <a:lstStyle/>
                    <a:p>
                      <a:r>
                        <a:rPr lang="en-GB" sz="1200">
                          <a:latin typeface="Malgun Gothic" panose="020B0503020000020004" pitchFamily="34" charset="-127"/>
                          <a:ea typeface="Malgun Gothic" panose="020B0503020000020004" pitchFamily="34" charset="-127"/>
                        </a:rPr>
                        <a:t>3</a:t>
                      </a:r>
                    </a:p>
                  </a:txBody>
                  <a:tcPr marL="65314" marR="65314" marT="32657" marB="32657"/>
                </a:tc>
                <a:extLst>
                  <a:ext uri="{0D108BD9-81ED-4DB2-BD59-A6C34878D82A}">
                    <a16:rowId xmlns:a16="http://schemas.microsoft.com/office/drawing/2014/main" val="1953012476"/>
                  </a:ext>
                </a:extLst>
              </a:tr>
              <a:tr h="966107">
                <a:tc>
                  <a:txBody>
                    <a:bodyPr/>
                    <a:lstStyle/>
                    <a:p>
                      <a:r>
                        <a:rPr lang="en-GB" sz="1100">
                          <a:solidFill>
                            <a:srgbClr val="002060"/>
                          </a:solidFill>
                          <a:latin typeface="Malgun Gothic" panose="020B0503020000020004" pitchFamily="34" charset="-127"/>
                          <a:ea typeface="Malgun Gothic" panose="020B0503020000020004" pitchFamily="34" charset="-127"/>
                        </a:rPr>
                        <a:t>Year 7</a:t>
                      </a: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1a: </a:t>
                      </a:r>
                      <a:r>
                        <a:rPr lang="en-GB" sz="1100">
                          <a:solidFill>
                            <a:schemeClr val="tx1"/>
                          </a:solidFill>
                          <a:latin typeface="Malgun Gothic" panose="020B0503020000020004" pitchFamily="34" charset="-127"/>
                          <a:ea typeface="Malgun Gothic" panose="020B0503020000020004" pitchFamily="34" charset="-127"/>
                        </a:rPr>
                        <a:t>Who am I? </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1b. </a:t>
                      </a:r>
                      <a:r>
                        <a:rPr lang="en-GB" sz="1100">
                          <a:solidFill>
                            <a:schemeClr val="tx1"/>
                          </a:solidFill>
                          <a:latin typeface="Malgun Gothic" panose="020B0503020000020004" pitchFamily="34" charset="-127"/>
                          <a:ea typeface="Malgun Gothic" panose="020B0503020000020004" pitchFamily="34" charset="-127"/>
                        </a:rPr>
                        <a:t>Exploring Possibilities – Dream Jobs!</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2a. </a:t>
                      </a:r>
                      <a:r>
                        <a:rPr lang="en-GB" sz="1100">
                          <a:solidFill>
                            <a:schemeClr val="tx1"/>
                          </a:solidFill>
                          <a:latin typeface="Malgun Gothic" panose="020B0503020000020004" pitchFamily="34" charset="-127"/>
                          <a:ea typeface="Malgun Gothic" panose="020B0503020000020004" pitchFamily="34" charset="-127"/>
                        </a:rPr>
                        <a:t>What is a career in my subject?</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2b. </a:t>
                      </a:r>
                      <a:r>
                        <a:rPr lang="en-GB" sz="1100">
                          <a:solidFill>
                            <a:schemeClr val="tx1"/>
                          </a:solidFill>
                          <a:latin typeface="Malgun Gothic" panose="020B0503020000020004" pitchFamily="34" charset="-127"/>
                          <a:ea typeface="Malgun Gothic" panose="020B0503020000020004" pitchFamily="34" charset="-127"/>
                        </a:rPr>
                        <a:t>What is an entrepreneur? Can my subject lead me to be one?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3a. </a:t>
                      </a:r>
                      <a:r>
                        <a:rPr lang="en-GB" sz="1100">
                          <a:solidFill>
                            <a:schemeClr val="tx1"/>
                          </a:solidFill>
                          <a:latin typeface="Malgun Gothic" panose="020B0503020000020004" pitchFamily="34" charset="-127"/>
                          <a:ea typeface="Malgun Gothic" panose="020B0503020000020004" pitchFamily="34" charset="-127"/>
                        </a:rPr>
                        <a:t>What is work-life balance? </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3b. </a:t>
                      </a:r>
                      <a:r>
                        <a:rPr lang="en-GB" sz="1100">
                          <a:solidFill>
                            <a:schemeClr val="tx1"/>
                          </a:solidFill>
                          <a:latin typeface="Malgun Gothic" panose="020B0503020000020004" pitchFamily="34" charset="-127"/>
                          <a:ea typeface="Malgun Gothic" panose="020B0503020000020004" pitchFamily="34" charset="-127"/>
                        </a:rPr>
                        <a:t>Careers and the future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extLst>
                  <a:ext uri="{0D108BD9-81ED-4DB2-BD59-A6C34878D82A}">
                    <a16:rowId xmlns:a16="http://schemas.microsoft.com/office/drawing/2014/main" val="2287100114"/>
                  </a:ext>
                </a:extLst>
              </a:tr>
              <a:tr h="1066524">
                <a:tc>
                  <a:txBody>
                    <a:bodyPr/>
                    <a:lstStyle/>
                    <a:p>
                      <a:r>
                        <a:rPr lang="en-GB" sz="1100">
                          <a:solidFill>
                            <a:srgbClr val="002060"/>
                          </a:solidFill>
                          <a:latin typeface="Malgun Gothic" panose="020B0503020000020004" pitchFamily="34" charset="-127"/>
                          <a:ea typeface="Malgun Gothic" panose="020B0503020000020004" pitchFamily="34" charset="-127"/>
                        </a:rPr>
                        <a:t>Year 8</a:t>
                      </a: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1a. </a:t>
                      </a:r>
                      <a:r>
                        <a:rPr lang="en-GB" sz="1100">
                          <a:solidFill>
                            <a:schemeClr val="tx1"/>
                          </a:solidFill>
                          <a:latin typeface="Malgun Gothic" panose="020B0503020000020004" pitchFamily="34" charset="-127"/>
                          <a:ea typeface="Malgun Gothic" panose="020B0503020000020004" pitchFamily="34" charset="-127"/>
                        </a:rPr>
                        <a:t>What are my interests?</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1b. </a:t>
                      </a:r>
                      <a:r>
                        <a:rPr lang="en-GB" sz="1100">
                          <a:solidFill>
                            <a:schemeClr val="tx1"/>
                          </a:solidFill>
                          <a:latin typeface="Malgun Gothic" panose="020B0503020000020004" pitchFamily="34" charset="-127"/>
                          <a:ea typeface="Malgun Gothic" panose="020B0503020000020004" pitchFamily="34" charset="-127"/>
                        </a:rPr>
                        <a:t>Job applications and CV’s – how can my subject enhance mine?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2a. </a:t>
                      </a:r>
                      <a:r>
                        <a:rPr lang="en-GB" sz="1100">
                          <a:solidFill>
                            <a:schemeClr val="tx1"/>
                          </a:solidFill>
                          <a:latin typeface="Malgun Gothic" panose="020B0503020000020004" pitchFamily="34" charset="-127"/>
                          <a:ea typeface="Malgun Gothic" panose="020B0503020000020004" pitchFamily="34" charset="-127"/>
                        </a:rPr>
                        <a:t>Challenges and rewards of work</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2b. </a:t>
                      </a:r>
                      <a:r>
                        <a:rPr lang="en-GB" sz="1100">
                          <a:solidFill>
                            <a:schemeClr val="tx1"/>
                          </a:solidFill>
                          <a:latin typeface="Malgun Gothic" panose="020B0503020000020004" pitchFamily="34" charset="-127"/>
                          <a:ea typeface="Malgun Gothic" panose="020B0503020000020004" pitchFamily="34" charset="-127"/>
                        </a:rPr>
                        <a:t>Creating the life you want – how can skill development in my subject help? Create a vision board</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3a. </a:t>
                      </a:r>
                      <a:r>
                        <a:rPr lang="en-GB" sz="1100">
                          <a:solidFill>
                            <a:schemeClr val="tx1"/>
                          </a:solidFill>
                          <a:latin typeface="Malgun Gothic" panose="020B0503020000020004" pitchFamily="34" charset="-127"/>
                          <a:ea typeface="Malgun Gothic" panose="020B0503020000020004" pitchFamily="34" charset="-127"/>
                        </a:rPr>
                        <a:t>What does success mean to me? What does it look like in my subject?</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3b. </a:t>
                      </a:r>
                      <a:r>
                        <a:rPr lang="en-GB" sz="1100">
                          <a:solidFill>
                            <a:schemeClr val="tx1"/>
                          </a:solidFill>
                          <a:latin typeface="Malgun Gothic" panose="020B0503020000020004" pitchFamily="34" charset="-127"/>
                          <a:ea typeface="Malgun Gothic" panose="020B0503020000020004" pitchFamily="34" charset="-127"/>
                        </a:rPr>
                        <a:t>Careers and the climate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extLst>
                  <a:ext uri="{0D108BD9-81ED-4DB2-BD59-A6C34878D82A}">
                    <a16:rowId xmlns:a16="http://schemas.microsoft.com/office/drawing/2014/main" val="2707672348"/>
                  </a:ext>
                </a:extLst>
              </a:tr>
              <a:tr h="966107">
                <a:tc>
                  <a:txBody>
                    <a:bodyPr/>
                    <a:lstStyle/>
                    <a:p>
                      <a:r>
                        <a:rPr lang="en-GB" sz="1100">
                          <a:solidFill>
                            <a:srgbClr val="002060"/>
                          </a:solidFill>
                          <a:latin typeface="Malgun Gothic" panose="020B0503020000020004" pitchFamily="34" charset="-127"/>
                          <a:ea typeface="Malgun Gothic" panose="020B0503020000020004" pitchFamily="34" charset="-127"/>
                        </a:rPr>
                        <a:t>Year 9</a:t>
                      </a: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1a. </a:t>
                      </a:r>
                      <a:r>
                        <a:rPr lang="en-GB" sz="1100">
                          <a:solidFill>
                            <a:schemeClr val="tx1"/>
                          </a:solidFill>
                          <a:latin typeface="Malgun Gothic" panose="020B0503020000020004" pitchFamily="34" charset="-127"/>
                          <a:ea typeface="Malgun Gothic" panose="020B0503020000020004" pitchFamily="34" charset="-127"/>
                        </a:rPr>
                        <a:t>What are my skills?</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1b. </a:t>
                      </a:r>
                      <a:r>
                        <a:rPr lang="en-GB" sz="1100">
                          <a:solidFill>
                            <a:schemeClr val="tx1"/>
                          </a:solidFill>
                          <a:latin typeface="Malgun Gothic" panose="020B0503020000020004" pitchFamily="34" charset="-127"/>
                          <a:ea typeface="Malgun Gothic" panose="020B0503020000020004" pitchFamily="34" charset="-127"/>
                        </a:rPr>
                        <a:t>What comes after school? Learning pathways for my subject</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2a. </a:t>
                      </a:r>
                      <a:r>
                        <a:rPr lang="en-GB" sz="1100">
                          <a:solidFill>
                            <a:schemeClr val="tx1"/>
                          </a:solidFill>
                          <a:latin typeface="Malgun Gothic" panose="020B0503020000020004" pitchFamily="34" charset="-127"/>
                          <a:ea typeface="Malgun Gothic" panose="020B0503020000020004" pitchFamily="34" charset="-127"/>
                        </a:rPr>
                        <a:t>Decision making – choosing what to study at KS4. </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2b. </a:t>
                      </a:r>
                      <a:r>
                        <a:rPr lang="en-GB" sz="1100">
                          <a:solidFill>
                            <a:schemeClr val="tx1"/>
                          </a:solidFill>
                          <a:latin typeface="Malgun Gothic" panose="020B0503020000020004" pitchFamily="34" charset="-127"/>
                          <a:ea typeface="Malgun Gothic" panose="020B0503020000020004" pitchFamily="34" charset="-127"/>
                        </a:rPr>
                        <a:t>Taking control of your career journey. How to overcome potential barriers</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3a. </a:t>
                      </a:r>
                      <a:r>
                        <a:rPr lang="en-GB" sz="1100">
                          <a:solidFill>
                            <a:schemeClr val="tx1"/>
                          </a:solidFill>
                          <a:latin typeface="Malgun Gothic" panose="020B0503020000020004" pitchFamily="34" charset="-127"/>
                          <a:ea typeface="Malgun Gothic" panose="020B0503020000020004" pitchFamily="34" charset="-127"/>
                        </a:rPr>
                        <a:t>Working and earning, managing your money</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3b. </a:t>
                      </a:r>
                      <a:r>
                        <a:rPr lang="en-GB" sz="1100">
                          <a:solidFill>
                            <a:schemeClr val="tx1"/>
                          </a:solidFill>
                          <a:latin typeface="Malgun Gothic" panose="020B0503020000020004" pitchFamily="34" charset="-127"/>
                          <a:ea typeface="Malgun Gothic" panose="020B0503020000020004" pitchFamily="34" charset="-127"/>
                        </a:rPr>
                        <a:t>What is the labour market and what is it saying about jobs in your subject sector?</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extLst>
                  <a:ext uri="{0D108BD9-81ED-4DB2-BD59-A6C34878D82A}">
                    <a16:rowId xmlns:a16="http://schemas.microsoft.com/office/drawing/2014/main" val="3946418992"/>
                  </a:ext>
                </a:extLst>
              </a:tr>
            </a:tbl>
          </a:graphicData>
        </a:graphic>
      </p:graphicFrame>
      <p:sp>
        <p:nvSpPr>
          <p:cNvPr id="5" name="TextBox 4">
            <a:extLst>
              <a:ext uri="{FF2B5EF4-FFF2-40B4-BE49-F238E27FC236}">
                <a16:creationId xmlns:a16="http://schemas.microsoft.com/office/drawing/2014/main" id="{21431736-58FF-47AB-86E8-58A7880BE773}"/>
              </a:ext>
            </a:extLst>
          </p:cNvPr>
          <p:cNvSpPr txBox="1"/>
          <p:nvPr/>
        </p:nvSpPr>
        <p:spPr>
          <a:xfrm>
            <a:off x="3059178" y="452694"/>
            <a:ext cx="6458857" cy="795859"/>
          </a:xfrm>
          <a:prstGeom prst="rect">
            <a:avLst/>
          </a:prstGeom>
          <a:noFill/>
        </p:spPr>
        <p:txBody>
          <a:bodyPr wrap="square" rtlCol="0">
            <a:spAutoFit/>
          </a:bodyPr>
          <a:lstStyle/>
          <a:p>
            <a:r>
              <a:rPr lang="en-GB" sz="2286" b="1">
                <a:solidFill>
                  <a:srgbClr val="002060"/>
                </a:solidFill>
                <a:latin typeface="Malgun Gothic" panose="020B0503020000020004" pitchFamily="34" charset="-127"/>
                <a:ea typeface="Malgun Gothic" panose="020B0503020000020004" pitchFamily="34" charset="-127"/>
              </a:rPr>
              <a:t>WB Plan – Lower School</a:t>
            </a:r>
          </a:p>
          <a:p>
            <a:r>
              <a:rPr lang="en-GB" sz="2286" b="1">
                <a:solidFill>
                  <a:srgbClr val="002060"/>
                </a:solidFill>
                <a:latin typeface="Malgun Gothic" panose="020B0503020000020004" pitchFamily="34" charset="-127"/>
                <a:ea typeface="Malgun Gothic" panose="020B0503020000020004" pitchFamily="34" charset="-127"/>
              </a:rPr>
              <a:t>Careers</a:t>
            </a:r>
            <a:endParaRPr lang="en-GB" sz="1286" b="1">
              <a:solidFill>
                <a:srgbClr val="00206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950634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sheet of paper with black text&#10;&#10;AI-generated content may be incorrect.">
            <a:extLst>
              <a:ext uri="{FF2B5EF4-FFF2-40B4-BE49-F238E27FC236}">
                <a16:creationId xmlns:a16="http://schemas.microsoft.com/office/drawing/2014/main" id="{3CEA60D3-D55C-3169-7588-851A276F7486}"/>
              </a:ext>
            </a:extLst>
          </p:cNvPr>
          <p:cNvPicPr>
            <a:picLocks noChangeAspect="1"/>
          </p:cNvPicPr>
          <p:nvPr/>
        </p:nvPicPr>
        <p:blipFill>
          <a:blip r:embed="rId2"/>
          <a:stretch>
            <a:fillRect/>
          </a:stretch>
        </p:blipFill>
        <p:spPr>
          <a:xfrm>
            <a:off x="1462088" y="266700"/>
            <a:ext cx="9267825" cy="6324600"/>
          </a:xfrm>
          <a:prstGeom prst="rect">
            <a:avLst/>
          </a:prstGeom>
        </p:spPr>
      </p:pic>
    </p:spTree>
    <p:extLst>
      <p:ext uri="{BB962C8B-B14F-4D97-AF65-F5344CB8AC3E}">
        <p14:creationId xmlns:p14="http://schemas.microsoft.com/office/powerpoint/2010/main" val="4240732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0E8417-0AAD-11E3-65ED-A97CDD6758EA}"/>
              </a:ext>
            </a:extLst>
          </p:cNvPr>
          <p:cNvPicPr>
            <a:picLocks noChangeAspect="1"/>
          </p:cNvPicPr>
          <p:nvPr/>
        </p:nvPicPr>
        <p:blipFill>
          <a:blip r:embed="rId2"/>
          <a:stretch>
            <a:fillRect/>
          </a:stretch>
        </p:blipFill>
        <p:spPr>
          <a:xfrm>
            <a:off x="1466850" y="319088"/>
            <a:ext cx="9258300" cy="6219825"/>
          </a:xfrm>
          <a:prstGeom prst="rect">
            <a:avLst/>
          </a:prstGeom>
        </p:spPr>
      </p:pic>
    </p:spTree>
    <p:extLst>
      <p:ext uri="{BB962C8B-B14F-4D97-AF65-F5344CB8AC3E}">
        <p14:creationId xmlns:p14="http://schemas.microsoft.com/office/powerpoint/2010/main" val="196495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rectangular sign with black text&#10;&#10;AI-generated content may be incorrect.">
            <a:extLst>
              <a:ext uri="{FF2B5EF4-FFF2-40B4-BE49-F238E27FC236}">
                <a16:creationId xmlns:a16="http://schemas.microsoft.com/office/drawing/2014/main" id="{34D9EB1E-42A2-1B84-C0E7-6DEAEB8D38E7}"/>
              </a:ext>
            </a:extLst>
          </p:cNvPr>
          <p:cNvPicPr>
            <a:picLocks noChangeAspect="1"/>
          </p:cNvPicPr>
          <p:nvPr/>
        </p:nvPicPr>
        <p:blipFill>
          <a:blip r:embed="rId2"/>
          <a:stretch>
            <a:fillRect/>
          </a:stretch>
        </p:blipFill>
        <p:spPr>
          <a:xfrm>
            <a:off x="1084629" y="821348"/>
            <a:ext cx="9163050" cy="819150"/>
          </a:xfrm>
          <a:prstGeom prst="rect">
            <a:avLst/>
          </a:prstGeom>
        </p:spPr>
      </p:pic>
    </p:spTree>
    <p:extLst>
      <p:ext uri="{BB962C8B-B14F-4D97-AF65-F5344CB8AC3E}">
        <p14:creationId xmlns:p14="http://schemas.microsoft.com/office/powerpoint/2010/main" val="2686392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4A21B03C-5165-46F4-B2EE-D401232930A3}"/>
              </a:ext>
            </a:extLst>
          </p:cNvPr>
          <p:cNvSpPr/>
          <p:nvPr/>
        </p:nvSpPr>
        <p:spPr>
          <a:xfrm>
            <a:off x="1401545" y="229231"/>
            <a:ext cx="1306286" cy="124278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sp>
      <p:sp>
        <p:nvSpPr>
          <p:cNvPr id="3" name="TextBox 2">
            <a:extLst>
              <a:ext uri="{FF2B5EF4-FFF2-40B4-BE49-F238E27FC236}">
                <a16:creationId xmlns:a16="http://schemas.microsoft.com/office/drawing/2014/main" id="{6D713FF7-4EA8-44DB-BCE8-907016EE52C7}"/>
              </a:ext>
            </a:extLst>
          </p:cNvPr>
          <p:cNvSpPr txBox="1"/>
          <p:nvPr/>
        </p:nvSpPr>
        <p:spPr>
          <a:xfrm>
            <a:off x="3025312" y="525564"/>
            <a:ext cx="6458857" cy="795859"/>
          </a:xfrm>
          <a:prstGeom prst="rect">
            <a:avLst/>
          </a:prstGeom>
          <a:noFill/>
        </p:spPr>
        <p:txBody>
          <a:bodyPr wrap="square" rtlCol="0">
            <a:spAutoFit/>
          </a:bodyPr>
          <a:lstStyle/>
          <a:p>
            <a:r>
              <a:rPr lang="en-GB" sz="2286" b="1">
                <a:solidFill>
                  <a:srgbClr val="002060"/>
                </a:solidFill>
                <a:latin typeface="Malgun Gothic" panose="020B0503020000020004" pitchFamily="34" charset="-127"/>
                <a:ea typeface="Malgun Gothic" panose="020B0503020000020004" pitchFamily="34" charset="-127"/>
              </a:rPr>
              <a:t>WB Plan</a:t>
            </a:r>
          </a:p>
          <a:p>
            <a:r>
              <a:rPr lang="en-GB" sz="2286" b="1">
                <a:solidFill>
                  <a:srgbClr val="002060"/>
                </a:solidFill>
                <a:latin typeface="Malgun Gothic" panose="020B0503020000020004" pitchFamily="34" charset="-127"/>
                <a:ea typeface="Malgun Gothic" panose="020B0503020000020004" pitchFamily="34" charset="-127"/>
              </a:rPr>
              <a:t>Numeracy Progression</a:t>
            </a:r>
            <a:endParaRPr lang="en-GB" sz="1286" b="1">
              <a:solidFill>
                <a:srgbClr val="002060"/>
              </a:solidFill>
              <a:latin typeface="Malgun Gothic" panose="020B0503020000020004" pitchFamily="34" charset="-127"/>
              <a:ea typeface="Malgun Gothic" panose="020B0503020000020004" pitchFamily="34" charset="-127"/>
            </a:endParaRPr>
          </a:p>
        </p:txBody>
      </p:sp>
      <p:graphicFrame>
        <p:nvGraphicFramePr>
          <p:cNvPr id="5" name="Table 4">
            <a:extLst>
              <a:ext uri="{FF2B5EF4-FFF2-40B4-BE49-F238E27FC236}">
                <a16:creationId xmlns:a16="http://schemas.microsoft.com/office/drawing/2014/main" id="{698218E9-4914-47AB-AD86-BB2397E124C7}"/>
              </a:ext>
            </a:extLst>
          </p:cNvPr>
          <p:cNvGraphicFramePr>
            <a:graphicFrameLocks noGrp="1"/>
          </p:cNvGraphicFramePr>
          <p:nvPr>
            <p:extLst>
              <p:ext uri="{D42A27DB-BD31-4B8C-83A1-F6EECF244321}">
                <p14:modId xmlns:p14="http://schemas.microsoft.com/office/powerpoint/2010/main" val="3453891051"/>
              </p:ext>
            </p:extLst>
          </p:nvPr>
        </p:nvGraphicFramePr>
        <p:xfrm>
          <a:off x="2829222" y="1592371"/>
          <a:ext cx="6533555" cy="5035881"/>
        </p:xfrm>
        <a:graphic>
          <a:graphicData uri="http://schemas.openxmlformats.org/drawingml/2006/table">
            <a:tbl>
              <a:tblPr firstRow="1" firstCol="1" bandRow="1">
                <a:tableStyleId>{5C22544A-7EE6-4342-B048-85BDC9FD1C3A}</a:tableStyleId>
              </a:tblPr>
              <a:tblGrid>
                <a:gridCol w="1630656">
                  <a:extLst>
                    <a:ext uri="{9D8B030D-6E8A-4147-A177-3AD203B41FA5}">
                      <a16:colId xmlns:a16="http://schemas.microsoft.com/office/drawing/2014/main" val="3331396194"/>
                    </a:ext>
                  </a:extLst>
                </a:gridCol>
                <a:gridCol w="4902899">
                  <a:extLst>
                    <a:ext uri="{9D8B030D-6E8A-4147-A177-3AD203B41FA5}">
                      <a16:colId xmlns:a16="http://schemas.microsoft.com/office/drawing/2014/main" val="2623423395"/>
                    </a:ext>
                  </a:extLst>
                </a:gridCol>
              </a:tblGrid>
              <a:tr h="375711">
                <a:tc>
                  <a:txBody>
                    <a:bodyPr/>
                    <a:lstStyle/>
                    <a:p>
                      <a:pPr>
                        <a:lnSpc>
                          <a:spcPct val="115000"/>
                        </a:lnSpc>
                        <a:spcAft>
                          <a:spcPts val="1000"/>
                        </a:spcAft>
                      </a:pPr>
                      <a:r>
                        <a:rPr lang="en-US" sz="1100">
                          <a:effectLst/>
                          <a:latin typeface="Malgun Gothic" panose="020B0503020000020004" pitchFamily="34" charset="-127"/>
                          <a:ea typeface="Malgun Gothic" panose="020B0503020000020004" pitchFamily="34" charset="-127"/>
                        </a:rPr>
                        <a:t>Year Group</a:t>
                      </a:r>
                      <a:endParaRPr lang="en-GB" sz="11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100">
                          <a:effectLst/>
                          <a:latin typeface="Malgun Gothic" panose="020B0503020000020004" pitchFamily="34" charset="-127"/>
                          <a:ea typeface="Malgun Gothic" panose="020B0503020000020004" pitchFamily="34" charset="-127"/>
                        </a:rPr>
                        <a:t>Task</a:t>
                      </a:r>
                      <a:endParaRPr lang="en-GB" sz="11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extLst>
                  <a:ext uri="{0D108BD9-81ED-4DB2-BD59-A6C34878D82A}">
                    <a16:rowId xmlns:a16="http://schemas.microsoft.com/office/drawing/2014/main" val="3833726445"/>
                  </a:ext>
                </a:extLst>
              </a:tr>
              <a:tr h="1020256">
                <a:tc>
                  <a:txBody>
                    <a:bodyPr/>
                    <a:lstStyle/>
                    <a:p>
                      <a:pPr>
                        <a:lnSpc>
                          <a:spcPct val="115000"/>
                        </a:lnSpc>
                        <a:spcAft>
                          <a:spcPts val="1000"/>
                        </a:spcAft>
                      </a:pPr>
                      <a:r>
                        <a:rPr lang="en-US" sz="1100">
                          <a:effectLst/>
                          <a:latin typeface="Malgun Gothic" panose="020B0503020000020004" pitchFamily="34" charset="-127"/>
                          <a:ea typeface="Malgun Gothic" panose="020B0503020000020004" pitchFamily="34" charset="-127"/>
                        </a:rPr>
                        <a:t>Year 7</a:t>
                      </a:r>
                      <a:endParaRPr lang="en-GB" sz="11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GB" sz="1100" b="1">
                          <a:effectLst/>
                          <a:latin typeface="Malgun Gothic" panose="020B0503020000020004" pitchFamily="34" charset="-127"/>
                          <a:ea typeface="Malgun Gothic" panose="020B0503020000020004" pitchFamily="34" charset="-127"/>
                          <a:cs typeface="Times New Roman" panose="02020603050405020304" pitchFamily="18" charset="0"/>
                        </a:rPr>
                        <a:t>Pictograms – Healthy Me topic</a:t>
                      </a:r>
                    </a:p>
                    <a:p>
                      <a:pPr>
                        <a:lnSpc>
                          <a:spcPct val="115000"/>
                        </a:lnSpc>
                        <a:spcAft>
                          <a:spcPts val="1000"/>
                        </a:spcAft>
                      </a:pPr>
                      <a:r>
                        <a:rPr lang="en-GB" sz="1100" b="0">
                          <a:effectLst/>
                          <a:latin typeface="Malgun Gothic" panose="020B0503020000020004" pitchFamily="34" charset="-127"/>
                          <a:ea typeface="Malgun Gothic" panose="020B0503020000020004" pitchFamily="34" charset="-127"/>
                          <a:cs typeface="Times New Roman" panose="02020603050405020304" pitchFamily="18" charset="0"/>
                        </a:rPr>
                        <a:t>Pictogram: Students will represent data visually using symbols or pictures, making it easy to compare quantities at a glance.</a:t>
                      </a: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100">
                          <a:effectLst/>
                          <a:latin typeface="Malgun Gothic" panose="020B0503020000020004" pitchFamily="34" charset="-127"/>
                          <a:ea typeface="Malgun Gothic" panose="020B0503020000020004" pitchFamily="34" charset="-127"/>
                          <a:cs typeface="Times New Roman" panose="02020603050405020304" pitchFamily="18" charset="0"/>
                        </a:rPr>
                        <a:t>Link with further info about the task and resources:</a:t>
                      </a: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100">
                          <a:hlinkClick r:id="rId3"/>
                        </a:rPr>
                        <a:t>Numeracy - Wellbeing (2)</a:t>
                      </a:r>
                      <a:endParaRPr lang="en-GB" sz="1100"/>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1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extLst>
                  <a:ext uri="{0D108BD9-81ED-4DB2-BD59-A6C34878D82A}">
                    <a16:rowId xmlns:a16="http://schemas.microsoft.com/office/drawing/2014/main" val="3751893122"/>
                  </a:ext>
                </a:extLst>
              </a:tr>
              <a:tr h="1366170">
                <a:tc>
                  <a:txBody>
                    <a:bodyPr/>
                    <a:lstStyle/>
                    <a:p>
                      <a:pPr>
                        <a:lnSpc>
                          <a:spcPct val="115000"/>
                        </a:lnSpc>
                        <a:spcAft>
                          <a:spcPts val="1000"/>
                        </a:spcAft>
                      </a:pPr>
                      <a:r>
                        <a:rPr lang="en-US" sz="1100">
                          <a:effectLst/>
                          <a:latin typeface="Malgun Gothic" panose="020B0503020000020004" pitchFamily="34" charset="-127"/>
                          <a:ea typeface="Malgun Gothic" panose="020B0503020000020004" pitchFamily="34" charset="-127"/>
                        </a:rPr>
                        <a:t>Year 8</a:t>
                      </a:r>
                      <a:endParaRPr lang="en-GB" sz="11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GB" sz="1100" b="1">
                          <a:effectLst/>
                          <a:latin typeface="Malgun Gothic" panose="020B0503020000020004" pitchFamily="34" charset="-127"/>
                          <a:ea typeface="Malgun Gothic" panose="020B0503020000020004" pitchFamily="34" charset="-127"/>
                          <a:cs typeface="Times New Roman" panose="02020603050405020304" pitchFamily="18" charset="0"/>
                        </a:rPr>
                        <a:t>2 way tables – Healthy Me</a:t>
                      </a:r>
                    </a:p>
                    <a:p>
                      <a:pPr>
                        <a:lnSpc>
                          <a:spcPct val="115000"/>
                        </a:lnSpc>
                        <a:spcAft>
                          <a:spcPts val="1000"/>
                        </a:spcAft>
                      </a:pPr>
                      <a:r>
                        <a:rPr lang="en-GB" sz="1100" b="0">
                          <a:effectLst/>
                          <a:latin typeface="Malgun Gothic" panose="020B0503020000020004" pitchFamily="34" charset="-127"/>
                          <a:ea typeface="Malgun Gothic" panose="020B0503020000020004" pitchFamily="34" charset="-127"/>
                          <a:cs typeface="Times New Roman" panose="02020603050405020304" pitchFamily="18" charset="0"/>
                        </a:rPr>
                        <a:t>Two-Way Table: Students will organise and compare data involving two different categories to identify patterns or relationships.</a:t>
                      </a: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100">
                          <a:effectLst/>
                          <a:latin typeface="Malgun Gothic" panose="020B0503020000020004" pitchFamily="34" charset="-127"/>
                          <a:ea typeface="Malgun Gothic" panose="020B0503020000020004" pitchFamily="34" charset="-127"/>
                          <a:cs typeface="Times New Roman" panose="02020603050405020304" pitchFamily="18" charset="0"/>
                        </a:rPr>
                        <a:t>Link with further info about the task and resources:</a:t>
                      </a: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100">
                          <a:hlinkClick r:id="rId3"/>
                        </a:rPr>
                        <a:t>Numeracy - Wellbeing (2)</a:t>
                      </a:r>
                      <a:endParaRPr lang="en-GB" sz="1100"/>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100" b="1">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extLst>
                  <a:ext uri="{0D108BD9-81ED-4DB2-BD59-A6C34878D82A}">
                    <a16:rowId xmlns:a16="http://schemas.microsoft.com/office/drawing/2014/main" val="826096729"/>
                  </a:ext>
                </a:extLst>
              </a:tr>
              <a:tr h="1366170">
                <a:tc>
                  <a:txBody>
                    <a:bodyPr/>
                    <a:lstStyle/>
                    <a:p>
                      <a:pPr>
                        <a:lnSpc>
                          <a:spcPct val="115000"/>
                        </a:lnSpc>
                        <a:spcAft>
                          <a:spcPts val="1000"/>
                        </a:spcAft>
                      </a:pPr>
                      <a:r>
                        <a:rPr lang="en-US" sz="1100">
                          <a:effectLst/>
                          <a:latin typeface="Malgun Gothic" panose="020B0503020000020004" pitchFamily="34" charset="-127"/>
                          <a:ea typeface="Malgun Gothic" panose="020B0503020000020004" pitchFamily="34" charset="-127"/>
                        </a:rPr>
                        <a:t>Year 9</a:t>
                      </a:r>
                      <a:endParaRPr lang="en-GB" sz="11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GB" sz="1100">
                          <a:effectLst/>
                          <a:latin typeface="Malgun Gothic" panose="020B0503020000020004" pitchFamily="34" charset="-127"/>
                          <a:ea typeface="Malgun Gothic" panose="020B0503020000020004" pitchFamily="34" charset="-127"/>
                          <a:cs typeface="Times New Roman" panose="02020603050405020304" pitchFamily="18" charset="0"/>
                        </a:rPr>
                        <a:t>Gra</a:t>
                      </a:r>
                      <a:r>
                        <a:rPr lang="en-GB" sz="1100" b="1">
                          <a:effectLst/>
                          <a:latin typeface="Malgun Gothic" panose="020B0503020000020004" pitchFamily="34" charset="-127"/>
                          <a:ea typeface="Malgun Gothic" panose="020B0503020000020004" pitchFamily="34" charset="-127"/>
                          <a:cs typeface="Times New Roman" panose="02020603050405020304" pitchFamily="18" charset="0"/>
                        </a:rPr>
                        <a:t>phs - Healthy Me</a:t>
                      </a:r>
                    </a:p>
                    <a:p>
                      <a:pPr>
                        <a:lnSpc>
                          <a:spcPct val="115000"/>
                        </a:lnSpc>
                        <a:spcAft>
                          <a:spcPts val="1000"/>
                        </a:spcAft>
                      </a:pPr>
                      <a:r>
                        <a:rPr lang="en-GB" sz="1100">
                          <a:effectLst/>
                          <a:latin typeface="Malgun Gothic" panose="020B0503020000020004" pitchFamily="34" charset="-127"/>
                          <a:ea typeface="Malgun Gothic" panose="020B0503020000020004" pitchFamily="34" charset="-127"/>
                          <a:cs typeface="Times New Roman" panose="02020603050405020304" pitchFamily="18" charset="0"/>
                        </a:rPr>
                        <a:t>Selecting which type of graph they can use and will best show their set of data about medicating </a:t>
                      </a:r>
                    </a:p>
                    <a:p>
                      <a:pPr>
                        <a:lnSpc>
                          <a:spcPct val="115000"/>
                        </a:lnSpc>
                        <a:spcAft>
                          <a:spcPts val="1000"/>
                        </a:spcAft>
                      </a:pPr>
                      <a:r>
                        <a:rPr lang="en-GB" sz="1100">
                          <a:effectLst/>
                          <a:latin typeface="Malgun Gothic" panose="020B0503020000020004" pitchFamily="34" charset="-127"/>
                          <a:ea typeface="Malgun Gothic" panose="020B0503020000020004" pitchFamily="34" charset="-127"/>
                          <a:cs typeface="Times New Roman" panose="02020603050405020304" pitchFamily="18" charset="0"/>
                        </a:rPr>
                        <a:t>Link with further info about the task and resources:</a:t>
                      </a:r>
                    </a:p>
                    <a:p>
                      <a:pPr>
                        <a:lnSpc>
                          <a:spcPct val="115000"/>
                        </a:lnSpc>
                        <a:spcAft>
                          <a:spcPts val="1000"/>
                        </a:spcAft>
                      </a:pPr>
                      <a:r>
                        <a:rPr lang="en-GB" sz="1100">
                          <a:hlinkClick r:id="rId3"/>
                        </a:rPr>
                        <a:t>Numeracy - Wellbeing (2)</a:t>
                      </a:r>
                      <a:endParaRPr lang="en-GB" sz="11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extLst>
                  <a:ext uri="{0D108BD9-81ED-4DB2-BD59-A6C34878D82A}">
                    <a16:rowId xmlns:a16="http://schemas.microsoft.com/office/drawing/2014/main" val="3563905420"/>
                  </a:ext>
                </a:extLst>
              </a:tr>
            </a:tbl>
          </a:graphicData>
        </a:graphic>
      </p:graphicFrame>
    </p:spTree>
    <p:extLst>
      <p:ext uri="{BB962C8B-B14F-4D97-AF65-F5344CB8AC3E}">
        <p14:creationId xmlns:p14="http://schemas.microsoft.com/office/powerpoint/2010/main" val="3726697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9C64BE-C651-45BE-8361-BDA3D9D4A01D}"/>
              </a:ext>
            </a:extLst>
          </p:cNvPr>
          <p:cNvPicPr>
            <a:picLocks noChangeAspect="1"/>
          </p:cNvPicPr>
          <p:nvPr/>
        </p:nvPicPr>
        <p:blipFill>
          <a:blip r:embed="rId2"/>
          <a:stretch>
            <a:fillRect/>
          </a:stretch>
        </p:blipFill>
        <p:spPr>
          <a:xfrm>
            <a:off x="1380068" y="152401"/>
            <a:ext cx="8940800" cy="6705599"/>
          </a:xfrm>
          <a:prstGeom prst="rect">
            <a:avLst/>
          </a:prstGeom>
        </p:spPr>
      </p:pic>
    </p:spTree>
    <p:extLst>
      <p:ext uri="{BB962C8B-B14F-4D97-AF65-F5344CB8AC3E}">
        <p14:creationId xmlns:p14="http://schemas.microsoft.com/office/powerpoint/2010/main" val="801516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D69D38BD-897C-4C97-A665-D17757529280}"/>
              </a:ext>
            </a:extLst>
          </p:cNvPr>
          <p:cNvSpPr/>
          <p:nvPr/>
        </p:nvSpPr>
        <p:spPr>
          <a:xfrm>
            <a:off x="1464733" y="318554"/>
            <a:ext cx="1306286" cy="124278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sp>
      <p:sp>
        <p:nvSpPr>
          <p:cNvPr id="3" name="TextBox 2">
            <a:extLst>
              <a:ext uri="{FF2B5EF4-FFF2-40B4-BE49-F238E27FC236}">
                <a16:creationId xmlns:a16="http://schemas.microsoft.com/office/drawing/2014/main" id="{F67E40D0-73F6-42E0-AF3D-BB88FEEE0D50}"/>
              </a:ext>
            </a:extLst>
          </p:cNvPr>
          <p:cNvSpPr txBox="1"/>
          <p:nvPr/>
        </p:nvSpPr>
        <p:spPr>
          <a:xfrm>
            <a:off x="3042245" y="621393"/>
            <a:ext cx="6458857" cy="795859"/>
          </a:xfrm>
          <a:prstGeom prst="rect">
            <a:avLst/>
          </a:prstGeom>
          <a:noFill/>
        </p:spPr>
        <p:txBody>
          <a:bodyPr wrap="square" rtlCol="0">
            <a:spAutoFit/>
          </a:bodyPr>
          <a:lstStyle/>
          <a:p>
            <a:r>
              <a:rPr lang="en-GB" sz="2286" b="1">
                <a:solidFill>
                  <a:srgbClr val="002060"/>
                </a:solidFill>
                <a:latin typeface="Malgun Gothic" panose="020B0503020000020004" pitchFamily="34" charset="-127"/>
                <a:ea typeface="Malgun Gothic" panose="020B0503020000020004" pitchFamily="34" charset="-127"/>
              </a:rPr>
              <a:t>Subject: Well-being</a:t>
            </a:r>
          </a:p>
          <a:p>
            <a:r>
              <a:rPr lang="en-GB" sz="2286" b="1">
                <a:solidFill>
                  <a:srgbClr val="002060"/>
                </a:solidFill>
                <a:latin typeface="Malgun Gothic" panose="020B0503020000020004" pitchFamily="34" charset="-127"/>
                <a:ea typeface="Malgun Gothic" panose="020B0503020000020004" pitchFamily="34" charset="-127"/>
              </a:rPr>
              <a:t>Overview of Topics</a:t>
            </a:r>
            <a:endParaRPr lang="en-GB" sz="1286" b="1">
              <a:solidFill>
                <a:srgbClr val="002060"/>
              </a:solidFill>
              <a:latin typeface="Malgun Gothic" panose="020B0503020000020004" pitchFamily="34" charset="-127"/>
              <a:ea typeface="Malgun Gothic" panose="020B0503020000020004" pitchFamily="34" charset="-127"/>
            </a:endParaRPr>
          </a:p>
        </p:txBody>
      </p:sp>
      <p:graphicFrame>
        <p:nvGraphicFramePr>
          <p:cNvPr id="4" name="Table 3">
            <a:extLst>
              <a:ext uri="{FF2B5EF4-FFF2-40B4-BE49-F238E27FC236}">
                <a16:creationId xmlns:a16="http://schemas.microsoft.com/office/drawing/2014/main" id="{A822BF62-C2DF-4521-AAF4-8E4F1CF61FEF}"/>
              </a:ext>
            </a:extLst>
          </p:cNvPr>
          <p:cNvGraphicFramePr>
            <a:graphicFrameLocks noGrp="1"/>
          </p:cNvGraphicFramePr>
          <p:nvPr>
            <p:extLst>
              <p:ext uri="{D42A27DB-BD31-4B8C-83A1-F6EECF244321}">
                <p14:modId xmlns:p14="http://schemas.microsoft.com/office/powerpoint/2010/main" val="2586872484"/>
              </p:ext>
            </p:extLst>
          </p:nvPr>
        </p:nvGraphicFramePr>
        <p:xfrm>
          <a:off x="1261533" y="1840895"/>
          <a:ext cx="9465736" cy="4238172"/>
        </p:xfrm>
        <a:graphic>
          <a:graphicData uri="http://schemas.openxmlformats.org/drawingml/2006/table">
            <a:tbl>
              <a:tblPr firstRow="1" bandRow="1">
                <a:tableStyleId>{5C22544A-7EE6-4342-B048-85BDC9FD1C3A}</a:tableStyleId>
              </a:tblPr>
              <a:tblGrid>
                <a:gridCol w="1352248">
                  <a:extLst>
                    <a:ext uri="{9D8B030D-6E8A-4147-A177-3AD203B41FA5}">
                      <a16:colId xmlns:a16="http://schemas.microsoft.com/office/drawing/2014/main" val="4255388034"/>
                    </a:ext>
                  </a:extLst>
                </a:gridCol>
                <a:gridCol w="1352248">
                  <a:extLst>
                    <a:ext uri="{9D8B030D-6E8A-4147-A177-3AD203B41FA5}">
                      <a16:colId xmlns:a16="http://schemas.microsoft.com/office/drawing/2014/main" val="737985667"/>
                    </a:ext>
                  </a:extLst>
                </a:gridCol>
                <a:gridCol w="1352248">
                  <a:extLst>
                    <a:ext uri="{9D8B030D-6E8A-4147-A177-3AD203B41FA5}">
                      <a16:colId xmlns:a16="http://schemas.microsoft.com/office/drawing/2014/main" val="1945210272"/>
                    </a:ext>
                  </a:extLst>
                </a:gridCol>
                <a:gridCol w="1352248">
                  <a:extLst>
                    <a:ext uri="{9D8B030D-6E8A-4147-A177-3AD203B41FA5}">
                      <a16:colId xmlns:a16="http://schemas.microsoft.com/office/drawing/2014/main" val="2569708753"/>
                    </a:ext>
                  </a:extLst>
                </a:gridCol>
                <a:gridCol w="1352248">
                  <a:extLst>
                    <a:ext uri="{9D8B030D-6E8A-4147-A177-3AD203B41FA5}">
                      <a16:colId xmlns:a16="http://schemas.microsoft.com/office/drawing/2014/main" val="4087599341"/>
                    </a:ext>
                  </a:extLst>
                </a:gridCol>
                <a:gridCol w="1352248">
                  <a:extLst>
                    <a:ext uri="{9D8B030D-6E8A-4147-A177-3AD203B41FA5}">
                      <a16:colId xmlns:a16="http://schemas.microsoft.com/office/drawing/2014/main" val="2937744115"/>
                    </a:ext>
                  </a:extLst>
                </a:gridCol>
                <a:gridCol w="1352248">
                  <a:extLst>
                    <a:ext uri="{9D8B030D-6E8A-4147-A177-3AD203B41FA5}">
                      <a16:colId xmlns:a16="http://schemas.microsoft.com/office/drawing/2014/main" val="170140620"/>
                    </a:ext>
                  </a:extLst>
                </a:gridCol>
              </a:tblGrid>
              <a:tr h="706362">
                <a:tc>
                  <a:txBody>
                    <a:bodyPr/>
                    <a:lstStyle/>
                    <a:p>
                      <a:r>
                        <a:rPr lang="en-GB" sz="1300">
                          <a:latin typeface="Malgun Gothic" panose="020B0503020000020004" pitchFamily="34" charset="-127"/>
                          <a:ea typeface="Malgun Gothic" panose="020B0503020000020004" pitchFamily="34" charset="-127"/>
                        </a:rPr>
                        <a:t>Term</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1A</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1B</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2A</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2B</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3A</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3B</a:t>
                      </a:r>
                    </a:p>
                  </a:txBody>
                  <a:tcPr marL="65314" marR="65314" marT="32657" marB="32657"/>
                </a:tc>
                <a:extLst>
                  <a:ext uri="{0D108BD9-81ED-4DB2-BD59-A6C34878D82A}">
                    <a16:rowId xmlns:a16="http://schemas.microsoft.com/office/drawing/2014/main" val="1953012476"/>
                  </a:ext>
                </a:extLst>
              </a:tr>
              <a:tr h="706362">
                <a:tc>
                  <a:txBody>
                    <a:bodyPr/>
                    <a:lstStyle/>
                    <a:p>
                      <a:r>
                        <a:rPr lang="en-GB" sz="1300">
                          <a:solidFill>
                            <a:srgbClr val="002060"/>
                          </a:solidFill>
                          <a:latin typeface="Malgun Gothic" panose="020B0503020000020004" pitchFamily="34" charset="-127"/>
                          <a:ea typeface="Malgun Gothic" panose="020B0503020000020004" pitchFamily="34" charset="-127"/>
                        </a:rPr>
                        <a:t>Year 7</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Being me in My World</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Celebrating Difference</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Dreams and Goals</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Healthy me</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Relationships</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Changing me</a:t>
                      </a:r>
                    </a:p>
                  </a:txBody>
                  <a:tcPr marL="65314" marR="65314" marT="32657" marB="32657"/>
                </a:tc>
                <a:extLst>
                  <a:ext uri="{0D108BD9-81ED-4DB2-BD59-A6C34878D82A}">
                    <a16:rowId xmlns:a16="http://schemas.microsoft.com/office/drawing/2014/main" val="2287100114"/>
                  </a:ext>
                </a:extLst>
              </a:tr>
              <a:tr h="706362">
                <a:tc>
                  <a:txBody>
                    <a:bodyPr/>
                    <a:lstStyle/>
                    <a:p>
                      <a:r>
                        <a:rPr lang="en-GB" sz="1300">
                          <a:solidFill>
                            <a:srgbClr val="002060"/>
                          </a:solidFill>
                          <a:latin typeface="Malgun Gothic" panose="020B0503020000020004" pitchFamily="34" charset="-127"/>
                          <a:ea typeface="Malgun Gothic" panose="020B0503020000020004" pitchFamily="34" charset="-127"/>
                        </a:rPr>
                        <a:t>Year 8</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Being me in My World</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Celebrating Difference</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Dreams and Goals</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Healthy me</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Relationships</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Changing me</a:t>
                      </a:r>
                    </a:p>
                  </a:txBody>
                  <a:tcPr marL="65314" marR="65314" marT="32657" marB="32657"/>
                </a:tc>
                <a:extLst>
                  <a:ext uri="{0D108BD9-81ED-4DB2-BD59-A6C34878D82A}">
                    <a16:rowId xmlns:a16="http://schemas.microsoft.com/office/drawing/2014/main" val="2707672348"/>
                  </a:ext>
                </a:extLst>
              </a:tr>
              <a:tr h="706362">
                <a:tc>
                  <a:txBody>
                    <a:bodyPr/>
                    <a:lstStyle/>
                    <a:p>
                      <a:r>
                        <a:rPr lang="en-GB" sz="1300">
                          <a:solidFill>
                            <a:srgbClr val="002060"/>
                          </a:solidFill>
                          <a:latin typeface="Malgun Gothic" panose="020B0503020000020004" pitchFamily="34" charset="-127"/>
                          <a:ea typeface="Malgun Gothic" panose="020B0503020000020004" pitchFamily="34" charset="-127"/>
                        </a:rPr>
                        <a:t>Year 9</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Being me in My World</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Celebrating Difference</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Dreams and Goals</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Healthy me</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Relationships</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Changing me</a:t>
                      </a:r>
                    </a:p>
                  </a:txBody>
                  <a:tcPr marL="65314" marR="65314" marT="32657" marB="32657"/>
                </a:tc>
                <a:extLst>
                  <a:ext uri="{0D108BD9-81ED-4DB2-BD59-A6C34878D82A}">
                    <a16:rowId xmlns:a16="http://schemas.microsoft.com/office/drawing/2014/main" val="3947595442"/>
                  </a:ext>
                </a:extLst>
              </a:tr>
              <a:tr h="706362">
                <a:tc>
                  <a:txBody>
                    <a:bodyPr/>
                    <a:lstStyle/>
                    <a:p>
                      <a:r>
                        <a:rPr lang="en-GB" sz="1300">
                          <a:solidFill>
                            <a:srgbClr val="002060"/>
                          </a:solidFill>
                          <a:latin typeface="Malgun Gothic" panose="020B0503020000020004" pitchFamily="34" charset="-127"/>
                          <a:ea typeface="Malgun Gothic" panose="020B0503020000020004" pitchFamily="34" charset="-127"/>
                        </a:rPr>
                        <a:t>Year 10</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Being me in My World</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Celebrating Difference</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Dreams and Goals</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Healthy me</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Relationships</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Changing me</a:t>
                      </a:r>
                    </a:p>
                  </a:txBody>
                  <a:tcPr marL="65314" marR="65314" marT="32657" marB="32657"/>
                </a:tc>
                <a:extLst>
                  <a:ext uri="{0D108BD9-81ED-4DB2-BD59-A6C34878D82A}">
                    <a16:rowId xmlns:a16="http://schemas.microsoft.com/office/drawing/2014/main" val="2856290560"/>
                  </a:ext>
                </a:extLst>
              </a:tr>
              <a:tr h="706362">
                <a:tc>
                  <a:txBody>
                    <a:bodyPr/>
                    <a:lstStyle/>
                    <a:p>
                      <a:r>
                        <a:rPr lang="en-GB" sz="1300">
                          <a:solidFill>
                            <a:srgbClr val="002060"/>
                          </a:solidFill>
                          <a:latin typeface="Malgun Gothic" panose="020B0503020000020004" pitchFamily="34" charset="-127"/>
                          <a:ea typeface="Malgun Gothic" panose="020B0503020000020004" pitchFamily="34" charset="-127"/>
                        </a:rPr>
                        <a:t>Year 11</a:t>
                      </a:r>
                    </a:p>
                  </a:txBody>
                  <a:tcPr marL="65314" marR="65314" marT="32657" marB="32657"/>
                </a:tc>
                <a:tc>
                  <a:txBody>
                    <a:bodyPr/>
                    <a:lstStyle/>
                    <a:p>
                      <a:pPr lvl="0">
                        <a:buNone/>
                      </a:pPr>
                      <a:r>
                        <a:rPr lang="en-GB" sz="1300" b="0">
                          <a:solidFill>
                            <a:srgbClr val="002060"/>
                          </a:solidFill>
                          <a:latin typeface="Malgun Gothic"/>
                          <a:ea typeface="Malgun Gothic"/>
                        </a:rPr>
                        <a:t>Being me in My World</a:t>
                      </a:r>
                      <a:endParaRPr lang="en-US"/>
                    </a:p>
                  </a:txBody>
                  <a:tcPr marL="65314" marR="65314" marT="32657" marB="32657"/>
                </a:tc>
                <a:tc>
                  <a:txBody>
                    <a:bodyPr/>
                    <a:lstStyle/>
                    <a:p>
                      <a:pPr lvl="0">
                        <a:buNone/>
                      </a:pPr>
                      <a:r>
                        <a:rPr lang="en-GB" sz="1300" b="0" i="0" u="none" strike="noStrike" noProof="0">
                          <a:solidFill>
                            <a:srgbClr val="002060"/>
                          </a:solidFill>
                          <a:latin typeface="Malgun Gothic"/>
                        </a:rPr>
                        <a:t>Dreams and Goals</a:t>
                      </a:r>
                      <a:endParaRPr lang="en-US"/>
                    </a:p>
                  </a:txBody>
                  <a:tcPr marL="65314" marR="65314" marT="32657" marB="32657"/>
                </a:tc>
                <a:tc>
                  <a:txBody>
                    <a:bodyPr/>
                    <a:lstStyle/>
                    <a:p>
                      <a:pPr lvl="0">
                        <a:buNone/>
                      </a:pPr>
                      <a:r>
                        <a:rPr lang="en-GB" sz="1300" b="0">
                          <a:solidFill>
                            <a:srgbClr val="002060"/>
                          </a:solidFill>
                          <a:latin typeface="Malgun Gothic"/>
                          <a:ea typeface="Malgun Gothic"/>
                        </a:rPr>
                        <a:t>Healthy me</a:t>
                      </a:r>
                      <a:endParaRPr lang="en-US"/>
                    </a:p>
                  </a:txBody>
                  <a:tcPr marL="65314" marR="65314" marT="32657" marB="32657"/>
                </a:tc>
                <a:tc>
                  <a:txBody>
                    <a:bodyPr/>
                    <a:lstStyle/>
                    <a:p>
                      <a:pPr lvl="0">
                        <a:buNone/>
                      </a:pPr>
                      <a:r>
                        <a:rPr lang="en-GB" sz="1300" b="0">
                          <a:solidFill>
                            <a:srgbClr val="002060"/>
                          </a:solidFill>
                          <a:latin typeface="Malgun Gothic"/>
                          <a:ea typeface="Malgun Gothic"/>
                        </a:rPr>
                        <a:t>Relationships</a:t>
                      </a:r>
                      <a:endParaRPr lang="en-US"/>
                    </a:p>
                  </a:txBody>
                  <a:tcPr marL="65314" marR="65314" marT="32657" marB="32657"/>
                </a:tc>
                <a:tc>
                  <a:txBody>
                    <a:bodyPr/>
                    <a:lstStyle/>
                    <a:p>
                      <a:endParaRPr lang="en-GB" sz="1300" b="1">
                        <a:solidFill>
                          <a:srgbClr val="002060"/>
                        </a:solidFill>
                        <a:latin typeface="Malgun Gothic" panose="020B0503020000020004" pitchFamily="34" charset="-127"/>
                        <a:ea typeface="Malgun Gothic" panose="020B0503020000020004" pitchFamily="34" charset="-127"/>
                      </a:endParaRPr>
                    </a:p>
                  </a:txBody>
                  <a:tcPr marL="65314" marR="65314" marT="32657" marB="32657"/>
                </a:tc>
                <a:tc>
                  <a:txBody>
                    <a:bodyPr/>
                    <a:lstStyle/>
                    <a:p>
                      <a:endParaRPr lang="en-GB" sz="1300" b="1">
                        <a:solidFill>
                          <a:srgbClr val="002060"/>
                        </a:solidFill>
                        <a:latin typeface="Malgun Gothic" panose="020B0503020000020004" pitchFamily="34" charset="-127"/>
                        <a:ea typeface="Malgun Gothic" panose="020B0503020000020004" pitchFamily="34" charset="-127"/>
                      </a:endParaRPr>
                    </a:p>
                  </a:txBody>
                  <a:tcPr marL="65314" marR="65314" marT="32657" marB="32657"/>
                </a:tc>
                <a:extLst>
                  <a:ext uri="{0D108BD9-81ED-4DB2-BD59-A6C34878D82A}">
                    <a16:rowId xmlns:a16="http://schemas.microsoft.com/office/drawing/2014/main" val="3946418992"/>
                  </a:ext>
                </a:extLst>
              </a:tr>
            </a:tbl>
          </a:graphicData>
        </a:graphic>
      </p:graphicFrame>
    </p:spTree>
    <p:extLst>
      <p:ext uri="{BB962C8B-B14F-4D97-AF65-F5344CB8AC3E}">
        <p14:creationId xmlns:p14="http://schemas.microsoft.com/office/powerpoint/2010/main" val="540793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4A21B03C-5165-46F4-B2EE-D401232930A3}"/>
              </a:ext>
            </a:extLst>
          </p:cNvPr>
          <p:cNvSpPr/>
          <p:nvPr/>
        </p:nvSpPr>
        <p:spPr>
          <a:xfrm>
            <a:off x="248873" y="107808"/>
            <a:ext cx="1328257" cy="1400961"/>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sp>
      <p:pic>
        <p:nvPicPr>
          <p:cNvPr id="5" name="Picture 4">
            <a:extLst>
              <a:ext uri="{FF2B5EF4-FFF2-40B4-BE49-F238E27FC236}">
                <a16:creationId xmlns:a16="http://schemas.microsoft.com/office/drawing/2014/main" id="{485CCA9C-D3DB-42CE-96A5-1D49B5775F73}"/>
              </a:ext>
            </a:extLst>
          </p:cNvPr>
          <p:cNvPicPr>
            <a:picLocks noChangeAspect="1"/>
          </p:cNvPicPr>
          <p:nvPr/>
        </p:nvPicPr>
        <p:blipFill>
          <a:blip r:embed="rId3"/>
          <a:stretch>
            <a:fillRect/>
          </a:stretch>
        </p:blipFill>
        <p:spPr>
          <a:xfrm>
            <a:off x="1652631" y="636314"/>
            <a:ext cx="10135395" cy="5798042"/>
          </a:xfrm>
          <a:prstGeom prst="rect">
            <a:avLst/>
          </a:prstGeom>
        </p:spPr>
      </p:pic>
    </p:spTree>
    <p:extLst>
      <p:ext uri="{BB962C8B-B14F-4D97-AF65-F5344CB8AC3E}">
        <p14:creationId xmlns:p14="http://schemas.microsoft.com/office/powerpoint/2010/main" val="964204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4A21B03C-5165-46F4-B2EE-D401232930A3}"/>
              </a:ext>
            </a:extLst>
          </p:cNvPr>
          <p:cNvSpPr/>
          <p:nvPr/>
        </p:nvSpPr>
        <p:spPr>
          <a:xfrm>
            <a:off x="1532466" y="229230"/>
            <a:ext cx="1306286" cy="124278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sp>
      <p:graphicFrame>
        <p:nvGraphicFramePr>
          <p:cNvPr id="4" name="Table 3">
            <a:extLst>
              <a:ext uri="{FF2B5EF4-FFF2-40B4-BE49-F238E27FC236}">
                <a16:creationId xmlns:a16="http://schemas.microsoft.com/office/drawing/2014/main" id="{B06EDEC8-7F1F-41E8-AF50-403D9E3EDB33}"/>
              </a:ext>
            </a:extLst>
          </p:cNvPr>
          <p:cNvGraphicFramePr>
            <a:graphicFrameLocks noGrp="1"/>
          </p:cNvGraphicFramePr>
          <p:nvPr>
            <p:extLst>
              <p:ext uri="{D42A27DB-BD31-4B8C-83A1-F6EECF244321}">
                <p14:modId xmlns:p14="http://schemas.microsoft.com/office/powerpoint/2010/main" val="124005244"/>
              </p:ext>
            </p:extLst>
          </p:nvPr>
        </p:nvGraphicFramePr>
        <p:xfrm>
          <a:off x="1954893" y="1705428"/>
          <a:ext cx="8960155" cy="2989942"/>
        </p:xfrm>
        <a:graphic>
          <a:graphicData uri="http://schemas.openxmlformats.org/drawingml/2006/table">
            <a:tbl>
              <a:tblPr firstRow="1" bandRow="1">
                <a:tableStyleId>{5C22544A-7EE6-4342-B048-85BDC9FD1C3A}</a:tableStyleId>
              </a:tblPr>
              <a:tblGrid>
                <a:gridCol w="1146686">
                  <a:extLst>
                    <a:ext uri="{9D8B030D-6E8A-4147-A177-3AD203B41FA5}">
                      <a16:colId xmlns:a16="http://schemas.microsoft.com/office/drawing/2014/main" val="4255388034"/>
                    </a:ext>
                  </a:extLst>
                </a:gridCol>
                <a:gridCol w="2733381">
                  <a:extLst>
                    <a:ext uri="{9D8B030D-6E8A-4147-A177-3AD203B41FA5}">
                      <a16:colId xmlns:a16="http://schemas.microsoft.com/office/drawing/2014/main" val="737985667"/>
                    </a:ext>
                  </a:extLst>
                </a:gridCol>
                <a:gridCol w="2840049">
                  <a:extLst>
                    <a:ext uri="{9D8B030D-6E8A-4147-A177-3AD203B41FA5}">
                      <a16:colId xmlns:a16="http://schemas.microsoft.com/office/drawing/2014/main" val="1945210272"/>
                    </a:ext>
                  </a:extLst>
                </a:gridCol>
                <a:gridCol w="2240039">
                  <a:extLst>
                    <a:ext uri="{9D8B030D-6E8A-4147-A177-3AD203B41FA5}">
                      <a16:colId xmlns:a16="http://schemas.microsoft.com/office/drawing/2014/main" val="2569708753"/>
                    </a:ext>
                  </a:extLst>
                </a:gridCol>
              </a:tblGrid>
              <a:tr h="344714">
                <a:tc>
                  <a:txBody>
                    <a:bodyPr/>
                    <a:lstStyle/>
                    <a:p>
                      <a:r>
                        <a:rPr lang="en-GB" sz="1100">
                          <a:latin typeface="Malgun Gothic" panose="020B0503020000020004" pitchFamily="34" charset="-127"/>
                          <a:ea typeface="Malgun Gothic" panose="020B0503020000020004" pitchFamily="34" charset="-127"/>
                        </a:rPr>
                        <a:t>Term</a:t>
                      </a:r>
                    </a:p>
                  </a:txBody>
                  <a:tcPr marL="65314" marR="65314" marT="32657" marB="32657"/>
                </a:tc>
                <a:tc>
                  <a:txBody>
                    <a:bodyPr/>
                    <a:lstStyle/>
                    <a:p>
                      <a:r>
                        <a:rPr lang="en-GB" sz="1100">
                          <a:latin typeface="Malgun Gothic" panose="020B0503020000020004" pitchFamily="34" charset="-127"/>
                          <a:ea typeface="Malgun Gothic" panose="020B0503020000020004" pitchFamily="34" charset="-127"/>
                        </a:rPr>
                        <a:t>1</a:t>
                      </a:r>
                    </a:p>
                  </a:txBody>
                  <a:tcPr marL="65314" marR="65314" marT="32657" marB="32657"/>
                </a:tc>
                <a:tc>
                  <a:txBody>
                    <a:bodyPr/>
                    <a:lstStyle/>
                    <a:p>
                      <a:r>
                        <a:rPr lang="en-GB" sz="1100">
                          <a:latin typeface="Malgun Gothic" panose="020B0503020000020004" pitchFamily="34" charset="-127"/>
                          <a:ea typeface="Malgun Gothic" panose="020B0503020000020004" pitchFamily="34" charset="-127"/>
                        </a:rPr>
                        <a:t>2</a:t>
                      </a:r>
                    </a:p>
                  </a:txBody>
                  <a:tcPr marL="65314" marR="65314" marT="32657" marB="32657"/>
                </a:tc>
                <a:tc>
                  <a:txBody>
                    <a:bodyPr/>
                    <a:lstStyle/>
                    <a:p>
                      <a:r>
                        <a:rPr lang="en-GB" sz="1100">
                          <a:latin typeface="Malgun Gothic" panose="020B0503020000020004" pitchFamily="34" charset="-127"/>
                          <a:ea typeface="Malgun Gothic" panose="020B0503020000020004" pitchFamily="34" charset="-127"/>
                        </a:rPr>
                        <a:t>3</a:t>
                      </a:r>
                    </a:p>
                  </a:txBody>
                  <a:tcPr marL="65314" marR="65314" marT="32657" marB="32657"/>
                </a:tc>
                <a:extLst>
                  <a:ext uri="{0D108BD9-81ED-4DB2-BD59-A6C34878D82A}">
                    <a16:rowId xmlns:a16="http://schemas.microsoft.com/office/drawing/2014/main" val="1953012476"/>
                  </a:ext>
                </a:extLst>
              </a:tr>
              <a:tr h="966107">
                <a:tc>
                  <a:txBody>
                    <a:bodyPr/>
                    <a:lstStyle/>
                    <a:p>
                      <a:r>
                        <a:rPr lang="en-GB" sz="1100">
                          <a:solidFill>
                            <a:srgbClr val="002060"/>
                          </a:solidFill>
                          <a:latin typeface="Malgun Gothic" panose="020B0503020000020004" pitchFamily="34" charset="-127"/>
                          <a:ea typeface="Malgun Gothic" panose="020B0503020000020004" pitchFamily="34" charset="-127"/>
                        </a:rPr>
                        <a:t>Year 10</a:t>
                      </a:r>
                    </a:p>
                  </a:txBody>
                  <a:tcPr marL="65314" marR="65314" marT="32657" marB="32657"/>
                </a:tc>
                <a:tc>
                  <a:txBody>
                    <a:bodyPr/>
                    <a:lstStyle/>
                    <a:p>
                      <a:r>
                        <a:rPr lang="en-GB" sz="1100" b="1">
                          <a:solidFill>
                            <a:schemeClr val="tx1"/>
                          </a:solidFill>
                          <a:latin typeface="Malgun Gothic" panose="020B0503020000020004" pitchFamily="34" charset="-127"/>
                          <a:ea typeface="Malgun Gothic" panose="020B0503020000020004" pitchFamily="34" charset="-127"/>
                        </a:rPr>
                        <a:t>1a: </a:t>
                      </a:r>
                      <a:r>
                        <a:rPr lang="en-GB" sz="1100">
                          <a:solidFill>
                            <a:schemeClr val="tx1"/>
                          </a:solidFill>
                          <a:latin typeface="Malgun Gothic" panose="020B0503020000020004" pitchFamily="34" charset="-127"/>
                          <a:ea typeface="Malgun Gothic" panose="020B0503020000020004" pitchFamily="34" charset="-127"/>
                        </a:rPr>
                        <a:t>Interests and Skills Profile – what makes you good at this subject? How will your skills transfer into the world of work?</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1b. </a:t>
                      </a:r>
                      <a:r>
                        <a:rPr lang="en-GB" sz="1100">
                          <a:solidFill>
                            <a:schemeClr val="tx1"/>
                          </a:solidFill>
                          <a:latin typeface="Malgun Gothic" panose="020B0503020000020004" pitchFamily="34" charset="-127"/>
                          <a:ea typeface="Malgun Gothic" panose="020B0503020000020004" pitchFamily="34" charset="-127"/>
                        </a:rPr>
                        <a:t>Preparing to go on work experience. How is skill development in my subject helping you prepare?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2a. </a:t>
                      </a:r>
                      <a:r>
                        <a:rPr lang="en-GB" sz="1100">
                          <a:solidFill>
                            <a:schemeClr val="tx1"/>
                          </a:solidFill>
                          <a:latin typeface="Malgun Gothic" panose="020B0503020000020004" pitchFamily="34" charset="-127"/>
                          <a:ea typeface="Malgun Gothic" panose="020B0503020000020004" pitchFamily="34" charset="-127"/>
                        </a:rPr>
                        <a:t>In person, hybrid, remote. What works best for your subject sector?</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2b. </a:t>
                      </a:r>
                      <a:r>
                        <a:rPr lang="en-GB" sz="1100">
                          <a:solidFill>
                            <a:schemeClr val="tx1"/>
                          </a:solidFill>
                          <a:latin typeface="Malgun Gothic" panose="020B0503020000020004" pitchFamily="34" charset="-127"/>
                          <a:ea typeface="Malgun Gothic" panose="020B0503020000020004" pitchFamily="34" charset="-127"/>
                        </a:rPr>
                        <a:t>Taking control of your career journey. How to overcome potential barriers</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3a. </a:t>
                      </a:r>
                      <a:r>
                        <a:rPr lang="en-GB" sz="1100">
                          <a:solidFill>
                            <a:schemeClr val="tx1"/>
                          </a:solidFill>
                          <a:latin typeface="Malgun Gothic" panose="020B0503020000020004" pitchFamily="34" charset="-127"/>
                          <a:ea typeface="Malgun Gothic" panose="020B0503020000020004" pitchFamily="34" charset="-127"/>
                        </a:rPr>
                        <a:t>Wellbeing in the workplace. Discuss jobs linked to your subject and the possible challenges employees may face.</a:t>
                      </a:r>
                    </a:p>
                    <a:p>
                      <a:endParaRPr lang="en-GB" sz="1100" b="1">
                        <a:solidFill>
                          <a:schemeClr val="tx1"/>
                        </a:solidFill>
                        <a:latin typeface="Malgun Gothic" panose="020B0503020000020004" pitchFamily="34" charset="-127"/>
                        <a:ea typeface="Malgun Gothic" panose="020B0503020000020004" pitchFamily="34" charset="-127"/>
                      </a:endParaRPr>
                    </a:p>
                    <a:p>
                      <a:r>
                        <a:rPr lang="en-GB" sz="1100" b="1">
                          <a:solidFill>
                            <a:schemeClr val="tx1"/>
                          </a:solidFill>
                          <a:latin typeface="Malgun Gothic" panose="020B0503020000020004" pitchFamily="34" charset="-127"/>
                          <a:ea typeface="Malgun Gothic" panose="020B0503020000020004" pitchFamily="34" charset="-127"/>
                        </a:rPr>
                        <a:t>3b. </a:t>
                      </a:r>
                      <a:r>
                        <a:rPr lang="en-GB" sz="1100">
                          <a:solidFill>
                            <a:schemeClr val="tx1"/>
                          </a:solidFill>
                          <a:latin typeface="Malgun Gothic" panose="020B0503020000020004" pitchFamily="34" charset="-127"/>
                          <a:ea typeface="Malgun Gothic" panose="020B0503020000020004" pitchFamily="34" charset="-127"/>
                        </a:rPr>
                        <a:t>What are my employability skills? How does my subject make students employable.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extLst>
                  <a:ext uri="{0D108BD9-81ED-4DB2-BD59-A6C34878D82A}">
                    <a16:rowId xmlns:a16="http://schemas.microsoft.com/office/drawing/2014/main" val="2287100114"/>
                  </a:ext>
                </a:extLst>
              </a:tr>
              <a:tr h="1066524">
                <a:tc>
                  <a:txBody>
                    <a:bodyPr/>
                    <a:lstStyle/>
                    <a:p>
                      <a:r>
                        <a:rPr lang="en-GB" sz="1100">
                          <a:solidFill>
                            <a:srgbClr val="002060"/>
                          </a:solidFill>
                          <a:latin typeface="Malgun Gothic" panose="020B0503020000020004" pitchFamily="34" charset="-127"/>
                          <a:ea typeface="Malgun Gothic" panose="020B0503020000020004" pitchFamily="34" charset="-127"/>
                        </a:rPr>
                        <a:t>Year 11</a:t>
                      </a:r>
                    </a:p>
                  </a:txBody>
                  <a:tcPr marL="65314" marR="65314" marT="32657" marB="32657"/>
                </a:tc>
                <a:tc>
                  <a:txBody>
                    <a:bodyPr/>
                    <a:lstStyle/>
                    <a:p>
                      <a:r>
                        <a:rPr lang="en-GB" sz="1100" b="1">
                          <a:solidFill>
                            <a:schemeClr val="tx1"/>
                          </a:solidFill>
                          <a:latin typeface="Malgun Gothic" panose="020B0503020000020004" pitchFamily="34" charset="-127"/>
                          <a:ea typeface="Malgun Gothic" panose="020B0503020000020004" pitchFamily="34" charset="-127"/>
                        </a:rPr>
                        <a:t>1a. </a:t>
                      </a:r>
                      <a:r>
                        <a:rPr lang="en-GB" sz="1100">
                          <a:solidFill>
                            <a:schemeClr val="tx1"/>
                          </a:solidFill>
                          <a:latin typeface="Malgun Gothic" panose="020B0503020000020004" pitchFamily="34" charset="-127"/>
                          <a:ea typeface="Malgun Gothic" panose="020B0503020000020004" pitchFamily="34" charset="-127"/>
                        </a:rPr>
                        <a:t>Post 16 Choices in my subject</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1b. </a:t>
                      </a:r>
                      <a:r>
                        <a:rPr lang="en-GB" sz="1100">
                          <a:solidFill>
                            <a:schemeClr val="tx1"/>
                          </a:solidFill>
                          <a:latin typeface="Malgun Gothic" panose="020B0503020000020004" pitchFamily="34" charset="-127"/>
                          <a:ea typeface="Malgun Gothic" panose="020B0503020000020004" pitchFamily="34" charset="-127"/>
                        </a:rPr>
                        <a:t>Decision making – choosing your post 16 pathway. What pathways are available linked to your subject?</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r>
                        <a:rPr lang="en-GB" sz="1100" b="1">
                          <a:solidFill>
                            <a:schemeClr val="tx1"/>
                          </a:solidFill>
                          <a:latin typeface="Malgun Gothic" panose="020B0503020000020004" pitchFamily="34" charset="-127"/>
                          <a:ea typeface="Malgun Gothic" panose="020B0503020000020004" pitchFamily="34" charset="-127"/>
                        </a:rPr>
                        <a:t>2a. </a:t>
                      </a:r>
                      <a:r>
                        <a:rPr lang="en-GB" sz="1100">
                          <a:solidFill>
                            <a:schemeClr val="tx1"/>
                          </a:solidFill>
                          <a:latin typeface="Malgun Gothic" panose="020B0503020000020004" pitchFamily="34" charset="-127"/>
                          <a:ea typeface="Malgun Gothic" panose="020B0503020000020004" pitchFamily="34" charset="-127"/>
                        </a:rPr>
                        <a:t>Money talks – apprenticeships vs higher education in your subject</a:t>
                      </a:r>
                    </a:p>
                    <a:p>
                      <a:endParaRPr lang="en-GB" sz="1100" b="1">
                        <a:solidFill>
                          <a:schemeClr val="tx1"/>
                        </a:solidFill>
                        <a:latin typeface="Malgun Gothic" panose="020B0503020000020004" pitchFamily="34" charset="-127"/>
                        <a:ea typeface="Malgun Gothic" panose="020B0503020000020004" pitchFamily="34" charset="-127"/>
                      </a:endParaRP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solidFill>
                      <a:schemeClr val="bg2">
                        <a:lumMod val="75000"/>
                      </a:schemeClr>
                    </a:solidFill>
                  </a:tcPr>
                </a:tc>
                <a:extLst>
                  <a:ext uri="{0D108BD9-81ED-4DB2-BD59-A6C34878D82A}">
                    <a16:rowId xmlns:a16="http://schemas.microsoft.com/office/drawing/2014/main" val="2707672348"/>
                  </a:ext>
                </a:extLst>
              </a:tr>
            </a:tbl>
          </a:graphicData>
        </a:graphic>
      </p:graphicFrame>
      <p:sp>
        <p:nvSpPr>
          <p:cNvPr id="5" name="TextBox 4">
            <a:extLst>
              <a:ext uri="{FF2B5EF4-FFF2-40B4-BE49-F238E27FC236}">
                <a16:creationId xmlns:a16="http://schemas.microsoft.com/office/drawing/2014/main" id="{9430FE9A-D47F-4D7D-9104-3B82F5C86F1B}"/>
              </a:ext>
            </a:extLst>
          </p:cNvPr>
          <p:cNvSpPr txBox="1"/>
          <p:nvPr/>
        </p:nvSpPr>
        <p:spPr>
          <a:xfrm>
            <a:off x="3059178" y="452694"/>
            <a:ext cx="6458857" cy="795859"/>
          </a:xfrm>
          <a:prstGeom prst="rect">
            <a:avLst/>
          </a:prstGeom>
          <a:noFill/>
        </p:spPr>
        <p:txBody>
          <a:bodyPr wrap="square" rtlCol="0">
            <a:spAutoFit/>
          </a:bodyPr>
          <a:lstStyle/>
          <a:p>
            <a:r>
              <a:rPr lang="en-GB" sz="2286" b="1">
                <a:solidFill>
                  <a:srgbClr val="002060"/>
                </a:solidFill>
                <a:latin typeface="Malgun Gothic" panose="020B0503020000020004" pitchFamily="34" charset="-127"/>
                <a:ea typeface="Malgun Gothic" panose="020B0503020000020004" pitchFamily="34" charset="-127"/>
              </a:rPr>
              <a:t>WB Plan Upper School</a:t>
            </a:r>
          </a:p>
          <a:p>
            <a:r>
              <a:rPr lang="en-GB" sz="2286" b="1">
                <a:solidFill>
                  <a:srgbClr val="002060"/>
                </a:solidFill>
                <a:latin typeface="Malgun Gothic" panose="020B0503020000020004" pitchFamily="34" charset="-127"/>
                <a:ea typeface="Malgun Gothic" panose="020B0503020000020004" pitchFamily="34" charset="-127"/>
              </a:rPr>
              <a:t>Careers</a:t>
            </a:r>
            <a:endParaRPr lang="en-GB" sz="1286" b="1">
              <a:solidFill>
                <a:srgbClr val="00206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1781399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6920C2-C38D-A2B2-76EA-AC6707E76CFC}"/>
              </a:ext>
            </a:extLst>
          </p:cNvPr>
          <p:cNvPicPr>
            <a:picLocks noChangeAspect="1"/>
          </p:cNvPicPr>
          <p:nvPr/>
        </p:nvPicPr>
        <p:blipFill>
          <a:blip r:embed="rId2"/>
          <a:stretch>
            <a:fillRect/>
          </a:stretch>
        </p:blipFill>
        <p:spPr>
          <a:xfrm>
            <a:off x="1033373" y="0"/>
            <a:ext cx="10125255" cy="6858000"/>
          </a:xfrm>
          <a:prstGeom prst="rect">
            <a:avLst/>
          </a:prstGeom>
        </p:spPr>
      </p:pic>
    </p:spTree>
    <p:extLst>
      <p:ext uri="{BB962C8B-B14F-4D97-AF65-F5344CB8AC3E}">
        <p14:creationId xmlns:p14="http://schemas.microsoft.com/office/powerpoint/2010/main" val="145691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4A21B03C-5165-46F4-B2EE-D401232930A3}"/>
              </a:ext>
            </a:extLst>
          </p:cNvPr>
          <p:cNvSpPr/>
          <p:nvPr/>
        </p:nvSpPr>
        <p:spPr>
          <a:xfrm>
            <a:off x="1515533" y="321734"/>
            <a:ext cx="1306286" cy="124278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sp>
      <p:graphicFrame>
        <p:nvGraphicFramePr>
          <p:cNvPr id="5" name="Table 4">
            <a:extLst>
              <a:ext uri="{FF2B5EF4-FFF2-40B4-BE49-F238E27FC236}">
                <a16:creationId xmlns:a16="http://schemas.microsoft.com/office/drawing/2014/main" id="{C946D15E-38B8-47F6-B994-6488DF4A9A35}"/>
              </a:ext>
            </a:extLst>
          </p:cNvPr>
          <p:cNvGraphicFramePr>
            <a:graphicFrameLocks noGrp="1"/>
          </p:cNvGraphicFramePr>
          <p:nvPr>
            <p:extLst>
              <p:ext uri="{D42A27DB-BD31-4B8C-83A1-F6EECF244321}">
                <p14:modId xmlns:p14="http://schemas.microsoft.com/office/powerpoint/2010/main" val="3557134416"/>
              </p:ext>
            </p:extLst>
          </p:nvPr>
        </p:nvGraphicFramePr>
        <p:xfrm>
          <a:off x="3556750" y="1306551"/>
          <a:ext cx="5586498" cy="5321283"/>
        </p:xfrm>
        <a:graphic>
          <a:graphicData uri="http://schemas.openxmlformats.org/drawingml/2006/table">
            <a:tbl>
              <a:tblPr firstRow="1" firstCol="1" bandRow="1">
                <a:tableStyleId>{5C22544A-7EE6-4342-B048-85BDC9FD1C3A}</a:tableStyleId>
              </a:tblPr>
              <a:tblGrid>
                <a:gridCol w="1100666">
                  <a:extLst>
                    <a:ext uri="{9D8B030D-6E8A-4147-A177-3AD203B41FA5}">
                      <a16:colId xmlns:a16="http://schemas.microsoft.com/office/drawing/2014/main" val="3331396194"/>
                    </a:ext>
                  </a:extLst>
                </a:gridCol>
                <a:gridCol w="4485832">
                  <a:extLst>
                    <a:ext uri="{9D8B030D-6E8A-4147-A177-3AD203B41FA5}">
                      <a16:colId xmlns:a16="http://schemas.microsoft.com/office/drawing/2014/main" val="2623423395"/>
                    </a:ext>
                  </a:extLst>
                </a:gridCol>
              </a:tblGrid>
              <a:tr h="375711">
                <a:tc>
                  <a:txBody>
                    <a:bodyPr/>
                    <a:lstStyle/>
                    <a:p>
                      <a:pPr>
                        <a:lnSpc>
                          <a:spcPct val="115000"/>
                        </a:lnSpc>
                        <a:spcAft>
                          <a:spcPts val="1000"/>
                        </a:spcAft>
                      </a:pPr>
                      <a:r>
                        <a:rPr lang="en-US" sz="1100">
                          <a:effectLst/>
                          <a:latin typeface="Malgun Gothic"/>
                          <a:ea typeface="Malgun Gothic"/>
                        </a:rPr>
                        <a:t>Year Group</a:t>
                      </a:r>
                      <a:endParaRPr lang="en-GB" sz="1100">
                        <a:effectLst/>
                        <a:latin typeface="Malgun Gothic"/>
                        <a:ea typeface="Malgun Gothic"/>
                        <a:cs typeface="Times New Roman" panose="02020603050405020304" pitchFamily="18" charset="0"/>
                      </a:endParaRPr>
                    </a:p>
                  </a:txBody>
                  <a:tcPr marL="31277" marR="31277" marT="0" marB="0"/>
                </a:tc>
                <a:tc>
                  <a:txBody>
                    <a:bodyPr/>
                    <a:lstStyle/>
                    <a:p>
                      <a:pPr>
                        <a:lnSpc>
                          <a:spcPct val="115000"/>
                        </a:lnSpc>
                        <a:spcAft>
                          <a:spcPts val="1000"/>
                        </a:spcAft>
                      </a:pPr>
                      <a:r>
                        <a:rPr lang="en-US" sz="1100">
                          <a:effectLst/>
                          <a:latin typeface="Malgun Gothic" panose="020B0503020000020004" pitchFamily="34" charset="-127"/>
                          <a:ea typeface="Malgun Gothic" panose="020B0503020000020004" pitchFamily="34" charset="-127"/>
                        </a:rPr>
                        <a:t>Task</a:t>
                      </a:r>
                      <a:endParaRPr lang="en-GB" sz="11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extLst>
                  <a:ext uri="{0D108BD9-81ED-4DB2-BD59-A6C34878D82A}">
                    <a16:rowId xmlns:a16="http://schemas.microsoft.com/office/drawing/2014/main" val="3833726445"/>
                  </a:ext>
                </a:extLst>
              </a:tr>
              <a:tr h="1020256">
                <a:tc>
                  <a:txBody>
                    <a:bodyPr/>
                    <a:lstStyle/>
                    <a:p>
                      <a:pPr>
                        <a:lnSpc>
                          <a:spcPct val="115000"/>
                        </a:lnSpc>
                        <a:spcAft>
                          <a:spcPts val="1000"/>
                        </a:spcAft>
                      </a:pPr>
                      <a:r>
                        <a:rPr lang="en-US" sz="1100">
                          <a:effectLst/>
                          <a:latin typeface="Malgun Gothic" panose="020B0503020000020004" pitchFamily="34" charset="-127"/>
                          <a:ea typeface="Malgun Gothic" panose="020B0503020000020004" pitchFamily="34" charset="-127"/>
                        </a:rPr>
                        <a:t>Year 7</a:t>
                      </a:r>
                      <a:endParaRPr lang="en-GB" sz="11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GB" sz="1100" b="1">
                          <a:effectLst/>
                          <a:latin typeface="Malgun Gothic"/>
                          <a:ea typeface="Malgun Gothic"/>
                          <a:cs typeface="Times New Roman"/>
                        </a:rPr>
                        <a:t>Term 3A – relationships</a:t>
                      </a:r>
                    </a:p>
                    <a:p>
                      <a:pPr lvl="0">
                        <a:lnSpc>
                          <a:spcPct val="114999"/>
                        </a:lnSpc>
                        <a:spcAft>
                          <a:spcPts val="1000"/>
                        </a:spcAft>
                        <a:buNone/>
                      </a:pPr>
                      <a:r>
                        <a:rPr lang="en-GB" sz="1100" b="0">
                          <a:effectLst/>
                          <a:latin typeface="Malgun Gothic"/>
                          <a:ea typeface="Malgun Gothic"/>
                          <a:cs typeface="Times New Roman"/>
                        </a:rPr>
                        <a:t>Students to create an infographic using Adobe software about healthy and safe relationships. Students will use picture, icon and graphs in their infographic</a:t>
                      </a: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100">
                          <a:effectLst/>
                          <a:latin typeface="Malgun Gothic"/>
                          <a:ea typeface="Malgun Gothic"/>
                          <a:cs typeface="Times New Roman"/>
                        </a:rPr>
                        <a:t>Link with further info about the task and resources:</a:t>
                      </a:r>
                    </a:p>
                    <a:p>
                      <a:pPr>
                        <a:lnSpc>
                          <a:spcPct val="115000"/>
                        </a:lnSpc>
                        <a:spcAft>
                          <a:spcPts val="1000"/>
                        </a:spcAft>
                      </a:pPr>
                      <a:endParaRPr lang="en-GB" sz="11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extLst>
                  <a:ext uri="{0D108BD9-81ED-4DB2-BD59-A6C34878D82A}">
                    <a16:rowId xmlns:a16="http://schemas.microsoft.com/office/drawing/2014/main" val="3751893122"/>
                  </a:ext>
                </a:extLst>
              </a:tr>
              <a:tr h="1366170">
                <a:tc>
                  <a:txBody>
                    <a:bodyPr/>
                    <a:lstStyle/>
                    <a:p>
                      <a:pPr>
                        <a:lnSpc>
                          <a:spcPct val="115000"/>
                        </a:lnSpc>
                        <a:spcAft>
                          <a:spcPts val="1000"/>
                        </a:spcAft>
                      </a:pPr>
                      <a:r>
                        <a:rPr lang="en-US" sz="1100">
                          <a:effectLst/>
                          <a:latin typeface="Malgun Gothic"/>
                          <a:ea typeface="Malgun Gothic"/>
                        </a:rPr>
                        <a:t>Year 8</a:t>
                      </a:r>
                      <a:endParaRPr lang="en-GB" sz="1100">
                        <a:effectLst/>
                        <a:latin typeface="Malgun Gothic"/>
                        <a:ea typeface="Malgun Gothic"/>
                        <a:cs typeface="Times New Roman" panose="02020603050405020304" pitchFamily="18" charset="0"/>
                      </a:endParaRPr>
                    </a:p>
                  </a:txBody>
                  <a:tcPr marL="31277" marR="31277" marT="0" marB="0"/>
                </a:tc>
                <a:tc>
                  <a:txBody>
                    <a:bodyPr/>
                    <a:lstStyle/>
                    <a:p>
                      <a:pPr lvl="0">
                        <a:lnSpc>
                          <a:spcPct val="114999"/>
                        </a:lnSpc>
                        <a:spcAft>
                          <a:spcPts val="1000"/>
                        </a:spcAft>
                        <a:buNone/>
                      </a:pPr>
                      <a:r>
                        <a:rPr lang="en-GB" sz="1100" b="1" i="0" u="none" strike="noStrike" noProof="0">
                          <a:solidFill>
                            <a:srgbClr val="000000"/>
                          </a:solidFill>
                          <a:effectLst/>
                          <a:latin typeface="Malgun Gothic"/>
                        </a:rPr>
                        <a:t>Term 3A – relationships</a:t>
                      </a:r>
                      <a:endParaRPr lang="en-GB" sz="1100" b="0" i="0" u="none" strike="noStrike" noProof="0">
                        <a:solidFill>
                          <a:srgbClr val="000000"/>
                        </a:solidFill>
                        <a:effectLst/>
                        <a:latin typeface="Malgun Gothic"/>
                        <a:ea typeface="Malgun Gothic" panose="020B0503020000020004" pitchFamily="34" charset="-127"/>
                        <a:cs typeface="Times New Roman" panose="02020603050405020304" pitchFamily="18" charset="0"/>
                      </a:endParaRPr>
                    </a:p>
                    <a:p>
                      <a:pPr lvl="0">
                        <a:lnSpc>
                          <a:spcPct val="114999"/>
                        </a:lnSpc>
                        <a:spcAft>
                          <a:spcPts val="1000"/>
                        </a:spcAft>
                        <a:buNone/>
                      </a:pPr>
                      <a:r>
                        <a:rPr lang="en-GB" sz="1100" b="0" i="0" u="none" strike="noStrike" noProof="0">
                          <a:solidFill>
                            <a:srgbClr val="000000"/>
                          </a:solidFill>
                          <a:effectLst/>
                          <a:latin typeface="Malgun Gothic"/>
                        </a:rPr>
                        <a:t>Students to create an infographic using Adobe software about healthy and safe relationships. Students will use picture, icon and graphs in their infographic, it will also include an animated character.</a:t>
                      </a:r>
                      <a:endParaRPr lang="en-GB"/>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100">
                          <a:effectLst/>
                          <a:latin typeface="Malgun Gothic" panose="020B0503020000020004" pitchFamily="34" charset="-127"/>
                          <a:ea typeface="Malgun Gothic" panose="020B0503020000020004" pitchFamily="34" charset="-127"/>
                          <a:cs typeface="Times New Roman" panose="02020603050405020304" pitchFamily="18" charset="0"/>
                        </a:rPr>
                        <a:t>Link with further info about the task and resources:</a:t>
                      </a:r>
                    </a:p>
                    <a:p>
                      <a:pPr>
                        <a:lnSpc>
                          <a:spcPct val="115000"/>
                        </a:lnSpc>
                        <a:spcAft>
                          <a:spcPts val="1000"/>
                        </a:spcAft>
                      </a:pPr>
                      <a:endParaRPr lang="en-GB" sz="1100" b="1">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extLst>
                  <a:ext uri="{0D108BD9-81ED-4DB2-BD59-A6C34878D82A}">
                    <a16:rowId xmlns:a16="http://schemas.microsoft.com/office/drawing/2014/main" val="826096729"/>
                  </a:ext>
                </a:extLst>
              </a:tr>
              <a:tr h="1366170">
                <a:tc>
                  <a:txBody>
                    <a:bodyPr/>
                    <a:lstStyle/>
                    <a:p>
                      <a:pPr>
                        <a:lnSpc>
                          <a:spcPct val="115000"/>
                        </a:lnSpc>
                        <a:spcAft>
                          <a:spcPts val="1000"/>
                        </a:spcAft>
                      </a:pPr>
                      <a:r>
                        <a:rPr lang="en-US" sz="1100">
                          <a:effectLst/>
                          <a:latin typeface="Malgun Gothic"/>
                          <a:ea typeface="Malgun Gothic"/>
                        </a:rPr>
                        <a:t>Year 9</a:t>
                      </a:r>
                      <a:endParaRPr lang="en-GB" sz="1100">
                        <a:effectLst/>
                        <a:latin typeface="Malgun Gothic"/>
                        <a:ea typeface="Malgun Gothic"/>
                        <a:cs typeface="Times New Roman" panose="02020603050405020304" pitchFamily="18" charset="0"/>
                      </a:endParaRPr>
                    </a:p>
                  </a:txBody>
                  <a:tcPr marL="31277" marR="31277" marT="0" marB="0"/>
                </a:tc>
                <a:tc>
                  <a:txBody>
                    <a:bodyPr/>
                    <a:lstStyle/>
                    <a:p>
                      <a:pPr>
                        <a:lnSpc>
                          <a:spcPct val="115000"/>
                        </a:lnSpc>
                        <a:spcAft>
                          <a:spcPts val="1000"/>
                        </a:spcAft>
                      </a:pPr>
                      <a:r>
                        <a:rPr lang="en-GB" sz="1100" b="1" i="0" u="none" strike="noStrike" noProof="0">
                          <a:solidFill>
                            <a:srgbClr val="000000"/>
                          </a:solidFill>
                          <a:effectLst/>
                          <a:latin typeface="Malgun Gothic"/>
                        </a:rPr>
                        <a:t>Term 3A – relationships</a:t>
                      </a:r>
                      <a:endParaRPr lang="en-GB" sz="1100" b="0" i="0" u="none" strike="noStrike" noProof="0">
                        <a:solidFill>
                          <a:srgbClr val="000000"/>
                        </a:solidFill>
                        <a:effectLst/>
                        <a:latin typeface="Malgun Gothic"/>
                        <a:ea typeface="Malgun Gothic" panose="020B0503020000020004" pitchFamily="34" charset="-127"/>
                        <a:cs typeface="Times New Roman" panose="02020603050405020304" pitchFamily="18" charset="0"/>
                      </a:endParaRPr>
                    </a:p>
                    <a:p>
                      <a:pPr lvl="0">
                        <a:lnSpc>
                          <a:spcPct val="114999"/>
                        </a:lnSpc>
                        <a:spcAft>
                          <a:spcPts val="1000"/>
                        </a:spcAft>
                        <a:buNone/>
                      </a:pPr>
                      <a:r>
                        <a:rPr lang="en-GB" sz="1100" b="0" i="0" u="none" strike="noStrike" noProof="0">
                          <a:solidFill>
                            <a:srgbClr val="000000"/>
                          </a:solidFill>
                          <a:effectLst/>
                          <a:latin typeface="Malgun Gothic"/>
                        </a:rPr>
                        <a:t>Students to create an infographic using Adobe software about healthy and safe relationships. Students will use picture, icon and graphs in their infographic, it will also include an animated character. Text must have headings and </a:t>
                      </a:r>
                      <a:r>
                        <a:rPr lang="en-GB" sz="1100" b="0" i="0" u="none" strike="noStrike" noProof="0" err="1">
                          <a:solidFill>
                            <a:srgbClr val="000000"/>
                          </a:solidFill>
                          <a:effectLst/>
                          <a:latin typeface="Malgun Gothic"/>
                        </a:rPr>
                        <a:t>laguage</a:t>
                      </a:r>
                      <a:r>
                        <a:rPr lang="en-GB" sz="1100" b="0" i="0" u="none" strike="noStrike" noProof="0">
                          <a:solidFill>
                            <a:srgbClr val="000000"/>
                          </a:solidFill>
                          <a:effectLst/>
                          <a:latin typeface="Malgun Gothic"/>
                        </a:rPr>
                        <a:t> must be formal.</a:t>
                      </a:r>
                      <a:endParaRPr lang="en-GB"/>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100">
                          <a:effectLst/>
                          <a:latin typeface="Malgun Gothic" panose="020B0503020000020004" pitchFamily="34" charset="-127"/>
                          <a:ea typeface="Malgun Gothic" panose="020B0503020000020004" pitchFamily="34" charset="-127"/>
                          <a:cs typeface="Times New Roman" panose="02020603050405020304" pitchFamily="18" charset="0"/>
                        </a:rPr>
                        <a:t>Link with further info about the task and resources:</a:t>
                      </a:r>
                    </a:p>
                    <a:p>
                      <a:pPr marL="0" marR="0" lvl="0" indent="0" algn="l">
                        <a:lnSpc>
                          <a:spcPct val="114999"/>
                        </a:lnSpc>
                        <a:spcBef>
                          <a:spcPts val="0"/>
                        </a:spcBef>
                        <a:spcAft>
                          <a:spcPts val="1000"/>
                        </a:spcAft>
                        <a:buClrTx/>
                        <a:buSzTx/>
                        <a:buFontTx/>
                        <a:buNone/>
                      </a:pPr>
                      <a:endParaRPr lang="en-GB" sz="1100">
                        <a:effectLst/>
                        <a:latin typeface="Malgun Gothic"/>
                        <a:ea typeface="Malgun Gothic"/>
                        <a:cs typeface="Times New Roman"/>
                      </a:endParaRPr>
                    </a:p>
                  </a:txBody>
                  <a:tcPr marL="31277" marR="31277" marT="0" marB="0"/>
                </a:tc>
                <a:extLst>
                  <a:ext uri="{0D108BD9-81ED-4DB2-BD59-A6C34878D82A}">
                    <a16:rowId xmlns:a16="http://schemas.microsoft.com/office/drawing/2014/main" val="3563905420"/>
                  </a:ext>
                </a:extLst>
              </a:tr>
            </a:tbl>
          </a:graphicData>
        </a:graphic>
      </p:graphicFrame>
      <p:sp>
        <p:nvSpPr>
          <p:cNvPr id="6" name="TextBox 5">
            <a:extLst>
              <a:ext uri="{FF2B5EF4-FFF2-40B4-BE49-F238E27FC236}">
                <a16:creationId xmlns:a16="http://schemas.microsoft.com/office/drawing/2014/main" id="{6F5664D2-4A5B-41EF-A251-386AFD9AC608}"/>
              </a:ext>
            </a:extLst>
          </p:cNvPr>
          <p:cNvSpPr txBox="1"/>
          <p:nvPr/>
        </p:nvSpPr>
        <p:spPr>
          <a:xfrm>
            <a:off x="3025312" y="407031"/>
            <a:ext cx="6458857" cy="795859"/>
          </a:xfrm>
          <a:prstGeom prst="rect">
            <a:avLst/>
          </a:prstGeom>
          <a:noFill/>
        </p:spPr>
        <p:txBody>
          <a:bodyPr wrap="square" rtlCol="0">
            <a:spAutoFit/>
          </a:bodyPr>
          <a:lstStyle/>
          <a:p>
            <a:r>
              <a:rPr lang="en-GB" sz="2286" b="1">
                <a:solidFill>
                  <a:srgbClr val="002060"/>
                </a:solidFill>
                <a:latin typeface="Malgun Gothic" panose="020B0503020000020004" pitchFamily="34" charset="-127"/>
                <a:ea typeface="Malgun Gothic" panose="020B0503020000020004" pitchFamily="34" charset="-127"/>
              </a:rPr>
              <a:t>WB Plan</a:t>
            </a:r>
          </a:p>
          <a:p>
            <a:r>
              <a:rPr lang="en-GB" sz="2286" b="1">
                <a:solidFill>
                  <a:srgbClr val="002060"/>
                </a:solidFill>
                <a:latin typeface="Malgun Gothic" panose="020B0503020000020004" pitchFamily="34" charset="-127"/>
                <a:ea typeface="Malgun Gothic" panose="020B0503020000020004" pitchFamily="34" charset="-127"/>
              </a:rPr>
              <a:t>DCF Tasks</a:t>
            </a:r>
            <a:endParaRPr lang="en-GB" sz="1286" b="1">
              <a:solidFill>
                <a:srgbClr val="00206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721693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5DF344-DA6E-9006-934A-8D3FBD1CA0F9}"/>
              </a:ext>
            </a:extLst>
          </p:cNvPr>
          <p:cNvPicPr>
            <a:picLocks noChangeAspect="1"/>
          </p:cNvPicPr>
          <p:nvPr/>
        </p:nvPicPr>
        <p:blipFill>
          <a:blip r:embed="rId2"/>
          <a:stretch>
            <a:fillRect/>
          </a:stretch>
        </p:blipFill>
        <p:spPr>
          <a:xfrm>
            <a:off x="1641719" y="772136"/>
            <a:ext cx="8674100" cy="5675191"/>
          </a:xfrm>
          <a:prstGeom prst="rect">
            <a:avLst/>
          </a:prstGeom>
        </p:spPr>
      </p:pic>
      <p:sp>
        <p:nvSpPr>
          <p:cNvPr id="4" name="TextBox 3">
            <a:extLst>
              <a:ext uri="{FF2B5EF4-FFF2-40B4-BE49-F238E27FC236}">
                <a16:creationId xmlns:a16="http://schemas.microsoft.com/office/drawing/2014/main" id="{F0E99A48-181D-330A-C98A-B1336FAE11CF}"/>
              </a:ext>
            </a:extLst>
          </p:cNvPr>
          <p:cNvSpPr txBox="1"/>
          <p:nvPr/>
        </p:nvSpPr>
        <p:spPr>
          <a:xfrm>
            <a:off x="3286422" y="302201"/>
            <a:ext cx="5619155" cy="795859"/>
          </a:xfrm>
          <a:prstGeom prst="rect">
            <a:avLst/>
          </a:prstGeom>
          <a:noFill/>
        </p:spPr>
        <p:txBody>
          <a:bodyPr wrap="square" rtlCol="0">
            <a:spAutoFit/>
          </a:bodyPr>
          <a:lstStyle/>
          <a:p>
            <a:r>
              <a:rPr lang="en-GB" sz="2286" b="1">
                <a:solidFill>
                  <a:srgbClr val="002060"/>
                </a:solidFill>
                <a:latin typeface="Malgun Gothic" panose="020B0503020000020004" pitchFamily="34" charset="-127"/>
                <a:ea typeface="Malgun Gothic" panose="020B0503020000020004" pitchFamily="34" charset="-127"/>
              </a:rPr>
              <a:t>WB Plan</a:t>
            </a:r>
          </a:p>
          <a:p>
            <a:r>
              <a:rPr lang="en-GB" sz="2286" b="1">
                <a:solidFill>
                  <a:srgbClr val="002060"/>
                </a:solidFill>
                <a:latin typeface="Malgun Gothic" panose="020B0503020000020004" pitchFamily="34" charset="-127"/>
                <a:ea typeface="Malgun Gothic" panose="020B0503020000020004" pitchFamily="34" charset="-127"/>
              </a:rPr>
              <a:t>Literacy Progression</a:t>
            </a:r>
            <a:endParaRPr lang="en-GB" sz="1286" b="1">
              <a:solidFill>
                <a:srgbClr val="00206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1974518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C8A3E1-5687-CB9C-42D1-08FB9E829AB6}"/>
              </a:ext>
            </a:extLst>
          </p:cNvPr>
          <p:cNvPicPr>
            <a:picLocks noChangeAspect="1"/>
          </p:cNvPicPr>
          <p:nvPr/>
        </p:nvPicPr>
        <p:blipFill>
          <a:blip r:embed="rId2"/>
          <a:stretch>
            <a:fillRect/>
          </a:stretch>
        </p:blipFill>
        <p:spPr>
          <a:xfrm>
            <a:off x="1607649" y="1010993"/>
            <a:ext cx="8986472" cy="5500322"/>
          </a:xfrm>
          <a:prstGeom prst="rect">
            <a:avLst/>
          </a:prstGeom>
        </p:spPr>
      </p:pic>
      <p:sp>
        <p:nvSpPr>
          <p:cNvPr id="4" name="TextBox 3">
            <a:extLst>
              <a:ext uri="{FF2B5EF4-FFF2-40B4-BE49-F238E27FC236}">
                <a16:creationId xmlns:a16="http://schemas.microsoft.com/office/drawing/2014/main" id="{E8EB329E-D471-491D-2DE2-622FE93037F9}"/>
              </a:ext>
            </a:extLst>
          </p:cNvPr>
          <p:cNvSpPr txBox="1"/>
          <p:nvPr/>
        </p:nvSpPr>
        <p:spPr>
          <a:xfrm>
            <a:off x="3286422" y="302201"/>
            <a:ext cx="5619155" cy="795859"/>
          </a:xfrm>
          <a:prstGeom prst="rect">
            <a:avLst/>
          </a:prstGeom>
          <a:noFill/>
        </p:spPr>
        <p:txBody>
          <a:bodyPr wrap="square" rtlCol="0">
            <a:spAutoFit/>
          </a:bodyPr>
          <a:lstStyle/>
          <a:p>
            <a:r>
              <a:rPr lang="en-GB" sz="2286" b="1">
                <a:solidFill>
                  <a:srgbClr val="002060"/>
                </a:solidFill>
                <a:latin typeface="Malgun Gothic" panose="020B0503020000020004" pitchFamily="34" charset="-127"/>
                <a:ea typeface="Malgun Gothic" panose="020B0503020000020004" pitchFamily="34" charset="-127"/>
              </a:rPr>
              <a:t>WB Plan</a:t>
            </a:r>
          </a:p>
          <a:p>
            <a:r>
              <a:rPr lang="en-GB" sz="2286" b="1">
                <a:solidFill>
                  <a:srgbClr val="002060"/>
                </a:solidFill>
                <a:latin typeface="Malgun Gothic" panose="020B0503020000020004" pitchFamily="34" charset="-127"/>
                <a:ea typeface="Malgun Gothic" panose="020B0503020000020004" pitchFamily="34" charset="-127"/>
              </a:rPr>
              <a:t>Literacy Progression</a:t>
            </a:r>
            <a:endParaRPr lang="en-GB" sz="1286" b="1">
              <a:solidFill>
                <a:srgbClr val="00206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2246445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84D0A3-5FBF-B5C9-A416-489AE4F53F16}"/>
              </a:ext>
            </a:extLst>
          </p:cNvPr>
          <p:cNvPicPr>
            <a:picLocks noChangeAspect="1"/>
          </p:cNvPicPr>
          <p:nvPr/>
        </p:nvPicPr>
        <p:blipFill>
          <a:blip r:embed="rId2"/>
          <a:stretch>
            <a:fillRect/>
          </a:stretch>
        </p:blipFill>
        <p:spPr>
          <a:xfrm>
            <a:off x="1991701" y="969474"/>
            <a:ext cx="9009674" cy="5407514"/>
          </a:xfrm>
          <a:prstGeom prst="rect">
            <a:avLst/>
          </a:prstGeom>
        </p:spPr>
      </p:pic>
      <p:sp>
        <p:nvSpPr>
          <p:cNvPr id="4" name="TextBox 3">
            <a:extLst>
              <a:ext uri="{FF2B5EF4-FFF2-40B4-BE49-F238E27FC236}">
                <a16:creationId xmlns:a16="http://schemas.microsoft.com/office/drawing/2014/main" id="{D9351F40-DD2F-2146-C686-5C8B920BB3C5}"/>
              </a:ext>
            </a:extLst>
          </p:cNvPr>
          <p:cNvSpPr txBox="1"/>
          <p:nvPr/>
        </p:nvSpPr>
        <p:spPr>
          <a:xfrm>
            <a:off x="3286422" y="175201"/>
            <a:ext cx="5619155" cy="795859"/>
          </a:xfrm>
          <a:prstGeom prst="rect">
            <a:avLst/>
          </a:prstGeom>
          <a:noFill/>
        </p:spPr>
        <p:txBody>
          <a:bodyPr wrap="square" rtlCol="0">
            <a:spAutoFit/>
          </a:bodyPr>
          <a:lstStyle/>
          <a:p>
            <a:r>
              <a:rPr lang="en-GB" sz="2286" b="1">
                <a:solidFill>
                  <a:srgbClr val="002060"/>
                </a:solidFill>
                <a:latin typeface="Malgun Gothic" panose="020B0503020000020004" pitchFamily="34" charset="-127"/>
                <a:ea typeface="Malgun Gothic" panose="020B0503020000020004" pitchFamily="34" charset="-127"/>
              </a:rPr>
              <a:t>WB Plan</a:t>
            </a:r>
          </a:p>
          <a:p>
            <a:r>
              <a:rPr lang="en-GB" sz="2286" b="1">
                <a:solidFill>
                  <a:srgbClr val="002060"/>
                </a:solidFill>
                <a:latin typeface="Malgun Gothic" panose="020B0503020000020004" pitchFamily="34" charset="-127"/>
                <a:ea typeface="Malgun Gothic" panose="020B0503020000020004" pitchFamily="34" charset="-127"/>
              </a:rPr>
              <a:t>Literacy Progression</a:t>
            </a:r>
            <a:endParaRPr lang="en-GB" sz="1286" b="1">
              <a:solidFill>
                <a:srgbClr val="00206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2569275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4A21B03C-5165-46F4-B2EE-D401232930A3}"/>
              </a:ext>
            </a:extLst>
          </p:cNvPr>
          <p:cNvSpPr/>
          <p:nvPr/>
        </p:nvSpPr>
        <p:spPr>
          <a:xfrm>
            <a:off x="1617133" y="207037"/>
            <a:ext cx="1306286" cy="124278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sp>
      <p:sp>
        <p:nvSpPr>
          <p:cNvPr id="3" name="TextBox 2">
            <a:extLst>
              <a:ext uri="{FF2B5EF4-FFF2-40B4-BE49-F238E27FC236}">
                <a16:creationId xmlns:a16="http://schemas.microsoft.com/office/drawing/2014/main" id="{6D713FF7-4EA8-44DB-BCE8-907016EE52C7}"/>
              </a:ext>
            </a:extLst>
          </p:cNvPr>
          <p:cNvSpPr txBox="1"/>
          <p:nvPr/>
        </p:nvSpPr>
        <p:spPr>
          <a:xfrm>
            <a:off x="3286422" y="302201"/>
            <a:ext cx="5619155" cy="795859"/>
          </a:xfrm>
          <a:prstGeom prst="rect">
            <a:avLst/>
          </a:prstGeom>
          <a:noFill/>
        </p:spPr>
        <p:txBody>
          <a:bodyPr wrap="square" rtlCol="0">
            <a:spAutoFit/>
          </a:bodyPr>
          <a:lstStyle/>
          <a:p>
            <a:r>
              <a:rPr lang="en-GB" sz="2286" b="1">
                <a:solidFill>
                  <a:srgbClr val="002060"/>
                </a:solidFill>
                <a:latin typeface="Malgun Gothic" panose="020B0503020000020004" pitchFamily="34" charset="-127"/>
                <a:ea typeface="Malgun Gothic" panose="020B0503020000020004" pitchFamily="34" charset="-127"/>
              </a:rPr>
              <a:t>WB Plan</a:t>
            </a:r>
          </a:p>
          <a:p>
            <a:r>
              <a:rPr lang="en-GB" sz="2286" b="1">
                <a:solidFill>
                  <a:srgbClr val="002060"/>
                </a:solidFill>
                <a:latin typeface="Malgun Gothic" panose="020B0503020000020004" pitchFamily="34" charset="-127"/>
                <a:ea typeface="Malgun Gothic" panose="020B0503020000020004" pitchFamily="34" charset="-127"/>
              </a:rPr>
              <a:t>Literacy Progression</a:t>
            </a:r>
            <a:endParaRPr lang="en-GB" sz="1286" b="1">
              <a:solidFill>
                <a:srgbClr val="002060"/>
              </a:solidFill>
              <a:latin typeface="Malgun Gothic" panose="020B0503020000020004" pitchFamily="34" charset="-127"/>
              <a:ea typeface="Malgun Gothic" panose="020B0503020000020004" pitchFamily="34" charset="-127"/>
            </a:endParaRPr>
          </a:p>
        </p:txBody>
      </p:sp>
      <p:graphicFrame>
        <p:nvGraphicFramePr>
          <p:cNvPr id="5" name="Table 4">
            <a:extLst>
              <a:ext uri="{FF2B5EF4-FFF2-40B4-BE49-F238E27FC236}">
                <a16:creationId xmlns:a16="http://schemas.microsoft.com/office/drawing/2014/main" id="{B83E971E-5C76-429A-AAA0-73A280A7483C}"/>
              </a:ext>
            </a:extLst>
          </p:cNvPr>
          <p:cNvGraphicFramePr>
            <a:graphicFrameLocks noGrp="1"/>
          </p:cNvGraphicFramePr>
          <p:nvPr>
            <p:extLst>
              <p:ext uri="{D42A27DB-BD31-4B8C-83A1-F6EECF244321}">
                <p14:modId xmlns:p14="http://schemas.microsoft.com/office/powerpoint/2010/main" val="38744608"/>
              </p:ext>
            </p:extLst>
          </p:nvPr>
        </p:nvGraphicFramePr>
        <p:xfrm>
          <a:off x="805834" y="1449823"/>
          <a:ext cx="10200831" cy="5200449"/>
        </p:xfrm>
        <a:graphic>
          <a:graphicData uri="http://schemas.openxmlformats.org/drawingml/2006/table">
            <a:tbl>
              <a:tblPr firstRow="1" firstCol="1" bandRow="1">
                <a:tableStyleId>{5C22544A-7EE6-4342-B048-85BDC9FD1C3A}</a:tableStyleId>
              </a:tblPr>
              <a:tblGrid>
                <a:gridCol w="1065299">
                  <a:extLst>
                    <a:ext uri="{9D8B030D-6E8A-4147-A177-3AD203B41FA5}">
                      <a16:colId xmlns:a16="http://schemas.microsoft.com/office/drawing/2014/main" val="3331396194"/>
                    </a:ext>
                  </a:extLst>
                </a:gridCol>
                <a:gridCol w="2853266">
                  <a:extLst>
                    <a:ext uri="{9D8B030D-6E8A-4147-A177-3AD203B41FA5}">
                      <a16:colId xmlns:a16="http://schemas.microsoft.com/office/drawing/2014/main" val="2623423395"/>
                    </a:ext>
                  </a:extLst>
                </a:gridCol>
                <a:gridCol w="3039534">
                  <a:extLst>
                    <a:ext uri="{9D8B030D-6E8A-4147-A177-3AD203B41FA5}">
                      <a16:colId xmlns:a16="http://schemas.microsoft.com/office/drawing/2014/main" val="1501946297"/>
                    </a:ext>
                  </a:extLst>
                </a:gridCol>
                <a:gridCol w="3242732">
                  <a:extLst>
                    <a:ext uri="{9D8B030D-6E8A-4147-A177-3AD203B41FA5}">
                      <a16:colId xmlns:a16="http://schemas.microsoft.com/office/drawing/2014/main" val="1503562399"/>
                    </a:ext>
                  </a:extLst>
                </a:gridCol>
              </a:tblGrid>
              <a:tr h="181738">
                <a:tc>
                  <a:txBody>
                    <a:bodyPr/>
                    <a:lstStyle/>
                    <a:p>
                      <a:pPr>
                        <a:lnSpc>
                          <a:spcPct val="115000"/>
                        </a:lnSpc>
                        <a:spcAft>
                          <a:spcPts val="1000"/>
                        </a:spcAft>
                      </a:pPr>
                      <a:r>
                        <a:rPr lang="en-US" sz="900">
                          <a:effectLst/>
                          <a:latin typeface="Malgun Gothic" panose="020B0503020000020004" pitchFamily="34" charset="-127"/>
                          <a:ea typeface="Malgun Gothic" panose="020B0503020000020004" pitchFamily="34" charset="-127"/>
                        </a:rPr>
                        <a:t>Year Group</a:t>
                      </a:r>
                      <a:endParaRPr lang="en-GB" sz="9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900">
                          <a:effectLst/>
                          <a:latin typeface="Malgun Gothic" panose="020B0503020000020004" pitchFamily="34" charset="-127"/>
                          <a:ea typeface="Malgun Gothic" panose="020B0503020000020004" pitchFamily="34" charset="-127"/>
                        </a:rPr>
                        <a:t>Term 1: Changing Me</a:t>
                      </a:r>
                      <a:endParaRPr lang="en-GB" sz="9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900">
                          <a:effectLst/>
                          <a:latin typeface="Malgun Gothic" panose="020B0503020000020004" pitchFamily="34" charset="-127"/>
                          <a:ea typeface="Malgun Gothic" panose="020B0503020000020004" pitchFamily="34" charset="-127"/>
                        </a:rPr>
                        <a:t>Term 2: Dreams and Goals</a:t>
                      </a:r>
                      <a:endParaRPr lang="en-GB" sz="9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900">
                          <a:effectLst/>
                          <a:latin typeface="Malgun Gothic" panose="020B0503020000020004" pitchFamily="34" charset="-127"/>
                          <a:ea typeface="Malgun Gothic" panose="020B0503020000020004" pitchFamily="34" charset="-127"/>
                        </a:rPr>
                        <a:t>Term 3: Relationships</a:t>
                      </a:r>
                      <a:endParaRPr lang="en-GB" sz="9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extLst>
                  <a:ext uri="{0D108BD9-81ED-4DB2-BD59-A6C34878D82A}">
                    <a16:rowId xmlns:a16="http://schemas.microsoft.com/office/drawing/2014/main" val="3833726445"/>
                  </a:ext>
                </a:extLst>
              </a:tr>
              <a:tr h="751148">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Year 7</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growth, puberty, emotions</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Label diagrams, storytelling</a:t>
                      </a:r>
                      <a:br>
                        <a:rPr lang="en-US" sz="1050">
                          <a:effectLst/>
                          <a:latin typeface="Malgun Gothic" panose="020B0503020000020004" pitchFamily="34" charset="-127"/>
                          <a:ea typeface="Malgun Gothic" panose="020B0503020000020004" pitchFamily="34" charset="-127"/>
                        </a:rPr>
                      </a:br>
                      <a:r>
                        <a:rPr lang="en-US" sz="1050" err="1">
                          <a:effectLst/>
                          <a:latin typeface="Malgun Gothic" panose="020B0503020000020004" pitchFamily="34" charset="-127"/>
                          <a:ea typeface="Malgun Gothic" panose="020B0503020000020004" pitchFamily="34" charset="-127"/>
                        </a:rPr>
                        <a:t>Oracy</a:t>
                      </a:r>
                      <a:r>
                        <a:rPr lang="en-US" sz="1050">
                          <a:effectLst/>
                          <a:latin typeface="Malgun Gothic" panose="020B0503020000020004" pitchFamily="34" charset="-127"/>
                          <a:ea typeface="Malgun Gothic" panose="020B0503020000020004" pitchFamily="34" charset="-127"/>
                        </a:rPr>
                        <a:t>: Express feelings, share ideas, listen actively</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goals, ambition, resilience</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Simple paragraphs, word banks</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Oracy: Discuss aspirations, use sentence starters</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friendship, trust, empathy</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Role-play, dialogue writing</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Oracy: Turn-taking, expressing opinions, asking questions</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extLst>
                  <a:ext uri="{0D108BD9-81ED-4DB2-BD59-A6C34878D82A}">
                    <a16:rowId xmlns:a16="http://schemas.microsoft.com/office/drawing/2014/main" val="3751893122"/>
                  </a:ext>
                </a:extLst>
              </a:tr>
              <a:tr h="1005822">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Year 8</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reproduction, consent, body image</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Cause/effect writing, descriptive texts</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Oracy: Ask probing questions, confident group sharing</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perseverance, challenges, teamwork</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Persuasive language intro, paragraph writing</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Oracy: Present arguments, polite disagreement</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boundaries, support, conflict</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Formal/informal tone, case studies</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Oracy: Negotiate viewpoints, clarify ideas</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extLst>
                  <a:ext uri="{0D108BD9-81ED-4DB2-BD59-A6C34878D82A}">
                    <a16:rowId xmlns:a16="http://schemas.microsoft.com/office/drawing/2014/main" val="826096729"/>
                  </a:ext>
                </a:extLst>
              </a:tr>
              <a:tr h="1005822">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Year 9</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fertilisation, contraception, relationships</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Research projects, explanatory texts</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Oracy: Present findings, use technical language</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ambition, motivation, self-belief</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Narrative writing, conditional sentences</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Oracy: Persuade and negotiate, use direct speech</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intimacy, peer pressure, negotiation</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Narrative writing, conditional sentences</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Oracy: Manage turn-taking, reasoned arguments</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extLst>
                  <a:ext uri="{0D108BD9-81ED-4DB2-BD59-A6C34878D82A}">
                    <a16:rowId xmlns:a16="http://schemas.microsoft.com/office/drawing/2014/main" val="3563905420"/>
                  </a:ext>
                </a:extLst>
              </a:tr>
              <a:tr h="1005822">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Year 10</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sexual health, emotional wellbeing</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Reflective journaling, varied sentences</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Oracy: Facilitate discussions, articulate viewpoints</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equality, justice, wellbeing</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Analytical writing, persuasive techniques</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Oracy: Lead discussions, evaluate viewpoints</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commitment, consent, healthy/unhealthy</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Formal reports, subjunctive voice</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Oracy: Deliver presentations, summarize orally</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extLst>
                  <a:ext uri="{0D108BD9-81ED-4DB2-BD59-A6C34878D82A}">
                    <a16:rowId xmlns:a16="http://schemas.microsoft.com/office/drawing/2014/main" val="3107964029"/>
                  </a:ext>
                </a:extLst>
              </a:tr>
              <a:tr h="1005822">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Year 11</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parenthood, body autonomy, lifelong changes</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Research presentations, comparative writing</a:t>
                      </a:r>
                      <a:br>
                        <a:rPr lang="en-US" sz="1050">
                          <a:effectLst/>
                          <a:latin typeface="Malgun Gothic" panose="020B0503020000020004" pitchFamily="34" charset="-127"/>
                          <a:ea typeface="Malgun Gothic" panose="020B0503020000020004" pitchFamily="34" charset="-127"/>
                        </a:rPr>
                      </a:br>
                      <a:r>
                        <a:rPr lang="en-US" sz="1050" err="1">
                          <a:effectLst/>
                          <a:latin typeface="Malgun Gothic" panose="020B0503020000020004" pitchFamily="34" charset="-127"/>
                          <a:ea typeface="Malgun Gothic" panose="020B0503020000020004" pitchFamily="34" charset="-127"/>
                        </a:rPr>
                        <a:t>Oracy</a:t>
                      </a:r>
                      <a:r>
                        <a:rPr lang="en-US" sz="1050">
                          <a:effectLst/>
                          <a:latin typeface="Malgun Gothic" panose="020B0503020000020004" pitchFamily="34" charset="-127"/>
                          <a:ea typeface="Malgun Gothic" panose="020B0503020000020004" pitchFamily="34" charset="-127"/>
                        </a:rPr>
                        <a:t>: Confident presentations, handle questions</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identity, social justice, mental health</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Critical analysis, audience adaptation</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Oracy: Sophisticated debates, rhetorical techniques</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long-term relationships, self-respect, consent</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Evaluative essays, advanced discourse markers</a:t>
                      </a:r>
                      <a:br>
                        <a:rPr lang="en-US" sz="1050">
                          <a:effectLst/>
                          <a:latin typeface="Malgun Gothic" panose="020B0503020000020004" pitchFamily="34" charset="-127"/>
                          <a:ea typeface="Malgun Gothic" panose="020B0503020000020004" pitchFamily="34" charset="-127"/>
                        </a:rPr>
                      </a:br>
                      <a:r>
                        <a:rPr lang="en-US" sz="1050" err="1">
                          <a:effectLst/>
                          <a:latin typeface="Malgun Gothic" panose="020B0503020000020004" pitchFamily="34" charset="-127"/>
                          <a:ea typeface="Malgun Gothic" panose="020B0503020000020004" pitchFamily="34" charset="-127"/>
                        </a:rPr>
                        <a:t>Oracy</a:t>
                      </a:r>
                      <a:r>
                        <a:rPr lang="en-US" sz="1050">
                          <a:effectLst/>
                          <a:latin typeface="Malgun Gothic" panose="020B0503020000020004" pitchFamily="34" charset="-127"/>
                          <a:ea typeface="Malgun Gothic" panose="020B0503020000020004" pitchFamily="34" charset="-127"/>
                        </a:rPr>
                        <a:t>: Lead formal discussions, synthesize ideas</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extLst>
                  <a:ext uri="{0D108BD9-81ED-4DB2-BD59-A6C34878D82A}">
                    <a16:rowId xmlns:a16="http://schemas.microsoft.com/office/drawing/2014/main" val="2647433096"/>
                  </a:ext>
                </a:extLst>
              </a:tr>
            </a:tbl>
          </a:graphicData>
        </a:graphic>
      </p:graphicFrame>
    </p:spTree>
    <p:extLst>
      <p:ext uri="{BB962C8B-B14F-4D97-AF65-F5344CB8AC3E}">
        <p14:creationId xmlns:p14="http://schemas.microsoft.com/office/powerpoint/2010/main" val="22224201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3EE8B813A6F84E8F05A013DD43F95C" ma:contentTypeVersion="21" ma:contentTypeDescription="Create a new document." ma:contentTypeScope="" ma:versionID="725f044487a4b3129a838d69daeb9421">
  <xsd:schema xmlns:xsd="http://www.w3.org/2001/XMLSchema" xmlns:xs="http://www.w3.org/2001/XMLSchema" xmlns:p="http://schemas.microsoft.com/office/2006/metadata/properties" xmlns:ns2="5d7194bf-fa17-4d88-9ea8-e0ec8f97bf06" xmlns:ns3="14642272-a132-4bf2-874a-c176713ef5d4" targetNamespace="http://schemas.microsoft.com/office/2006/metadata/properties" ma:root="true" ma:fieldsID="f8bcc9e3a990e0a819dac3012ef9d691" ns2:_="" ns3:_="">
    <xsd:import namespace="5d7194bf-fa17-4d88-9ea8-e0ec8f97bf06"/>
    <xsd:import namespace="14642272-a132-4bf2-874a-c176713ef5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7194bf-fa17-4d88-9ea8-e0ec8f97bf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4696d75-24b1-4859-9f6f-03025e9ba50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642272-a132-4bf2-874a-c176713ef5d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9193d65-aeb0-4fa9-ab65-5bf235a4a751}" ma:internalName="TaxCatchAll" ma:showField="CatchAllData" ma:web="14642272-a132-4bf2-874a-c176713ef5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4642272-a132-4bf2-874a-c176713ef5d4" xsi:nil="true"/>
    <lcf76f155ced4ddcb4097134ff3c332f xmlns="5d7194bf-fa17-4d88-9ea8-e0ec8f97bf0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DF12832-A0DB-4CCA-B0FE-18BAE848A93C}"/>
</file>

<file path=customXml/itemProps2.xml><?xml version="1.0" encoding="utf-8"?>
<ds:datastoreItem xmlns:ds="http://schemas.openxmlformats.org/officeDocument/2006/customXml" ds:itemID="{C5FBF23A-08E4-4EA9-BB35-49BC80F29FF7}">
  <ds:schemaRefs>
    <ds:schemaRef ds:uri="http://schemas.microsoft.com/sharepoint/v3/contenttype/forms"/>
  </ds:schemaRefs>
</ds:datastoreItem>
</file>

<file path=customXml/itemProps3.xml><?xml version="1.0" encoding="utf-8"?>
<ds:datastoreItem xmlns:ds="http://schemas.openxmlformats.org/officeDocument/2006/customXml" ds:itemID="{69B8737E-4651-4359-A7B1-67FAD2A21677}">
  <ds:schemaRefs>
    <ds:schemaRef ds:uri="030e02e2-7804-4e28-9052-ca443c4e9eff"/>
    <ds:schemaRef ds:uri="52ec26a5-2c44-4b7d-901c-049eebf32123"/>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0</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Cari Edwards</dc:creator>
  <cp:revision>16</cp:revision>
  <dcterms:created xsi:type="dcterms:W3CDTF">2025-06-11T13:37:05Z</dcterms:created>
  <dcterms:modified xsi:type="dcterms:W3CDTF">2025-07-11T08:56:01Z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0x0101004A3EE8B813A6F84E8F05A013DD43F95C</vt:lpwstr>
  </property>
  <property fmtid="{D5CDD505-2E9C-101B-9397-08002B2CF9AE}" pid="3" name="MediaServiceImageTags">
    <vt:lpwstr/>
  </property>
</Properties>
</file>