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75" r:id="rId6"/>
    <p:sldId id="266" r:id="rId7"/>
    <p:sldId id="271" r:id="rId8"/>
    <p:sldId id="264" r:id="rId9"/>
    <p:sldId id="272" r:id="rId10"/>
    <p:sldId id="273" r:id="rId11"/>
    <p:sldId id="276" r:id="rId12"/>
    <p:sldId id="261" r:id="rId13"/>
    <p:sldId id="268" r:id="rId14"/>
    <p:sldId id="269" r:id="rId15"/>
    <p:sldId id="270" r:id="rId16"/>
    <p:sldId id="263" r:id="rId17"/>
    <p:sldId id="267"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AD826-AA7D-5145-1E2F-8C8431EF05B0}" v="14" dt="2025-07-11T08:55:17.736"/>
    <p1510:client id="{6C6F48E5-8AA8-E8F1-7D24-E150F2B47CB2}" v="11" dt="2025-07-09T11:36:26.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lfedhsflintshiresch.sharepoint.com/:b:/s/aol-healthwellbeing/Ea_huRI2EUNCidRBkVx2q6YBHMbgNkTh2KjIjDaDe1qI0g?e=fLDG0J"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 – Lower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401545"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3025312" y="52556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Numeracy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5" name="Table 4">
            <a:extLst>
              <a:ext uri="{FF2B5EF4-FFF2-40B4-BE49-F238E27FC236}">
                <a16:creationId xmlns:a16="http://schemas.microsoft.com/office/drawing/2014/main" id="{698218E9-4914-47AB-AD86-BB2397E124C7}"/>
              </a:ext>
            </a:extLst>
          </p:cNvPr>
          <p:cNvGraphicFramePr>
            <a:graphicFrameLocks noGrp="1"/>
          </p:cNvGraphicFramePr>
          <p:nvPr>
            <p:extLst>
              <p:ext uri="{D42A27DB-BD31-4B8C-83A1-F6EECF244321}">
                <p14:modId xmlns:p14="http://schemas.microsoft.com/office/powerpoint/2010/main" val="3453891051"/>
              </p:ext>
            </p:extLst>
          </p:nvPr>
        </p:nvGraphicFramePr>
        <p:xfrm>
          <a:off x="2829222" y="1592371"/>
          <a:ext cx="6533555" cy="5035881"/>
        </p:xfrm>
        <a:graphic>
          <a:graphicData uri="http://schemas.openxmlformats.org/drawingml/2006/table">
            <a:tbl>
              <a:tblPr firstRow="1" firstCol="1" bandRow="1">
                <a:tableStyleId>{5C22544A-7EE6-4342-B048-85BDC9FD1C3A}</a:tableStyleId>
              </a:tblPr>
              <a:tblGrid>
                <a:gridCol w="1630656">
                  <a:extLst>
                    <a:ext uri="{9D8B030D-6E8A-4147-A177-3AD203B41FA5}">
                      <a16:colId xmlns:a16="http://schemas.microsoft.com/office/drawing/2014/main" val="3331396194"/>
                    </a:ext>
                  </a:extLst>
                </a:gridCol>
                <a:gridCol w="4902899">
                  <a:extLst>
                    <a:ext uri="{9D8B030D-6E8A-4147-A177-3AD203B41FA5}">
                      <a16:colId xmlns:a16="http://schemas.microsoft.com/office/drawing/2014/main" val="2623423395"/>
                    </a:ext>
                  </a:extLst>
                </a:gridCol>
              </a:tblGrid>
              <a:tr h="375711">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Group</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Task</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1020256">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7</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Pictograms – Healthy Me topic</a:t>
                      </a:r>
                    </a:p>
                    <a:p>
                      <a:pPr>
                        <a:lnSpc>
                          <a:spcPct val="115000"/>
                        </a:lnSpc>
                        <a:spcAft>
                          <a:spcPts val="1000"/>
                        </a:spcAft>
                      </a:pPr>
                      <a:r>
                        <a:rPr lang="en-GB" sz="1100" b="0">
                          <a:effectLst/>
                          <a:latin typeface="Malgun Gothic" panose="020B0503020000020004" pitchFamily="34" charset="-127"/>
                          <a:ea typeface="Malgun Gothic" panose="020B0503020000020004" pitchFamily="34" charset="-127"/>
                          <a:cs typeface="Times New Roman" panose="02020603050405020304" pitchFamily="18" charset="0"/>
                        </a:rPr>
                        <a:t>Pictogram: Students will represent data visually using symbols or pictures, making it easy to compare quantities at a glance.</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hlinkClick r:id="rId3"/>
                        </a:rPr>
                        <a:t>Numeracy - Wellbeing (2)</a:t>
                      </a:r>
                      <a:endParaRPr lang="en-GB" sz="110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366170">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8</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2 way tables – Healthy Me</a:t>
                      </a:r>
                    </a:p>
                    <a:p>
                      <a:pPr>
                        <a:lnSpc>
                          <a:spcPct val="115000"/>
                        </a:lnSpc>
                        <a:spcAft>
                          <a:spcPts val="1000"/>
                        </a:spcAft>
                      </a:pPr>
                      <a:r>
                        <a:rPr lang="en-GB" sz="1100" b="0">
                          <a:effectLst/>
                          <a:latin typeface="Malgun Gothic" panose="020B0503020000020004" pitchFamily="34" charset="-127"/>
                          <a:ea typeface="Malgun Gothic" panose="020B0503020000020004" pitchFamily="34" charset="-127"/>
                          <a:cs typeface="Times New Roman" panose="02020603050405020304" pitchFamily="18" charset="0"/>
                        </a:rPr>
                        <a:t>Two-Way Table: Students will organise and compare data involving two different categories to identify patterns or relationships.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hlinkClick r:id="rId3"/>
                        </a:rPr>
                        <a:t>Numeracy - Wellbeing (2)</a:t>
                      </a:r>
                      <a:endParaRPr lang="en-GB" sz="110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b="1">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366170">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9</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Gra</a:t>
                      </a: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phs - Healthy Me</a:t>
                      </a:r>
                    </a:p>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Selecting which type of graph they can use and will best show their set of data about medicating </a:t>
                      </a:r>
                    </a:p>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a:lnSpc>
                          <a:spcPct val="115000"/>
                        </a:lnSpc>
                        <a:spcAft>
                          <a:spcPts val="1000"/>
                        </a:spcAft>
                      </a:pPr>
                      <a:r>
                        <a:rPr lang="en-GB" sz="1100">
                          <a:hlinkClick r:id="rId3"/>
                        </a:rPr>
                        <a:t>Numeracy - Wellbeing (2)</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563905420"/>
                  </a:ext>
                </a:extLst>
              </a:tr>
            </a:tbl>
          </a:graphicData>
        </a:graphic>
      </p:graphicFrame>
    </p:spTree>
    <p:extLst>
      <p:ext uri="{BB962C8B-B14F-4D97-AF65-F5344CB8AC3E}">
        <p14:creationId xmlns:p14="http://schemas.microsoft.com/office/powerpoint/2010/main" val="372669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C64BE-C651-45BE-8361-BDA3D9D4A01D}"/>
              </a:ext>
            </a:extLst>
          </p:cNvPr>
          <p:cNvPicPr>
            <a:picLocks noChangeAspect="1"/>
          </p:cNvPicPr>
          <p:nvPr/>
        </p:nvPicPr>
        <p:blipFill>
          <a:blip r:embed="rId2"/>
          <a:stretch>
            <a:fillRect/>
          </a:stretch>
        </p:blipFill>
        <p:spPr>
          <a:xfrm>
            <a:off x="1380068" y="152401"/>
            <a:ext cx="8940800" cy="6705599"/>
          </a:xfrm>
          <a:prstGeom prst="rect">
            <a:avLst/>
          </a:prstGeom>
        </p:spPr>
      </p:pic>
    </p:spTree>
    <p:extLst>
      <p:ext uri="{BB962C8B-B14F-4D97-AF65-F5344CB8AC3E}">
        <p14:creationId xmlns:p14="http://schemas.microsoft.com/office/powerpoint/2010/main" val="80151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Subject: Well-being</a:t>
            </a:r>
          </a:p>
          <a:p>
            <a:r>
              <a:rPr lang="en-GB" sz="2286" b="1">
                <a:solidFill>
                  <a:srgbClr val="002060"/>
                </a:solidFill>
                <a:latin typeface="Malgun Gothic" panose="020B0503020000020004" pitchFamily="34" charset="-127"/>
                <a:ea typeface="Malgun Gothic" panose="020B0503020000020004" pitchFamily="34" charset="-127"/>
              </a:rPr>
              <a:t>Overview of Topics</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586872484"/>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pPr lvl="0">
                        <a:buNone/>
                      </a:pPr>
                      <a:r>
                        <a:rPr lang="en-GB" sz="1300" b="0">
                          <a:solidFill>
                            <a:srgbClr val="002060"/>
                          </a:solidFill>
                          <a:latin typeface="Malgun Gothic"/>
                          <a:ea typeface="Malgun Gothic"/>
                        </a:rPr>
                        <a:t>Being me in My World</a:t>
                      </a:r>
                      <a:endParaRPr lang="en-US"/>
                    </a:p>
                  </a:txBody>
                  <a:tcPr marL="65314" marR="65314" marT="32657" marB="32657"/>
                </a:tc>
                <a:tc>
                  <a:txBody>
                    <a:bodyPr/>
                    <a:lstStyle/>
                    <a:p>
                      <a:pPr lvl="0">
                        <a:buNone/>
                      </a:pPr>
                      <a:r>
                        <a:rPr lang="en-GB" sz="1300" b="0" i="0" u="none" strike="noStrike" noProof="0">
                          <a:solidFill>
                            <a:srgbClr val="002060"/>
                          </a:solidFill>
                          <a:latin typeface="Malgun Gothic"/>
                        </a:rPr>
                        <a:t>Dreams and Goals</a:t>
                      </a:r>
                      <a:endParaRPr lang="en-US"/>
                    </a:p>
                  </a:txBody>
                  <a:tcPr marL="65314" marR="65314" marT="32657" marB="32657"/>
                </a:tc>
                <a:tc>
                  <a:txBody>
                    <a:bodyPr/>
                    <a:lstStyle/>
                    <a:p>
                      <a:pPr lvl="0">
                        <a:buNone/>
                      </a:pPr>
                      <a:r>
                        <a:rPr lang="en-GB" sz="1300" b="0">
                          <a:solidFill>
                            <a:srgbClr val="002060"/>
                          </a:solidFill>
                          <a:latin typeface="Malgun Gothic"/>
                          <a:ea typeface="Malgun Gothic"/>
                        </a:rPr>
                        <a:t>Healthy me</a:t>
                      </a:r>
                      <a:endParaRPr lang="en-US"/>
                    </a:p>
                  </a:txBody>
                  <a:tcPr marL="65314" marR="65314" marT="32657" marB="32657"/>
                </a:tc>
                <a:tc>
                  <a:txBody>
                    <a:bodyPr/>
                    <a:lstStyle/>
                    <a:p>
                      <a:pPr lvl="0">
                        <a:buNone/>
                      </a:pPr>
                      <a:r>
                        <a:rPr lang="en-GB" sz="1300" b="0">
                          <a:solidFill>
                            <a:srgbClr val="002060"/>
                          </a:solidFill>
                          <a:latin typeface="Malgun Gothic"/>
                          <a:ea typeface="Malgun Gothic"/>
                        </a:rPr>
                        <a:t>Relationships</a:t>
                      </a:r>
                      <a:endParaRPr lang="en-US"/>
                    </a:p>
                  </a:txBody>
                  <a:tcPr marL="65314" marR="65314" marT="32657" marB="32657"/>
                </a:tc>
                <a:tc>
                  <a:txBody>
                    <a:bodyPr/>
                    <a:lstStyle/>
                    <a:p>
                      <a:endParaRPr lang="en-GB" sz="1300" b="1">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1">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 Upper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15533" y="32173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5" name="Table 4">
            <a:extLst>
              <a:ext uri="{FF2B5EF4-FFF2-40B4-BE49-F238E27FC236}">
                <a16:creationId xmlns:a16="http://schemas.microsoft.com/office/drawing/2014/main" id="{C946D15E-38B8-47F6-B994-6488DF4A9A35}"/>
              </a:ext>
            </a:extLst>
          </p:cNvPr>
          <p:cNvGraphicFramePr>
            <a:graphicFrameLocks noGrp="1"/>
          </p:cNvGraphicFramePr>
          <p:nvPr>
            <p:extLst>
              <p:ext uri="{D42A27DB-BD31-4B8C-83A1-F6EECF244321}">
                <p14:modId xmlns:p14="http://schemas.microsoft.com/office/powerpoint/2010/main" val="3557134416"/>
              </p:ext>
            </p:extLst>
          </p:nvPr>
        </p:nvGraphicFramePr>
        <p:xfrm>
          <a:off x="3556750" y="1306551"/>
          <a:ext cx="5586498" cy="5321283"/>
        </p:xfrm>
        <a:graphic>
          <a:graphicData uri="http://schemas.openxmlformats.org/drawingml/2006/table">
            <a:tbl>
              <a:tblPr firstRow="1" firstCol="1" bandRow="1">
                <a:tableStyleId>{5C22544A-7EE6-4342-B048-85BDC9FD1C3A}</a:tableStyleId>
              </a:tblPr>
              <a:tblGrid>
                <a:gridCol w="1100666">
                  <a:extLst>
                    <a:ext uri="{9D8B030D-6E8A-4147-A177-3AD203B41FA5}">
                      <a16:colId xmlns:a16="http://schemas.microsoft.com/office/drawing/2014/main" val="3331396194"/>
                    </a:ext>
                  </a:extLst>
                </a:gridCol>
                <a:gridCol w="4485832">
                  <a:extLst>
                    <a:ext uri="{9D8B030D-6E8A-4147-A177-3AD203B41FA5}">
                      <a16:colId xmlns:a16="http://schemas.microsoft.com/office/drawing/2014/main" val="2623423395"/>
                    </a:ext>
                  </a:extLst>
                </a:gridCol>
              </a:tblGrid>
              <a:tr h="375711">
                <a:tc>
                  <a:txBody>
                    <a:bodyPr/>
                    <a:lstStyle/>
                    <a:p>
                      <a:pPr>
                        <a:lnSpc>
                          <a:spcPct val="115000"/>
                        </a:lnSpc>
                        <a:spcAft>
                          <a:spcPts val="1000"/>
                        </a:spcAft>
                      </a:pPr>
                      <a:r>
                        <a:rPr lang="en-US" sz="1100">
                          <a:effectLst/>
                          <a:latin typeface="Malgun Gothic"/>
                          <a:ea typeface="Malgun Gothic"/>
                        </a:rPr>
                        <a:t>Year Group</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Task</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1020256">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7</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a:ea typeface="Malgun Gothic"/>
                          <a:cs typeface="Times New Roman"/>
                        </a:rPr>
                        <a:t>Term 3A – relationships</a:t>
                      </a:r>
                    </a:p>
                    <a:p>
                      <a:pPr lvl="0">
                        <a:lnSpc>
                          <a:spcPct val="114999"/>
                        </a:lnSpc>
                        <a:spcAft>
                          <a:spcPts val="1000"/>
                        </a:spcAft>
                        <a:buNone/>
                      </a:pPr>
                      <a:r>
                        <a:rPr lang="en-GB" sz="1100" b="0">
                          <a:effectLst/>
                          <a:latin typeface="Malgun Gothic"/>
                          <a:ea typeface="Malgun Gothic"/>
                          <a:cs typeface="Times New Roman"/>
                        </a:rPr>
                        <a:t>Students to create an infographic using Adobe software about healthy and safe relationships. Students will use picture, icon and graphs in their infographic</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a:ea typeface="Malgun Gothic"/>
                          <a:cs typeface="Times New Roman"/>
                        </a:rPr>
                        <a:t>Link with further info about the task and resources:</a:t>
                      </a:r>
                    </a:p>
                    <a:p>
                      <a:pPr>
                        <a:lnSpc>
                          <a:spcPct val="115000"/>
                        </a:lnSpc>
                        <a:spcAft>
                          <a:spcPts val="1000"/>
                        </a:spcAft>
                      </a:pP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366170">
                <a:tc>
                  <a:txBody>
                    <a:bodyPr/>
                    <a:lstStyle/>
                    <a:p>
                      <a:pPr>
                        <a:lnSpc>
                          <a:spcPct val="115000"/>
                        </a:lnSpc>
                        <a:spcAft>
                          <a:spcPts val="1000"/>
                        </a:spcAft>
                      </a:pPr>
                      <a:r>
                        <a:rPr lang="en-US" sz="1100">
                          <a:effectLst/>
                          <a:latin typeface="Malgun Gothic"/>
                          <a:ea typeface="Malgun Gothic"/>
                        </a:rPr>
                        <a:t>Year 8</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lvl="0">
                        <a:lnSpc>
                          <a:spcPct val="114999"/>
                        </a:lnSpc>
                        <a:spcAft>
                          <a:spcPts val="1000"/>
                        </a:spcAft>
                        <a:buNone/>
                      </a:pPr>
                      <a:r>
                        <a:rPr lang="en-GB" sz="1100" b="1" i="0" u="none" strike="noStrike" noProof="0">
                          <a:solidFill>
                            <a:srgbClr val="000000"/>
                          </a:solidFill>
                          <a:effectLst/>
                          <a:latin typeface="Malgun Gothic"/>
                        </a:rPr>
                        <a:t>Term 3A – relationships</a:t>
                      </a:r>
                      <a:endParaRPr lang="en-GB" sz="1100" b="0" i="0" u="none" strike="noStrike" noProof="0">
                        <a:solidFill>
                          <a:srgbClr val="000000"/>
                        </a:solidFill>
                        <a:effectLst/>
                        <a:latin typeface="Malgun Gothic"/>
                        <a:ea typeface="Malgun Gothic" panose="020B0503020000020004" pitchFamily="34" charset="-127"/>
                        <a:cs typeface="Times New Roman" panose="02020603050405020304" pitchFamily="18" charset="0"/>
                      </a:endParaRPr>
                    </a:p>
                    <a:p>
                      <a:pPr lvl="0">
                        <a:lnSpc>
                          <a:spcPct val="114999"/>
                        </a:lnSpc>
                        <a:spcAft>
                          <a:spcPts val="1000"/>
                        </a:spcAft>
                        <a:buNone/>
                      </a:pPr>
                      <a:r>
                        <a:rPr lang="en-GB" sz="1100" b="0" i="0" u="none" strike="noStrike" noProof="0">
                          <a:solidFill>
                            <a:srgbClr val="000000"/>
                          </a:solidFill>
                          <a:effectLst/>
                          <a:latin typeface="Malgun Gothic"/>
                        </a:rPr>
                        <a:t>Students to create an infographic using Adobe software about healthy and safe relationships. Students will use picture, icon and graphs in their infographic, it will also include an animated character.</a:t>
                      </a:r>
                      <a:endParaRPr lang="en-GB"/>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a:lnSpc>
                          <a:spcPct val="115000"/>
                        </a:lnSpc>
                        <a:spcAft>
                          <a:spcPts val="1000"/>
                        </a:spcAft>
                      </a:pPr>
                      <a:endParaRPr lang="en-GB" sz="1100" b="1">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366170">
                <a:tc>
                  <a:txBody>
                    <a:bodyPr/>
                    <a:lstStyle/>
                    <a:p>
                      <a:pPr>
                        <a:lnSpc>
                          <a:spcPct val="115000"/>
                        </a:lnSpc>
                        <a:spcAft>
                          <a:spcPts val="1000"/>
                        </a:spcAft>
                      </a:pPr>
                      <a:r>
                        <a:rPr lang="en-US" sz="1100">
                          <a:effectLst/>
                          <a:latin typeface="Malgun Gothic"/>
                          <a:ea typeface="Malgun Gothic"/>
                        </a:rPr>
                        <a:t>Year 9</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a:lnSpc>
                          <a:spcPct val="115000"/>
                        </a:lnSpc>
                        <a:spcAft>
                          <a:spcPts val="1000"/>
                        </a:spcAft>
                      </a:pPr>
                      <a:r>
                        <a:rPr lang="en-GB" sz="1100" b="1" i="0" u="none" strike="noStrike" noProof="0">
                          <a:solidFill>
                            <a:srgbClr val="000000"/>
                          </a:solidFill>
                          <a:effectLst/>
                          <a:latin typeface="Malgun Gothic"/>
                        </a:rPr>
                        <a:t>Term 3A – relationships</a:t>
                      </a:r>
                      <a:endParaRPr lang="en-GB" sz="1100" b="0" i="0" u="none" strike="noStrike" noProof="0">
                        <a:solidFill>
                          <a:srgbClr val="000000"/>
                        </a:solidFill>
                        <a:effectLst/>
                        <a:latin typeface="Malgun Gothic"/>
                        <a:ea typeface="Malgun Gothic" panose="020B0503020000020004" pitchFamily="34" charset="-127"/>
                        <a:cs typeface="Times New Roman" panose="02020603050405020304" pitchFamily="18" charset="0"/>
                      </a:endParaRPr>
                    </a:p>
                    <a:p>
                      <a:pPr lvl="0">
                        <a:lnSpc>
                          <a:spcPct val="114999"/>
                        </a:lnSpc>
                        <a:spcAft>
                          <a:spcPts val="1000"/>
                        </a:spcAft>
                        <a:buNone/>
                      </a:pPr>
                      <a:r>
                        <a:rPr lang="en-GB" sz="1100" b="0" i="0" u="none" strike="noStrike" noProof="0">
                          <a:solidFill>
                            <a:srgbClr val="000000"/>
                          </a:solidFill>
                          <a:effectLst/>
                          <a:latin typeface="Malgun Gothic"/>
                        </a:rPr>
                        <a:t>Students to create an infographic using Adobe software about healthy and safe relationships. Students will use picture, icon and graphs in their infographic, it will also include an animated character. Text must have headings and </a:t>
                      </a:r>
                      <a:r>
                        <a:rPr lang="en-GB" sz="1100" b="0" i="0" u="none" strike="noStrike" noProof="0" err="1">
                          <a:solidFill>
                            <a:srgbClr val="000000"/>
                          </a:solidFill>
                          <a:effectLst/>
                          <a:latin typeface="Malgun Gothic"/>
                        </a:rPr>
                        <a:t>laguage</a:t>
                      </a:r>
                      <a:r>
                        <a:rPr lang="en-GB" sz="1100" b="0" i="0" u="none" strike="noStrike" noProof="0">
                          <a:solidFill>
                            <a:srgbClr val="000000"/>
                          </a:solidFill>
                          <a:effectLst/>
                          <a:latin typeface="Malgun Gothic"/>
                        </a:rPr>
                        <a:t> must be formal.</a:t>
                      </a:r>
                      <a:endParaRPr lang="en-GB"/>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a:lnSpc>
                          <a:spcPct val="114999"/>
                        </a:lnSpc>
                        <a:spcBef>
                          <a:spcPts val="0"/>
                        </a:spcBef>
                        <a:spcAft>
                          <a:spcPts val="1000"/>
                        </a:spcAft>
                        <a:buClrTx/>
                        <a:buSzTx/>
                        <a:buFontTx/>
                        <a:buNone/>
                      </a:pPr>
                      <a:endParaRPr lang="en-GB" sz="1100">
                        <a:effectLst/>
                        <a:latin typeface="Malgun Gothic"/>
                        <a:ea typeface="Malgun Gothic"/>
                        <a:cs typeface="Times New Roman"/>
                      </a:endParaRPr>
                    </a:p>
                  </a:txBody>
                  <a:tcPr marL="31277" marR="31277" marT="0" marB="0"/>
                </a:tc>
                <a:extLst>
                  <a:ext uri="{0D108BD9-81ED-4DB2-BD59-A6C34878D82A}">
                    <a16:rowId xmlns:a16="http://schemas.microsoft.com/office/drawing/2014/main" val="3563905420"/>
                  </a:ext>
                </a:extLst>
              </a:tr>
            </a:tbl>
          </a:graphicData>
        </a:graphic>
      </p:graphicFrame>
      <p:sp>
        <p:nvSpPr>
          <p:cNvPr id="6" name="TextBox 5">
            <a:extLst>
              <a:ext uri="{FF2B5EF4-FFF2-40B4-BE49-F238E27FC236}">
                <a16:creationId xmlns:a16="http://schemas.microsoft.com/office/drawing/2014/main" id="{6F5664D2-4A5B-41EF-A251-386AFD9AC608}"/>
              </a:ext>
            </a:extLst>
          </p:cNvPr>
          <p:cNvSpPr txBox="1"/>
          <p:nvPr/>
        </p:nvSpPr>
        <p:spPr>
          <a:xfrm>
            <a:off x="3025312" y="407031"/>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DCF Tasks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72169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617133" y="207037"/>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5" name="Table 4">
            <a:extLst>
              <a:ext uri="{FF2B5EF4-FFF2-40B4-BE49-F238E27FC236}">
                <a16:creationId xmlns:a16="http://schemas.microsoft.com/office/drawing/2014/main" id="{B83E971E-5C76-429A-AAA0-73A280A7483C}"/>
              </a:ext>
            </a:extLst>
          </p:cNvPr>
          <p:cNvGraphicFramePr>
            <a:graphicFrameLocks noGrp="1"/>
          </p:cNvGraphicFramePr>
          <p:nvPr>
            <p:extLst>
              <p:ext uri="{D42A27DB-BD31-4B8C-83A1-F6EECF244321}">
                <p14:modId xmlns:p14="http://schemas.microsoft.com/office/powerpoint/2010/main" val="38744608"/>
              </p:ext>
            </p:extLst>
          </p:nvPr>
        </p:nvGraphicFramePr>
        <p:xfrm>
          <a:off x="805834" y="1449823"/>
          <a:ext cx="10200831" cy="5200449"/>
        </p:xfrm>
        <a:graphic>
          <a:graphicData uri="http://schemas.openxmlformats.org/drawingml/2006/table">
            <a:tbl>
              <a:tblPr firstRow="1" firstCol="1" bandRow="1">
                <a:tableStyleId>{5C22544A-7EE6-4342-B048-85BDC9FD1C3A}</a:tableStyleId>
              </a:tblPr>
              <a:tblGrid>
                <a:gridCol w="1065299">
                  <a:extLst>
                    <a:ext uri="{9D8B030D-6E8A-4147-A177-3AD203B41FA5}">
                      <a16:colId xmlns:a16="http://schemas.microsoft.com/office/drawing/2014/main" val="3331396194"/>
                    </a:ext>
                  </a:extLst>
                </a:gridCol>
                <a:gridCol w="2853266">
                  <a:extLst>
                    <a:ext uri="{9D8B030D-6E8A-4147-A177-3AD203B41FA5}">
                      <a16:colId xmlns:a16="http://schemas.microsoft.com/office/drawing/2014/main" val="2623423395"/>
                    </a:ext>
                  </a:extLst>
                </a:gridCol>
                <a:gridCol w="3039534">
                  <a:extLst>
                    <a:ext uri="{9D8B030D-6E8A-4147-A177-3AD203B41FA5}">
                      <a16:colId xmlns:a16="http://schemas.microsoft.com/office/drawing/2014/main" val="1501946297"/>
                    </a:ext>
                  </a:extLst>
                </a:gridCol>
                <a:gridCol w="3242732">
                  <a:extLst>
                    <a:ext uri="{9D8B030D-6E8A-4147-A177-3AD203B41FA5}">
                      <a16:colId xmlns:a16="http://schemas.microsoft.com/office/drawing/2014/main" val="1503562399"/>
                    </a:ext>
                  </a:extLst>
                </a:gridCol>
              </a:tblGrid>
              <a:tr h="181738">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Year Group</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1: Changing Me</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2: Dreams and Goals</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3: Relationships</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751148">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7</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growth, puberty, emotions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Label diagrams, storytelling</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Express feelings, share ideas, listen actively</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goals, ambition, resilience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Simple paragraphs, word banks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Discuss aspirations, use sentence starters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friendship, trust, empathy</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Role-play, dialogue writing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Turn-taking, expressing opinions, asking questions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8</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reproduction, consent, body image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Cause/effect writing, descriptive texts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Ask probing questions, confident group sharing</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perseverance, challenges, teamwork</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Persuasive language intro, paragraph writing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Present arguments, polite disagreement</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boundaries, support, conflict</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Formal/informal tone, case studies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Negotiate viewpoints, clarify ideas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9</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fertilisation, contraception, relationships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Research projects, explanatory texts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Present findings, use technical language</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ambition, motivation, self-belief</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Narrative writing, conditional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Persuade and negotiate, use direct speech</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intimacy, peer pressure, negotiation</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Narrative writing, conditional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Manage turn-taking, reasoned arguments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563905420"/>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10</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sexual health, emotional wellbeing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Reflective journaling, varied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Facilitate discussions, articulate viewpoints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equality, justice, wellbeing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Analytical writing, persuasive techniques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Lead discussions, evaluate viewpoints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commitment, consent, healthy/unhealthy</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Formal reports, subjunctive voice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Deliver presentations, summarize orally</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107964029"/>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11</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parenthood, body autonomy, lifelong changes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Research presentations, comparative writing</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Confident presentations, handle questions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identity, social justice, mental health</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Critical analysis, audience adaptation</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Sophisticated debates, rhetorical techniques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long-term relationships, self-respect, consent</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Evaluative essays, advanced discourse markers</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Lead formal discussions, synthesize ideas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2647433096"/>
                  </a:ext>
                </a:extLst>
              </a:tr>
            </a:tbl>
          </a:graphicData>
        </a:graphic>
      </p:graphicFrame>
    </p:spTree>
    <p:extLst>
      <p:ext uri="{BB962C8B-B14F-4D97-AF65-F5344CB8AC3E}">
        <p14:creationId xmlns:p14="http://schemas.microsoft.com/office/powerpoint/2010/main" val="2222420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F5AD92-0B24-421E-856F-17FD7C5EB64E}"/>
</file>

<file path=customXml/itemProps2.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3.xml><?xml version="1.0" encoding="utf-8"?>
<ds:datastoreItem xmlns:ds="http://schemas.openxmlformats.org/officeDocument/2006/customXml" ds:itemID="{69B8737E-4651-4359-A7B1-67FAD2A21677}">
  <ds:schemaRefs>
    <ds:schemaRef ds:uri="030e02e2-7804-4e28-9052-ca443c4e9eff"/>
    <ds:schemaRef ds:uri="52ec26a5-2c44-4b7d-901c-049eebf3212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revision>16</cp:revision>
  <dcterms:created xsi:type="dcterms:W3CDTF">2025-06-11T13:37:05Z</dcterms:created>
  <dcterms:modified xsi:type="dcterms:W3CDTF">2025-07-11T08:56:01Z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