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5" r:id="rId5"/>
    <p:sldId id="275" r:id="rId6"/>
    <p:sldId id="266" r:id="rId7"/>
    <p:sldId id="271" r:id="rId8"/>
    <p:sldId id="264" r:id="rId9"/>
    <p:sldId id="272" r:id="rId10"/>
    <p:sldId id="273" r:id="rId11"/>
    <p:sldId id="276" r:id="rId12"/>
    <p:sldId id="261" r:id="rId13"/>
    <p:sldId id="268" r:id="rId14"/>
    <p:sldId id="269" r:id="rId15"/>
    <p:sldId id="270" r:id="rId16"/>
    <p:sldId id="263" r:id="rId17"/>
    <p:sldId id="267"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AD826-AA7D-5145-1E2F-8C8431EF05B0}" v="14" dt="2025-07-11T08:55:17.736"/>
    <p1510:client id="{6C6F48E5-8AA8-E8F1-7D24-E150F2B47CB2}" v="11" dt="2025-07-09T11:36:26.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4F81-DFF9-4101-9863-0853CFB3D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7833A5-63B2-4FAF-BE04-EAD073EF5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62235E-1724-4219-A5BA-264BBEBC5542}"/>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93648985-03F3-4745-B998-2681193F3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59A78B-57BF-4187-B3D5-799FC9E6B09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63096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098B-C843-4A1D-9EB4-475F9E84BC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26BAC-2C66-4EEF-B9E7-FBFB468D24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044B5-B435-4943-BAD4-5AC198C30455}"/>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95FDFBDC-0A0D-44FE-A390-FDCF50C57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F7F9E-D759-4CCF-B4C5-085DF18D640F}"/>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26549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7A162-E1B3-43DA-8572-67862C0572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2516ED-B60D-4060-8893-6741EB1C4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5E0D8-7171-4ABC-90C6-7A080B96924F}"/>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98674323-360D-40D6-B064-587886D4B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F7799-A60B-4E3D-BF27-0B94F7A2599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231281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3EE0-3BAA-44E7-9224-F16FB93E15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E4F9DE-A37B-4EDB-B41D-81D93016D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7A453-9154-42AF-8CF6-62374D904C91}"/>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D7F8C3E8-F8CA-4D56-B30B-557962ABE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AE8F7-E270-43CB-80A9-1AF922AE7866}"/>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7788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2C5-8137-444C-86B1-440CBFE92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1264E0-6FA6-48C1-B0F3-01CEDDEDD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B9A9D-A766-4FAF-A2EA-64B775394845}"/>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DBD0B8D1-753C-4228-8CDA-B754E4315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F1D2B-5ED2-4C04-9E22-8212F5F93AF0}"/>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8223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C01E-EEE9-4E6C-9D9F-EC063801B3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7DB5E6-1BF7-4038-86A1-A1C2107B6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54B730-BCBA-4586-AD86-8681DFEF5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B8ED52-CA9E-4859-BB5B-23EB06CAAE31}"/>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6" name="Footer Placeholder 5">
            <a:extLst>
              <a:ext uri="{FF2B5EF4-FFF2-40B4-BE49-F238E27FC236}">
                <a16:creationId xmlns:a16="http://schemas.microsoft.com/office/drawing/2014/main" id="{E74D4DEB-BD8B-4366-802B-EE695D6888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0FB5E-9E2C-4C12-966F-E533AFC241A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51730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9926-68A2-4AB1-918C-0BCE23508C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3C7427-9214-4C52-BEBB-E31994EE9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9E2D4-9D6F-41F8-A5E2-55B3BD21E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1F887-62E4-4B70-BE11-40555FF71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9AF50D-669F-498C-97C9-513901F7B7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3DB7EC-0DAB-40B4-8CCE-A4DEC6750C00}"/>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8" name="Footer Placeholder 7">
            <a:extLst>
              <a:ext uri="{FF2B5EF4-FFF2-40B4-BE49-F238E27FC236}">
                <a16:creationId xmlns:a16="http://schemas.microsoft.com/office/drawing/2014/main" id="{0FEE40A2-CB3B-4D30-9642-DFDEABED18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22A85C-DD1E-40C6-B1CF-337C9AA8B17A}"/>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36176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8AEA-0546-4A80-B817-CD5BCC8BE1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0C7455-9A0B-43E2-BE44-3D08AA2E4000}"/>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4" name="Footer Placeholder 3">
            <a:extLst>
              <a:ext uri="{FF2B5EF4-FFF2-40B4-BE49-F238E27FC236}">
                <a16:creationId xmlns:a16="http://schemas.microsoft.com/office/drawing/2014/main" id="{42257977-B9B9-4A39-B4BD-A4166033B7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87D315-F5AF-4DDF-B47C-281B86424A61}"/>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52862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6954C-CFD1-4DE2-BC8E-1E4A47FACD9F}"/>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3" name="Footer Placeholder 2">
            <a:extLst>
              <a:ext uri="{FF2B5EF4-FFF2-40B4-BE49-F238E27FC236}">
                <a16:creationId xmlns:a16="http://schemas.microsoft.com/office/drawing/2014/main" id="{8E92F26F-CAEB-4B12-9753-E2F4806CED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8EEFE9-3BF0-4C29-8B83-C97AAEDC794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91884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0BA5-212F-4718-9C40-23FF0F38E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8CF713-10F9-438E-A442-7E990EC92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B791E4-3F3A-46D6-B7E3-B6FC39D0D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B0621-7934-423F-A7AC-78935C39D68D}"/>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6" name="Footer Placeholder 5">
            <a:extLst>
              <a:ext uri="{FF2B5EF4-FFF2-40B4-BE49-F238E27FC236}">
                <a16:creationId xmlns:a16="http://schemas.microsoft.com/office/drawing/2014/main" id="{070C5118-9A18-482D-B9F4-CBEAF6C395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64617-458B-4967-B338-A21162B0FB1B}"/>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26067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C563-BB20-4057-88FC-0DEB9802F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7B6BC2-32A5-49AC-9A01-9A382769C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29A277-130B-493C-916C-C044682E1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465CB-EFC1-4585-9ED8-EF1CCB8FD31D}"/>
              </a:ext>
            </a:extLst>
          </p:cNvPr>
          <p:cNvSpPr>
            <a:spLocks noGrp="1"/>
          </p:cNvSpPr>
          <p:nvPr>
            <p:ph type="dt" sz="half" idx="10"/>
          </p:nvPr>
        </p:nvSpPr>
        <p:spPr/>
        <p:txBody>
          <a:bodyPr/>
          <a:lstStyle/>
          <a:p>
            <a:fld id="{860B4C0A-009C-4CFD-8314-453FC9E73F19}" type="datetimeFigureOut">
              <a:rPr lang="en-GB" smtClean="0"/>
              <a:t>11/07/2025</a:t>
            </a:fld>
            <a:endParaRPr lang="en-GB"/>
          </a:p>
        </p:txBody>
      </p:sp>
      <p:sp>
        <p:nvSpPr>
          <p:cNvPr id="6" name="Footer Placeholder 5">
            <a:extLst>
              <a:ext uri="{FF2B5EF4-FFF2-40B4-BE49-F238E27FC236}">
                <a16:creationId xmlns:a16="http://schemas.microsoft.com/office/drawing/2014/main" id="{ED6E7DD6-0704-44E5-B2C7-0A0D03EA4A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E7C55-4DA2-46E3-9A90-F9B8DC2611B7}"/>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9280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74691-222A-4298-88F6-9D794F032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8E278-DE90-49C2-AD84-37098EBE5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9CB1C7-C320-45BB-A6A7-23E83D06F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B4C0A-009C-4CFD-8314-453FC9E73F19}" type="datetimeFigureOut">
              <a:rPr lang="en-GB" smtClean="0"/>
              <a:t>11/07/2025</a:t>
            </a:fld>
            <a:endParaRPr lang="en-GB"/>
          </a:p>
        </p:txBody>
      </p:sp>
      <p:sp>
        <p:nvSpPr>
          <p:cNvPr id="5" name="Footer Placeholder 4">
            <a:extLst>
              <a:ext uri="{FF2B5EF4-FFF2-40B4-BE49-F238E27FC236}">
                <a16:creationId xmlns:a16="http://schemas.microsoft.com/office/drawing/2014/main" id="{125FBFCB-A65D-417B-9226-F35245B5C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95082D-3E40-48B9-8EA2-4E16963F5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9190-BDCE-4FA3-BAA6-0CCCF4030AE7}" type="slidenum">
              <a:rPr lang="en-GB" smtClean="0"/>
              <a:t>‹#›</a:t>
            </a:fld>
            <a:endParaRPr lang="en-GB"/>
          </a:p>
        </p:txBody>
      </p:sp>
    </p:spTree>
    <p:extLst>
      <p:ext uri="{BB962C8B-B14F-4D97-AF65-F5344CB8AC3E}">
        <p14:creationId xmlns:p14="http://schemas.microsoft.com/office/powerpoint/2010/main" val="3032058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lfedhsflintshiresch.sharepoint.com/:b:/s/aol-healthwellbeing/Ea_huRI2EUNCidRBkVx2q6YBHMbgNkTh2KjIjDaDe1qI0g?e=fLDG0J"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7" y="229231"/>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3353950923"/>
              </p:ext>
            </p:extLst>
          </p:nvPr>
        </p:nvGraphicFramePr>
        <p:xfrm>
          <a:off x="1954893" y="1705428"/>
          <a:ext cx="8960155" cy="3620769"/>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2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Who am I?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Exploring Possibilities – Dream Jobs!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What is a career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What is an entrepreneur? Can my subject lead me to be one?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is work-life balance?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future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interests?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Job applications and CV’s – how can my subject enhance mine?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Challenges and rewards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Creating the life you want – how can skill development in my subject help? Create a vision board</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does success mean to me? What does it look like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climate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707672348"/>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skills?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What comes after school? Learning pathways for my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Decision making – choosing what to study at KS4.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Working and earning, managing your money</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is the labour market and what is it saying about jobs in your subject sector?</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
        <p:nvSpPr>
          <p:cNvPr id="5" name="TextBox 4">
            <a:extLst>
              <a:ext uri="{FF2B5EF4-FFF2-40B4-BE49-F238E27FC236}">
                <a16:creationId xmlns:a16="http://schemas.microsoft.com/office/drawing/2014/main" id="{21431736-58FF-47AB-86E8-58A7880BE773}"/>
              </a:ext>
            </a:extLst>
          </p:cNvPr>
          <p:cNvSpPr txBox="1"/>
          <p:nvPr/>
        </p:nvSpPr>
        <p:spPr>
          <a:xfrm>
            <a:off x="3059178" y="452694"/>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 – Lower School</a:t>
            </a:r>
          </a:p>
          <a:p>
            <a:r>
              <a:rPr lang="en-GB" sz="2286" b="1">
                <a:solidFill>
                  <a:srgbClr val="002060"/>
                </a:solidFill>
                <a:latin typeface="Malgun Gothic" panose="020B0503020000020004" pitchFamily="34" charset="-127"/>
                <a:ea typeface="Malgun Gothic" panose="020B0503020000020004" pitchFamily="34" charset="-127"/>
              </a:rPr>
              <a:t>Careers</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95063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of paper with black text&#10;&#10;AI-generated content may be incorrect.">
            <a:extLst>
              <a:ext uri="{FF2B5EF4-FFF2-40B4-BE49-F238E27FC236}">
                <a16:creationId xmlns:a16="http://schemas.microsoft.com/office/drawing/2014/main" id="{3CEA60D3-D55C-3169-7588-851A276F7486}"/>
              </a:ext>
            </a:extLst>
          </p:cNvPr>
          <p:cNvPicPr>
            <a:picLocks noChangeAspect="1"/>
          </p:cNvPicPr>
          <p:nvPr/>
        </p:nvPicPr>
        <p:blipFill>
          <a:blip r:embed="rId2"/>
          <a:stretch>
            <a:fillRect/>
          </a:stretch>
        </p:blipFill>
        <p:spPr>
          <a:xfrm>
            <a:off x="1462088" y="266700"/>
            <a:ext cx="9267825" cy="6324600"/>
          </a:xfrm>
          <a:prstGeom prst="rect">
            <a:avLst/>
          </a:prstGeom>
        </p:spPr>
      </p:pic>
    </p:spTree>
    <p:extLst>
      <p:ext uri="{BB962C8B-B14F-4D97-AF65-F5344CB8AC3E}">
        <p14:creationId xmlns:p14="http://schemas.microsoft.com/office/powerpoint/2010/main" val="424073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E8417-0AAD-11E3-65ED-A97CDD6758EA}"/>
              </a:ext>
            </a:extLst>
          </p:cNvPr>
          <p:cNvPicPr>
            <a:picLocks noChangeAspect="1"/>
          </p:cNvPicPr>
          <p:nvPr/>
        </p:nvPicPr>
        <p:blipFill>
          <a:blip r:embed="rId2"/>
          <a:stretch>
            <a:fillRect/>
          </a:stretch>
        </p:blipFill>
        <p:spPr>
          <a:xfrm>
            <a:off x="1466850" y="319088"/>
            <a:ext cx="9258300" cy="6219825"/>
          </a:xfrm>
          <a:prstGeom prst="rect">
            <a:avLst/>
          </a:prstGeom>
        </p:spPr>
      </p:pic>
    </p:spTree>
    <p:extLst>
      <p:ext uri="{BB962C8B-B14F-4D97-AF65-F5344CB8AC3E}">
        <p14:creationId xmlns:p14="http://schemas.microsoft.com/office/powerpoint/2010/main" val="19649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sign with black text&#10;&#10;AI-generated content may be incorrect.">
            <a:extLst>
              <a:ext uri="{FF2B5EF4-FFF2-40B4-BE49-F238E27FC236}">
                <a16:creationId xmlns:a16="http://schemas.microsoft.com/office/drawing/2014/main" id="{34D9EB1E-42A2-1B84-C0E7-6DEAEB8D38E7}"/>
              </a:ext>
            </a:extLst>
          </p:cNvPr>
          <p:cNvPicPr>
            <a:picLocks noChangeAspect="1"/>
          </p:cNvPicPr>
          <p:nvPr/>
        </p:nvPicPr>
        <p:blipFill>
          <a:blip r:embed="rId2"/>
          <a:stretch>
            <a:fillRect/>
          </a:stretch>
        </p:blipFill>
        <p:spPr>
          <a:xfrm>
            <a:off x="1084629" y="821348"/>
            <a:ext cx="9163050" cy="819150"/>
          </a:xfrm>
          <a:prstGeom prst="rect">
            <a:avLst/>
          </a:prstGeom>
        </p:spPr>
      </p:pic>
    </p:spTree>
    <p:extLst>
      <p:ext uri="{BB962C8B-B14F-4D97-AF65-F5344CB8AC3E}">
        <p14:creationId xmlns:p14="http://schemas.microsoft.com/office/powerpoint/2010/main" val="268639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401545" y="229231"/>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6D713FF7-4EA8-44DB-BCE8-907016EE52C7}"/>
              </a:ext>
            </a:extLst>
          </p:cNvPr>
          <p:cNvSpPr txBox="1"/>
          <p:nvPr/>
        </p:nvSpPr>
        <p:spPr>
          <a:xfrm>
            <a:off x="3025312" y="525564"/>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Numeracy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graphicFrame>
        <p:nvGraphicFramePr>
          <p:cNvPr id="5" name="Table 4">
            <a:extLst>
              <a:ext uri="{FF2B5EF4-FFF2-40B4-BE49-F238E27FC236}">
                <a16:creationId xmlns:a16="http://schemas.microsoft.com/office/drawing/2014/main" id="{698218E9-4914-47AB-AD86-BB2397E124C7}"/>
              </a:ext>
            </a:extLst>
          </p:cNvPr>
          <p:cNvGraphicFramePr>
            <a:graphicFrameLocks noGrp="1"/>
          </p:cNvGraphicFramePr>
          <p:nvPr>
            <p:extLst>
              <p:ext uri="{D42A27DB-BD31-4B8C-83A1-F6EECF244321}">
                <p14:modId xmlns:p14="http://schemas.microsoft.com/office/powerpoint/2010/main" val="3453891051"/>
              </p:ext>
            </p:extLst>
          </p:nvPr>
        </p:nvGraphicFramePr>
        <p:xfrm>
          <a:off x="2829222" y="1592371"/>
          <a:ext cx="6533555" cy="5035881"/>
        </p:xfrm>
        <a:graphic>
          <a:graphicData uri="http://schemas.openxmlformats.org/drawingml/2006/table">
            <a:tbl>
              <a:tblPr firstRow="1" firstCol="1" bandRow="1">
                <a:tableStyleId>{5C22544A-7EE6-4342-B048-85BDC9FD1C3A}</a:tableStyleId>
              </a:tblPr>
              <a:tblGrid>
                <a:gridCol w="1630656">
                  <a:extLst>
                    <a:ext uri="{9D8B030D-6E8A-4147-A177-3AD203B41FA5}">
                      <a16:colId xmlns:a16="http://schemas.microsoft.com/office/drawing/2014/main" val="3331396194"/>
                    </a:ext>
                  </a:extLst>
                </a:gridCol>
                <a:gridCol w="4902899">
                  <a:extLst>
                    <a:ext uri="{9D8B030D-6E8A-4147-A177-3AD203B41FA5}">
                      <a16:colId xmlns:a16="http://schemas.microsoft.com/office/drawing/2014/main" val="2623423395"/>
                    </a:ext>
                  </a:extLst>
                </a:gridCol>
              </a:tblGrid>
              <a:tr h="375711">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Group</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Task</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833726445"/>
                  </a:ext>
                </a:extLst>
              </a:tr>
              <a:tr h="1020256">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7</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GB" sz="1100" b="1">
                          <a:effectLst/>
                          <a:latin typeface="Malgun Gothic" panose="020B0503020000020004" pitchFamily="34" charset="-127"/>
                          <a:ea typeface="Malgun Gothic" panose="020B0503020000020004" pitchFamily="34" charset="-127"/>
                          <a:cs typeface="Times New Roman" panose="02020603050405020304" pitchFamily="18" charset="0"/>
                        </a:rPr>
                        <a:t>Pictograms – Healthy Me topic</a:t>
                      </a:r>
                    </a:p>
                    <a:p>
                      <a:pPr>
                        <a:lnSpc>
                          <a:spcPct val="115000"/>
                        </a:lnSpc>
                        <a:spcAft>
                          <a:spcPts val="1000"/>
                        </a:spcAft>
                      </a:pPr>
                      <a:r>
                        <a:rPr lang="en-GB" sz="1100" b="0">
                          <a:effectLst/>
                          <a:latin typeface="Malgun Gothic" panose="020B0503020000020004" pitchFamily="34" charset="-127"/>
                          <a:ea typeface="Malgun Gothic" panose="020B0503020000020004" pitchFamily="34" charset="-127"/>
                          <a:cs typeface="Times New Roman" panose="02020603050405020304" pitchFamily="18" charset="0"/>
                        </a:rPr>
                        <a:t>Pictogram: Students will represent data visually using symbols or pictures, making it easy to compare quantities at a glance.</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hlinkClick r:id="rId3"/>
                        </a:rPr>
                        <a:t>Numeracy - Wellbeing (2)</a:t>
                      </a:r>
                      <a:endParaRPr lang="en-GB" sz="1100"/>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751893122"/>
                  </a:ext>
                </a:extLst>
              </a:tr>
              <a:tr h="1366170">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8</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GB" sz="1100" b="1">
                          <a:effectLst/>
                          <a:latin typeface="Malgun Gothic" panose="020B0503020000020004" pitchFamily="34" charset="-127"/>
                          <a:ea typeface="Malgun Gothic" panose="020B0503020000020004" pitchFamily="34" charset="-127"/>
                          <a:cs typeface="Times New Roman" panose="02020603050405020304" pitchFamily="18" charset="0"/>
                        </a:rPr>
                        <a:t>2 way tables – Healthy Me</a:t>
                      </a:r>
                    </a:p>
                    <a:p>
                      <a:pPr>
                        <a:lnSpc>
                          <a:spcPct val="115000"/>
                        </a:lnSpc>
                        <a:spcAft>
                          <a:spcPts val="1000"/>
                        </a:spcAft>
                      </a:pPr>
                      <a:r>
                        <a:rPr lang="en-GB" sz="1100" b="0">
                          <a:effectLst/>
                          <a:latin typeface="Malgun Gothic" panose="020B0503020000020004" pitchFamily="34" charset="-127"/>
                          <a:ea typeface="Malgun Gothic" panose="020B0503020000020004" pitchFamily="34" charset="-127"/>
                          <a:cs typeface="Times New Roman" panose="02020603050405020304" pitchFamily="18" charset="0"/>
                        </a:rPr>
                        <a:t>Two-Way Table: Students will organise and compare data involving two different categories to identify patterns or relationships.</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hlinkClick r:id="rId3"/>
                        </a:rPr>
                        <a:t>Numeracy - Wellbeing (2)</a:t>
                      </a:r>
                      <a:endParaRPr lang="en-GB" sz="1100"/>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100" b="1">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826096729"/>
                  </a:ext>
                </a:extLst>
              </a:tr>
              <a:tr h="1366170">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9</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Gra</a:t>
                      </a:r>
                      <a:r>
                        <a:rPr lang="en-GB" sz="1100" b="1">
                          <a:effectLst/>
                          <a:latin typeface="Malgun Gothic" panose="020B0503020000020004" pitchFamily="34" charset="-127"/>
                          <a:ea typeface="Malgun Gothic" panose="020B0503020000020004" pitchFamily="34" charset="-127"/>
                          <a:cs typeface="Times New Roman" panose="02020603050405020304" pitchFamily="18" charset="0"/>
                        </a:rPr>
                        <a:t>phs - Healthy Me</a:t>
                      </a:r>
                    </a:p>
                    <a:p>
                      <a:pPr>
                        <a:lnSpc>
                          <a:spcPct val="115000"/>
                        </a:lnSpc>
                        <a:spcAft>
                          <a:spcPts val="1000"/>
                        </a:spcAft>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Selecting which type of graph they can use and will best show their set of data about medicating </a:t>
                      </a:r>
                    </a:p>
                    <a:p>
                      <a:pPr>
                        <a:lnSpc>
                          <a:spcPct val="115000"/>
                        </a:lnSpc>
                        <a:spcAft>
                          <a:spcPts val="1000"/>
                        </a:spcAft>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a:lnSpc>
                          <a:spcPct val="115000"/>
                        </a:lnSpc>
                        <a:spcAft>
                          <a:spcPts val="1000"/>
                        </a:spcAft>
                      </a:pPr>
                      <a:r>
                        <a:rPr lang="en-GB" sz="1100">
                          <a:hlinkClick r:id="rId3"/>
                        </a:rPr>
                        <a:t>Numeracy - Wellbeing (2)</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563905420"/>
                  </a:ext>
                </a:extLst>
              </a:tr>
            </a:tbl>
          </a:graphicData>
        </a:graphic>
      </p:graphicFrame>
    </p:spTree>
    <p:extLst>
      <p:ext uri="{BB962C8B-B14F-4D97-AF65-F5344CB8AC3E}">
        <p14:creationId xmlns:p14="http://schemas.microsoft.com/office/powerpoint/2010/main" val="372669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9C64BE-C651-45BE-8361-BDA3D9D4A01D}"/>
              </a:ext>
            </a:extLst>
          </p:cNvPr>
          <p:cNvPicPr>
            <a:picLocks noChangeAspect="1"/>
          </p:cNvPicPr>
          <p:nvPr/>
        </p:nvPicPr>
        <p:blipFill>
          <a:blip r:embed="rId2"/>
          <a:stretch>
            <a:fillRect/>
          </a:stretch>
        </p:blipFill>
        <p:spPr>
          <a:xfrm>
            <a:off x="1380068" y="152401"/>
            <a:ext cx="8940800" cy="6705599"/>
          </a:xfrm>
          <a:prstGeom prst="rect">
            <a:avLst/>
          </a:prstGeom>
        </p:spPr>
      </p:pic>
    </p:spTree>
    <p:extLst>
      <p:ext uri="{BB962C8B-B14F-4D97-AF65-F5344CB8AC3E}">
        <p14:creationId xmlns:p14="http://schemas.microsoft.com/office/powerpoint/2010/main" val="80151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D69D38BD-897C-4C97-A665-D17757529280}"/>
              </a:ext>
            </a:extLst>
          </p:cNvPr>
          <p:cNvSpPr/>
          <p:nvPr/>
        </p:nvSpPr>
        <p:spPr>
          <a:xfrm>
            <a:off x="1464733" y="318554"/>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F67E40D0-73F6-42E0-AF3D-BB88FEEE0D50}"/>
              </a:ext>
            </a:extLst>
          </p:cNvPr>
          <p:cNvSpPr txBox="1"/>
          <p:nvPr/>
        </p:nvSpPr>
        <p:spPr>
          <a:xfrm>
            <a:off x="3042245" y="621393"/>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Subject: Well-being</a:t>
            </a:r>
          </a:p>
          <a:p>
            <a:r>
              <a:rPr lang="en-GB" sz="2286" b="1">
                <a:solidFill>
                  <a:srgbClr val="002060"/>
                </a:solidFill>
                <a:latin typeface="Malgun Gothic" panose="020B0503020000020004" pitchFamily="34" charset="-127"/>
                <a:ea typeface="Malgun Gothic" panose="020B0503020000020004" pitchFamily="34" charset="-127"/>
              </a:rPr>
              <a:t>Overview of Topics</a:t>
            </a:r>
            <a:endParaRPr lang="en-GB" sz="1286" b="1">
              <a:solidFill>
                <a:srgbClr val="002060"/>
              </a:solidFill>
              <a:latin typeface="Malgun Gothic" panose="020B0503020000020004" pitchFamily="34" charset="-127"/>
              <a:ea typeface="Malgun Gothic" panose="020B0503020000020004" pitchFamily="34" charset="-127"/>
            </a:endParaRPr>
          </a:p>
        </p:txBody>
      </p:sp>
      <p:graphicFrame>
        <p:nvGraphicFramePr>
          <p:cNvPr id="4" name="Table 3">
            <a:extLst>
              <a:ext uri="{FF2B5EF4-FFF2-40B4-BE49-F238E27FC236}">
                <a16:creationId xmlns:a16="http://schemas.microsoft.com/office/drawing/2014/main" id="{A822BF62-C2DF-4521-AAF4-8E4F1CF61FEF}"/>
              </a:ext>
            </a:extLst>
          </p:cNvPr>
          <p:cNvGraphicFramePr>
            <a:graphicFrameLocks noGrp="1"/>
          </p:cNvGraphicFramePr>
          <p:nvPr>
            <p:extLst>
              <p:ext uri="{D42A27DB-BD31-4B8C-83A1-F6EECF244321}">
                <p14:modId xmlns:p14="http://schemas.microsoft.com/office/powerpoint/2010/main" val="2586872484"/>
              </p:ext>
            </p:extLst>
          </p:nvPr>
        </p:nvGraphicFramePr>
        <p:xfrm>
          <a:off x="1261533" y="1840895"/>
          <a:ext cx="9465736" cy="4238172"/>
        </p:xfrm>
        <a:graphic>
          <a:graphicData uri="http://schemas.openxmlformats.org/drawingml/2006/table">
            <a:tbl>
              <a:tblPr firstRow="1" bandRow="1">
                <a:tableStyleId>{5C22544A-7EE6-4342-B048-85BDC9FD1C3A}</a:tableStyleId>
              </a:tblPr>
              <a:tblGrid>
                <a:gridCol w="1352248">
                  <a:extLst>
                    <a:ext uri="{9D8B030D-6E8A-4147-A177-3AD203B41FA5}">
                      <a16:colId xmlns:a16="http://schemas.microsoft.com/office/drawing/2014/main" val="4255388034"/>
                    </a:ext>
                  </a:extLst>
                </a:gridCol>
                <a:gridCol w="1352248">
                  <a:extLst>
                    <a:ext uri="{9D8B030D-6E8A-4147-A177-3AD203B41FA5}">
                      <a16:colId xmlns:a16="http://schemas.microsoft.com/office/drawing/2014/main" val="737985667"/>
                    </a:ext>
                  </a:extLst>
                </a:gridCol>
                <a:gridCol w="1352248">
                  <a:extLst>
                    <a:ext uri="{9D8B030D-6E8A-4147-A177-3AD203B41FA5}">
                      <a16:colId xmlns:a16="http://schemas.microsoft.com/office/drawing/2014/main" val="1945210272"/>
                    </a:ext>
                  </a:extLst>
                </a:gridCol>
                <a:gridCol w="1352248">
                  <a:extLst>
                    <a:ext uri="{9D8B030D-6E8A-4147-A177-3AD203B41FA5}">
                      <a16:colId xmlns:a16="http://schemas.microsoft.com/office/drawing/2014/main" val="2569708753"/>
                    </a:ext>
                  </a:extLst>
                </a:gridCol>
                <a:gridCol w="1352248">
                  <a:extLst>
                    <a:ext uri="{9D8B030D-6E8A-4147-A177-3AD203B41FA5}">
                      <a16:colId xmlns:a16="http://schemas.microsoft.com/office/drawing/2014/main" val="4087599341"/>
                    </a:ext>
                  </a:extLst>
                </a:gridCol>
                <a:gridCol w="1352248">
                  <a:extLst>
                    <a:ext uri="{9D8B030D-6E8A-4147-A177-3AD203B41FA5}">
                      <a16:colId xmlns:a16="http://schemas.microsoft.com/office/drawing/2014/main" val="2937744115"/>
                    </a:ext>
                  </a:extLst>
                </a:gridCol>
                <a:gridCol w="1352248">
                  <a:extLst>
                    <a:ext uri="{9D8B030D-6E8A-4147-A177-3AD203B41FA5}">
                      <a16:colId xmlns:a16="http://schemas.microsoft.com/office/drawing/2014/main" val="170140620"/>
                    </a:ext>
                  </a:extLst>
                </a:gridCol>
              </a:tblGrid>
              <a:tr h="706362">
                <a:tc>
                  <a:txBody>
                    <a:bodyPr/>
                    <a:lstStyle/>
                    <a:p>
                      <a:r>
                        <a:rPr lang="en-GB" sz="13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3B</a:t>
                      </a:r>
                    </a:p>
                  </a:txBody>
                  <a:tcPr marL="65314" marR="65314" marT="32657" marB="32657"/>
                </a:tc>
                <a:extLst>
                  <a:ext uri="{0D108BD9-81ED-4DB2-BD59-A6C34878D82A}">
                    <a16:rowId xmlns:a16="http://schemas.microsoft.com/office/drawing/2014/main" val="1953012476"/>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Being me in My World</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Celebrating Difference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Dreams and Goals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Healthy me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Relationships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Changing me</a:t>
                      </a:r>
                    </a:p>
                  </a:txBody>
                  <a:tcPr marL="65314" marR="65314" marT="32657" marB="32657"/>
                </a:tc>
                <a:extLst>
                  <a:ext uri="{0D108BD9-81ED-4DB2-BD59-A6C34878D82A}">
                    <a16:rowId xmlns:a16="http://schemas.microsoft.com/office/drawing/2014/main" val="2287100114"/>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Being me in My World</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Celebrating Difference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Dreams and Goals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Healthy me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Relationships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Changing me</a:t>
                      </a:r>
                    </a:p>
                  </a:txBody>
                  <a:tcPr marL="65314" marR="65314" marT="32657" marB="32657"/>
                </a:tc>
                <a:extLst>
                  <a:ext uri="{0D108BD9-81ED-4DB2-BD59-A6C34878D82A}">
                    <a16:rowId xmlns:a16="http://schemas.microsoft.com/office/drawing/2014/main" val="2707672348"/>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Being me in My World</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Celebrating Difference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Dreams and Goals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Healthy me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Relationships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Changing me</a:t>
                      </a:r>
                    </a:p>
                  </a:txBody>
                  <a:tcPr marL="65314" marR="65314" marT="32657" marB="32657"/>
                </a:tc>
                <a:extLst>
                  <a:ext uri="{0D108BD9-81ED-4DB2-BD59-A6C34878D82A}">
                    <a16:rowId xmlns:a16="http://schemas.microsoft.com/office/drawing/2014/main" val="3947595442"/>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Being me in My World</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Celebrating Difference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Dreams and Goals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Healthy me</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Relationships</a:t>
                      </a:r>
                    </a:p>
                  </a:txBody>
                  <a:tcPr marL="65314" marR="65314" marT="32657" marB="32657"/>
                </a:tc>
                <a:tc>
                  <a:txBody>
                    <a:bodyPr/>
                    <a:lstStyle/>
                    <a:p>
                      <a:r>
                        <a:rPr lang="en-GB" sz="1300" b="0">
                          <a:solidFill>
                            <a:srgbClr val="002060"/>
                          </a:solidFill>
                          <a:latin typeface="Malgun Gothic" panose="020B0503020000020004" pitchFamily="34" charset="-127"/>
                          <a:ea typeface="Malgun Gothic" panose="020B0503020000020004" pitchFamily="34" charset="-127"/>
                        </a:rPr>
                        <a:t>Changing me</a:t>
                      </a:r>
                    </a:p>
                  </a:txBody>
                  <a:tcPr marL="65314" marR="65314" marT="32657" marB="32657"/>
                </a:tc>
                <a:extLst>
                  <a:ext uri="{0D108BD9-81ED-4DB2-BD59-A6C34878D82A}">
                    <a16:rowId xmlns:a16="http://schemas.microsoft.com/office/drawing/2014/main" val="2856290560"/>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pPr lvl="0">
                        <a:buNone/>
                      </a:pPr>
                      <a:r>
                        <a:rPr lang="en-GB" sz="1300" b="0">
                          <a:solidFill>
                            <a:srgbClr val="002060"/>
                          </a:solidFill>
                          <a:latin typeface="Malgun Gothic"/>
                          <a:ea typeface="Malgun Gothic"/>
                        </a:rPr>
                        <a:t>Being me in My World</a:t>
                      </a:r>
                      <a:endParaRPr lang="en-US"/>
                    </a:p>
                  </a:txBody>
                  <a:tcPr marL="65314" marR="65314" marT="32657" marB="32657"/>
                </a:tc>
                <a:tc>
                  <a:txBody>
                    <a:bodyPr/>
                    <a:lstStyle/>
                    <a:p>
                      <a:pPr lvl="0">
                        <a:buNone/>
                      </a:pPr>
                      <a:r>
                        <a:rPr lang="en-GB" sz="1300" b="0" i="0" u="none" strike="noStrike" noProof="0">
                          <a:solidFill>
                            <a:srgbClr val="002060"/>
                          </a:solidFill>
                          <a:latin typeface="Malgun Gothic"/>
                        </a:rPr>
                        <a:t>Dreams and Goals</a:t>
                      </a:r>
                      <a:endParaRPr lang="en-US"/>
                    </a:p>
                  </a:txBody>
                  <a:tcPr marL="65314" marR="65314" marT="32657" marB="32657"/>
                </a:tc>
                <a:tc>
                  <a:txBody>
                    <a:bodyPr/>
                    <a:lstStyle/>
                    <a:p>
                      <a:pPr lvl="0">
                        <a:buNone/>
                      </a:pPr>
                      <a:r>
                        <a:rPr lang="en-GB" sz="1300" b="0">
                          <a:solidFill>
                            <a:srgbClr val="002060"/>
                          </a:solidFill>
                          <a:latin typeface="Malgun Gothic"/>
                          <a:ea typeface="Malgun Gothic"/>
                        </a:rPr>
                        <a:t>Healthy me</a:t>
                      </a:r>
                      <a:endParaRPr lang="en-US"/>
                    </a:p>
                  </a:txBody>
                  <a:tcPr marL="65314" marR="65314" marT="32657" marB="32657"/>
                </a:tc>
                <a:tc>
                  <a:txBody>
                    <a:bodyPr/>
                    <a:lstStyle/>
                    <a:p>
                      <a:pPr lvl="0">
                        <a:buNone/>
                      </a:pPr>
                      <a:r>
                        <a:rPr lang="en-GB" sz="1300" b="0">
                          <a:solidFill>
                            <a:srgbClr val="002060"/>
                          </a:solidFill>
                          <a:latin typeface="Malgun Gothic"/>
                          <a:ea typeface="Malgun Gothic"/>
                        </a:rPr>
                        <a:t>Relationships</a:t>
                      </a:r>
                      <a:endParaRPr lang="en-US"/>
                    </a:p>
                  </a:txBody>
                  <a:tcPr marL="65314" marR="65314" marT="32657" marB="32657"/>
                </a:tc>
                <a:tc>
                  <a:txBody>
                    <a:bodyPr/>
                    <a:lstStyle/>
                    <a:p>
                      <a:endParaRPr lang="en-GB" sz="1300" b="1">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300" b="1">
                        <a:solidFill>
                          <a:srgbClr val="002060"/>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Tree>
    <p:extLst>
      <p:ext uri="{BB962C8B-B14F-4D97-AF65-F5344CB8AC3E}">
        <p14:creationId xmlns:p14="http://schemas.microsoft.com/office/powerpoint/2010/main" val="54079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248873" y="107808"/>
            <a:ext cx="1328257" cy="1400961"/>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pic>
        <p:nvPicPr>
          <p:cNvPr id="5" name="Picture 4">
            <a:extLst>
              <a:ext uri="{FF2B5EF4-FFF2-40B4-BE49-F238E27FC236}">
                <a16:creationId xmlns:a16="http://schemas.microsoft.com/office/drawing/2014/main" id="{485CCA9C-D3DB-42CE-96A5-1D49B5775F73}"/>
              </a:ext>
            </a:extLst>
          </p:cNvPr>
          <p:cNvPicPr>
            <a:picLocks noChangeAspect="1"/>
          </p:cNvPicPr>
          <p:nvPr/>
        </p:nvPicPr>
        <p:blipFill>
          <a:blip r:embed="rId3"/>
          <a:stretch>
            <a:fillRect/>
          </a:stretch>
        </p:blipFill>
        <p:spPr>
          <a:xfrm>
            <a:off x="1652631" y="636314"/>
            <a:ext cx="10135395" cy="5798042"/>
          </a:xfrm>
          <a:prstGeom prst="rect">
            <a:avLst/>
          </a:prstGeom>
        </p:spPr>
      </p:pic>
    </p:spTree>
    <p:extLst>
      <p:ext uri="{BB962C8B-B14F-4D97-AF65-F5344CB8AC3E}">
        <p14:creationId xmlns:p14="http://schemas.microsoft.com/office/powerpoint/2010/main" val="96420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6" y="229230"/>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124005244"/>
              </p:ext>
            </p:extLst>
          </p:nvPr>
        </p:nvGraphicFramePr>
        <p:xfrm>
          <a:off x="1954893" y="1705428"/>
          <a:ext cx="8960155" cy="2989942"/>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1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Interests and Skills Profile – what makes you good at this subject? How will your skills transfer into the world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Preparing to go on work experience. How is skill development in my subject helping you prepare?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In person, hybrid, remote. What works best for your subject sector?</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Wellbeing in the workplace. Discuss jobs linked to your subject and the possible challenges employees may face.</a:t>
                      </a:r>
                    </a:p>
                    <a:p>
                      <a:endParaRPr lang="en-GB" sz="1100" b="1">
                        <a:solidFill>
                          <a:schemeClr val="tx1"/>
                        </a:solidFill>
                        <a:latin typeface="Malgun Gothic" panose="020B0503020000020004" pitchFamily="34" charset="-127"/>
                        <a:ea typeface="Malgun Gothic" panose="020B0503020000020004" pitchFamily="34" charset="-127"/>
                      </a:endParaRPr>
                    </a:p>
                    <a:p>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are my employability skills? How does my subject make students employable.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Post 16 Choices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Decision making – choosing your post 16 pathway. What pathways are available linked to your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Money talks – apprenticeships vs higher education in your subject</a:t>
                      </a:r>
                    </a:p>
                    <a:p>
                      <a:endParaRPr lang="en-GB" sz="1100" b="1">
                        <a:solidFill>
                          <a:schemeClr val="tx1"/>
                        </a:solidFill>
                        <a:latin typeface="Malgun Gothic" panose="020B0503020000020004" pitchFamily="34" charset="-127"/>
                        <a:ea typeface="Malgun Gothic" panose="020B0503020000020004" pitchFamily="34" charset="-127"/>
                      </a:endParaRP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solidFill>
                      <a:schemeClr val="bg2">
                        <a:lumMod val="75000"/>
                      </a:schemeClr>
                    </a:solidFill>
                  </a:tcPr>
                </a:tc>
                <a:extLst>
                  <a:ext uri="{0D108BD9-81ED-4DB2-BD59-A6C34878D82A}">
                    <a16:rowId xmlns:a16="http://schemas.microsoft.com/office/drawing/2014/main" val="2707672348"/>
                  </a:ext>
                </a:extLst>
              </a:tr>
            </a:tbl>
          </a:graphicData>
        </a:graphic>
      </p:graphicFrame>
      <p:sp>
        <p:nvSpPr>
          <p:cNvPr id="5" name="TextBox 4">
            <a:extLst>
              <a:ext uri="{FF2B5EF4-FFF2-40B4-BE49-F238E27FC236}">
                <a16:creationId xmlns:a16="http://schemas.microsoft.com/office/drawing/2014/main" id="{9430FE9A-D47F-4D7D-9104-3B82F5C86F1B}"/>
              </a:ext>
            </a:extLst>
          </p:cNvPr>
          <p:cNvSpPr txBox="1"/>
          <p:nvPr/>
        </p:nvSpPr>
        <p:spPr>
          <a:xfrm>
            <a:off x="3059178" y="452694"/>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 Upper School</a:t>
            </a:r>
          </a:p>
          <a:p>
            <a:r>
              <a:rPr lang="en-GB" sz="2286" b="1">
                <a:solidFill>
                  <a:srgbClr val="002060"/>
                </a:solidFill>
                <a:latin typeface="Malgun Gothic" panose="020B0503020000020004" pitchFamily="34" charset="-127"/>
                <a:ea typeface="Malgun Gothic" panose="020B0503020000020004" pitchFamily="34" charset="-127"/>
              </a:rPr>
              <a:t>Careers</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78139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920C2-C38D-A2B2-76EA-AC6707E76CFC}"/>
              </a:ext>
            </a:extLst>
          </p:cNvPr>
          <p:cNvPicPr>
            <a:picLocks noChangeAspect="1"/>
          </p:cNvPicPr>
          <p:nvPr/>
        </p:nvPicPr>
        <p:blipFill>
          <a:blip r:embed="rId2"/>
          <a:stretch>
            <a:fillRect/>
          </a:stretch>
        </p:blipFill>
        <p:spPr>
          <a:xfrm>
            <a:off x="1033373" y="0"/>
            <a:ext cx="10125255" cy="6858000"/>
          </a:xfrm>
          <a:prstGeom prst="rect">
            <a:avLst/>
          </a:prstGeom>
        </p:spPr>
      </p:pic>
    </p:spTree>
    <p:extLst>
      <p:ext uri="{BB962C8B-B14F-4D97-AF65-F5344CB8AC3E}">
        <p14:creationId xmlns:p14="http://schemas.microsoft.com/office/powerpoint/2010/main" val="14569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15533" y="321734"/>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graphicFrame>
        <p:nvGraphicFramePr>
          <p:cNvPr id="5" name="Table 4">
            <a:extLst>
              <a:ext uri="{FF2B5EF4-FFF2-40B4-BE49-F238E27FC236}">
                <a16:creationId xmlns:a16="http://schemas.microsoft.com/office/drawing/2014/main" id="{C946D15E-38B8-47F6-B994-6488DF4A9A35}"/>
              </a:ext>
            </a:extLst>
          </p:cNvPr>
          <p:cNvGraphicFramePr>
            <a:graphicFrameLocks noGrp="1"/>
          </p:cNvGraphicFramePr>
          <p:nvPr>
            <p:extLst>
              <p:ext uri="{D42A27DB-BD31-4B8C-83A1-F6EECF244321}">
                <p14:modId xmlns:p14="http://schemas.microsoft.com/office/powerpoint/2010/main" val="3557134416"/>
              </p:ext>
            </p:extLst>
          </p:nvPr>
        </p:nvGraphicFramePr>
        <p:xfrm>
          <a:off x="3556750" y="1306551"/>
          <a:ext cx="5586498" cy="5321283"/>
        </p:xfrm>
        <a:graphic>
          <a:graphicData uri="http://schemas.openxmlformats.org/drawingml/2006/table">
            <a:tbl>
              <a:tblPr firstRow="1" firstCol="1" bandRow="1">
                <a:tableStyleId>{5C22544A-7EE6-4342-B048-85BDC9FD1C3A}</a:tableStyleId>
              </a:tblPr>
              <a:tblGrid>
                <a:gridCol w="1100666">
                  <a:extLst>
                    <a:ext uri="{9D8B030D-6E8A-4147-A177-3AD203B41FA5}">
                      <a16:colId xmlns:a16="http://schemas.microsoft.com/office/drawing/2014/main" val="3331396194"/>
                    </a:ext>
                  </a:extLst>
                </a:gridCol>
                <a:gridCol w="4485832">
                  <a:extLst>
                    <a:ext uri="{9D8B030D-6E8A-4147-A177-3AD203B41FA5}">
                      <a16:colId xmlns:a16="http://schemas.microsoft.com/office/drawing/2014/main" val="2623423395"/>
                    </a:ext>
                  </a:extLst>
                </a:gridCol>
              </a:tblGrid>
              <a:tr h="375711">
                <a:tc>
                  <a:txBody>
                    <a:bodyPr/>
                    <a:lstStyle/>
                    <a:p>
                      <a:pPr>
                        <a:lnSpc>
                          <a:spcPct val="115000"/>
                        </a:lnSpc>
                        <a:spcAft>
                          <a:spcPts val="1000"/>
                        </a:spcAft>
                      </a:pPr>
                      <a:r>
                        <a:rPr lang="en-US" sz="1100">
                          <a:effectLst/>
                          <a:latin typeface="Malgun Gothic"/>
                          <a:ea typeface="Malgun Gothic"/>
                        </a:rPr>
                        <a:t>Year Group</a:t>
                      </a:r>
                      <a:endParaRPr lang="en-GB" sz="1100">
                        <a:effectLst/>
                        <a:latin typeface="Malgun Gothic"/>
                        <a:ea typeface="Malgun Gothic"/>
                        <a:cs typeface="Times New Roman" panose="02020603050405020304" pitchFamily="18" charset="0"/>
                      </a:endParaRPr>
                    </a:p>
                  </a:txBody>
                  <a:tcPr marL="31277" marR="31277" marT="0" marB="0"/>
                </a:tc>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Task</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833726445"/>
                  </a:ext>
                </a:extLst>
              </a:tr>
              <a:tr h="1020256">
                <a:tc>
                  <a:txBody>
                    <a:bodyPr/>
                    <a:lstStyle/>
                    <a:p>
                      <a:pPr>
                        <a:lnSpc>
                          <a:spcPct val="115000"/>
                        </a:lnSpc>
                        <a:spcAft>
                          <a:spcPts val="1000"/>
                        </a:spcAft>
                      </a:pPr>
                      <a:r>
                        <a:rPr lang="en-US" sz="1100">
                          <a:effectLst/>
                          <a:latin typeface="Malgun Gothic" panose="020B0503020000020004" pitchFamily="34" charset="-127"/>
                          <a:ea typeface="Malgun Gothic" panose="020B0503020000020004" pitchFamily="34" charset="-127"/>
                        </a:rPr>
                        <a:t>Year 7</a:t>
                      </a: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GB" sz="1100" b="1">
                          <a:effectLst/>
                          <a:latin typeface="Malgun Gothic"/>
                          <a:ea typeface="Malgun Gothic"/>
                          <a:cs typeface="Times New Roman"/>
                        </a:rPr>
                        <a:t>Term 3A – relationships</a:t>
                      </a:r>
                    </a:p>
                    <a:p>
                      <a:pPr lvl="0">
                        <a:lnSpc>
                          <a:spcPct val="114999"/>
                        </a:lnSpc>
                        <a:spcAft>
                          <a:spcPts val="1000"/>
                        </a:spcAft>
                        <a:buNone/>
                      </a:pPr>
                      <a:r>
                        <a:rPr lang="en-GB" sz="1100" b="0">
                          <a:effectLst/>
                          <a:latin typeface="Malgun Gothic"/>
                          <a:ea typeface="Malgun Gothic"/>
                          <a:cs typeface="Times New Roman"/>
                        </a:rPr>
                        <a:t>Students to create an infographic using Adobe software about healthy and safe relationships. Students will use picture, icon and graphs in their infographic</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a:ea typeface="Malgun Gothic"/>
                          <a:cs typeface="Times New Roman"/>
                        </a:rPr>
                        <a:t>Link with further info about the task and resources:</a:t>
                      </a:r>
                    </a:p>
                    <a:p>
                      <a:pPr>
                        <a:lnSpc>
                          <a:spcPct val="115000"/>
                        </a:lnSpc>
                        <a:spcAft>
                          <a:spcPts val="1000"/>
                        </a:spcAft>
                      </a:pPr>
                      <a:endParaRPr lang="en-GB" sz="11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751893122"/>
                  </a:ext>
                </a:extLst>
              </a:tr>
              <a:tr h="1366170">
                <a:tc>
                  <a:txBody>
                    <a:bodyPr/>
                    <a:lstStyle/>
                    <a:p>
                      <a:pPr>
                        <a:lnSpc>
                          <a:spcPct val="115000"/>
                        </a:lnSpc>
                        <a:spcAft>
                          <a:spcPts val="1000"/>
                        </a:spcAft>
                      </a:pPr>
                      <a:r>
                        <a:rPr lang="en-US" sz="1100">
                          <a:effectLst/>
                          <a:latin typeface="Malgun Gothic"/>
                          <a:ea typeface="Malgun Gothic"/>
                        </a:rPr>
                        <a:t>Year 8</a:t>
                      </a:r>
                      <a:endParaRPr lang="en-GB" sz="1100">
                        <a:effectLst/>
                        <a:latin typeface="Malgun Gothic"/>
                        <a:ea typeface="Malgun Gothic"/>
                        <a:cs typeface="Times New Roman" panose="02020603050405020304" pitchFamily="18" charset="0"/>
                      </a:endParaRPr>
                    </a:p>
                  </a:txBody>
                  <a:tcPr marL="31277" marR="31277" marT="0" marB="0"/>
                </a:tc>
                <a:tc>
                  <a:txBody>
                    <a:bodyPr/>
                    <a:lstStyle/>
                    <a:p>
                      <a:pPr lvl="0">
                        <a:lnSpc>
                          <a:spcPct val="114999"/>
                        </a:lnSpc>
                        <a:spcAft>
                          <a:spcPts val="1000"/>
                        </a:spcAft>
                        <a:buNone/>
                      </a:pPr>
                      <a:r>
                        <a:rPr lang="en-GB" sz="1100" b="1" i="0" u="none" strike="noStrike" noProof="0">
                          <a:solidFill>
                            <a:srgbClr val="000000"/>
                          </a:solidFill>
                          <a:effectLst/>
                          <a:latin typeface="Malgun Gothic"/>
                        </a:rPr>
                        <a:t>Term 3A – relationships</a:t>
                      </a:r>
                      <a:endParaRPr lang="en-GB" sz="1100" b="0" i="0" u="none" strike="noStrike" noProof="0">
                        <a:solidFill>
                          <a:srgbClr val="000000"/>
                        </a:solidFill>
                        <a:effectLst/>
                        <a:latin typeface="Malgun Gothic"/>
                        <a:ea typeface="Malgun Gothic" panose="020B0503020000020004" pitchFamily="34" charset="-127"/>
                        <a:cs typeface="Times New Roman" panose="02020603050405020304" pitchFamily="18" charset="0"/>
                      </a:endParaRPr>
                    </a:p>
                    <a:p>
                      <a:pPr lvl="0">
                        <a:lnSpc>
                          <a:spcPct val="114999"/>
                        </a:lnSpc>
                        <a:spcAft>
                          <a:spcPts val="1000"/>
                        </a:spcAft>
                        <a:buNone/>
                      </a:pPr>
                      <a:r>
                        <a:rPr lang="en-GB" sz="1100" b="0" i="0" u="none" strike="noStrike" noProof="0">
                          <a:solidFill>
                            <a:srgbClr val="000000"/>
                          </a:solidFill>
                          <a:effectLst/>
                          <a:latin typeface="Malgun Gothic"/>
                        </a:rPr>
                        <a:t>Students to create an infographic using Adobe software about healthy and safe relationships. Students will use picture, icon and graphs in their infographic, it will also include an animated character.</a:t>
                      </a:r>
                      <a:endParaRPr lang="en-GB"/>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a:lnSpc>
                          <a:spcPct val="115000"/>
                        </a:lnSpc>
                        <a:spcAft>
                          <a:spcPts val="1000"/>
                        </a:spcAft>
                      </a:pPr>
                      <a:endParaRPr lang="en-GB" sz="1100" b="1">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826096729"/>
                  </a:ext>
                </a:extLst>
              </a:tr>
              <a:tr h="1366170">
                <a:tc>
                  <a:txBody>
                    <a:bodyPr/>
                    <a:lstStyle/>
                    <a:p>
                      <a:pPr>
                        <a:lnSpc>
                          <a:spcPct val="115000"/>
                        </a:lnSpc>
                        <a:spcAft>
                          <a:spcPts val="1000"/>
                        </a:spcAft>
                      </a:pPr>
                      <a:r>
                        <a:rPr lang="en-US" sz="1100">
                          <a:effectLst/>
                          <a:latin typeface="Malgun Gothic"/>
                          <a:ea typeface="Malgun Gothic"/>
                        </a:rPr>
                        <a:t>Year 9</a:t>
                      </a:r>
                      <a:endParaRPr lang="en-GB" sz="1100">
                        <a:effectLst/>
                        <a:latin typeface="Malgun Gothic"/>
                        <a:ea typeface="Malgun Gothic"/>
                        <a:cs typeface="Times New Roman" panose="02020603050405020304" pitchFamily="18" charset="0"/>
                      </a:endParaRPr>
                    </a:p>
                  </a:txBody>
                  <a:tcPr marL="31277" marR="31277" marT="0" marB="0"/>
                </a:tc>
                <a:tc>
                  <a:txBody>
                    <a:bodyPr/>
                    <a:lstStyle/>
                    <a:p>
                      <a:pPr>
                        <a:lnSpc>
                          <a:spcPct val="115000"/>
                        </a:lnSpc>
                        <a:spcAft>
                          <a:spcPts val="1000"/>
                        </a:spcAft>
                      </a:pPr>
                      <a:r>
                        <a:rPr lang="en-GB" sz="1100" b="1" i="0" u="none" strike="noStrike" noProof="0">
                          <a:solidFill>
                            <a:srgbClr val="000000"/>
                          </a:solidFill>
                          <a:effectLst/>
                          <a:latin typeface="Malgun Gothic"/>
                        </a:rPr>
                        <a:t>Term 3A – relationships</a:t>
                      </a:r>
                      <a:endParaRPr lang="en-GB" sz="1100" b="0" i="0" u="none" strike="noStrike" noProof="0">
                        <a:solidFill>
                          <a:srgbClr val="000000"/>
                        </a:solidFill>
                        <a:effectLst/>
                        <a:latin typeface="Malgun Gothic"/>
                        <a:ea typeface="Malgun Gothic" panose="020B0503020000020004" pitchFamily="34" charset="-127"/>
                        <a:cs typeface="Times New Roman" panose="02020603050405020304" pitchFamily="18" charset="0"/>
                      </a:endParaRPr>
                    </a:p>
                    <a:p>
                      <a:pPr lvl="0">
                        <a:lnSpc>
                          <a:spcPct val="114999"/>
                        </a:lnSpc>
                        <a:spcAft>
                          <a:spcPts val="1000"/>
                        </a:spcAft>
                        <a:buNone/>
                      </a:pPr>
                      <a:r>
                        <a:rPr lang="en-GB" sz="1100" b="0" i="0" u="none" strike="noStrike" noProof="0">
                          <a:solidFill>
                            <a:srgbClr val="000000"/>
                          </a:solidFill>
                          <a:effectLst/>
                          <a:latin typeface="Malgun Gothic"/>
                        </a:rPr>
                        <a:t>Students to create an infographic using Adobe software about healthy and safe relationships. Students will use picture, icon and graphs in their infographic, it will also include an animated character. Text must have headings and </a:t>
                      </a:r>
                      <a:r>
                        <a:rPr lang="en-GB" sz="1100" b="0" i="0" u="none" strike="noStrike" noProof="0" err="1">
                          <a:solidFill>
                            <a:srgbClr val="000000"/>
                          </a:solidFill>
                          <a:effectLst/>
                          <a:latin typeface="Malgun Gothic"/>
                        </a:rPr>
                        <a:t>laguage</a:t>
                      </a:r>
                      <a:r>
                        <a:rPr lang="en-GB" sz="1100" b="0" i="0" u="none" strike="noStrike" noProof="0">
                          <a:solidFill>
                            <a:srgbClr val="000000"/>
                          </a:solidFill>
                          <a:effectLst/>
                          <a:latin typeface="Malgun Gothic"/>
                        </a:rPr>
                        <a:t> must be formal.</a:t>
                      </a:r>
                      <a:endParaRPr lang="en-GB"/>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a:effectLst/>
                          <a:latin typeface="Malgun Gothic" panose="020B0503020000020004" pitchFamily="34" charset="-127"/>
                          <a:ea typeface="Malgun Gothic" panose="020B0503020000020004" pitchFamily="34" charset="-127"/>
                          <a:cs typeface="Times New Roman" panose="02020603050405020304" pitchFamily="18" charset="0"/>
                        </a:rPr>
                        <a:t>Link with further info about the task and resources:</a:t>
                      </a:r>
                    </a:p>
                    <a:p>
                      <a:pPr marL="0" marR="0" lvl="0" indent="0" algn="l">
                        <a:lnSpc>
                          <a:spcPct val="114999"/>
                        </a:lnSpc>
                        <a:spcBef>
                          <a:spcPts val="0"/>
                        </a:spcBef>
                        <a:spcAft>
                          <a:spcPts val="1000"/>
                        </a:spcAft>
                        <a:buClrTx/>
                        <a:buSzTx/>
                        <a:buFontTx/>
                        <a:buNone/>
                      </a:pPr>
                      <a:endParaRPr lang="en-GB" sz="1100">
                        <a:effectLst/>
                        <a:latin typeface="Malgun Gothic"/>
                        <a:ea typeface="Malgun Gothic"/>
                        <a:cs typeface="Times New Roman"/>
                      </a:endParaRPr>
                    </a:p>
                  </a:txBody>
                  <a:tcPr marL="31277" marR="31277" marT="0" marB="0"/>
                </a:tc>
                <a:extLst>
                  <a:ext uri="{0D108BD9-81ED-4DB2-BD59-A6C34878D82A}">
                    <a16:rowId xmlns:a16="http://schemas.microsoft.com/office/drawing/2014/main" val="3563905420"/>
                  </a:ext>
                </a:extLst>
              </a:tr>
            </a:tbl>
          </a:graphicData>
        </a:graphic>
      </p:graphicFrame>
      <p:sp>
        <p:nvSpPr>
          <p:cNvPr id="6" name="TextBox 5">
            <a:extLst>
              <a:ext uri="{FF2B5EF4-FFF2-40B4-BE49-F238E27FC236}">
                <a16:creationId xmlns:a16="http://schemas.microsoft.com/office/drawing/2014/main" id="{6F5664D2-4A5B-41EF-A251-386AFD9AC608}"/>
              </a:ext>
            </a:extLst>
          </p:cNvPr>
          <p:cNvSpPr txBox="1"/>
          <p:nvPr/>
        </p:nvSpPr>
        <p:spPr>
          <a:xfrm>
            <a:off x="3025312" y="407031"/>
            <a:ext cx="6458857"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DCF Tasks</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72169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DF344-DA6E-9006-934A-8D3FBD1CA0F9}"/>
              </a:ext>
            </a:extLst>
          </p:cNvPr>
          <p:cNvPicPr>
            <a:picLocks noChangeAspect="1"/>
          </p:cNvPicPr>
          <p:nvPr/>
        </p:nvPicPr>
        <p:blipFill>
          <a:blip r:embed="rId2"/>
          <a:stretch>
            <a:fillRect/>
          </a:stretch>
        </p:blipFill>
        <p:spPr>
          <a:xfrm>
            <a:off x="1641719" y="772136"/>
            <a:ext cx="8674100" cy="5675191"/>
          </a:xfrm>
          <a:prstGeom prst="rect">
            <a:avLst/>
          </a:prstGeom>
        </p:spPr>
      </p:pic>
      <p:sp>
        <p:nvSpPr>
          <p:cNvPr id="4" name="TextBox 3">
            <a:extLst>
              <a:ext uri="{FF2B5EF4-FFF2-40B4-BE49-F238E27FC236}">
                <a16:creationId xmlns:a16="http://schemas.microsoft.com/office/drawing/2014/main" id="{F0E99A48-181D-330A-C98A-B1336FAE11CF}"/>
              </a:ext>
            </a:extLst>
          </p:cNvPr>
          <p:cNvSpPr txBox="1"/>
          <p:nvPr/>
        </p:nvSpPr>
        <p:spPr>
          <a:xfrm>
            <a:off x="3286422" y="302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97451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C8A3E1-5687-CB9C-42D1-08FB9E829AB6}"/>
              </a:ext>
            </a:extLst>
          </p:cNvPr>
          <p:cNvPicPr>
            <a:picLocks noChangeAspect="1"/>
          </p:cNvPicPr>
          <p:nvPr/>
        </p:nvPicPr>
        <p:blipFill>
          <a:blip r:embed="rId2"/>
          <a:stretch>
            <a:fillRect/>
          </a:stretch>
        </p:blipFill>
        <p:spPr>
          <a:xfrm>
            <a:off x="1607649" y="1010993"/>
            <a:ext cx="8986472" cy="5500322"/>
          </a:xfrm>
          <a:prstGeom prst="rect">
            <a:avLst/>
          </a:prstGeom>
        </p:spPr>
      </p:pic>
      <p:sp>
        <p:nvSpPr>
          <p:cNvPr id="4" name="TextBox 3">
            <a:extLst>
              <a:ext uri="{FF2B5EF4-FFF2-40B4-BE49-F238E27FC236}">
                <a16:creationId xmlns:a16="http://schemas.microsoft.com/office/drawing/2014/main" id="{E8EB329E-D471-491D-2DE2-622FE93037F9}"/>
              </a:ext>
            </a:extLst>
          </p:cNvPr>
          <p:cNvSpPr txBox="1"/>
          <p:nvPr/>
        </p:nvSpPr>
        <p:spPr>
          <a:xfrm>
            <a:off x="3286422" y="302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24644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84D0A3-5FBF-B5C9-A416-489AE4F53F16}"/>
              </a:ext>
            </a:extLst>
          </p:cNvPr>
          <p:cNvPicPr>
            <a:picLocks noChangeAspect="1"/>
          </p:cNvPicPr>
          <p:nvPr/>
        </p:nvPicPr>
        <p:blipFill>
          <a:blip r:embed="rId2"/>
          <a:stretch>
            <a:fillRect/>
          </a:stretch>
        </p:blipFill>
        <p:spPr>
          <a:xfrm>
            <a:off x="1991701" y="969474"/>
            <a:ext cx="9009674" cy="5407514"/>
          </a:xfrm>
          <a:prstGeom prst="rect">
            <a:avLst/>
          </a:prstGeom>
        </p:spPr>
      </p:pic>
      <p:sp>
        <p:nvSpPr>
          <p:cNvPr id="4" name="TextBox 3">
            <a:extLst>
              <a:ext uri="{FF2B5EF4-FFF2-40B4-BE49-F238E27FC236}">
                <a16:creationId xmlns:a16="http://schemas.microsoft.com/office/drawing/2014/main" id="{D9351F40-DD2F-2146-C686-5C8B920BB3C5}"/>
              </a:ext>
            </a:extLst>
          </p:cNvPr>
          <p:cNvSpPr txBox="1"/>
          <p:nvPr/>
        </p:nvSpPr>
        <p:spPr>
          <a:xfrm>
            <a:off x="3286422" y="175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56927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617133" y="207037"/>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sp>
      <p:sp>
        <p:nvSpPr>
          <p:cNvPr id="3" name="TextBox 2">
            <a:extLst>
              <a:ext uri="{FF2B5EF4-FFF2-40B4-BE49-F238E27FC236}">
                <a16:creationId xmlns:a16="http://schemas.microsoft.com/office/drawing/2014/main" id="{6D713FF7-4EA8-44DB-BCE8-907016EE52C7}"/>
              </a:ext>
            </a:extLst>
          </p:cNvPr>
          <p:cNvSpPr txBox="1"/>
          <p:nvPr/>
        </p:nvSpPr>
        <p:spPr>
          <a:xfrm>
            <a:off x="3286422" y="302201"/>
            <a:ext cx="5619155" cy="795859"/>
          </a:xfrm>
          <a:prstGeom prst="rect">
            <a:avLst/>
          </a:prstGeom>
          <a:noFill/>
        </p:spPr>
        <p:txBody>
          <a:bodyPr wrap="square" rtlCol="0">
            <a:spAutoFit/>
          </a:bodyPr>
          <a:lstStyle/>
          <a:p>
            <a:r>
              <a:rPr lang="en-GB" sz="2286" b="1">
                <a:solidFill>
                  <a:srgbClr val="002060"/>
                </a:solidFill>
                <a:latin typeface="Malgun Gothic" panose="020B0503020000020004" pitchFamily="34" charset="-127"/>
                <a:ea typeface="Malgun Gothic" panose="020B0503020000020004" pitchFamily="34" charset="-127"/>
              </a:rPr>
              <a:t>WB Plan</a:t>
            </a:r>
          </a:p>
          <a:p>
            <a:r>
              <a:rPr lang="en-GB" sz="2286" b="1">
                <a:solidFill>
                  <a:srgbClr val="002060"/>
                </a:solidFill>
                <a:latin typeface="Malgun Gothic" panose="020B0503020000020004" pitchFamily="34" charset="-127"/>
                <a:ea typeface="Malgun Gothic" panose="020B0503020000020004" pitchFamily="34" charset="-127"/>
              </a:rPr>
              <a:t>Literacy Progression</a:t>
            </a:r>
            <a:endParaRPr lang="en-GB" sz="1286" b="1">
              <a:solidFill>
                <a:srgbClr val="002060"/>
              </a:solidFill>
              <a:latin typeface="Malgun Gothic" panose="020B0503020000020004" pitchFamily="34" charset="-127"/>
              <a:ea typeface="Malgun Gothic" panose="020B0503020000020004" pitchFamily="34" charset="-127"/>
            </a:endParaRPr>
          </a:p>
        </p:txBody>
      </p:sp>
      <p:graphicFrame>
        <p:nvGraphicFramePr>
          <p:cNvPr id="5" name="Table 4">
            <a:extLst>
              <a:ext uri="{FF2B5EF4-FFF2-40B4-BE49-F238E27FC236}">
                <a16:creationId xmlns:a16="http://schemas.microsoft.com/office/drawing/2014/main" id="{B83E971E-5C76-429A-AAA0-73A280A7483C}"/>
              </a:ext>
            </a:extLst>
          </p:cNvPr>
          <p:cNvGraphicFramePr>
            <a:graphicFrameLocks noGrp="1"/>
          </p:cNvGraphicFramePr>
          <p:nvPr>
            <p:extLst>
              <p:ext uri="{D42A27DB-BD31-4B8C-83A1-F6EECF244321}">
                <p14:modId xmlns:p14="http://schemas.microsoft.com/office/powerpoint/2010/main" val="38744608"/>
              </p:ext>
            </p:extLst>
          </p:nvPr>
        </p:nvGraphicFramePr>
        <p:xfrm>
          <a:off x="805834" y="1449823"/>
          <a:ext cx="10200831" cy="5200449"/>
        </p:xfrm>
        <a:graphic>
          <a:graphicData uri="http://schemas.openxmlformats.org/drawingml/2006/table">
            <a:tbl>
              <a:tblPr firstRow="1" firstCol="1" bandRow="1">
                <a:tableStyleId>{5C22544A-7EE6-4342-B048-85BDC9FD1C3A}</a:tableStyleId>
              </a:tblPr>
              <a:tblGrid>
                <a:gridCol w="1065299">
                  <a:extLst>
                    <a:ext uri="{9D8B030D-6E8A-4147-A177-3AD203B41FA5}">
                      <a16:colId xmlns:a16="http://schemas.microsoft.com/office/drawing/2014/main" val="3331396194"/>
                    </a:ext>
                  </a:extLst>
                </a:gridCol>
                <a:gridCol w="2853266">
                  <a:extLst>
                    <a:ext uri="{9D8B030D-6E8A-4147-A177-3AD203B41FA5}">
                      <a16:colId xmlns:a16="http://schemas.microsoft.com/office/drawing/2014/main" val="2623423395"/>
                    </a:ext>
                  </a:extLst>
                </a:gridCol>
                <a:gridCol w="3039534">
                  <a:extLst>
                    <a:ext uri="{9D8B030D-6E8A-4147-A177-3AD203B41FA5}">
                      <a16:colId xmlns:a16="http://schemas.microsoft.com/office/drawing/2014/main" val="1501946297"/>
                    </a:ext>
                  </a:extLst>
                </a:gridCol>
                <a:gridCol w="3242732">
                  <a:extLst>
                    <a:ext uri="{9D8B030D-6E8A-4147-A177-3AD203B41FA5}">
                      <a16:colId xmlns:a16="http://schemas.microsoft.com/office/drawing/2014/main" val="1503562399"/>
                    </a:ext>
                  </a:extLst>
                </a:gridCol>
              </a:tblGrid>
              <a:tr h="181738">
                <a:tc>
                  <a:txBody>
                    <a:bodyPr/>
                    <a:lstStyle/>
                    <a:p>
                      <a:pPr>
                        <a:lnSpc>
                          <a:spcPct val="115000"/>
                        </a:lnSpc>
                        <a:spcAft>
                          <a:spcPts val="1000"/>
                        </a:spcAft>
                      </a:pPr>
                      <a:r>
                        <a:rPr lang="en-US" sz="900">
                          <a:effectLst/>
                          <a:latin typeface="Malgun Gothic" panose="020B0503020000020004" pitchFamily="34" charset="-127"/>
                          <a:ea typeface="Malgun Gothic" panose="020B0503020000020004" pitchFamily="34" charset="-127"/>
                        </a:rPr>
                        <a:t>Year Group</a:t>
                      </a:r>
                      <a:endParaRPr lang="en-GB"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900">
                          <a:effectLst/>
                          <a:latin typeface="Malgun Gothic" panose="020B0503020000020004" pitchFamily="34" charset="-127"/>
                          <a:ea typeface="Malgun Gothic" panose="020B0503020000020004" pitchFamily="34" charset="-127"/>
                        </a:rPr>
                        <a:t>Term 1: Changing Me</a:t>
                      </a:r>
                      <a:endParaRPr lang="en-GB"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900">
                          <a:effectLst/>
                          <a:latin typeface="Malgun Gothic" panose="020B0503020000020004" pitchFamily="34" charset="-127"/>
                          <a:ea typeface="Malgun Gothic" panose="020B0503020000020004" pitchFamily="34" charset="-127"/>
                        </a:rPr>
                        <a:t>Term 2: Dreams and Goals</a:t>
                      </a:r>
                      <a:endParaRPr lang="en-GB"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900">
                          <a:effectLst/>
                          <a:latin typeface="Malgun Gothic" panose="020B0503020000020004" pitchFamily="34" charset="-127"/>
                          <a:ea typeface="Malgun Gothic" panose="020B0503020000020004" pitchFamily="34" charset="-127"/>
                        </a:rPr>
                        <a:t>Term 3: Relationships</a:t>
                      </a:r>
                      <a:endParaRPr lang="en-GB" sz="90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833726445"/>
                  </a:ext>
                </a:extLst>
              </a:tr>
              <a:tr h="751148">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7</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growth, puberty, emotions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Label diagrams, storytelling</a:t>
                      </a:r>
                      <a:br>
                        <a:rPr lang="en-US" sz="1050">
                          <a:effectLst/>
                          <a:latin typeface="Malgun Gothic" panose="020B0503020000020004" pitchFamily="34" charset="-127"/>
                          <a:ea typeface="Malgun Gothic" panose="020B0503020000020004" pitchFamily="34" charset="-127"/>
                        </a:rPr>
                      </a:br>
                      <a:r>
                        <a:rPr lang="en-US" sz="1050" err="1">
                          <a:effectLst/>
                          <a:latin typeface="Malgun Gothic" panose="020B0503020000020004" pitchFamily="34" charset="-127"/>
                          <a:ea typeface="Malgun Gothic" panose="020B0503020000020004" pitchFamily="34" charset="-127"/>
                        </a:rPr>
                        <a:t>Oracy</a:t>
                      </a:r>
                      <a:r>
                        <a:rPr lang="en-US" sz="1050">
                          <a:effectLst/>
                          <a:latin typeface="Malgun Gothic" panose="020B0503020000020004" pitchFamily="34" charset="-127"/>
                          <a:ea typeface="Malgun Gothic" panose="020B0503020000020004" pitchFamily="34" charset="-127"/>
                        </a:rPr>
                        <a:t>: Express feelings, share ideas, listen actively</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goals, ambition, resilience</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Simple paragraphs, word banks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Discuss aspirations, use sentence starters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friendship, trust, empathy</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Role-play, dialogue writing</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Turn-taking, expressing opinions, asking questions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751893122"/>
                  </a:ext>
                </a:extLst>
              </a:tr>
              <a:tr h="1005822">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8</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reproduction, consent, body image</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Cause/effect writing, descriptive texts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Ask probing questions, confident group sharing</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perseverance, challenges, teamwork</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Persuasive language intro, paragraph writing</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Present arguments, polite disagreement</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boundaries, support, conflict</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Formal/informal tone, case studies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Negotiate viewpoints, clarify ideas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826096729"/>
                  </a:ext>
                </a:extLst>
              </a:tr>
              <a:tr h="1005822">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9</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fertilisation, contraception, relationships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Research projects, explanatory texts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Present findings, use technical language</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ambition, motivation, self-belief</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Narrative writing, conditional sentences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Persuade and negotiate, use direct speech</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intimacy, peer pressure, negotiation</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Narrative writing, conditional sentences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Manage turn-taking, reasoned arguments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563905420"/>
                  </a:ext>
                </a:extLst>
              </a:tr>
              <a:tr h="1005822">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10</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sexual health, emotional wellbeing</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Reflective journaling, varied sentences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Facilitate discussions, articulate viewpoints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equality, justice, wellbeing</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Analytical writing, persuasive techniques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Lead discussions, evaluate viewpoints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commitment, consent, healthy/unhealthy</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Formal reports, subjunctive voice</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Deliver presentations, summarize orally</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3107964029"/>
                  </a:ext>
                </a:extLst>
              </a:tr>
              <a:tr h="1005822">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Year 11</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parenthood, body autonomy, lifelong changes</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Research presentations, comparative writing</a:t>
                      </a:r>
                      <a:br>
                        <a:rPr lang="en-US" sz="1050">
                          <a:effectLst/>
                          <a:latin typeface="Malgun Gothic" panose="020B0503020000020004" pitchFamily="34" charset="-127"/>
                          <a:ea typeface="Malgun Gothic" panose="020B0503020000020004" pitchFamily="34" charset="-127"/>
                        </a:rPr>
                      </a:br>
                      <a:r>
                        <a:rPr lang="en-US" sz="1050" err="1">
                          <a:effectLst/>
                          <a:latin typeface="Malgun Gothic" panose="020B0503020000020004" pitchFamily="34" charset="-127"/>
                          <a:ea typeface="Malgun Gothic" panose="020B0503020000020004" pitchFamily="34" charset="-127"/>
                        </a:rPr>
                        <a:t>Oracy</a:t>
                      </a:r>
                      <a:r>
                        <a:rPr lang="en-US" sz="1050">
                          <a:effectLst/>
                          <a:latin typeface="Malgun Gothic" panose="020B0503020000020004" pitchFamily="34" charset="-127"/>
                          <a:ea typeface="Malgun Gothic" panose="020B0503020000020004" pitchFamily="34" charset="-127"/>
                        </a:rPr>
                        <a:t>: Confident presentations, handle questions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identity, social justice, mental health</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Critical analysis, audience adaptation</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Oracy: Sophisticated debates, rhetorical techniques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tc>
                  <a:txBody>
                    <a:bodyPr/>
                    <a:lstStyle/>
                    <a:p>
                      <a:pPr>
                        <a:lnSpc>
                          <a:spcPct val="115000"/>
                        </a:lnSpc>
                        <a:spcAft>
                          <a:spcPts val="1000"/>
                        </a:spcAft>
                      </a:pPr>
                      <a:r>
                        <a:rPr lang="en-US" sz="1050">
                          <a:effectLst/>
                          <a:latin typeface="Malgun Gothic" panose="020B0503020000020004" pitchFamily="34" charset="-127"/>
                          <a:ea typeface="Malgun Gothic" panose="020B0503020000020004" pitchFamily="34" charset="-127"/>
                        </a:rPr>
                        <a:t>Vocabulary: long-term relationships, self-respect, consent</a:t>
                      </a:r>
                      <a:br>
                        <a:rPr lang="en-US" sz="1050">
                          <a:effectLst/>
                          <a:latin typeface="Malgun Gothic" panose="020B0503020000020004" pitchFamily="34" charset="-127"/>
                          <a:ea typeface="Malgun Gothic" panose="020B0503020000020004" pitchFamily="34" charset="-127"/>
                        </a:rPr>
                      </a:br>
                      <a:r>
                        <a:rPr lang="en-US" sz="1050">
                          <a:effectLst/>
                          <a:latin typeface="Malgun Gothic" panose="020B0503020000020004" pitchFamily="34" charset="-127"/>
                          <a:ea typeface="Malgun Gothic" panose="020B0503020000020004" pitchFamily="34" charset="-127"/>
                        </a:rPr>
                        <a:t>Literacy: Evaluative essays, advanced discourse markers</a:t>
                      </a:r>
                      <a:br>
                        <a:rPr lang="en-US" sz="1050">
                          <a:effectLst/>
                          <a:latin typeface="Malgun Gothic" panose="020B0503020000020004" pitchFamily="34" charset="-127"/>
                          <a:ea typeface="Malgun Gothic" panose="020B0503020000020004" pitchFamily="34" charset="-127"/>
                        </a:rPr>
                      </a:br>
                      <a:r>
                        <a:rPr lang="en-US" sz="1050" err="1">
                          <a:effectLst/>
                          <a:latin typeface="Malgun Gothic" panose="020B0503020000020004" pitchFamily="34" charset="-127"/>
                          <a:ea typeface="Malgun Gothic" panose="020B0503020000020004" pitchFamily="34" charset="-127"/>
                        </a:rPr>
                        <a:t>Oracy</a:t>
                      </a:r>
                      <a:r>
                        <a:rPr lang="en-US" sz="1050">
                          <a:effectLst/>
                          <a:latin typeface="Malgun Gothic" panose="020B0503020000020004" pitchFamily="34" charset="-127"/>
                          <a:ea typeface="Malgun Gothic" panose="020B0503020000020004" pitchFamily="34" charset="-127"/>
                        </a:rPr>
                        <a:t>: Lead formal discussions, synthesize ideas</a:t>
                      </a:r>
                      <a:endParaRPr lang="en-GB" sz="1050">
                        <a:effectLst/>
                        <a:latin typeface="Malgun Gothic" panose="020B0503020000020004" pitchFamily="34" charset="-127"/>
                        <a:ea typeface="Malgun Gothic" panose="020B0503020000020004" pitchFamily="34" charset="-127"/>
                        <a:cs typeface="Times New Roman" panose="02020603050405020304" pitchFamily="18" charset="0"/>
                      </a:endParaRPr>
                    </a:p>
                  </a:txBody>
                  <a:tcPr marL="31277" marR="31277" marT="0" marB="0"/>
                </a:tc>
                <a:extLst>
                  <a:ext uri="{0D108BD9-81ED-4DB2-BD59-A6C34878D82A}">
                    <a16:rowId xmlns:a16="http://schemas.microsoft.com/office/drawing/2014/main" val="2647433096"/>
                  </a:ext>
                </a:extLst>
              </a:tr>
            </a:tbl>
          </a:graphicData>
        </a:graphic>
      </p:graphicFrame>
    </p:spTree>
    <p:extLst>
      <p:ext uri="{BB962C8B-B14F-4D97-AF65-F5344CB8AC3E}">
        <p14:creationId xmlns:p14="http://schemas.microsoft.com/office/powerpoint/2010/main" val="2222420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3EE8B813A6F84E8F05A013DD43F95C" ma:contentTypeVersion="21" ma:contentTypeDescription="Create a new document." ma:contentTypeScope="" ma:versionID="725f044487a4b3129a838d69daeb9421">
  <xsd:schema xmlns:xsd="http://www.w3.org/2001/XMLSchema" xmlns:xs="http://www.w3.org/2001/XMLSchema" xmlns:p="http://schemas.microsoft.com/office/2006/metadata/properties" xmlns:ns2="5d7194bf-fa17-4d88-9ea8-e0ec8f97bf06" xmlns:ns3="14642272-a132-4bf2-874a-c176713ef5d4" targetNamespace="http://schemas.microsoft.com/office/2006/metadata/properties" ma:root="true" ma:fieldsID="f8bcc9e3a990e0a819dac3012ef9d691" ns2:_="" ns3:_="">
    <xsd:import namespace="5d7194bf-fa17-4d88-9ea8-e0ec8f97bf06"/>
    <xsd:import namespace="14642272-a132-4bf2-874a-c176713ef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194bf-fa17-4d88-9ea8-e0ec8f97b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96d75-24b1-4859-9f6f-03025e9ba5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642272-a132-4bf2-874a-c176713ef5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193d65-aeb0-4fa9-ab65-5bf235a4a751}" ma:internalName="TaxCatchAll" ma:showField="CatchAllData" ma:web="14642272-a132-4bf2-874a-c176713ef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642272-a132-4bf2-874a-c176713ef5d4" xsi:nil="true"/>
    <lcf76f155ced4ddcb4097134ff3c332f xmlns="5d7194bf-fa17-4d88-9ea8-e0ec8f97bf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35960F-9D8E-4BFB-B1BA-DB5F8A4FBA44}"/>
</file>

<file path=customXml/itemProps2.xml><?xml version="1.0" encoding="utf-8"?>
<ds:datastoreItem xmlns:ds="http://schemas.openxmlformats.org/officeDocument/2006/customXml" ds:itemID="{C5FBF23A-08E4-4EA9-BB35-49BC80F29FF7}">
  <ds:schemaRefs>
    <ds:schemaRef ds:uri="http://schemas.microsoft.com/sharepoint/v3/contenttype/forms"/>
  </ds:schemaRefs>
</ds:datastoreItem>
</file>

<file path=customXml/itemProps3.xml><?xml version="1.0" encoding="utf-8"?>
<ds:datastoreItem xmlns:ds="http://schemas.openxmlformats.org/officeDocument/2006/customXml" ds:itemID="{69B8737E-4651-4359-A7B1-67FAD2A21677}">
  <ds:schemaRefs>
    <ds:schemaRef ds:uri="030e02e2-7804-4e28-9052-ca443c4e9eff"/>
    <ds:schemaRef ds:uri="52ec26a5-2c44-4b7d-901c-049eebf32123"/>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 Edwards</dc:creator>
  <cp:revision>16</cp:revision>
  <dcterms:created xsi:type="dcterms:W3CDTF">2025-06-11T13:37:05Z</dcterms:created>
  <dcterms:modified xsi:type="dcterms:W3CDTF">2025-07-11T08:56:01Z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0x0101004A3EE8B813A6F84E8F05A013DD43F95C</vt:lpwstr>
  </property>
  <property fmtid="{D5CDD505-2E9C-101B-9397-08002B2CF9AE}" pid="3" name="MediaServiceImageTags">
    <vt:lpwstr/>
  </property>
</Properties>
</file>