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66" r:id="rId7"/>
    <p:sldId id="301" r:id="rId8"/>
    <p:sldId id="270" r:id="rId9"/>
    <p:sldId id="269" r:id="rId10"/>
    <p:sldId id="303" r:id="rId11"/>
    <p:sldId id="257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1D1FB-74AA-D19E-B569-7E2F72047727}" v="9" dt="2025-10-06T14:22:23.669"/>
    <p1510:client id="{9DC8D239-FB0D-3F53-6BDA-0B61839F48F1}" v="931" dt="2025-10-06T20:06:05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ly-Ann Smith" userId="S::polly-ann.smith@elfed-hs.flintshire.sch.uk::c6cc9298-5b34-4e8a-a1dc-f8953f4cd89f" providerId="AD" clId="Web-{9DC8D239-FB0D-3F53-6BDA-0B61839F48F1}"/>
    <pc:docChg chg="addSld delSld modSld">
      <pc:chgData name="Polly-Ann Smith" userId="S::polly-ann.smith@elfed-hs.flintshire.sch.uk::c6cc9298-5b34-4e8a-a1dc-f8953f4cd89f" providerId="AD" clId="Web-{9DC8D239-FB0D-3F53-6BDA-0B61839F48F1}" dt="2025-10-06T20:06:05.335" v="880"/>
      <pc:docMkLst>
        <pc:docMk/>
      </pc:docMkLst>
      <pc:sldChg chg="modSp">
        <pc:chgData name="Polly-Ann Smith" userId="S::polly-ann.smith@elfed-hs.flintshire.sch.uk::c6cc9298-5b34-4e8a-a1dc-f8953f4cd89f" providerId="AD" clId="Web-{9DC8D239-FB0D-3F53-6BDA-0B61839F48F1}" dt="2025-10-06T19:20:44.118" v="4" actId="20577"/>
        <pc:sldMkLst>
          <pc:docMk/>
          <pc:sldMk cId="950634505" sldId="265"/>
        </pc:sldMkLst>
        <pc:spChg chg="mod">
          <ac:chgData name="Polly-Ann Smith" userId="S::polly-ann.smith@elfed-hs.flintshire.sch.uk::c6cc9298-5b34-4e8a-a1dc-f8953f4cd89f" providerId="AD" clId="Web-{9DC8D239-FB0D-3F53-6BDA-0B61839F48F1}" dt="2025-10-06T19:20:44.118" v="4" actId="20577"/>
          <ac:spMkLst>
            <pc:docMk/>
            <pc:sldMk cId="950634505" sldId="265"/>
            <ac:spMk id="3" creationId="{6D713FF7-4EA8-44DB-BCE8-907016EE52C7}"/>
          </ac:spMkLst>
        </pc:spChg>
      </pc:sldChg>
      <pc:sldChg chg="modSp">
        <pc:chgData name="Polly-Ann Smith" userId="S::polly-ann.smith@elfed-hs.flintshire.sch.uk::c6cc9298-5b34-4e8a-a1dc-f8953f4cd89f" providerId="AD" clId="Web-{9DC8D239-FB0D-3F53-6BDA-0B61839F48F1}" dt="2025-10-06T19:23:15.371" v="18" actId="20577"/>
        <pc:sldMkLst>
          <pc:docMk/>
          <pc:sldMk cId="1781399775" sldId="266"/>
        </pc:sldMkLst>
        <pc:spChg chg="mod">
          <ac:chgData name="Polly-Ann Smith" userId="S::polly-ann.smith@elfed-hs.flintshire.sch.uk::c6cc9298-5b34-4e8a-a1dc-f8953f4cd89f" providerId="AD" clId="Web-{9DC8D239-FB0D-3F53-6BDA-0B61839F48F1}" dt="2025-10-06T19:23:15.371" v="18" actId="20577"/>
          <ac:spMkLst>
            <pc:docMk/>
            <pc:sldMk cId="1781399775" sldId="266"/>
            <ac:spMk id="3" creationId="{6D713FF7-4EA8-44DB-BCE8-907016EE52C7}"/>
          </ac:spMkLst>
        </pc:spChg>
      </pc:sldChg>
      <pc:sldChg chg="del">
        <pc:chgData name="Polly-Ann Smith" userId="S::polly-ann.smith@elfed-hs.flintshire.sch.uk::c6cc9298-5b34-4e8a-a1dc-f8953f4cd89f" providerId="AD" clId="Web-{9DC8D239-FB0D-3F53-6BDA-0B61839F48F1}" dt="2025-10-06T20:01:31.297" v="879"/>
        <pc:sldMkLst>
          <pc:docMk/>
          <pc:sldMk cId="618332680" sldId="268"/>
        </pc:sldMkLst>
      </pc:sldChg>
      <pc:sldChg chg="addSp delSp modSp">
        <pc:chgData name="Polly-Ann Smith" userId="S::polly-ann.smith@elfed-hs.flintshire.sch.uk::c6cc9298-5b34-4e8a-a1dc-f8953f4cd89f" providerId="AD" clId="Web-{9DC8D239-FB0D-3F53-6BDA-0B61839F48F1}" dt="2025-10-06T19:49:55.640" v="878"/>
        <pc:sldMkLst>
          <pc:docMk/>
          <pc:sldMk cId="4203879200" sldId="269"/>
        </pc:sldMkLst>
        <pc:spChg chg="add del mod">
          <ac:chgData name="Polly-Ann Smith" userId="S::polly-ann.smith@elfed-hs.flintshire.sch.uk::c6cc9298-5b34-4e8a-a1dc-f8953f4cd89f" providerId="AD" clId="Web-{9DC8D239-FB0D-3F53-6BDA-0B61839F48F1}" dt="2025-10-06T19:49:55.640" v="878"/>
          <ac:spMkLst>
            <pc:docMk/>
            <pc:sldMk cId="4203879200" sldId="269"/>
            <ac:spMk id="2" creationId="{AB575616-E19C-4331-B1E2-8B289E2ECCF7}"/>
          </ac:spMkLst>
        </pc:spChg>
        <pc:spChg chg="mod">
          <ac:chgData name="Polly-Ann Smith" userId="S::polly-ann.smith@elfed-hs.flintshire.sch.uk::c6cc9298-5b34-4e8a-a1dc-f8953f4cd89f" providerId="AD" clId="Web-{9DC8D239-FB0D-3F53-6BDA-0B61839F48F1}" dt="2025-10-06T19:47:08.068" v="784" actId="20577"/>
          <ac:spMkLst>
            <pc:docMk/>
            <pc:sldMk cId="4203879200" sldId="269"/>
            <ac:spMk id="5" creationId="{D97B7A0A-D172-40CD-8215-3211A00B2F10}"/>
          </ac:spMkLst>
        </pc:spChg>
        <pc:graphicFrameChg chg="mod modGraphic">
          <ac:chgData name="Polly-Ann Smith" userId="S::polly-ann.smith@elfed-hs.flintshire.sch.uk::c6cc9298-5b34-4e8a-a1dc-f8953f4cd89f" providerId="AD" clId="Web-{9DC8D239-FB0D-3F53-6BDA-0B61839F48F1}" dt="2025-10-06T19:49:44.796" v="874"/>
          <ac:graphicFrameMkLst>
            <pc:docMk/>
            <pc:sldMk cId="4203879200" sldId="269"/>
            <ac:graphicFrameMk id="6" creationId="{59477874-20C3-45CB-B61B-F6F45BA7D3AE}"/>
          </ac:graphicFrameMkLst>
        </pc:graphicFrameChg>
      </pc:sldChg>
      <pc:sldChg chg="modSp">
        <pc:chgData name="Polly-Ann Smith" userId="S::polly-ann.smith@elfed-hs.flintshire.sch.uk::c6cc9298-5b34-4e8a-a1dc-f8953f4cd89f" providerId="AD" clId="Web-{9DC8D239-FB0D-3F53-6BDA-0B61839F48F1}" dt="2025-10-06T19:35:17.102" v="693"/>
        <pc:sldMkLst>
          <pc:docMk/>
          <pc:sldMk cId="1191919167" sldId="270"/>
        </pc:sldMkLst>
        <pc:spChg chg="mod">
          <ac:chgData name="Polly-Ann Smith" userId="S::polly-ann.smith@elfed-hs.flintshire.sch.uk::c6cc9298-5b34-4e8a-a1dc-f8953f4cd89f" providerId="AD" clId="Web-{9DC8D239-FB0D-3F53-6BDA-0B61839F48F1}" dt="2025-10-06T19:22:59.777" v="12" actId="20577"/>
          <ac:spMkLst>
            <pc:docMk/>
            <pc:sldMk cId="1191919167" sldId="270"/>
            <ac:spMk id="5" creationId="{D97B7A0A-D172-40CD-8215-3211A00B2F10}"/>
          </ac:spMkLst>
        </pc:spChg>
        <pc:graphicFrameChg chg="mod modGraphic">
          <ac:chgData name="Polly-Ann Smith" userId="S::polly-ann.smith@elfed-hs.flintshire.sch.uk::c6cc9298-5b34-4e8a-a1dc-f8953f4cd89f" providerId="AD" clId="Web-{9DC8D239-FB0D-3F53-6BDA-0B61839F48F1}" dt="2025-10-06T19:35:17.102" v="693"/>
          <ac:graphicFrameMkLst>
            <pc:docMk/>
            <pc:sldMk cId="1191919167" sldId="270"/>
            <ac:graphicFrameMk id="6" creationId="{573617AC-7D39-41C2-855B-CCFA50FA7A6E}"/>
          </ac:graphicFrameMkLst>
        </pc:graphicFrameChg>
      </pc:sldChg>
      <pc:sldChg chg="add">
        <pc:chgData name="Polly-Ann Smith" userId="S::polly-ann.smith@elfed-hs.flintshire.sch.uk::c6cc9298-5b34-4e8a-a1dc-f8953f4cd89f" providerId="AD" clId="Web-{9DC8D239-FB0D-3F53-6BDA-0B61839F48F1}" dt="2025-10-06T19:30:19.250" v="189"/>
        <pc:sldMkLst>
          <pc:docMk/>
          <pc:sldMk cId="62832750" sldId="301"/>
        </pc:sldMkLst>
      </pc:sldChg>
      <pc:sldChg chg="add">
        <pc:chgData name="Polly-Ann Smith" userId="S::polly-ann.smith@elfed-hs.flintshire.sch.uk::c6cc9298-5b34-4e8a-a1dc-f8953f4cd89f" providerId="AD" clId="Web-{9DC8D239-FB0D-3F53-6BDA-0B61839F48F1}" dt="2025-10-06T20:06:05.335" v="880"/>
        <pc:sldMkLst>
          <pc:docMk/>
          <pc:sldMk cId="618332680" sldId="303"/>
        </pc:sldMkLst>
      </pc:sldChg>
    </pc:docChg>
  </pc:docChgLst>
  <pc:docChgLst>
    <pc:chgData name="Andy Crozier" userId="S::andy.crozier@elfed-hs.flintshire.sch.uk::66044f0b-e5c4-4074-b91c-7c7bcdc0312a" providerId="AD" clId="Web-{3EC1D1FB-74AA-D19E-B569-7E2F72047727}"/>
    <pc:docChg chg="addSld delSld sldOrd">
      <pc:chgData name="Andy Crozier" userId="S::andy.crozier@elfed-hs.flintshire.sch.uk::66044f0b-e5c4-4074-b91c-7c7bcdc0312a" providerId="AD" clId="Web-{3EC1D1FB-74AA-D19E-B569-7E2F72047727}" dt="2025-10-06T14:22:23.669" v="7"/>
      <pc:docMkLst>
        <pc:docMk/>
      </pc:docMkLst>
      <pc:sldChg chg="ord">
        <pc:chgData name="Andy Crozier" userId="S::andy.crozier@elfed-hs.flintshire.sch.uk::66044f0b-e5c4-4074-b91c-7c7bcdc0312a" providerId="AD" clId="Web-{3EC1D1FB-74AA-D19E-B569-7E2F72047727}" dt="2025-10-06T14:22:23.669" v="7"/>
        <pc:sldMkLst>
          <pc:docMk/>
          <pc:sldMk cId="2964572748" sldId="257"/>
        </pc:sldMkLst>
      </pc:sldChg>
      <pc:sldChg chg="del">
        <pc:chgData name="Andy Crozier" userId="S::andy.crozier@elfed-hs.flintshire.sch.uk::66044f0b-e5c4-4074-b91c-7c7bcdc0312a" providerId="AD" clId="Web-{3EC1D1FB-74AA-D19E-B569-7E2F72047727}" dt="2025-10-06T14:22:15.154" v="0"/>
        <pc:sldMkLst>
          <pc:docMk/>
          <pc:sldMk cId="1981289268" sldId="258"/>
        </pc:sldMkLst>
      </pc:sldChg>
      <pc:sldChg chg="add">
        <pc:chgData name="Andy Crozier" userId="S::andy.crozier@elfed-hs.flintshire.sch.uk::66044f0b-e5c4-4074-b91c-7c7bcdc0312a" providerId="AD" clId="Web-{3EC1D1FB-74AA-D19E-B569-7E2F72047727}" dt="2025-10-06T14:22:17.451" v="2"/>
        <pc:sldMkLst>
          <pc:docMk/>
          <pc:sldMk cId="950634505" sldId="265"/>
        </pc:sldMkLst>
      </pc:sldChg>
      <pc:sldChg chg="add">
        <pc:chgData name="Andy Crozier" userId="S::andy.crozier@elfed-hs.flintshire.sch.uk::66044f0b-e5c4-4074-b91c-7c7bcdc0312a" providerId="AD" clId="Web-{3EC1D1FB-74AA-D19E-B569-7E2F72047727}" dt="2025-10-06T14:22:17.497" v="3"/>
        <pc:sldMkLst>
          <pc:docMk/>
          <pc:sldMk cId="1781399775" sldId="266"/>
        </pc:sldMkLst>
      </pc:sldChg>
      <pc:sldChg chg="add">
        <pc:chgData name="Andy Crozier" userId="S::andy.crozier@elfed-hs.flintshire.sch.uk::66044f0b-e5c4-4074-b91c-7c7bcdc0312a" providerId="AD" clId="Web-{3EC1D1FB-74AA-D19E-B569-7E2F72047727}" dt="2025-10-06T14:22:17.372" v="1"/>
        <pc:sldMkLst>
          <pc:docMk/>
          <pc:sldMk cId="964204075" sldId="267"/>
        </pc:sldMkLst>
      </pc:sldChg>
      <pc:sldChg chg="add">
        <pc:chgData name="Andy Crozier" userId="S::andy.crozier@elfed-hs.flintshire.sch.uk::66044f0b-e5c4-4074-b91c-7c7bcdc0312a" providerId="AD" clId="Web-{3EC1D1FB-74AA-D19E-B569-7E2F72047727}" dt="2025-10-06T14:22:17.685" v="6"/>
        <pc:sldMkLst>
          <pc:docMk/>
          <pc:sldMk cId="618332680" sldId="268"/>
        </pc:sldMkLst>
      </pc:sldChg>
      <pc:sldChg chg="add">
        <pc:chgData name="Andy Crozier" userId="S::andy.crozier@elfed-hs.flintshire.sch.uk::66044f0b-e5c4-4074-b91c-7c7bcdc0312a" providerId="AD" clId="Web-{3EC1D1FB-74AA-D19E-B569-7E2F72047727}" dt="2025-10-06T14:22:17.622" v="5"/>
        <pc:sldMkLst>
          <pc:docMk/>
          <pc:sldMk cId="4203879200" sldId="269"/>
        </pc:sldMkLst>
      </pc:sldChg>
      <pc:sldChg chg="add">
        <pc:chgData name="Andy Crozier" userId="S::andy.crozier@elfed-hs.flintshire.sch.uk::66044f0b-e5c4-4074-b91c-7c7bcdc0312a" providerId="AD" clId="Web-{3EC1D1FB-74AA-D19E-B569-7E2F72047727}" dt="2025-10-06T14:22:17.560" v="4"/>
        <pc:sldMkLst>
          <pc:docMk/>
          <pc:sldMk cId="1191919167" sldId="270"/>
        </pc:sldMkLst>
      </pc:sldChg>
    </pc:docChg>
  </pc:docChgLst>
  <pc:docChgLst>
    <pc:chgData clId="Web-{3EC1D1FB-74AA-D19E-B569-7E2F72047727}"/>
    <pc:docChg chg="addSld">
      <pc:chgData name="" userId="" providerId="" clId="Web-{3EC1D1FB-74AA-D19E-B569-7E2F72047727}" dt="2025-10-06T14:21:38.372" v="0"/>
      <pc:docMkLst>
        <pc:docMk/>
      </pc:docMkLst>
      <pc:sldChg chg="new">
        <pc:chgData name="" userId="" providerId="" clId="Web-{3EC1D1FB-74AA-D19E-B569-7E2F72047727}" dt="2025-10-06T14:21:38.372" v="0"/>
        <pc:sldMkLst>
          <pc:docMk/>
          <pc:sldMk cId="1981289268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sz="1400" dirty="0">
              <a:solidFill>
                <a:schemeClr val="tx1"/>
              </a:solidFill>
              <a:latin typeface="Calibri"/>
              <a:ea typeface="Calibri"/>
              <a:cs typeface="Calibri"/>
            </a:rPr>
            <a:t>Health and wellbeing</a:t>
          </a:r>
          <a:endParaRPr lang="en-US" sz="1400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phldr="0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sz="1400" dirty="0">
              <a:solidFill>
                <a:schemeClr val="tx1"/>
              </a:solidFill>
              <a:latin typeface="Calibri"/>
              <a:ea typeface="Calibri"/>
              <a:cs typeface="Calibri"/>
            </a:rPr>
            <a:t>Understanding of own identity and place within the Welsh community.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phldr="0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Aptos Display" panose="020F0302020204030204"/>
            </a:rPr>
            <a:t>Humanities</a:t>
          </a:r>
          <a:endParaRPr lang="en-GB" sz="1400" dirty="0">
            <a:solidFill>
              <a:schemeClr val="tx1"/>
            </a:solidFill>
          </a:endParaRP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8D475A84-91CC-40D9-8DCA-7F205D35E64B}">
      <dgm:prSet phldr="0"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Aptos Display" panose="020F0302020204030204"/>
            </a:rPr>
            <a:t>Discussion of famous Welsh heritage sites.</a:t>
          </a:r>
        </a:p>
      </dgm:t>
    </dgm:pt>
    <dgm:pt modelId="{F31D0617-1509-4DC5-BFFD-8557775F02EE}" type="parTrans" cxnId="{C3BAD2FD-5F41-4674-9339-3765FC348411}">
      <dgm:prSet/>
      <dgm:spPr/>
    </dgm:pt>
    <dgm:pt modelId="{4557BE18-4A65-4274-89F7-D8AEDCDF1966}" type="sibTrans" cxnId="{C3BAD2FD-5F41-4674-9339-3765FC348411}">
      <dgm:prSet/>
      <dgm:spPr/>
    </dgm:pt>
    <dgm:pt modelId="{CB955A83-F9CB-41E7-8C68-32C86CB6715A}">
      <dgm:prSet phldr="0"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Calibri"/>
              <a:ea typeface="Calibri"/>
              <a:cs typeface="Calibri"/>
            </a:rPr>
            <a:t>Exploration of Welsh culture and identity through literature. Key words in Welsh.</a:t>
          </a:r>
          <a:endParaRPr lang="en-GB" dirty="0">
            <a:solidFill>
              <a:schemeClr val="tx1"/>
            </a:solidFill>
          </a:endParaRPr>
        </a:p>
      </dgm:t>
    </dgm:pt>
    <dgm:pt modelId="{F16AB37C-9E5D-49BE-B2D5-2713CD650EFF}" type="parTrans" cxnId="{D1511D09-2F0A-4A76-9E76-7E502D00988C}">
      <dgm:prSet/>
      <dgm:spPr/>
    </dgm:pt>
    <dgm:pt modelId="{F8DCFB51-55B7-4FC0-89F3-C3B9A9CE823A}" type="sibTrans" cxnId="{D1511D09-2F0A-4A76-9E76-7E502D00988C}">
      <dgm:prSet/>
      <dgm:spPr/>
    </dgm:pt>
    <dgm:pt modelId="{CB03F5A6-D7A5-429A-A395-CD72994A8AC1}">
      <dgm:prSet phldr="0"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Calibri"/>
              <a:ea typeface="Calibri"/>
              <a:cs typeface="Calibri"/>
            </a:rPr>
            <a:t>Welsh</a:t>
          </a:r>
          <a:endParaRPr lang="en-US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DA38589A-BCE5-44DD-B52B-509A0C10E25F}" type="parTrans" cxnId="{A4D257EF-49F6-4611-862B-48A2B1EBFAD1}">
      <dgm:prSet/>
      <dgm:spPr/>
    </dgm:pt>
    <dgm:pt modelId="{B33D042F-BF1A-4501-BA19-C80569ADA6BC}" type="sibTrans" cxnId="{A4D257EF-49F6-4611-862B-48A2B1EBFAD1}">
      <dgm:prSet/>
      <dgm:spPr/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46ABF4D-BC50-4FB8-917E-90C6982450BD}" type="pres">
      <dgm:prSet presAssocID="{CB03F5A6-D7A5-429A-A395-CD72994A8AC1}" presName="composite" presStyleCnt="0"/>
      <dgm:spPr/>
    </dgm:pt>
    <dgm:pt modelId="{EF6F7BD6-35FE-4671-8A82-093C28A45DBC}" type="pres">
      <dgm:prSet presAssocID="{CB03F5A6-D7A5-429A-A395-CD72994A8AC1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DFD9193-F2B8-48B3-9BCF-483923752AC7}" type="pres">
      <dgm:prSet presAssocID="{CB03F5A6-D7A5-429A-A395-CD72994A8AC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853FA760-FD2E-4EE5-8C82-4DDF45A72577}" type="pres">
      <dgm:prSet presAssocID="{CB03F5A6-D7A5-429A-A395-CD72994A8AC1}" presName="Accent" presStyleLbl="parChTrans1D1" presStyleIdx="0" presStyleCnt="3"/>
      <dgm:spPr/>
    </dgm:pt>
    <dgm:pt modelId="{8E898381-0BCE-4B4E-B68C-FD303193D7CE}" type="pres">
      <dgm:prSet presAssocID="{B33D042F-BF1A-4501-BA19-C80569ADA6BC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3"/>
      <dgm:spPr/>
    </dgm:pt>
    <dgm:pt modelId="{8C0D3643-43D3-4BA5-9ABB-48EFD2CF5D5B}" type="pres">
      <dgm:prSet presAssocID="{BF31B968-ACDF-4EE9-91BC-25B887E26070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2" presStyleCnt="3"/>
      <dgm:spPr/>
    </dgm:pt>
  </dgm:ptLst>
  <dgm:cxnLst>
    <dgm:cxn modelId="{D1511D09-2F0A-4A76-9E76-7E502D00988C}" srcId="{CB03F5A6-D7A5-429A-A395-CD72994A8AC1}" destId="{CB955A83-F9CB-41E7-8C68-32C86CB6715A}" srcOrd="0" destOrd="0" parTransId="{F16AB37C-9E5D-49BE-B2D5-2713CD650EFF}" sibTransId="{F8DCFB51-55B7-4FC0-89F3-C3B9A9CE823A}"/>
    <dgm:cxn modelId="{6763CF18-DAAA-46E1-BCAF-491D38B15ADB}" type="presOf" srcId="{CB955A83-F9CB-41E7-8C68-32C86CB6715A}" destId="{EF6F7BD6-35FE-4671-8A82-093C28A45DBC}" srcOrd="0" destOrd="0" presId="urn:microsoft.com/office/officeart/2011/layout/TabList"/>
    <dgm:cxn modelId="{04B9581F-A3D9-488D-882C-C8FB4682F6EC}" type="presOf" srcId="{CB03F5A6-D7A5-429A-A395-CD72994A8AC1}" destId="{4DFD9193-F2B8-48B3-9BCF-483923752AC7}" srcOrd="0" destOrd="0" presId="urn:microsoft.com/office/officeart/2011/layout/TabList"/>
    <dgm:cxn modelId="{65A5D725-EC75-4457-878E-106D4240DF61}" type="presOf" srcId="{8D475A84-91CC-40D9-8DCA-7F205D35E64B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6DB84A6D-5C3D-4AFF-AB63-44E906B5AC06}" srcId="{F5F99392-49C5-4C13-A53F-857B81212D90}" destId="{07E59273-8767-4947-B2FE-562B43597FBB}" srcOrd="2" destOrd="0" parTransId="{08800422-13E5-42CB-BF6C-8F089BB34CAA}" sibTransId="{7F59E3B1-5736-4236-9F58-463BD4C0FCF2}"/>
    <dgm:cxn modelId="{31C2A476-1075-4508-98C2-4275AE687767}" type="presOf" srcId="{A001EAA2-581D-4BB7-B1D8-B8451D87302F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BBB1DF7D-EF35-458A-A360-3DDE721EA378}" type="presOf" srcId="{3C4BC7F4-1500-45C3-8D82-D9A5951FB92F}" destId="{20E48F43-B081-4576-B77D-C98BEFE010AA}" srcOrd="0" destOrd="0" presId="urn:microsoft.com/office/officeart/2011/layout/TabList"/>
    <dgm:cxn modelId="{2331FEB9-A73F-4A94-8E78-0CF19FB176CF}" srcId="{3C4BC7F4-1500-45C3-8D82-D9A5951FB92F}" destId="{A001EAA2-581D-4BB7-B1D8-B8451D87302F}" srcOrd="0" destOrd="0" parTransId="{09596C66-3125-404A-B04E-A198C808BD10}" sibTransId="{A836EF9E-CB3B-407F-9D52-88097CC30FC9}"/>
    <dgm:cxn modelId="{25AE93CD-FB57-4C29-A82A-034DB46C219F}" type="presOf" srcId="{07E59273-8767-4947-B2FE-562B43597FBB}" destId="{1E9B5D5E-FC63-4918-B9D4-5C0D0210F2A5}" srcOrd="0" destOrd="0" presId="urn:microsoft.com/office/officeart/2011/layout/TabList"/>
    <dgm:cxn modelId="{A4D257EF-49F6-4611-862B-48A2B1EBFAD1}" srcId="{F5F99392-49C5-4C13-A53F-857B81212D90}" destId="{CB03F5A6-D7A5-429A-A395-CD72994A8AC1}" srcOrd="0" destOrd="0" parTransId="{DA38589A-BCE5-44DD-B52B-509A0C10E25F}" sibTransId="{B33D042F-BF1A-4501-BA19-C80569ADA6BC}"/>
    <dgm:cxn modelId="{C3BAD2FD-5F41-4674-9339-3765FC348411}" srcId="{07E59273-8767-4947-B2FE-562B43597FBB}" destId="{8D475A84-91CC-40D9-8DCA-7F205D35E64B}" srcOrd="0" destOrd="0" parTransId="{F31D0617-1509-4DC5-BFFD-8557775F02EE}" sibTransId="{4557BE18-4A65-4274-89F7-D8AEDCDF1966}"/>
    <dgm:cxn modelId="{F5B4F4D5-5317-4529-AE5B-D47516A02C0A}" type="presParOf" srcId="{27A71F52-3192-4E89-9614-1AC820CC2DBB}" destId="{D46ABF4D-BC50-4FB8-917E-90C6982450BD}" srcOrd="0" destOrd="0" presId="urn:microsoft.com/office/officeart/2011/layout/TabList"/>
    <dgm:cxn modelId="{85B84196-E7D6-4C76-A98C-84E63851B2F3}" type="presParOf" srcId="{D46ABF4D-BC50-4FB8-917E-90C6982450BD}" destId="{EF6F7BD6-35FE-4671-8A82-093C28A45DBC}" srcOrd="0" destOrd="0" presId="urn:microsoft.com/office/officeart/2011/layout/TabList"/>
    <dgm:cxn modelId="{3191FA4E-9ACF-4108-B3BA-9942AC77F8C6}" type="presParOf" srcId="{D46ABF4D-BC50-4FB8-917E-90C6982450BD}" destId="{4DFD9193-F2B8-48B3-9BCF-483923752AC7}" srcOrd="1" destOrd="0" presId="urn:microsoft.com/office/officeart/2011/layout/TabList"/>
    <dgm:cxn modelId="{EEB6CBF1-3D4D-42B9-98C4-AAB82DE54161}" type="presParOf" srcId="{D46ABF4D-BC50-4FB8-917E-90C6982450BD}" destId="{853FA760-FD2E-4EE5-8C82-4DDF45A72577}" srcOrd="2" destOrd="0" presId="urn:microsoft.com/office/officeart/2011/layout/TabList"/>
    <dgm:cxn modelId="{2954326C-8C7A-432B-B55D-CC6B543939B9}" type="presParOf" srcId="{27A71F52-3192-4E89-9614-1AC820CC2DBB}" destId="{8E898381-0BCE-4B4E-B68C-FD303193D7CE}" srcOrd="1" destOrd="0" presId="urn:microsoft.com/office/officeart/2011/layout/TabList"/>
    <dgm:cxn modelId="{C4E42B0B-C0BA-4555-AA57-F2FC741E588A}" type="presParOf" srcId="{27A71F52-3192-4E89-9614-1AC820CC2DBB}" destId="{774759C4-99D4-4EF3-B5FC-2DF88C91E2CF}" srcOrd="2" destOrd="0" presId="urn:microsoft.com/office/officeart/2011/layout/TabList"/>
    <dgm:cxn modelId="{455904FC-211E-4411-AF5F-5D4542D693E4}" type="presParOf" srcId="{774759C4-99D4-4EF3-B5FC-2DF88C91E2CF}" destId="{FC5AACF1-F8B3-48A5-9F17-DFD4F5124191}" srcOrd="0" destOrd="0" presId="urn:microsoft.com/office/officeart/2011/layout/TabList"/>
    <dgm:cxn modelId="{672B0981-0110-48D8-8569-26EA9B4F87FD}" type="presParOf" srcId="{774759C4-99D4-4EF3-B5FC-2DF88C91E2CF}" destId="{20E48F43-B081-4576-B77D-C98BEFE010AA}" srcOrd="1" destOrd="0" presId="urn:microsoft.com/office/officeart/2011/layout/TabList"/>
    <dgm:cxn modelId="{9199ECF9-8262-4EB0-9473-0D9704584EE5}" type="presParOf" srcId="{774759C4-99D4-4EF3-B5FC-2DF88C91E2CF}" destId="{4C87646E-5C92-40EF-9209-D53F794D31BA}" srcOrd="2" destOrd="0" presId="urn:microsoft.com/office/officeart/2011/layout/TabList"/>
    <dgm:cxn modelId="{D22521D6-0361-4784-A55C-312679A3067D}" type="presParOf" srcId="{27A71F52-3192-4E89-9614-1AC820CC2DBB}" destId="{8C0D3643-43D3-4BA5-9ABB-48EFD2CF5D5B}" srcOrd="3" destOrd="0" presId="urn:microsoft.com/office/officeart/2011/layout/TabList"/>
    <dgm:cxn modelId="{3598D56B-10D7-489C-B3C9-9147B6E1D883}" type="presParOf" srcId="{27A71F52-3192-4E89-9614-1AC820CC2DBB}" destId="{F9CF6742-93AA-48FB-BFAB-82512B5F3282}" srcOrd="4" destOrd="0" presId="urn:microsoft.com/office/officeart/2011/layout/TabList"/>
    <dgm:cxn modelId="{943C8D21-42CF-45C3-9B08-BB407359A940}" type="presParOf" srcId="{F9CF6742-93AA-48FB-BFAB-82512B5F3282}" destId="{7B0FE066-775A-4625-8F94-A5E6F87DFCFF}" srcOrd="0" destOrd="0" presId="urn:microsoft.com/office/officeart/2011/layout/TabList"/>
    <dgm:cxn modelId="{ACF2004B-CE21-4F7F-9D08-3DA7D179C0D4}" type="presParOf" srcId="{F9CF6742-93AA-48FB-BFAB-82512B5F3282}" destId="{1E9B5D5E-FC63-4918-B9D4-5C0D0210F2A5}" srcOrd="1" destOrd="0" presId="urn:microsoft.com/office/officeart/2011/layout/TabList"/>
    <dgm:cxn modelId="{F09862D3-81C1-4EA2-831E-CD38DA3F1ABB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 rtl="0"/>
          <a:r>
            <a:rPr lang="en-GB" sz="1400" b="1" dirty="0">
              <a:latin typeface="Ink Free"/>
            </a:rPr>
            <a:t>Knowledge and understanding: Using a range of word classes is required to communicate effectively.</a:t>
          </a:r>
        </a:p>
        <a:p>
          <a:pPr algn="l"/>
          <a:endParaRPr lang="en-GB" sz="1200"/>
        </a:p>
        <a:p>
          <a:pPr algn="l"/>
          <a:endParaRPr lang="en-GB" sz="1200"/>
        </a:p>
        <a:p>
          <a:pPr algn="l"/>
          <a:endParaRPr lang="en-GB" sz="120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 rtl="0"/>
          <a:r>
            <a:rPr lang="en-GB" sz="1400" b="1" dirty="0">
              <a:latin typeface="Ink Free"/>
            </a:rPr>
            <a:t>Making </a:t>
          </a:r>
          <a:r>
            <a:rPr lang="en-GB" sz="1400" b="1" dirty="0">
              <a:solidFill>
                <a:srgbClr val="000000"/>
              </a:solidFill>
              <a:latin typeface="Ink Free"/>
            </a:rPr>
            <a:t>links: between my identity and the Welsh culture. </a:t>
          </a:r>
          <a:br>
            <a:rPr lang="en-GB" sz="1400" b="1" dirty="0">
              <a:latin typeface="Ink Free"/>
            </a:rPr>
          </a:br>
          <a:endParaRPr lang="en-GB" sz="1400" b="0" dirty="0">
            <a:solidFill>
              <a:srgbClr val="000000"/>
            </a:solidFill>
            <a:latin typeface="Aptos Display"/>
          </a:endParaRP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2" custScaleX="714587" custScaleY="51609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2" custScaleX="714587" custScaleY="48904" custLinFactNeighborX="0" custLinFactNeighborY="8862">
        <dgm:presLayoutVars>
          <dgm:bulletEnabled val="1"/>
        </dgm:presLayoutVars>
      </dgm:prSet>
      <dgm:spPr/>
    </dgm:pt>
  </dgm:ptLst>
  <dgm:cxnLst>
    <dgm:cxn modelId="{B50C3A6A-87BF-4748-92B9-042A1D85C3F0}" type="presOf" srcId="{6C7F385F-3D09-443F-A0AB-E65919A098A8}" destId="{3C17E512-A5D7-463D-B618-8D161FA01809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07D61FEB-F1F5-45DA-9D79-EFE1E8C38F5B}" type="presOf" srcId="{18FC90F7-43BA-48CD-A033-6CF1445E1B15}" destId="{4A391992-1D39-41EE-898A-D092113ED043}" srcOrd="0" destOrd="0" presId="urn:diagrams.loki3.com/VaryingWidthList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11F3C107-2333-4914-9C01-CB755986AFFB}" type="presParOf" srcId="{C8BEAD66-2628-4B43-9A6B-FF08F3444FAF}" destId="{3C17E512-A5D7-463D-B618-8D161FA01809}" srcOrd="0" destOrd="0" presId="urn:diagrams.loki3.com/VaryingWidthList"/>
    <dgm:cxn modelId="{7F3567F3-0959-4ACF-9832-21043EE92F18}" type="presParOf" srcId="{C8BEAD66-2628-4B43-9A6B-FF08F3444FAF}" destId="{8E05D897-61AC-4344-A2C3-C47677776E03}" srcOrd="1" destOrd="0" presId="urn:diagrams.loki3.com/VaryingWidthList"/>
    <dgm:cxn modelId="{BBF51B46-2008-4C2E-9959-C35D213B96D5}" type="presParOf" srcId="{C8BEAD66-2628-4B43-9A6B-FF08F3444FAF}" destId="{4A391992-1D39-41EE-898A-D092113ED043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1600569"/>
          <a:ext cx="4266235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1058459"/>
          <a:ext cx="4266235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FA760-FD2E-4EE5-8C82-4DDF45A72577}">
      <dsp:nvSpPr>
        <dsp:cNvPr id="0" name=""/>
        <dsp:cNvSpPr/>
      </dsp:nvSpPr>
      <dsp:spPr>
        <a:xfrm>
          <a:off x="0" y="516349"/>
          <a:ext cx="4266235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F7BD6-35FE-4671-8A82-093C28A45DBC}">
      <dsp:nvSpPr>
        <dsp:cNvPr id="0" name=""/>
        <dsp:cNvSpPr/>
      </dsp:nvSpPr>
      <dsp:spPr>
        <a:xfrm>
          <a:off x="1109221" y="53"/>
          <a:ext cx="3157013" cy="51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Calibri"/>
              <a:ea typeface="Calibri"/>
              <a:cs typeface="Calibri"/>
            </a:rPr>
            <a:t>Exploration of Welsh culture and identity through literature. Key words in Welsh.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109221" y="53"/>
        <a:ext cx="3157013" cy="516295"/>
      </dsp:txXfrm>
    </dsp:sp>
    <dsp:sp modelId="{4DFD9193-F2B8-48B3-9BCF-483923752AC7}">
      <dsp:nvSpPr>
        <dsp:cNvPr id="0" name=""/>
        <dsp:cNvSpPr/>
      </dsp:nvSpPr>
      <dsp:spPr>
        <a:xfrm>
          <a:off x="0" y="53"/>
          <a:ext cx="1109221" cy="5162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  <a:latin typeface="Calibri"/>
              <a:ea typeface="Calibri"/>
              <a:cs typeface="Calibri"/>
            </a:rPr>
            <a:t>Welsh</a:t>
          </a:r>
          <a:endParaRPr lang="en-US" sz="2700" kern="1200" dirty="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25208" y="25261"/>
        <a:ext cx="1058805" cy="491087"/>
      </dsp:txXfrm>
    </dsp:sp>
    <dsp:sp modelId="{FC5AACF1-F8B3-48A5-9F17-DFD4F5124191}">
      <dsp:nvSpPr>
        <dsp:cNvPr id="0" name=""/>
        <dsp:cNvSpPr/>
      </dsp:nvSpPr>
      <dsp:spPr>
        <a:xfrm>
          <a:off x="1109221" y="542163"/>
          <a:ext cx="3157013" cy="516295"/>
        </a:xfrm>
        <a:prstGeom prst="rect">
          <a:avLst/>
        </a:prstGeom>
        <a:solidFill>
          <a:srgbClr val="FF3399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Calibri"/>
              <a:ea typeface="Calibri"/>
              <a:cs typeface="Calibri"/>
            </a:rPr>
            <a:t>Understanding of own identity and place within the Welsh community.</a:t>
          </a:r>
        </a:p>
      </dsp:txBody>
      <dsp:txXfrm>
        <a:off x="1109221" y="542163"/>
        <a:ext cx="3157013" cy="516295"/>
      </dsp:txXfrm>
    </dsp:sp>
    <dsp:sp modelId="{20E48F43-B081-4576-B77D-C98BEFE010AA}">
      <dsp:nvSpPr>
        <dsp:cNvPr id="0" name=""/>
        <dsp:cNvSpPr/>
      </dsp:nvSpPr>
      <dsp:spPr>
        <a:xfrm>
          <a:off x="0" y="542163"/>
          <a:ext cx="1109221" cy="516295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Calibri"/>
              <a:ea typeface="Calibri"/>
              <a:cs typeface="Calibri"/>
            </a:rPr>
            <a:t>Health and wellbeing</a:t>
          </a:r>
          <a:endParaRPr lang="en-US" sz="1400" kern="1200" dirty="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25208" y="567371"/>
        <a:ext cx="1058805" cy="491087"/>
      </dsp:txXfrm>
    </dsp:sp>
    <dsp:sp modelId="{7B0FE066-775A-4625-8F94-A5E6F87DFCFF}">
      <dsp:nvSpPr>
        <dsp:cNvPr id="0" name=""/>
        <dsp:cNvSpPr/>
      </dsp:nvSpPr>
      <dsp:spPr>
        <a:xfrm>
          <a:off x="1109221" y="1084273"/>
          <a:ext cx="3157013" cy="51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ptos Display" panose="020F0302020204030204"/>
            </a:rPr>
            <a:t>Discussion of famous Welsh heritage sites.</a:t>
          </a:r>
        </a:p>
      </dsp:txBody>
      <dsp:txXfrm>
        <a:off x="1109221" y="1084273"/>
        <a:ext cx="3157013" cy="516295"/>
      </dsp:txXfrm>
    </dsp:sp>
    <dsp:sp modelId="{1E9B5D5E-FC63-4918-B9D4-5C0D0210F2A5}">
      <dsp:nvSpPr>
        <dsp:cNvPr id="0" name=""/>
        <dsp:cNvSpPr/>
      </dsp:nvSpPr>
      <dsp:spPr>
        <a:xfrm>
          <a:off x="0" y="1084273"/>
          <a:ext cx="1109221" cy="516295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ptos Display" panose="020F0302020204030204"/>
            </a:rPr>
            <a:t>Humanities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5208" y="1109481"/>
        <a:ext cx="1058805" cy="491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1217"/>
          <a:ext cx="3904221" cy="2326436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/>
            </a:rPr>
            <a:t>Making </a:t>
          </a:r>
          <a:r>
            <a:rPr lang="en-GB" sz="1400" b="1" kern="1200" dirty="0">
              <a:solidFill>
                <a:srgbClr val="000000"/>
              </a:solidFill>
              <a:latin typeface="Ink Free"/>
            </a:rPr>
            <a:t>links: between my identity and the Welsh culture. </a:t>
          </a:r>
          <a:br>
            <a:rPr lang="en-GB" sz="1400" b="1" kern="1200" dirty="0">
              <a:latin typeface="Ink Free"/>
            </a:rPr>
          </a:br>
          <a:endParaRPr lang="en-GB" sz="1400" b="0" kern="1200" dirty="0">
            <a:solidFill>
              <a:srgbClr val="000000"/>
            </a:solidFill>
            <a:latin typeface="Aptos Display"/>
          </a:endParaRPr>
        </a:p>
      </dsp:txBody>
      <dsp:txXfrm>
        <a:off x="0" y="1217"/>
        <a:ext cx="3904221" cy="2326436"/>
      </dsp:txXfrm>
    </dsp:sp>
    <dsp:sp modelId="{4A391992-1D39-41EE-898A-D092113ED043}">
      <dsp:nvSpPr>
        <dsp:cNvPr id="0" name=""/>
        <dsp:cNvSpPr/>
      </dsp:nvSpPr>
      <dsp:spPr>
        <a:xfrm>
          <a:off x="0" y="2554261"/>
          <a:ext cx="3904221" cy="220450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/>
            </a:rPr>
            <a:t>Knowledge and understanding: Using a range of word classes is required to communicate effectively.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0" y="2554261"/>
        <a:ext cx="3904221" cy="220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48873" y="107808"/>
            <a:ext cx="1328257" cy="1400961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31" y="636314"/>
            <a:ext cx="10135395" cy="57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40484" y="117446"/>
            <a:ext cx="1306286" cy="1242786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1954893" y="340909"/>
            <a:ext cx="6458857" cy="11365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86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Subject: English</a:t>
            </a:r>
          </a:p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CWRE Progression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1954893" y="1705428"/>
          <a:ext cx="8960155" cy="471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86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733381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840049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240039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44714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9661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400" dirty="0"/>
                        <a:t>Who am I? 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400" dirty="0"/>
                        <a:t>Exploring Possibilities – Dream Jobs!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400" dirty="0"/>
                        <a:t>What is a career in my subject?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400" dirty="0"/>
                        <a:t>What is an entrepreneur? Can my subject lead me to be one?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400" dirty="0"/>
                        <a:t>What is work-life balance? 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400" dirty="0"/>
                        <a:t>Careers and the future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06652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400" dirty="0"/>
                        <a:t>What are my interests?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400" dirty="0"/>
                        <a:t>Job applications and CV’s – how can my subject enhance mine?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400" dirty="0"/>
                        <a:t>Challenges and rewards of work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4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400" dirty="0"/>
                        <a:t>What does success mean to me? What does it look like in my subject?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400" dirty="0"/>
                        <a:t>Careers and the climate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9661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400" dirty="0"/>
                        <a:t>What are my skills?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400" dirty="0"/>
                        <a:t>What comes after school? Learning pathways for my subject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400" dirty="0"/>
                        <a:t>Decision making – choosing what to study at KS4. 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400" dirty="0"/>
                        <a:t>Taking control of your career journey. How to overcome potential barriers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400" dirty="0"/>
                        <a:t>Working and earning, managing your money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400" dirty="0"/>
                        <a:t>What is the labour market and what is it saying about jobs in your subject sector?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93158" y="81334"/>
            <a:ext cx="1204420" cy="1172701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1954893" y="597929"/>
            <a:ext cx="6458857" cy="11365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86" b="1" dirty="0">
                <a:solidFill>
                  <a:srgbClr val="002060"/>
                </a:solidFill>
                <a:latin typeface="Ink Free"/>
              </a:rPr>
              <a:t>Upper School Plan</a:t>
            </a:r>
          </a:p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Subject: English </a:t>
            </a:r>
          </a:p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CWRE Progression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1615922" y="1661885"/>
          <a:ext cx="8960155" cy="425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86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733381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840049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240039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44714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9661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10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400" dirty="0"/>
                        <a:t>Interests and Skills Profile – what makes you good at this subject? How will your skills transfer into the world of work?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400" dirty="0"/>
                        <a:t>Preparing to go on work experience. How is skill development in my subject helping you prepare?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400" dirty="0"/>
                        <a:t>In person, hybrid, remote. What works best for your subject sector?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400" dirty="0"/>
                        <a:t>Taking control of your career journey. How to overcome potential barriers</a:t>
                      </a:r>
                    </a:p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400" dirty="0"/>
                        <a:t>Wellbeing in the workplace. Discuss jobs linked to your subject and the possible challenges employees may face.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400" dirty="0"/>
                        <a:t>What are my employability skills? How does my subject make students employable.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06652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11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400" dirty="0"/>
                        <a:t>Post 16 Choices in my subject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400" dirty="0"/>
                        <a:t>Decision making – choosing your post 16 pathway. What pathways are available linked to your subject?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400" dirty="0"/>
                        <a:t>Money talks – apprenticeships vs higher education in your subject</a:t>
                      </a: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endParaRPr lang="en-GB" sz="13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39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A1BD37-982E-4753-AD79-2F262A6193A6}"/>
              </a:ext>
            </a:extLst>
          </p:cNvPr>
          <p:cNvGrpSpPr/>
          <p:nvPr/>
        </p:nvGrpSpPr>
        <p:grpSpPr>
          <a:xfrm>
            <a:off x="1324215" y="106706"/>
            <a:ext cx="1106501" cy="1109293"/>
            <a:chOff x="88900" y="117574"/>
            <a:chExt cx="1219200" cy="12222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FC1CA-7FA8-4A86-839C-7E75B7811F13}"/>
                </a:ext>
              </a:extLst>
            </p:cNvPr>
            <p:cNvSpPr/>
            <p:nvPr/>
          </p:nvSpPr>
          <p:spPr>
            <a:xfrm>
              <a:off x="88900" y="128139"/>
              <a:ext cx="1219200" cy="1211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AACDA2-6B9E-4FF2-89B6-B2E8169EB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40" y="117574"/>
              <a:ext cx="978047" cy="102670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323E19-D545-4B36-A8C8-73EB8010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72" y="0"/>
            <a:ext cx="9720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EB482903-E2DF-4272-B415-7019B57FF518}"/>
              </a:ext>
            </a:extLst>
          </p:cNvPr>
          <p:cNvSpPr/>
          <p:nvPr/>
        </p:nvSpPr>
        <p:spPr>
          <a:xfrm>
            <a:off x="248873" y="107808"/>
            <a:ext cx="1328257" cy="1400961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B7A0A-D172-40CD-8215-3211A00B2F10}"/>
              </a:ext>
            </a:extLst>
          </p:cNvPr>
          <p:cNvSpPr txBox="1"/>
          <p:nvPr/>
        </p:nvSpPr>
        <p:spPr>
          <a:xfrm>
            <a:off x="1675484" y="114225"/>
            <a:ext cx="6458857" cy="1147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86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Subject: English</a:t>
            </a:r>
          </a:p>
          <a:p>
            <a:r>
              <a:rPr lang="en-GB" sz="2286" b="1" dirty="0">
                <a:solidFill>
                  <a:srgbClr val="002060"/>
                </a:solidFill>
                <a:latin typeface="Ink Free"/>
              </a:rPr>
              <a:t>Skill: Digital Skills Progression</a:t>
            </a:r>
            <a:endParaRPr lang="en-GB" sz="1286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3617AC-7D39-41C2-855B-CCFA50FA7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26940"/>
              </p:ext>
            </p:extLst>
          </p:nvPr>
        </p:nvGraphicFramePr>
        <p:xfrm>
          <a:off x="1577130" y="1261847"/>
          <a:ext cx="8645072" cy="542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216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410463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716893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32871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917338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/>
                      <a:endParaRPr lang="en-GB" sz="1300" b="0" i="0" kern="1200" dirty="0">
                        <a:solidFill>
                          <a:schemeClr val="dk1"/>
                        </a:solidFill>
                        <a:effectLst/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Ink Free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>
                          <a:solidFill>
                            <a:schemeClr val="dk1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  <a:t>Learners will create a  Google slides presentation for their group presentation promoting Elfed High school. Learners need to think about the transitions between slides, animations to text/images and include hyperlinks to suitable websites. 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63285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300" b="0" i="0" kern="1200" dirty="0">
                        <a:solidFill>
                          <a:schemeClr val="dk1"/>
                        </a:solidFill>
                        <a:effectLst/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Ink Free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300" b="0" kern="12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53891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300" b="0" i="0" kern="1200" dirty="0">
                        <a:solidFill>
                          <a:schemeClr val="dk1"/>
                        </a:solidFill>
                        <a:effectLst/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>
                          <a:solidFill>
                            <a:schemeClr val="dk1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  <a:t>Learners will create a video news report using Adobe Express including multiple videos in a scene </a:t>
                      </a:r>
                      <a:endParaRPr lang="en-GB" sz="1300" b="0" i="0" kern="1200" dirty="0">
                        <a:solidFill>
                          <a:schemeClr val="dk1"/>
                        </a:solidFill>
                        <a:effectLst/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1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EB482903-E2DF-4272-B415-7019B57FF518}"/>
              </a:ext>
            </a:extLst>
          </p:cNvPr>
          <p:cNvSpPr/>
          <p:nvPr/>
        </p:nvSpPr>
        <p:spPr>
          <a:xfrm>
            <a:off x="248874" y="107808"/>
            <a:ext cx="961618" cy="100688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B7A0A-D172-40CD-8215-3211A00B2F10}"/>
              </a:ext>
            </a:extLst>
          </p:cNvPr>
          <p:cNvSpPr txBox="1"/>
          <p:nvPr/>
        </p:nvSpPr>
        <p:spPr>
          <a:xfrm>
            <a:off x="1675483" y="114225"/>
            <a:ext cx="7851694" cy="1147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Lower School</a:t>
            </a:r>
            <a:endParaRPr lang="en-GB" sz="2286" b="1" dirty="0">
              <a:solidFill>
                <a:srgbClr val="002060"/>
              </a:solidFill>
              <a:latin typeface="Ink Free"/>
            </a:endParaRPr>
          </a:p>
          <a:p>
            <a:r>
              <a:rPr lang="en-GB" sz="2250" b="1" dirty="0">
                <a:solidFill>
                  <a:srgbClr val="002060"/>
                </a:solidFill>
                <a:latin typeface="Ink Free"/>
              </a:rPr>
              <a:t>Subject: English</a:t>
            </a:r>
          </a:p>
          <a:p>
            <a:r>
              <a:rPr lang="en-GB" sz="2286" b="1" dirty="0">
                <a:solidFill>
                  <a:srgbClr val="002060"/>
                </a:solidFill>
                <a:latin typeface="Ink Free"/>
              </a:rPr>
              <a:t>Skill: Literacy Progression</a:t>
            </a:r>
            <a:endParaRPr lang="en-GB" sz="1286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477874-20C3-45CB-B61B-F6F45BA7D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43894"/>
              </p:ext>
            </p:extLst>
          </p:nvPr>
        </p:nvGraphicFramePr>
        <p:xfrm>
          <a:off x="918074" y="1199435"/>
          <a:ext cx="10511247" cy="510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564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68626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3227680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3303377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32871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917338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2060"/>
                          </a:solidFill>
                          <a:latin typeface="Ink Free"/>
                        </a:rPr>
                        <a:t>Year 7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kern="1200" dirty="0">
                          <a:solidFill>
                            <a:schemeClr val="dk1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  <a:t>Monologues and Poetry:</a:t>
                      </a:r>
                      <a:br>
                        <a:rPr lang="en-GB" sz="1300" b="0" i="0" kern="1200" dirty="0">
                          <a:solidFill>
                            <a:srgbClr val="000000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</a:b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form simple, compound and complex sentences.</a:t>
                      </a:r>
                      <a:endParaRPr lang="en-GB" sz="1300" b="0" i="0" kern="1200" dirty="0">
                        <a:solidFill>
                          <a:schemeClr val="dk1"/>
                        </a:solidFill>
                        <a:effectLst/>
                        <a:latin typeface="Ink Free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use a comma accurately.</a:t>
                      </a:r>
                      <a:endParaRPr lang="en-GB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competently spell and use subject specific words (Tier 3 vocabulary).</a:t>
                      </a:r>
                      <a:endParaRPr lang="en-GB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organise my writing into accurate paragraphs. </a:t>
                      </a:r>
                      <a:b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</a:b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use a range of strategies including skimming to identify themes, ideas and genre, and scanning to gain a detailed understanding of a text.</a:t>
                      </a:r>
                      <a:endParaRPr lang="en-GB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identify quotations from printed and digital texts to support a viewpoint.</a:t>
                      </a:r>
                      <a:endParaRPr lang="en-GB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have read at least 6 reading-age appropriate books by the end of Year 7 – via the curriculum across </a:t>
                      </a:r>
                      <a:r>
                        <a:rPr lang="en-GB" sz="1300" b="0" i="0" u="none" strike="noStrike" kern="1200" noProof="0" dirty="0" err="1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AoLEs</a:t>
                      </a: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, reading lessons, and access to the school library in English lessons.</a:t>
                      </a:r>
                      <a:endParaRPr lang="en-GB" dirty="0">
                        <a:latin typeface="Ink Free"/>
                      </a:endParaRPr>
                    </a:p>
                    <a:p>
                      <a:pPr marL="0" lvl="0" algn="l">
                        <a:buNone/>
                      </a:pPr>
                      <a:endParaRPr lang="en-GB" sz="1300" b="0" i="0" kern="1200" dirty="0">
                        <a:solidFill>
                          <a:srgbClr val="000000"/>
                        </a:solidFill>
                        <a:effectLst/>
                        <a:latin typeface="Ink Free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kern="1200" dirty="0">
                          <a:solidFill>
                            <a:schemeClr val="dk1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  <a:t>Gothic Fiction &amp; Coraline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marL="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form simple, compound and complex sentences.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use a comma accurately.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competently spell and use subject specific words (Tier 3 vocabulary).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organise my writing into accurate paragraphs. </a:t>
                      </a:r>
                      <a:b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</a:b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use a range of strategies including skimming to identify themes, ideas and genre, and scanning to gain a detailed understanding of a text.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identify quotations from printed and digital texts to support a viewpoint.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have read at least 6 reading-age appropriate books by the end of Year 7 – via the curriculum across </a:t>
                      </a:r>
                      <a:r>
                        <a:rPr lang="en-GB" sz="1300" b="0" i="0" u="none" strike="noStrike" kern="1200" noProof="0" dirty="0" err="1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AoLEs</a:t>
                      </a: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, reading lessons, and access to the school library in English lessons.</a:t>
                      </a:r>
                      <a:endParaRPr lang="en-GB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Ink Free"/>
                      </a:endParaRPr>
                    </a:p>
                    <a:p>
                      <a:pPr lvl="0">
                        <a:buNone/>
                      </a:pPr>
                      <a:endParaRPr lang="en-GB" sz="1300" b="0" i="0" kern="1200" dirty="0">
                        <a:solidFill>
                          <a:schemeClr val="dk1"/>
                        </a:solidFill>
                        <a:effectLst/>
                        <a:latin typeface="Ink Free"/>
                        <a:ea typeface="+mn-ea"/>
                        <a:cs typeface="+mn-cs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>
                          <a:solidFill>
                            <a:schemeClr val="dk1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  <a:t>Oracy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use Standard English appropriately to present a point of view.</a:t>
                      </a:r>
                      <a:endParaRPr lang="en-GB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use sentence stems to organise my talk in a detailed and accurate manner.</a:t>
                      </a:r>
                      <a:endParaRPr lang="en-GB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select an appropriate register for my talk.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</a:b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listen attentively to the viewpoints of others.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>
                        <a:latin typeface="Ink Free"/>
                      </a:endParaRPr>
                    </a:p>
                    <a:p>
                      <a:pPr lvl="0">
                        <a:buNone/>
                      </a:pPr>
                      <a:r>
                        <a:rPr lang="en-GB" sz="1300" b="0" i="0" u="none" strike="noStrike" kern="1200" noProof="0" dirty="0">
                          <a:solidFill>
                            <a:srgbClr val="39373C"/>
                          </a:solidFill>
                          <a:effectLst/>
                          <a:latin typeface="Ink Free"/>
                        </a:rPr>
                        <a:t>I can respond to the viewpoint of others by offering a critical comment upon what they have heard. </a:t>
                      </a:r>
                      <a:endParaRPr lang="en-GB" dirty="0">
                        <a:latin typeface="Ink Free"/>
                      </a:endParaRPr>
                    </a:p>
                    <a:p>
                      <a:pPr lvl="0">
                        <a:buNone/>
                      </a:pPr>
                      <a:endParaRPr lang="en-GB" sz="1300" b="0" i="0" u="none" strike="noStrike" kern="1200" noProof="0" dirty="0">
                        <a:solidFill>
                          <a:srgbClr val="39373C"/>
                        </a:solidFill>
                        <a:effectLst/>
                        <a:latin typeface="Calibri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87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EB482903-E2DF-4272-B415-7019B57FF518}"/>
              </a:ext>
            </a:extLst>
          </p:cNvPr>
          <p:cNvSpPr/>
          <p:nvPr/>
        </p:nvSpPr>
        <p:spPr>
          <a:xfrm>
            <a:off x="1345211" y="730532"/>
            <a:ext cx="873299" cy="860552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B7A0A-D172-40CD-8215-3211A00B2F10}"/>
              </a:ext>
            </a:extLst>
          </p:cNvPr>
          <p:cNvSpPr txBox="1"/>
          <p:nvPr/>
        </p:nvSpPr>
        <p:spPr>
          <a:xfrm>
            <a:off x="2926083" y="735745"/>
            <a:ext cx="5965261" cy="949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57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1850" b="1" dirty="0">
                <a:solidFill>
                  <a:srgbClr val="002060"/>
                </a:solidFill>
                <a:latin typeface="Ink Free"/>
              </a:rPr>
              <a:t>Subject: English</a:t>
            </a:r>
          </a:p>
          <a:p>
            <a:r>
              <a:rPr lang="en-GB" sz="1857" b="1" dirty="0">
                <a:solidFill>
                  <a:srgbClr val="002060"/>
                </a:solidFill>
                <a:latin typeface="Ink Free"/>
              </a:rPr>
              <a:t>Skill: Numeracy Progression</a:t>
            </a:r>
            <a:endParaRPr lang="en-GB" sz="1045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8CAD7B-9DD4-755C-C089-8EF10BFF7A0B}"/>
              </a:ext>
            </a:extLst>
          </p:cNvPr>
          <p:cNvGraphicFramePr>
            <a:graphicFrameLocks noGrp="1"/>
          </p:cNvGraphicFramePr>
          <p:nvPr/>
        </p:nvGraphicFramePr>
        <p:xfrm>
          <a:off x="2228494" y="2169167"/>
          <a:ext cx="7934868" cy="289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78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784565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5926625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</a:tblGrid>
              <a:tr h="27045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/>
                        </a:rPr>
                        <a:t>Year</a:t>
                      </a: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/>
                        </a:rPr>
                        <a:t>Term</a:t>
                      </a: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/>
                        </a:rPr>
                        <a:t>Numeracy Task</a:t>
                      </a:r>
                    </a:p>
                  </a:txBody>
                  <a:tcPr marL="53068" marR="53068" marT="26534" marB="26534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70944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Ink Free"/>
                        </a:rPr>
                        <a:t>Year 7</a:t>
                      </a: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Ink Free"/>
                        <a:ea typeface="+mn-ea"/>
                        <a:cs typeface="+mn-cs"/>
                      </a:endParaRP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Ink Fre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0" i="0" u="none" strike="noStrike" noProof="0" dirty="0">
                        <a:latin typeface="Ink Free"/>
                      </a:endParaRPr>
                    </a:p>
                  </a:txBody>
                  <a:tcPr marL="53068" marR="53068" marT="26534" marB="26534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26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Ink Free"/>
                        </a:rPr>
                        <a:t>Year 8</a:t>
                      </a: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Ink Free"/>
                        <a:ea typeface="+mn-ea"/>
                        <a:cs typeface="+mn-cs"/>
                      </a:endParaRP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0" i="0" u="none" strike="noStrike" noProof="0" dirty="0">
                        <a:latin typeface="Ink Free"/>
                      </a:endParaRPr>
                    </a:p>
                  </a:txBody>
                  <a:tcPr marL="53068" marR="53068" marT="26534" marB="26534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59120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Ink Free"/>
                        </a:rPr>
                        <a:t>Year 9</a:t>
                      </a: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Ink Fre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3068" marR="53068" marT="26534" marB="2653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latin typeface="Ink Free"/>
                        </a:rPr>
                        <a:t> I can interpret a frequency diagram.</a:t>
                      </a:r>
                      <a:endParaRPr lang="en-US" dirty="0">
                        <a:latin typeface="Ink Free"/>
                      </a:endParaRPr>
                    </a:p>
                  </a:txBody>
                  <a:tcPr marL="53068" marR="53068" marT="26534" marB="26534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3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076655" y="-10387"/>
            <a:ext cx="4626306" cy="61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Ink Free"/>
              </a:rPr>
              <a:t>Subject: English</a:t>
            </a:r>
            <a:endParaRPr lang="en-GB" sz="1143" b="1" dirty="0">
              <a:latin typeface="Ink Free" panose="03080402000500000000" pitchFamily="66" charset="0"/>
            </a:endParaRPr>
          </a:p>
          <a:p>
            <a:r>
              <a:rPr lang="en-GB" sz="1100" b="1" dirty="0">
                <a:latin typeface="Ink Free"/>
              </a:rPr>
              <a:t>Topic: Monologues</a:t>
            </a:r>
            <a:endParaRPr lang="en-GB" sz="1100" b="1" dirty="0">
              <a:latin typeface="Ink Free" panose="03080402000500000000" pitchFamily="66" charset="0"/>
            </a:endParaRPr>
          </a:p>
          <a:p>
            <a:r>
              <a:rPr lang="en-GB" sz="1100" b="1" dirty="0">
                <a:latin typeface="Ink Free"/>
              </a:rPr>
              <a:t>Key Question: </a:t>
            </a:r>
            <a:r>
              <a:rPr lang="es-ES" sz="1100" b="1" dirty="0" err="1">
                <a:latin typeface="Ink Free"/>
              </a:rPr>
              <a:t>What</a:t>
            </a:r>
            <a:r>
              <a:rPr lang="es-ES" sz="1100" b="1" dirty="0">
                <a:latin typeface="Ink Free"/>
              </a:rPr>
              <a:t> </a:t>
            </a:r>
            <a:r>
              <a:rPr lang="es-ES" sz="1100" b="1" dirty="0" err="1">
                <a:latin typeface="Ink Free"/>
              </a:rPr>
              <a:t>makes</a:t>
            </a:r>
            <a:r>
              <a:rPr lang="es-ES" sz="1100" b="1" dirty="0">
                <a:latin typeface="Ink Free"/>
              </a:rPr>
              <a:t> </a:t>
            </a:r>
            <a:r>
              <a:rPr lang="es-ES" sz="1100" b="1" dirty="0" err="1">
                <a:latin typeface="Ink Free"/>
              </a:rPr>
              <a:t>an</a:t>
            </a:r>
            <a:r>
              <a:rPr lang="es-ES" sz="1100" b="1" dirty="0">
                <a:latin typeface="Ink Free"/>
              </a:rPr>
              <a:t> </a:t>
            </a:r>
            <a:r>
              <a:rPr lang="es-ES" sz="1100" b="1" dirty="0" err="1">
                <a:latin typeface="Ink Free"/>
              </a:rPr>
              <a:t>effective</a:t>
            </a:r>
            <a:r>
              <a:rPr lang="es-ES" sz="1100" b="1" dirty="0">
                <a:latin typeface="Ink Free"/>
              </a:rPr>
              <a:t> monologue?</a:t>
            </a:r>
            <a:endParaRPr lang="en-GB" sz="1143" b="1" dirty="0"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1075193" y="603165"/>
            <a:ext cx="5481771" cy="9013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/>
              <a:t>Overview: </a:t>
            </a:r>
            <a:r>
              <a:rPr lang="en-GB" sz="850" dirty="0"/>
              <a:t>In this unit pupils will learn about the importance of expressing ourselves through language. Students will have a grammatical focus on the effective use of word class and sentence structure to convey meaning and express one's ideas, look at a variety of Welsh myths and legends to discuss how authors present identity and use this to create a monologue in which they present a character's identity.</a:t>
            </a:r>
            <a:endParaRPr lang="en-GB" sz="857" dirty="0"/>
          </a:p>
          <a:p>
            <a:endParaRPr lang="en-GB" sz="857"/>
          </a:p>
          <a:p>
            <a:r>
              <a:rPr lang="en-GB" sz="850" dirty="0"/>
              <a:t>No. of lessons: 28</a:t>
            </a:r>
            <a:r>
              <a:rPr lang="en-GB" sz="1000" dirty="0"/>
              <a:t>                                                                                                                  </a:t>
            </a:r>
            <a:r>
              <a:rPr lang="en-GB" sz="10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7407268" y="5121483"/>
            <a:ext cx="3370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83674" y="6087932"/>
            <a:ext cx="2745377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Ink Free"/>
              </a:rPr>
              <a:t>Universal Experience</a:t>
            </a:r>
          </a:p>
          <a:p>
            <a:r>
              <a:rPr lang="en-GB" sz="1000" b="1" err="1">
                <a:latin typeface="Ink Free"/>
              </a:rPr>
              <a:t>Cynefin</a:t>
            </a:r>
            <a:r>
              <a:rPr lang="en-GB" sz="1000" b="1">
                <a:latin typeface="Ink Free"/>
              </a:rPr>
              <a:t> – a greater understanding of Welsh culture and identity.</a:t>
            </a:r>
          </a:p>
          <a:p>
            <a:endParaRPr lang="en-GB" sz="1000" b="1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88502" y="4968148"/>
            <a:ext cx="2740549" cy="95192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>
                <a:latin typeface="Ink Free"/>
              </a:rPr>
              <a:t>Key Words</a:t>
            </a:r>
          </a:p>
          <a:p>
            <a:r>
              <a:rPr lang="en-GB" sz="1100">
                <a:ea typeface="+mn-lt"/>
                <a:cs typeface="+mn-lt"/>
              </a:rPr>
              <a:t>Autobiography, memoir, biography, perspective, monologue, noun, verb, adjective, hero, villain, simile, metaphor.</a:t>
            </a:r>
            <a:endParaRPr lang="en-GB" sz="1500"/>
          </a:p>
          <a:p>
            <a:endParaRPr lang="en-GB" sz="1143" b="1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967367"/>
              </p:ext>
            </p:extLst>
          </p:nvPr>
        </p:nvGraphicFramePr>
        <p:xfrm>
          <a:off x="3052769" y="5144992"/>
          <a:ext cx="4266235" cy="160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5093269" y="5395429"/>
            <a:ext cx="2603215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7"/>
              <a:t> </a:t>
            </a:r>
          </a:p>
          <a:p>
            <a:endParaRPr lang="en-GB" sz="857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37912"/>
              </p:ext>
            </p:extLst>
          </p:nvPr>
        </p:nvGraphicFramePr>
        <p:xfrm>
          <a:off x="284602" y="1597445"/>
          <a:ext cx="6564058" cy="326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184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826874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339634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latin typeface="Ink Free"/>
                        </a:rPr>
                        <a:t>Content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Ink Free"/>
                        </a:rPr>
                        <a:t>Introduction of word classes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Malgun Gothic"/>
                        </a:rPr>
                        <a:t>I can identify different types of word classes.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Malgun Gothic"/>
                        </a:rPr>
                        <a:t>I can identify proper nouns in Welsh.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QMA:</a:t>
                      </a: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 Baseline Vernon spelling test and autobiographical writing task.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I can demonstrate my understanding of </a:t>
                      </a:r>
                      <a:r>
                        <a:rPr lang="en-GB" sz="900" b="0" i="0" u="none" strike="noStrike" noProof="0" dirty="0" err="1">
                          <a:solidFill>
                            <a:srgbClr val="000000"/>
                          </a:solidFill>
                          <a:latin typeface="Malgun Gothic"/>
                        </a:rPr>
                        <a:t>SPaG</a:t>
                      </a: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 rules.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Ink Free"/>
                        </a:rPr>
                        <a:t>Discuss the effects of using specific sentence structures and vocabulary choices.</a:t>
                      </a:r>
                      <a:endParaRPr lang="en-GB" sz="900" b="1" dirty="0"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/>
                        <a:t>I can discuss the use of specific sentence structures/words.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Ink Free"/>
                        </a:rPr>
                        <a:t>Analyse the use of specific words/sentence structure for effect through discussing a range of Welsh role models, myths and legends.</a:t>
                      </a:r>
                      <a:endParaRPr lang="en-GB" sz="900" b="1" dirty="0"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I can analyse how words and syntax can be used to convey meaning and ideas.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Ink Free"/>
                        </a:rPr>
                        <a:t>Write empathetically, using descriptive techniques for effect.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/>
                        <a:t>I can use a range of word class, sentence structure and descriptive techniques in my work.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/>
                        <a:t>I can write effectively using specific words and techniques.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35051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Ink Free"/>
                        </a:rPr>
                        <a:t>Learn how to write a monologue.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/>
                        <a:t>I can identify the features of a monologue.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/>
                        <a:t>I can understand why they are used as a literary device.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/>
                        <a:t>I can infer meaning and form predictions when analysing dramatic monologues.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Ink Free"/>
                        </a:rPr>
                        <a:t>SA: Write an extract from a monologue.</a:t>
                      </a:r>
                      <a:endParaRPr lang="en-GB" sz="900" b="1" dirty="0">
                        <a:latin typeface="Ink Free" panose="03080402000500000000" pitchFamily="66" charset="0"/>
                      </a:endParaRPr>
                    </a:p>
                  </a:txBody>
                  <a:tcPr marL="65314" marR="65314" marT="32657" marB="3265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/>
                        <a:t>I can plan and produce an effective dramatic monologue using an array of techniques, word classifications and sentence structures.</a:t>
                      </a:r>
                    </a:p>
                  </a:txBody>
                  <a:tcPr marL="65314" marR="65314" marT="32657" marB="3265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084326" y="3013"/>
            <a:ext cx="6101050" cy="5084100"/>
            <a:chOff x="7305553" y="30167"/>
            <a:chExt cx="8268656" cy="1700562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/>
          </p:nvGraphicFramePr>
          <p:xfrm>
            <a:off x="7485888" y="138988"/>
            <a:ext cx="5291328" cy="15917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05553" y="30167"/>
              <a:ext cx="8268656" cy="772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757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514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6271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5029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786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2543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1300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0057" algn="l" defTabSz="388757" rtl="0" eaLnBrk="1" latinLnBrk="0" hangingPunct="1">
                <a:defRPr sz="15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 b="1">
                  <a:highlight>
                    <a:srgbClr val="FFFF00"/>
                  </a:highlight>
                  <a:latin typeface="Ink Free"/>
                </a:rPr>
                <a:t>Consider what progression step you are pitching your content at when planning your lessons</a:t>
              </a:r>
              <a:endParaRPr lang="en-GB" sz="900" b="1">
                <a:latin typeface="Ink Free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83673" y="5857094"/>
            <a:ext cx="1302990" cy="24622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5070" y="395505"/>
            <a:ext cx="272695" cy="47431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3797" y="5096910"/>
            <a:ext cx="326005" cy="32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73616" y="59510"/>
            <a:ext cx="947954" cy="866366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aphicFrame>
        <p:nvGraphicFramePr>
          <p:cNvPr id="3037" name="Table 3036">
            <a:extLst>
              <a:ext uri="{FF2B5EF4-FFF2-40B4-BE49-F238E27FC236}">
                <a16:creationId xmlns:a16="http://schemas.microsoft.com/office/drawing/2014/main" id="{D44F22EF-AD2A-4DF0-FDD9-3445D1F14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8870"/>
              </p:ext>
            </p:extLst>
          </p:nvPr>
        </p:nvGraphicFramePr>
        <p:xfrm>
          <a:off x="7749632" y="5533075"/>
          <a:ext cx="362671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711">
                  <a:extLst>
                    <a:ext uri="{9D8B030D-6E8A-4147-A177-3AD203B41FA5}">
                      <a16:colId xmlns:a16="http://schemas.microsoft.com/office/drawing/2014/main" val="3144830541"/>
                    </a:ext>
                  </a:extLst>
                </a:gridCol>
              </a:tblGrid>
              <a:tr h="5715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QMA: Vernon spelling test and autobiographical piece: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ML: expressing one's identity through word.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K&amp;U: Demonstrating understanding of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SPaG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5708"/>
                  </a:ext>
                </a:extLst>
              </a:tr>
              <a:tr h="57158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444444"/>
                          </a:solidFill>
                          <a:latin typeface="Calibri"/>
                        </a:rPr>
                        <a:t>SA: Writing a dramatic monologue. ML: Writing from the point of view of a mythical Welsh character. K&amp;U: Demonstrating understanding of </a:t>
                      </a:r>
                      <a:r>
                        <a:rPr lang="en-GB" sz="1100" b="0" i="0" u="none" strike="noStrike" noProof="0" err="1">
                          <a:solidFill>
                            <a:srgbClr val="444444"/>
                          </a:solidFill>
                          <a:latin typeface="Calibri"/>
                        </a:rPr>
                        <a:t>SPaG</a:t>
                      </a:r>
                      <a:r>
                        <a:rPr lang="en-GB" sz="1100" b="0" i="0" u="none" strike="noStrike" noProof="0">
                          <a:solidFill>
                            <a:srgbClr val="444444"/>
                          </a:solidFill>
                          <a:latin typeface="Calibri"/>
                        </a:rPr>
                        <a:t>.</a:t>
                      </a:r>
                      <a:endParaRPr lang="en-US" sz="1100" b="0" i="0" u="none" strike="noStrike" noProof="0">
                        <a:solidFill>
                          <a:srgbClr val="444444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3874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29E4FA4F-FA4B-381E-1E02-728120A49B7F}"/>
              </a:ext>
            </a:extLst>
          </p:cNvPr>
          <p:cNvSpPr txBox="1"/>
          <p:nvPr/>
        </p:nvSpPr>
        <p:spPr>
          <a:xfrm>
            <a:off x="7312446" y="926768"/>
            <a:ext cx="3694032" cy="138499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sz="1400" dirty="0"/>
              <a:t>I have limited understanding of key cultural texts.</a:t>
            </a:r>
            <a:endParaRPr lang="en-GB" sz="1400" i="1" dirty="0"/>
          </a:p>
          <a:p>
            <a:pPr marL="285750" indent="-285750">
              <a:buFont typeface="Calibri"/>
              <a:buChar char="-"/>
            </a:pPr>
            <a:r>
              <a:rPr lang="en-GB" sz="1400" dirty="0"/>
              <a:t>I have some understanding of key cultural texts.</a:t>
            </a:r>
          </a:p>
          <a:p>
            <a:pPr marL="285750" indent="-285750">
              <a:buFont typeface="Calibri"/>
              <a:buChar char="-"/>
            </a:pPr>
            <a:r>
              <a:rPr lang="en-GB" sz="1400" dirty="0"/>
              <a:t>I have consistent understanding of a range of key cultural texts.</a:t>
            </a:r>
          </a:p>
        </p:txBody>
      </p:sp>
      <p:sp>
        <p:nvSpPr>
          <p:cNvPr id="3218" name="TextBox 3217">
            <a:extLst>
              <a:ext uri="{FF2B5EF4-FFF2-40B4-BE49-F238E27FC236}">
                <a16:creationId xmlns:a16="http://schemas.microsoft.com/office/drawing/2014/main" id="{17E5E4B6-F19D-E5B9-5F79-88C28C38E2F1}"/>
              </a:ext>
            </a:extLst>
          </p:cNvPr>
          <p:cNvSpPr txBox="1"/>
          <p:nvPr/>
        </p:nvSpPr>
        <p:spPr>
          <a:xfrm>
            <a:off x="7312445" y="3579996"/>
            <a:ext cx="3694032" cy="138499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sz="1400" dirty="0"/>
              <a:t>I have a limited understanding of word classes and their impact.</a:t>
            </a:r>
          </a:p>
          <a:p>
            <a:pPr marL="285750" indent="-285750">
              <a:buFont typeface="Calibri"/>
              <a:buChar char="-"/>
            </a:pPr>
            <a:r>
              <a:rPr lang="en-GB" sz="1400" dirty="0"/>
              <a:t>I have some understanding of word classes and their impact.</a:t>
            </a:r>
          </a:p>
          <a:p>
            <a:pPr marL="285750" indent="-285750">
              <a:buFont typeface="Calibri"/>
              <a:buChar char="-"/>
            </a:pPr>
            <a:r>
              <a:rPr lang="en-GB" sz="1400" dirty="0"/>
              <a:t>I have consistent understanding of word classes and their impact.</a:t>
            </a:r>
          </a:p>
        </p:txBody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  <SharedWithUsers xmlns="14642272-a132-4bf2-874a-c176713ef5d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42713-7EAC-4DCF-B1B2-F558CE6163CA}">
  <ds:schemaRefs>
    <ds:schemaRef ds:uri="14642272-a132-4bf2-874a-c176713ef5d4"/>
    <ds:schemaRef ds:uri="5d7194bf-fa17-4d88-9ea8-e0ec8f97bf0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C59A4C-F91D-436C-ACC8-91633E15F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804BEE-BDD4-40CC-81B7-1C96E0C3D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194bf-fa17-4d88-9ea8-e0ec8f97bf06"/>
    <ds:schemaRef ds:uri="14642272-a132-4bf2-874a-c176713ef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324</cp:revision>
  <dcterms:created xsi:type="dcterms:W3CDTF">2025-07-10T13:09:37Z</dcterms:created>
  <dcterms:modified xsi:type="dcterms:W3CDTF">2025-10-06T20:10:18Z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  <property fmtid="{D5CDD505-2E9C-101B-9397-08002B2CF9AE}" pid="4" name="Order">
    <vt:r8>5873100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