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7" r:id="rId5"/>
    <p:sldId id="265" r:id="rId6"/>
    <p:sldId id="266" r:id="rId7"/>
    <p:sldId id="274" r:id="rId8"/>
    <p:sldId id="275" r:id="rId9"/>
    <p:sldId id="273" r:id="rId10"/>
    <p:sldId id="268" r:id="rId11"/>
    <p:sldId id="269" r:id="rId12"/>
    <p:sldId id="27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F2A6D5-FAAD-6841-F67A-D6E399D5AEE4}" v="311" dt="2025-09-09T20:25:35.7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igail Boniface" userId="S::abigail.boniface@elfed-hs.flintshire.sch.uk::f6427c76-5d3d-49e4-99c3-9c68b7aa39b0" providerId="AD" clId="Web-{EEF2A6D5-FAAD-6841-F67A-D6E399D5AEE4}"/>
    <pc:docChg chg="addSld delSld modSld">
      <pc:chgData name="Abigail Boniface" userId="S::abigail.boniface@elfed-hs.flintshire.sch.uk::f6427c76-5d3d-49e4-99c3-9c68b7aa39b0" providerId="AD" clId="Web-{EEF2A6D5-FAAD-6841-F67A-D6E399D5AEE4}" dt="2025-09-09T20:25:35.709" v="281"/>
      <pc:docMkLst>
        <pc:docMk/>
      </pc:docMkLst>
      <pc:sldChg chg="modSp">
        <pc:chgData name="Abigail Boniface" userId="S::abigail.boniface@elfed-hs.flintshire.sch.uk::f6427c76-5d3d-49e4-99c3-9c68b7aa39b0" providerId="AD" clId="Web-{EEF2A6D5-FAAD-6841-F67A-D6E399D5AEE4}" dt="2025-09-09T20:10:11.305" v="279"/>
        <pc:sldMkLst>
          <pc:docMk/>
          <pc:sldMk cId="3020254487" sldId="268"/>
        </pc:sldMkLst>
        <pc:graphicFrameChg chg="mod modGraphic">
          <ac:chgData name="Abigail Boniface" userId="S::abigail.boniface@elfed-hs.flintshire.sch.uk::f6427c76-5d3d-49e4-99c3-9c68b7aa39b0" providerId="AD" clId="Web-{EEF2A6D5-FAAD-6841-F67A-D6E399D5AEE4}" dt="2025-09-09T20:10:11.305" v="279"/>
          <ac:graphicFrameMkLst>
            <pc:docMk/>
            <pc:sldMk cId="3020254487" sldId="268"/>
            <ac:graphicFrameMk id="4" creationId="{B06EDEC8-7F1F-41E8-AF50-403D9E3EDB33}"/>
          </ac:graphicFrameMkLst>
        </pc:graphicFrameChg>
      </pc:sldChg>
      <pc:sldChg chg="add del">
        <pc:chgData name="Abigail Boniface" userId="S::abigail.boniface@elfed-hs.flintshire.sch.uk::f6427c76-5d3d-49e4-99c3-9c68b7aa39b0" providerId="AD" clId="Web-{EEF2A6D5-FAAD-6841-F67A-D6E399D5AEE4}" dt="2025-09-09T20:25:35.709" v="281"/>
        <pc:sldMkLst>
          <pc:docMk/>
          <pc:sldMk cId="2402025449" sldId="269"/>
        </pc:sldMkLst>
      </pc:sldChg>
      <pc:sldChg chg="add del">
        <pc:chgData name="Abigail Boniface" userId="S::abigail.boniface@elfed-hs.flintshire.sch.uk::f6427c76-5d3d-49e4-99c3-9c68b7aa39b0" providerId="AD" clId="Web-{EEF2A6D5-FAAD-6841-F67A-D6E399D5AEE4}" dt="2025-09-09T20:03:21.878" v="3"/>
        <pc:sldMkLst>
          <pc:docMk/>
          <pc:sldMk cId="3788683570" sldId="273"/>
        </pc:sldMkLst>
      </pc:sldChg>
      <pc:sldChg chg="add">
        <pc:chgData name="Abigail Boniface" userId="S::abigail.boniface@elfed-hs.flintshire.sch.uk::f6427c76-5d3d-49e4-99c3-9c68b7aa39b0" providerId="AD" clId="Web-{EEF2A6D5-FAAD-6841-F67A-D6E399D5AEE4}" dt="2025-09-09T20:03:21.737" v="1"/>
        <pc:sldMkLst>
          <pc:docMk/>
          <pc:sldMk cId="3360830423" sldId="274"/>
        </pc:sldMkLst>
      </pc:sldChg>
      <pc:sldChg chg="add">
        <pc:chgData name="Abigail Boniface" userId="S::abigail.boniface@elfed-hs.flintshire.sch.uk::f6427c76-5d3d-49e4-99c3-9c68b7aa39b0" providerId="AD" clId="Web-{EEF2A6D5-FAAD-6841-F67A-D6E399D5AEE4}" dt="2025-09-09T20:03:21.831" v="2"/>
        <pc:sldMkLst>
          <pc:docMk/>
          <pc:sldMk cId="1689229742" sldId="275"/>
        </pc:sldMkLst>
      </pc:sldChg>
    </pc:docChg>
  </pc:docChgLst>
  <pc:docChgLst>
    <pc:chgData name="Abigail Boniface" userId="S::abigail.boniface@elfed-hs.flintshire.sch.uk::f6427c76-5d3d-49e4-99c3-9c68b7aa39b0" providerId="AD" clId="Web-{9CB6A3F4-0F1D-C60E-9168-7B6D4919F78C}"/>
    <pc:docChg chg="delSld">
      <pc:chgData name="Abigail Boniface" userId="S::abigail.boniface@elfed-hs.flintshire.sch.uk::f6427c76-5d3d-49e4-99c3-9c68b7aa39b0" providerId="AD" clId="Web-{9CB6A3F4-0F1D-C60E-9168-7B6D4919F78C}" dt="2025-09-01T19:58:13.565" v="1"/>
      <pc:docMkLst>
        <pc:docMk/>
      </pc:docMkLst>
      <pc:sldChg chg="del">
        <pc:chgData name="Abigail Boniface" userId="S::abigail.boniface@elfed-hs.flintshire.sch.uk::f6427c76-5d3d-49e4-99c3-9c68b7aa39b0" providerId="AD" clId="Web-{9CB6A3F4-0F1D-C60E-9168-7B6D4919F78C}" dt="2025-09-01T19:58:13.565" v="1"/>
        <pc:sldMkLst>
          <pc:docMk/>
          <pc:sldMk cId="2420800948" sldId="270"/>
        </pc:sldMkLst>
      </pc:sldChg>
      <pc:sldChg chg="del">
        <pc:chgData name="Abigail Boniface" userId="S::abigail.boniface@elfed-hs.flintshire.sch.uk::f6427c76-5d3d-49e4-99c3-9c68b7aa39b0" providerId="AD" clId="Web-{9CB6A3F4-0F1D-C60E-9168-7B6D4919F78C}" dt="2025-09-01T19:58:10.268" v="0"/>
        <pc:sldMkLst>
          <pc:docMk/>
          <pc:sldMk cId="3922476807" sldId="271"/>
        </pc:sldMkLst>
      </pc:sldChg>
    </pc:docChg>
  </pc:docChgLst>
  <pc:docChgLst>
    <pc:chgData name="Abigail Boniface" userId="S::abigail.boniface@elfed-hs.flintshire.sch.uk::f6427c76-5d3d-49e4-99c3-9c68b7aa39b0" providerId="AD" clId="Web-{46E50269-3C42-B497-72D6-6FCD0097657C}"/>
    <pc:docChg chg="modSld">
      <pc:chgData name="Abigail Boniface" userId="S::abigail.boniface@elfed-hs.flintshire.sch.uk::f6427c76-5d3d-49e4-99c3-9c68b7aa39b0" providerId="AD" clId="Web-{46E50269-3C42-B497-72D6-6FCD0097657C}" dt="2025-09-01T19:55:26.273" v="162"/>
      <pc:docMkLst>
        <pc:docMk/>
      </pc:docMkLst>
      <pc:sldChg chg="modSp">
        <pc:chgData name="Abigail Boniface" userId="S::abigail.boniface@elfed-hs.flintshire.sch.uk::f6427c76-5d3d-49e4-99c3-9c68b7aa39b0" providerId="AD" clId="Web-{46E50269-3C42-B497-72D6-6FCD0097657C}" dt="2025-09-01T19:55:26.273" v="162"/>
        <pc:sldMkLst>
          <pc:docMk/>
          <pc:sldMk cId="3020254487" sldId="268"/>
        </pc:sldMkLst>
        <pc:graphicFrameChg chg="mod modGraphic">
          <ac:chgData name="Abigail Boniface" userId="S::abigail.boniface@elfed-hs.flintshire.sch.uk::f6427c76-5d3d-49e4-99c3-9c68b7aa39b0" providerId="AD" clId="Web-{46E50269-3C42-B497-72D6-6FCD0097657C}" dt="2025-09-01T19:55:26.273" v="162"/>
          <ac:graphicFrameMkLst>
            <pc:docMk/>
            <pc:sldMk cId="3020254487" sldId="268"/>
            <ac:graphicFrameMk id="4" creationId="{B06EDEC8-7F1F-41E8-AF50-403D9E3EDB33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04F81-DFF9-4101-9863-0853CFB3D1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7833A5-63B2-4FAF-BE04-EAD073EF52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62235E-1724-4219-A5BA-264BBEBC5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648985-03F3-4745-B998-2681193F3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59A78B-57BF-4187-B3D5-799FC9E6B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0966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0098B-C843-4A1D-9EB4-475F9E84B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A26BAC-2C66-4EEF-B9E7-FBFB468D24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E044B5-B435-4943-BAD4-5AC198C30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FDFBDC-0A0D-44FE-A390-FDCF50C57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6F7F9E-D759-4CCF-B4C5-085DF18D6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5499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57A162-E1B3-43DA-8572-67862C0572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2516ED-B60D-4060-8893-6741EB1C41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15E0D8-7171-4ABC-90C6-7A080B969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74323-360D-40D6-B064-587886D4B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F7799-A60B-4E3D-BF27-0B94F7A25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2810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23EE0-3BAA-44E7-9224-F16FB93E1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4F9DE-A37B-4EDB-B41D-81D93016D2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37A453-9154-42AF-8CF6-62374D904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F8C3E8-F8CA-4D56-B30B-557962ABE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4AE8F7-E270-43CB-80A9-1AF922AE7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8894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092C5-8137-444C-86B1-440CBFE92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1264E0-6FA6-48C1-B0F3-01CEDDEDDF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FB9A9D-A766-4FAF-A2EA-64B775394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D0B8D1-753C-4228-8CDA-B754E4315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1F1D2B-5ED2-4C04-9E22-8212F5F93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2312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3C01E-EEE9-4E6C-9D9F-EC063801B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DB5E6-1BF7-4038-86A1-A1C2107B67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54B730-BCBA-4586-AD86-8681DFEF5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B8ED52-CA9E-4859-BB5B-23EB06CAA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4D4DEB-BD8B-4366-802B-EE695D688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50FB5E-9E2C-4C12-966F-E533AFC24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7307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B9926-68A2-4AB1-918C-0BCE23508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3C7427-9214-4C52-BEBB-E31994EE9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89E2D4-9D6F-41F8-A5E2-55B3BD21EC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41F887-62E4-4B70-BE11-40555FF714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9AF50D-669F-498C-97C9-513901F7B7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DB7EC-0DAB-40B4-8CCE-A4DEC6750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EE40A2-CB3B-4D30-9642-DFDEABED1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22A85C-DD1E-40C6-B1CF-337C9AA8B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76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C8AEA-0546-4A80-B817-CD5BCC8BE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0C7455-9A0B-43E2-BE44-3D08AA2E4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257977-B9B9-4A39-B4BD-A4166033B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87D315-F5AF-4DDF-B47C-281B86424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8627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56954C-CFD1-4DE2-BC8E-1E4A47FAC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92F26F-CAEB-4B12-9753-E2F4806CE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8EEFE9-3BF0-4C29-8B83-C97AAEDC7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8846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B0BA5-212F-4718-9C40-23FF0F38E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CF713-10F9-438E-A442-7E990EC928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B791E4-3F3A-46D6-B7E3-B6FC39D0D8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2B0621-7934-423F-A7AC-78935C39D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0C5118-9A18-482D-B9F4-CBEAF6C39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764617-458B-4967-B338-A21162B0F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0670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1C563-BB20-4057-88FC-0DEB9802F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7B6BC2-32A5-49AC-9A01-9A382769CC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29A277-130B-493C-916C-C044682E15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3465CB-EFC1-4585-9ED8-EF1CCB8FD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6E7DD6-0704-44E5-B2C7-0A0D03EA4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3E7C55-4DA2-46E3-9A90-F9B8DC261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8099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674691-222A-4298-88F6-9D794F032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78E278-DE90-49C2-AD84-37098EBE5E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9CB1C7-C320-45BB-A6A7-23E83D06FD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B4C0A-009C-4CFD-8314-453FC9E73F19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5FBFCB-A65D-417B-9226-F35245B5C3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95082D-3E40-48B9-8EA2-4E16963F5B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2058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2">
            <a:extLst>
              <a:ext uri="{FF2B5EF4-FFF2-40B4-BE49-F238E27FC236}">
                <a16:creationId xmlns:a16="http://schemas.microsoft.com/office/drawing/2014/main" id="{4A21B03C-5165-46F4-B2EE-D401232930A3}"/>
              </a:ext>
            </a:extLst>
          </p:cNvPr>
          <p:cNvSpPr/>
          <p:nvPr/>
        </p:nvSpPr>
        <p:spPr>
          <a:xfrm>
            <a:off x="248873" y="107808"/>
            <a:ext cx="1328257" cy="1400961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85CCA9C-D3DB-42CE-96A5-1D49B5775F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2631" y="636314"/>
            <a:ext cx="10135395" cy="5798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04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2">
            <a:extLst>
              <a:ext uri="{FF2B5EF4-FFF2-40B4-BE49-F238E27FC236}">
                <a16:creationId xmlns:a16="http://schemas.microsoft.com/office/drawing/2014/main" id="{4A21B03C-5165-46F4-B2EE-D401232930A3}"/>
              </a:ext>
            </a:extLst>
          </p:cNvPr>
          <p:cNvSpPr/>
          <p:nvPr/>
        </p:nvSpPr>
        <p:spPr>
          <a:xfrm>
            <a:off x="240484" y="117446"/>
            <a:ext cx="1306286" cy="1242786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713FF7-4EA8-44DB-BCE8-907016EE52C7}"/>
              </a:ext>
            </a:extLst>
          </p:cNvPr>
          <p:cNvSpPr txBox="1"/>
          <p:nvPr/>
        </p:nvSpPr>
        <p:spPr>
          <a:xfrm>
            <a:off x="1954893" y="340909"/>
            <a:ext cx="6458857" cy="795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Lower School Plan</a:t>
            </a:r>
          </a:p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Subject: 		CWRE Progression</a:t>
            </a:r>
            <a:endParaRPr lang="en-GB" sz="1286" b="1" dirty="0">
              <a:solidFill>
                <a:srgbClr val="002060"/>
              </a:solidFill>
              <a:latin typeface="Ink Free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06EDEC8-7F1F-41E8-AF50-403D9E3EDB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0382163"/>
              </p:ext>
            </p:extLst>
          </p:nvPr>
        </p:nvGraphicFramePr>
        <p:xfrm>
          <a:off x="1954893" y="1705428"/>
          <a:ext cx="8960155" cy="4503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6686">
                  <a:extLst>
                    <a:ext uri="{9D8B030D-6E8A-4147-A177-3AD203B41FA5}">
                      <a16:colId xmlns:a16="http://schemas.microsoft.com/office/drawing/2014/main" val="4255388034"/>
                    </a:ext>
                  </a:extLst>
                </a:gridCol>
                <a:gridCol w="2733381">
                  <a:extLst>
                    <a:ext uri="{9D8B030D-6E8A-4147-A177-3AD203B41FA5}">
                      <a16:colId xmlns:a16="http://schemas.microsoft.com/office/drawing/2014/main" val="737985667"/>
                    </a:ext>
                  </a:extLst>
                </a:gridCol>
                <a:gridCol w="2840049">
                  <a:extLst>
                    <a:ext uri="{9D8B030D-6E8A-4147-A177-3AD203B41FA5}">
                      <a16:colId xmlns:a16="http://schemas.microsoft.com/office/drawing/2014/main" val="1945210272"/>
                    </a:ext>
                  </a:extLst>
                </a:gridCol>
                <a:gridCol w="2240039">
                  <a:extLst>
                    <a:ext uri="{9D8B030D-6E8A-4147-A177-3AD203B41FA5}">
                      <a16:colId xmlns:a16="http://schemas.microsoft.com/office/drawing/2014/main" val="2569708753"/>
                    </a:ext>
                  </a:extLst>
                </a:gridCol>
              </a:tblGrid>
              <a:tr h="344714"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Term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1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2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3</a:t>
                      </a: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1953012476"/>
                  </a:ext>
                </a:extLst>
              </a:tr>
              <a:tr h="966107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7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1a: </a:t>
                      </a:r>
                      <a:r>
                        <a:rPr lang="en-GB" sz="1400" dirty="0"/>
                        <a:t>Who am I? 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400" dirty="0"/>
                        <a:t>Exploring Possibilities – Dream Jobs!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400" dirty="0"/>
                        <a:t>What is a career in my subject?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2b. </a:t>
                      </a:r>
                      <a:r>
                        <a:rPr lang="en-GB" sz="1400" dirty="0"/>
                        <a:t>What is an entrepreneur? Can my subject lead me to be one?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3a. </a:t>
                      </a:r>
                      <a:r>
                        <a:rPr lang="en-GB" sz="1400" dirty="0"/>
                        <a:t>What is work-life balance? 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3b. </a:t>
                      </a:r>
                      <a:r>
                        <a:rPr lang="en-GB" sz="1400" dirty="0"/>
                        <a:t>Careers and the future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287100114"/>
                  </a:ext>
                </a:extLst>
              </a:tr>
              <a:tr h="1066524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8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1a. </a:t>
                      </a:r>
                      <a:r>
                        <a:rPr lang="en-GB" sz="1400" dirty="0"/>
                        <a:t>What are my interests?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400" dirty="0"/>
                        <a:t>Job applications and CV’s – how can my subject enhance mine?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400" dirty="0"/>
                        <a:t>Challenges and rewards of work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2b. </a:t>
                      </a:r>
                      <a:r>
                        <a:rPr lang="en-GB" sz="1400" dirty="0"/>
                        <a:t>Creating the life you want – how can skill development in my subject help? Create a vision board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3a. </a:t>
                      </a:r>
                      <a:r>
                        <a:rPr lang="en-GB" sz="1400" dirty="0"/>
                        <a:t>What does success mean to me? What does it look like in my subject?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3b. </a:t>
                      </a:r>
                      <a:r>
                        <a:rPr lang="en-GB" sz="1400" dirty="0"/>
                        <a:t>Careers and the climate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707672348"/>
                  </a:ext>
                </a:extLst>
              </a:tr>
              <a:tr h="966107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9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1a. </a:t>
                      </a:r>
                      <a:r>
                        <a:rPr lang="en-GB" sz="1400" dirty="0"/>
                        <a:t>What are my skills?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400" dirty="0"/>
                        <a:t>What comes after school? Learning pathways for my subject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400" dirty="0"/>
                        <a:t>Decision making – choosing what to study at KS4. 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2b. </a:t>
                      </a:r>
                      <a:r>
                        <a:rPr lang="en-GB" sz="1400" dirty="0"/>
                        <a:t>Taking control of your career journey. How to overcome potential barriers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3a. </a:t>
                      </a:r>
                      <a:r>
                        <a:rPr lang="en-GB" sz="1400" dirty="0"/>
                        <a:t>Working and earning, managing your money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3b. </a:t>
                      </a:r>
                      <a:r>
                        <a:rPr lang="en-GB" sz="1400" dirty="0"/>
                        <a:t>What is the labour market and what is it saying about jobs in your subject sector?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3946418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0634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2">
            <a:extLst>
              <a:ext uri="{FF2B5EF4-FFF2-40B4-BE49-F238E27FC236}">
                <a16:creationId xmlns:a16="http://schemas.microsoft.com/office/drawing/2014/main" id="{4A21B03C-5165-46F4-B2EE-D401232930A3}"/>
              </a:ext>
            </a:extLst>
          </p:cNvPr>
          <p:cNvSpPr/>
          <p:nvPr/>
        </p:nvSpPr>
        <p:spPr>
          <a:xfrm>
            <a:off x="450209" y="151002"/>
            <a:ext cx="1306286" cy="1242786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713FF7-4EA8-44DB-BCE8-907016EE52C7}"/>
              </a:ext>
            </a:extLst>
          </p:cNvPr>
          <p:cNvSpPr txBox="1"/>
          <p:nvPr/>
        </p:nvSpPr>
        <p:spPr>
          <a:xfrm>
            <a:off x="1954893" y="597929"/>
            <a:ext cx="6458857" cy="795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Upper School Plan</a:t>
            </a:r>
          </a:p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Subject: 		CWRE Progression</a:t>
            </a:r>
            <a:endParaRPr lang="en-GB" sz="1286" b="1" dirty="0">
              <a:solidFill>
                <a:srgbClr val="002060"/>
              </a:solidFill>
              <a:latin typeface="Ink Free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06EDEC8-7F1F-41E8-AF50-403D9E3EDB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3010188"/>
              </p:ext>
            </p:extLst>
          </p:nvPr>
        </p:nvGraphicFramePr>
        <p:xfrm>
          <a:off x="1954893" y="1705428"/>
          <a:ext cx="8960155" cy="40415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6686">
                  <a:extLst>
                    <a:ext uri="{9D8B030D-6E8A-4147-A177-3AD203B41FA5}">
                      <a16:colId xmlns:a16="http://schemas.microsoft.com/office/drawing/2014/main" val="4255388034"/>
                    </a:ext>
                  </a:extLst>
                </a:gridCol>
                <a:gridCol w="2733381">
                  <a:extLst>
                    <a:ext uri="{9D8B030D-6E8A-4147-A177-3AD203B41FA5}">
                      <a16:colId xmlns:a16="http://schemas.microsoft.com/office/drawing/2014/main" val="737985667"/>
                    </a:ext>
                  </a:extLst>
                </a:gridCol>
                <a:gridCol w="2840049">
                  <a:extLst>
                    <a:ext uri="{9D8B030D-6E8A-4147-A177-3AD203B41FA5}">
                      <a16:colId xmlns:a16="http://schemas.microsoft.com/office/drawing/2014/main" val="1945210272"/>
                    </a:ext>
                  </a:extLst>
                </a:gridCol>
                <a:gridCol w="2240039">
                  <a:extLst>
                    <a:ext uri="{9D8B030D-6E8A-4147-A177-3AD203B41FA5}">
                      <a16:colId xmlns:a16="http://schemas.microsoft.com/office/drawing/2014/main" val="2569708753"/>
                    </a:ext>
                  </a:extLst>
                </a:gridCol>
              </a:tblGrid>
              <a:tr h="344714"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Term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1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2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3</a:t>
                      </a: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1953012476"/>
                  </a:ext>
                </a:extLst>
              </a:tr>
              <a:tr h="966107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10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1a: </a:t>
                      </a:r>
                      <a:r>
                        <a:rPr lang="en-GB" sz="1400" dirty="0"/>
                        <a:t>Interests and Skills Profile – what makes you good at this subject? How will your skills transfer into the world of work?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400" dirty="0"/>
                        <a:t>Preparing to go on work experience. How is skill development in my subject helping you prepare?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400" dirty="0"/>
                        <a:t>In person, hybrid, remote. What works best for your subject sector?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2b. </a:t>
                      </a:r>
                      <a:r>
                        <a:rPr lang="en-GB" sz="1400" dirty="0"/>
                        <a:t>Taking control of your career journey. How to overcome potential barriers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3a. </a:t>
                      </a:r>
                      <a:r>
                        <a:rPr lang="en-GB" sz="1400" dirty="0"/>
                        <a:t>Wellbeing in the workplace. Discuss jobs linked to your subject and the possible challenges employees may face.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3b. </a:t>
                      </a:r>
                      <a:r>
                        <a:rPr lang="en-GB" sz="1400" dirty="0"/>
                        <a:t>What are my employability skills? How does my subject make students employable.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287100114"/>
                  </a:ext>
                </a:extLst>
              </a:tr>
              <a:tr h="1066524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11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1a. </a:t>
                      </a:r>
                      <a:r>
                        <a:rPr lang="en-GB" sz="1400" dirty="0"/>
                        <a:t>Post 16 Choices in my subject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400" dirty="0"/>
                        <a:t>Decision making – choosing your post 16 pathway. What pathways are available linked to your subject?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400" dirty="0"/>
                        <a:t>Money talks – apprenticeships vs higher education in your subject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76723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1399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4B8791B-5D69-8470-672B-5A5CB8AFCC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3025" y="-3401"/>
            <a:ext cx="9495064" cy="6853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830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8251AD2-88E1-F310-2D1D-4C2228E919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6954" y="-1360"/>
            <a:ext cx="9778092" cy="6860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229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2">
            <a:extLst>
              <a:ext uri="{FF2B5EF4-FFF2-40B4-BE49-F238E27FC236}">
                <a16:creationId xmlns:a16="http://schemas.microsoft.com/office/drawing/2014/main" id="{4A21B03C-5165-46F4-B2EE-D401232930A3}"/>
              </a:ext>
            </a:extLst>
          </p:cNvPr>
          <p:cNvSpPr/>
          <p:nvPr/>
        </p:nvSpPr>
        <p:spPr>
          <a:xfrm>
            <a:off x="240484" y="117446"/>
            <a:ext cx="1306286" cy="1242786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713FF7-4EA8-44DB-BCE8-907016EE52C7}"/>
              </a:ext>
            </a:extLst>
          </p:cNvPr>
          <p:cNvSpPr txBox="1"/>
          <p:nvPr/>
        </p:nvSpPr>
        <p:spPr>
          <a:xfrm>
            <a:off x="1954893" y="340909"/>
            <a:ext cx="6458857" cy="795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Lower School Plan</a:t>
            </a:r>
          </a:p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Subject: RVE		DCF</a:t>
            </a:r>
            <a:endParaRPr lang="en-GB" sz="1286" b="1" dirty="0">
              <a:solidFill>
                <a:srgbClr val="002060"/>
              </a:solidFill>
              <a:latin typeface="Ink Free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06EDEC8-7F1F-41E8-AF50-403D9E3EDB33}"/>
              </a:ext>
            </a:extLst>
          </p:cNvPr>
          <p:cNvGraphicFramePr>
            <a:graphicFrameLocks noGrp="1"/>
          </p:cNvGraphicFramePr>
          <p:nvPr/>
        </p:nvGraphicFramePr>
        <p:xfrm>
          <a:off x="1954893" y="1705428"/>
          <a:ext cx="8953491" cy="33434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6686">
                  <a:extLst>
                    <a:ext uri="{9D8B030D-6E8A-4147-A177-3AD203B41FA5}">
                      <a16:colId xmlns:a16="http://schemas.microsoft.com/office/drawing/2014/main" val="4255388034"/>
                    </a:ext>
                  </a:extLst>
                </a:gridCol>
                <a:gridCol w="2733381">
                  <a:extLst>
                    <a:ext uri="{9D8B030D-6E8A-4147-A177-3AD203B41FA5}">
                      <a16:colId xmlns:a16="http://schemas.microsoft.com/office/drawing/2014/main" val="737985667"/>
                    </a:ext>
                  </a:extLst>
                </a:gridCol>
                <a:gridCol w="1416693">
                  <a:extLst>
                    <a:ext uri="{9D8B030D-6E8A-4147-A177-3AD203B41FA5}">
                      <a16:colId xmlns:a16="http://schemas.microsoft.com/office/drawing/2014/main" val="1945210272"/>
                    </a:ext>
                  </a:extLst>
                </a:gridCol>
                <a:gridCol w="1416693">
                  <a:extLst>
                    <a:ext uri="{9D8B030D-6E8A-4147-A177-3AD203B41FA5}">
                      <a16:colId xmlns:a16="http://schemas.microsoft.com/office/drawing/2014/main" val="3393643972"/>
                    </a:ext>
                  </a:extLst>
                </a:gridCol>
                <a:gridCol w="2240038">
                  <a:extLst>
                    <a:ext uri="{9D8B030D-6E8A-4147-A177-3AD203B41FA5}">
                      <a16:colId xmlns:a16="http://schemas.microsoft.com/office/drawing/2014/main" val="2569708753"/>
                    </a:ext>
                  </a:extLst>
                </a:gridCol>
              </a:tblGrid>
              <a:tr h="344714"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Term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1</a:t>
                      </a:r>
                    </a:p>
                  </a:txBody>
                  <a:tcPr marL="65314" marR="65314" marT="32657" marB="32657"/>
                </a:tc>
                <a:tc gridSpan="2"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2</a:t>
                      </a:r>
                    </a:p>
                  </a:txBody>
                  <a:tcPr marL="65314" marR="65314" marT="32657" marB="32657"/>
                </a:tc>
                <a:tc hMerge="1">
                  <a:txBody>
                    <a:bodyPr/>
                    <a:lstStyle/>
                    <a:p>
                      <a:endParaRPr lang="en-GB" sz="1300" dirty="0">
                        <a:latin typeface="Ink Free" panose="03080402000500000000" pitchFamily="66" charset="0"/>
                      </a:endParaRPr>
                    </a:p>
                  </a:txBody>
                  <a:tcPr marL="65313" marR="65313" marT="32656" marB="32656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3</a:t>
                      </a: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1953012476"/>
                  </a:ext>
                </a:extLst>
              </a:tr>
              <a:tr h="966107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7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Creation stories from alternative religions or worldviews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Using search techniques and a variety of sources.</a:t>
                      </a:r>
                    </a:p>
                  </a:txBody>
                  <a:tcPr marL="65314" marR="65314" marT="32657" marB="32657"/>
                </a:tc>
                <a:tc gridSpan="2">
                  <a:txBody>
                    <a:bodyPr/>
                    <a:lstStyle/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5313" marR="65313" marT="32656" marB="32656"/>
                </a:tc>
                <a:tc>
                  <a:txBody>
                    <a:bodyPr/>
                    <a:lstStyle/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287100114"/>
                  </a:ext>
                </a:extLst>
              </a:tr>
              <a:tr h="1066524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8</a:t>
                      </a:r>
                    </a:p>
                  </a:txBody>
                  <a:tcPr marL="65314" marR="65314" marT="32657" marB="32657"/>
                </a:tc>
                <a:tc gridSpan="2">
                  <a:txBody>
                    <a:bodyPr/>
                    <a:lstStyle/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5314" marR="65314" marT="32657" marB="32657"/>
                </a:tc>
                <a:tc gridSpan="2"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Ink Free"/>
                          <a:ea typeface="+mn-ea"/>
                          <a:cs typeface="+mn-cs"/>
                        </a:rPr>
                        <a:t>Anthony Walker news article</a:t>
                      </a:r>
                      <a:endParaRPr lang="en-US"/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Ink Free"/>
                          <a:ea typeface="+mn-ea"/>
                          <a:cs typeface="+mn-cs"/>
                        </a:rPr>
                        <a:t>Learners are able to consider the use of different line spacing and adding spaces before and after paragraphs.</a:t>
                      </a:r>
                      <a:endParaRPr lang="en-GB"/>
                    </a:p>
                  </a:txBody>
                  <a:tcPr marL="65313" marR="65313" marT="32656" marB="32656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707672348"/>
                  </a:ext>
                </a:extLst>
              </a:tr>
              <a:tr h="966107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9</a:t>
                      </a:r>
                    </a:p>
                  </a:txBody>
                  <a:tcPr marL="65314" marR="65314" marT="32657" marB="32657"/>
                </a:tc>
                <a:tc gridSpan="2">
                  <a:txBody>
                    <a:bodyPr/>
                    <a:lstStyle/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5314" marR="65314" marT="32657" marB="32657"/>
                </a:tc>
                <a:tc gridSpan="2"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Ink Free"/>
                          <a:ea typeface="+mn-ea"/>
                          <a:cs typeface="+mn-cs"/>
                        </a:rPr>
                        <a:t>Humanism infographic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Ink Free"/>
                          <a:ea typeface="+mn-ea"/>
                          <a:cs typeface="+mn-cs"/>
                        </a:rPr>
                        <a:t>Learners need to use formal text and effective use of language and headings.  </a:t>
                      </a:r>
                    </a:p>
                  </a:txBody>
                  <a:tcPr marL="65313" marR="65313" marT="32656" marB="32656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3946418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8683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2">
            <a:extLst>
              <a:ext uri="{FF2B5EF4-FFF2-40B4-BE49-F238E27FC236}">
                <a16:creationId xmlns:a16="http://schemas.microsoft.com/office/drawing/2014/main" id="{4A21B03C-5165-46F4-B2EE-D401232930A3}"/>
              </a:ext>
            </a:extLst>
          </p:cNvPr>
          <p:cNvSpPr/>
          <p:nvPr/>
        </p:nvSpPr>
        <p:spPr>
          <a:xfrm>
            <a:off x="240484" y="117446"/>
            <a:ext cx="1306286" cy="1242786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713FF7-4EA8-44DB-BCE8-907016EE52C7}"/>
              </a:ext>
            </a:extLst>
          </p:cNvPr>
          <p:cNvSpPr txBox="1"/>
          <p:nvPr/>
        </p:nvSpPr>
        <p:spPr>
          <a:xfrm>
            <a:off x="1954893" y="501775"/>
            <a:ext cx="6458857" cy="795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Lower School Plan</a:t>
            </a:r>
          </a:p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Subject: RVE		Literacy</a:t>
            </a:r>
            <a:endParaRPr lang="en-GB" sz="1286" b="1" dirty="0">
              <a:solidFill>
                <a:srgbClr val="002060"/>
              </a:solidFill>
              <a:latin typeface="Ink Free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06EDEC8-7F1F-41E8-AF50-403D9E3EDB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1272724"/>
              </p:ext>
            </p:extLst>
          </p:nvPr>
        </p:nvGraphicFramePr>
        <p:xfrm>
          <a:off x="341632" y="1630550"/>
          <a:ext cx="11507570" cy="45504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1930">
                  <a:extLst>
                    <a:ext uri="{9D8B030D-6E8A-4147-A177-3AD203B41FA5}">
                      <a16:colId xmlns:a16="http://schemas.microsoft.com/office/drawing/2014/main" val="4255388034"/>
                    </a:ext>
                  </a:extLst>
                </a:gridCol>
                <a:gridCol w="3753661">
                  <a:extLst>
                    <a:ext uri="{9D8B030D-6E8A-4147-A177-3AD203B41FA5}">
                      <a16:colId xmlns:a16="http://schemas.microsoft.com/office/drawing/2014/main" val="737985667"/>
                    </a:ext>
                  </a:extLst>
                </a:gridCol>
                <a:gridCol w="2085854">
                  <a:extLst>
                    <a:ext uri="{9D8B030D-6E8A-4147-A177-3AD203B41FA5}">
                      <a16:colId xmlns:a16="http://schemas.microsoft.com/office/drawing/2014/main" val="1945210272"/>
                    </a:ext>
                  </a:extLst>
                </a:gridCol>
                <a:gridCol w="1534936">
                  <a:extLst>
                    <a:ext uri="{9D8B030D-6E8A-4147-A177-3AD203B41FA5}">
                      <a16:colId xmlns:a16="http://schemas.microsoft.com/office/drawing/2014/main" val="785170663"/>
                    </a:ext>
                  </a:extLst>
                </a:gridCol>
                <a:gridCol w="3301189">
                  <a:extLst>
                    <a:ext uri="{9D8B030D-6E8A-4147-A177-3AD203B41FA5}">
                      <a16:colId xmlns:a16="http://schemas.microsoft.com/office/drawing/2014/main" val="2569708753"/>
                    </a:ext>
                  </a:extLst>
                </a:gridCol>
              </a:tblGrid>
              <a:tr h="344714"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Term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1</a:t>
                      </a:r>
                    </a:p>
                  </a:txBody>
                  <a:tcPr marL="65314" marR="65314" marT="32657" marB="32657"/>
                </a:tc>
                <a:tc gridSpan="2"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2</a:t>
                      </a:r>
                    </a:p>
                  </a:txBody>
                  <a:tcPr marL="65314" marR="65314" marT="32657" marB="32657"/>
                </a:tc>
                <a:tc hMerge="1">
                  <a:txBody>
                    <a:bodyPr/>
                    <a:lstStyle/>
                    <a:p>
                      <a:endParaRPr lang="en-GB" sz="1300" dirty="0">
                        <a:latin typeface="Ink Free" panose="03080402000500000000" pitchFamily="66" charset="0"/>
                      </a:endParaRPr>
                    </a:p>
                  </a:txBody>
                  <a:tcPr marL="65313" marR="65313" marT="32656" marB="32656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3</a:t>
                      </a: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1953012476"/>
                  </a:ext>
                </a:extLst>
              </a:tr>
              <a:tr h="966107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7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b="1" i="0" kern="1200" dirty="0">
                          <a:solidFill>
                            <a:schemeClr val="dk1"/>
                          </a:solidFill>
                          <a:effectLst/>
                          <a:latin typeface="Ink Free"/>
                          <a:ea typeface="+mn-ea"/>
                          <a:cs typeface="+mn-cs"/>
                        </a:rPr>
                        <a:t>Writing </a:t>
                      </a:r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Ink Free"/>
                          <a:ea typeface="+mn-ea"/>
                          <a:cs typeface="+mn-cs"/>
                        </a:rPr>
                        <a:t>- Extended writing about the existence of God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I can form simple, compound and complex sentences.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I can competently spell and use subject specific words (Tier 3 vocabulary).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I can organise my writing into accurate paragraphs.</a:t>
                      </a:r>
                    </a:p>
                    <a:p>
                      <a:pPr marL="0" lvl="0" indent="0">
                        <a:buNone/>
                      </a:pPr>
                      <a:r>
                        <a:rPr lang="en-GB" sz="1200" b="1" i="0" kern="1200" noProof="0" dirty="0">
                          <a:solidFill>
                            <a:schemeClr val="dk1"/>
                          </a:solidFill>
                          <a:effectLst/>
                          <a:latin typeface="Ink Free"/>
                          <a:ea typeface="+mn-ea"/>
                          <a:cs typeface="+mn-cs"/>
                        </a:rPr>
                        <a:t>Speaking &amp; Listening - </a:t>
                      </a:r>
                      <a:r>
                        <a:rPr lang="en-GB" sz="1200" b="0" i="0" kern="1200" noProof="0" dirty="0">
                          <a:solidFill>
                            <a:schemeClr val="dk1"/>
                          </a:solidFill>
                          <a:effectLst/>
                          <a:latin typeface="Ink Free"/>
                          <a:ea typeface="+mn-ea"/>
                          <a:cs typeface="+mn-cs"/>
                        </a:rPr>
                        <a:t>DEBATE</a:t>
                      </a:r>
                      <a:endParaRPr lang="en-GB" sz="1200" b="0" i="0" kern="1200" dirty="0">
                        <a:solidFill>
                          <a:schemeClr val="dk1"/>
                        </a:solidFill>
                        <a:effectLst/>
                        <a:latin typeface="Ink Free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GB" sz="12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I can use Standard English appropriately to present a point of view, listen and respond.</a:t>
                      </a:r>
                      <a:endParaRPr lang="en-GB" sz="1200" b="0" i="0" kern="1200" dirty="0">
                        <a:solidFill>
                          <a:schemeClr val="dk1"/>
                        </a:solidFill>
                        <a:effectLst/>
                        <a:latin typeface="Ink Free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tc gridSpan="2"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GB" sz="1200" b="1" i="0" u="none" strike="noStrike" noProof="0" dirty="0">
                          <a:solidFill>
                            <a:schemeClr val="dk1"/>
                          </a:solidFill>
                          <a:latin typeface="Ink Free"/>
                        </a:rPr>
                        <a:t>Speaking &amp; Listening –</a:t>
                      </a:r>
                      <a:r>
                        <a:rPr lang="en-GB" sz="1200" b="0" i="0" u="none" strike="noStrike" noProof="0" dirty="0">
                          <a:solidFill>
                            <a:schemeClr val="dk1"/>
                          </a:solidFill>
                          <a:latin typeface="Ink Free"/>
                        </a:rPr>
                        <a:t> PRESENTSATION &amp; PITCH on multi faith space design.</a:t>
                      </a:r>
                    </a:p>
                    <a:p>
                      <a:pPr marL="171450" lvl="0" indent="-1714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 I can use Standard English appropriately to present a point of view, listen and respond.</a:t>
                      </a:r>
                      <a:endParaRPr lang="en-GB" dirty="0"/>
                    </a:p>
                    <a:p>
                      <a:pPr marL="0" lvl="0" indent="0">
                        <a:buNone/>
                      </a:pPr>
                      <a:endParaRPr lang="en-GB" sz="1200" b="0" i="0" u="none" strike="noStrike" noProof="0" dirty="0">
                        <a:solidFill>
                          <a:schemeClr val="dk1"/>
                        </a:solidFill>
                        <a:latin typeface="Ink Free"/>
                      </a:endParaRPr>
                    </a:p>
                  </a:txBody>
                  <a:tcPr marL="65314" marR="65314" marT="32657" marB="32657"/>
                </a:tc>
                <a:tc hMerge="1"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en-GB" sz="1200" b="0" i="0" u="none" strike="noStrike" noProof="0" dirty="0">
                        <a:solidFill>
                          <a:schemeClr val="dk1"/>
                        </a:solidFill>
                        <a:latin typeface="Ink Free"/>
                      </a:endParaRPr>
                    </a:p>
                  </a:txBody>
                  <a:tcPr marL="65313" marR="65313" marT="32656" marB="32656"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GB" sz="1200" b="1" i="0" u="none" strike="noStrike" noProof="0" dirty="0">
                          <a:solidFill>
                            <a:schemeClr val="dk1"/>
                          </a:solidFill>
                          <a:latin typeface="Ink Free"/>
                        </a:rPr>
                        <a:t>Writing </a:t>
                      </a:r>
                      <a:r>
                        <a:rPr lang="en-GB" sz="1200" b="0" i="0" u="none" strike="noStrike" noProof="0" dirty="0">
                          <a:solidFill>
                            <a:schemeClr val="dk1"/>
                          </a:solidFill>
                          <a:latin typeface="Ink Free"/>
                        </a:rPr>
                        <a:t>- Extended writing about religion in Wales</a:t>
                      </a:r>
                      <a:endParaRPr lang="en-US" sz="1200" b="0" i="0" u="none" strike="noStrike" noProof="0" dirty="0">
                        <a:solidFill>
                          <a:srgbClr val="000000"/>
                        </a:solidFill>
                        <a:latin typeface="Ink Free"/>
                      </a:endParaRPr>
                    </a:p>
                    <a:p>
                      <a:pPr marL="285750" lvl="0" indent="-2857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I can form simple, compound and complex sentences.</a:t>
                      </a:r>
                      <a:endParaRPr lang="en-US" sz="12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285750" lvl="0" indent="-2857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I can competently spell and use subject specific words (Tier 3 vocabulary).</a:t>
                      </a:r>
                      <a:endParaRPr lang="en-US" sz="12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285750" lvl="0" indent="-2857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I can organise my writing into accurate paragraphs.</a:t>
                      </a:r>
                      <a:endParaRPr lang="en-GB" dirty="0"/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287100114"/>
                  </a:ext>
                </a:extLst>
              </a:tr>
              <a:tr h="1066524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8</a:t>
                      </a:r>
                    </a:p>
                  </a:txBody>
                  <a:tcPr marL="65314" marR="65314" marT="32657" marB="32657"/>
                </a:tc>
                <a:tc gridSpan="2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b="1" i="0" kern="1200" dirty="0">
                          <a:solidFill>
                            <a:schemeClr val="dk1"/>
                          </a:solidFill>
                          <a:effectLst/>
                          <a:latin typeface="Ink Free"/>
                          <a:ea typeface="+mn-ea"/>
                          <a:cs typeface="+mn-cs"/>
                        </a:rPr>
                        <a:t>Writing </a:t>
                      </a:r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Ink Free"/>
                          <a:ea typeface="+mn-ea"/>
                          <a:cs typeface="+mn-cs"/>
                        </a:rPr>
                        <a:t>- Extended writing about the existence of Jesus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I know the key terminology in each subject and how to accurately spell these words in my books.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I regularly use subject specific (Tier 3) terminology in my books and spell these terms accurately.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I know how to use discourse markers to link paragraphs logically.</a:t>
                      </a:r>
                    </a:p>
                    <a:p>
                      <a:pPr marL="0" lvl="0" indent="0">
                        <a:buNone/>
                      </a:pPr>
                      <a:r>
                        <a:rPr lang="en-GB" sz="1200" b="1" i="0" kern="1200" noProof="0" dirty="0">
                          <a:solidFill>
                            <a:schemeClr val="dk1"/>
                          </a:solidFill>
                          <a:effectLst/>
                          <a:latin typeface="Ink Free"/>
                          <a:ea typeface="+mn-ea"/>
                          <a:cs typeface="+mn-cs"/>
                        </a:rPr>
                        <a:t>Speaking &amp; Listening</a:t>
                      </a:r>
                      <a:r>
                        <a:rPr lang="en-GB" sz="1200" b="1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</a:t>
                      </a:r>
                      <a:r>
                        <a:rPr lang="en-GB" sz="1200" b="0" i="0" kern="1200" noProof="0" dirty="0">
                          <a:solidFill>
                            <a:schemeClr val="dk1"/>
                          </a:solidFill>
                          <a:effectLst/>
                          <a:latin typeface="Ink Free"/>
                          <a:ea typeface="+mn-ea"/>
                          <a:cs typeface="+mn-cs"/>
                        </a:rPr>
                        <a:t> COLLABORATIVE INQUIRY</a:t>
                      </a:r>
                      <a:r>
                        <a:rPr lang="en-GB" sz="12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</a:t>
                      </a:r>
                      <a:endParaRPr lang="en-GB" sz="1200" b="0" i="0" kern="1200" dirty="0">
                        <a:solidFill>
                          <a:schemeClr val="dk1"/>
                        </a:solidFill>
                        <a:effectLst/>
                        <a:latin typeface="Ink Free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 can use Standard English </a:t>
                      </a:r>
                      <a:r>
                        <a:rPr lang="en-GB" sz="12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appropriately</a:t>
                      </a:r>
                      <a:r>
                        <a:rPr lang="en-GB" sz="12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to present a point of view, listen and respond.</a:t>
                      </a:r>
                      <a:endParaRPr lang="en-GB" sz="1200" b="0" i="0" kern="1200" dirty="0">
                        <a:solidFill>
                          <a:schemeClr val="dk1"/>
                        </a:solidFill>
                        <a:effectLst/>
                        <a:latin typeface="Ink Free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5314" marR="65314" marT="32657" marB="32657"/>
                </a:tc>
                <a:tc gridSpan="2"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GB" sz="1200" b="1" i="0" u="none" strike="noStrike" noProof="0" dirty="0">
                          <a:solidFill>
                            <a:schemeClr val="dk1"/>
                          </a:solidFill>
                          <a:latin typeface="Ink Free"/>
                        </a:rPr>
                        <a:t>Writing </a:t>
                      </a:r>
                      <a:r>
                        <a:rPr lang="en-GB" sz="1200" b="0" i="0" u="none" strike="noStrike" noProof="0" dirty="0">
                          <a:solidFill>
                            <a:schemeClr val="dk1"/>
                          </a:solidFill>
                          <a:latin typeface="Ink Free"/>
                        </a:rPr>
                        <a:t>- Extended writing about equality</a:t>
                      </a:r>
                      <a:endParaRPr lang="en-US" sz="1200" b="0" i="0" u="none" strike="noStrike" noProof="0" dirty="0">
                        <a:solidFill>
                          <a:srgbClr val="000000"/>
                        </a:solidFill>
                        <a:latin typeface="Ink Free"/>
                      </a:endParaRPr>
                    </a:p>
                    <a:p>
                      <a:pPr marL="171450" lvl="0" indent="-1714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I know the key terminology in each subject and how to accurately spell these words in my books.</a:t>
                      </a:r>
                      <a:endParaRPr lang="en-US" sz="12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171450" lvl="0" indent="-1714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I regularly use subject specific (Tier 3) terminology in my books and spell these terms accurately. </a:t>
                      </a:r>
                      <a:endParaRPr lang="en-US" sz="12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171450" lvl="0" indent="-1714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I know how to use discourse markers to link paragraphs logically.</a:t>
                      </a:r>
                    </a:p>
                    <a:p>
                      <a:pPr marL="0" lvl="0" indent="0">
                        <a:buClr>
                          <a:srgbClr val="000000"/>
                        </a:buClr>
                        <a:buNone/>
                      </a:pPr>
                      <a:r>
                        <a:rPr lang="en-GB" sz="1200" b="1" i="0" u="none" strike="noStrike" noProof="0" dirty="0">
                          <a:solidFill>
                            <a:schemeClr val="dk1"/>
                          </a:solidFill>
                          <a:latin typeface="Ink Free"/>
                        </a:rPr>
                        <a:t>Speaking &amp; Listening</a:t>
                      </a:r>
                      <a:r>
                        <a:rPr lang="en-GB" sz="12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 – </a:t>
                      </a:r>
                      <a:r>
                        <a:rPr lang="en-GB" sz="1200" b="0" i="0" u="none" strike="noStrike" noProof="0" dirty="0">
                          <a:solidFill>
                            <a:schemeClr val="dk1"/>
                          </a:solidFill>
                          <a:latin typeface="Ink Free"/>
                        </a:rPr>
                        <a:t>CAMPAIGN </a:t>
                      </a: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  <a:p>
                      <a:pPr marL="171450" lvl="0" indent="-1714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I can use Standard English appropriately to present a point of view, listen and respond.</a:t>
                      </a:r>
                    </a:p>
                  </a:txBody>
                  <a:tcPr marL="65313" marR="65313" marT="32656" marB="32656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707672348"/>
                  </a:ext>
                </a:extLst>
              </a:tr>
              <a:tr h="966107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9</a:t>
                      </a:r>
                    </a:p>
                  </a:txBody>
                  <a:tcPr marL="65314" marR="65314" marT="32657" marB="32657"/>
                </a:tc>
                <a:tc gridSpan="2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b="1" i="0" kern="1200" dirty="0">
                          <a:solidFill>
                            <a:schemeClr val="dk1"/>
                          </a:solidFill>
                          <a:effectLst/>
                          <a:latin typeface="Ink Free"/>
                          <a:ea typeface="+mn-ea"/>
                          <a:cs typeface="+mn-cs"/>
                        </a:rPr>
                        <a:t>Writing </a:t>
                      </a:r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Ink Free"/>
                          <a:ea typeface="+mn-ea"/>
                          <a:cs typeface="+mn-cs"/>
                        </a:rPr>
                        <a:t>- Extended writing about the afterlife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I know the key terminology in each subject and can accurately spell these words in my books.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 know how to use discourse markers to link paragraphs logically.</a:t>
                      </a:r>
                      <a:endParaRPr lang="en-GB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5314" marR="65314" marT="32657" marB="32657"/>
                </a:tc>
                <a:tc gridSpan="2"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GB" sz="1200" b="1" i="0" u="none" strike="noStrike" noProof="0" dirty="0">
                          <a:solidFill>
                            <a:schemeClr val="dk1"/>
                          </a:solidFill>
                          <a:latin typeface="Ink Free"/>
                        </a:rPr>
                        <a:t>Writing </a:t>
                      </a:r>
                      <a:r>
                        <a:rPr lang="en-GB" sz="1200" b="0" i="0" u="none" strike="noStrike" noProof="0" dirty="0">
                          <a:solidFill>
                            <a:schemeClr val="dk1"/>
                          </a:solidFill>
                          <a:latin typeface="Ink Free"/>
                        </a:rPr>
                        <a:t>- Extended writing about the Humanism</a:t>
                      </a:r>
                      <a:endParaRPr lang="en-US" sz="12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0" lvl="0" indent="0">
                        <a:buNone/>
                      </a:pP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I know the key terminology in each subject and can accurately spell these words in my books.</a:t>
                      </a:r>
                      <a:endParaRPr lang="en-US" sz="1200" b="0" i="0" u="none" strike="noStrike" noProof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171450" lvl="0" indent="-1714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I know how to use discourse markers to link paragraphs logically.</a:t>
                      </a:r>
                      <a:endParaRPr lang="en-GB" dirty="0"/>
                    </a:p>
                  </a:txBody>
                  <a:tcPr marL="65313" marR="65313" marT="32656" marB="32656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3946418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02544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2">
            <a:extLst>
              <a:ext uri="{FF2B5EF4-FFF2-40B4-BE49-F238E27FC236}">
                <a16:creationId xmlns:a16="http://schemas.microsoft.com/office/drawing/2014/main" id="{4A21B03C-5165-46F4-B2EE-D401232930A3}"/>
              </a:ext>
            </a:extLst>
          </p:cNvPr>
          <p:cNvSpPr/>
          <p:nvPr/>
        </p:nvSpPr>
        <p:spPr>
          <a:xfrm>
            <a:off x="240484" y="117446"/>
            <a:ext cx="1306286" cy="1242786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713FF7-4EA8-44DB-BCE8-907016EE52C7}"/>
              </a:ext>
            </a:extLst>
          </p:cNvPr>
          <p:cNvSpPr txBox="1"/>
          <p:nvPr/>
        </p:nvSpPr>
        <p:spPr>
          <a:xfrm>
            <a:off x="1954893" y="340909"/>
            <a:ext cx="6458857" cy="795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Lower School Plan</a:t>
            </a:r>
          </a:p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Subject: RVE		Numeracy</a:t>
            </a:r>
            <a:endParaRPr lang="en-GB" sz="1286" b="1" dirty="0">
              <a:solidFill>
                <a:srgbClr val="002060"/>
              </a:solidFill>
              <a:latin typeface="Ink Free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06EDEC8-7F1F-41E8-AF50-403D9E3EDB33}"/>
              </a:ext>
            </a:extLst>
          </p:cNvPr>
          <p:cNvGraphicFramePr>
            <a:graphicFrameLocks noGrp="1"/>
          </p:cNvGraphicFramePr>
          <p:nvPr/>
        </p:nvGraphicFramePr>
        <p:xfrm>
          <a:off x="1954893" y="1705428"/>
          <a:ext cx="8959964" cy="33434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6686">
                  <a:extLst>
                    <a:ext uri="{9D8B030D-6E8A-4147-A177-3AD203B41FA5}">
                      <a16:colId xmlns:a16="http://schemas.microsoft.com/office/drawing/2014/main" val="4255388034"/>
                    </a:ext>
                  </a:extLst>
                </a:gridCol>
                <a:gridCol w="2604488">
                  <a:extLst>
                    <a:ext uri="{9D8B030D-6E8A-4147-A177-3AD203B41FA5}">
                      <a16:colId xmlns:a16="http://schemas.microsoft.com/office/drawing/2014/main" val="737985667"/>
                    </a:ext>
                  </a:extLst>
                </a:gridCol>
                <a:gridCol w="1302151">
                  <a:extLst>
                    <a:ext uri="{9D8B030D-6E8A-4147-A177-3AD203B41FA5}">
                      <a16:colId xmlns:a16="http://schemas.microsoft.com/office/drawing/2014/main" val="1945210272"/>
                    </a:ext>
                  </a:extLst>
                </a:gridCol>
                <a:gridCol w="1302151">
                  <a:extLst>
                    <a:ext uri="{9D8B030D-6E8A-4147-A177-3AD203B41FA5}">
                      <a16:colId xmlns:a16="http://schemas.microsoft.com/office/drawing/2014/main" val="4252621917"/>
                    </a:ext>
                  </a:extLst>
                </a:gridCol>
                <a:gridCol w="2604488">
                  <a:extLst>
                    <a:ext uri="{9D8B030D-6E8A-4147-A177-3AD203B41FA5}">
                      <a16:colId xmlns:a16="http://schemas.microsoft.com/office/drawing/2014/main" val="2569708753"/>
                    </a:ext>
                  </a:extLst>
                </a:gridCol>
              </a:tblGrid>
              <a:tr h="344714"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Term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1</a:t>
                      </a:r>
                    </a:p>
                  </a:txBody>
                  <a:tcPr marL="65314" marR="65314" marT="32657" marB="32657"/>
                </a:tc>
                <a:tc gridSpan="2"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2</a:t>
                      </a:r>
                    </a:p>
                  </a:txBody>
                  <a:tcPr marL="65314" marR="65314" marT="32657" marB="32657"/>
                </a:tc>
                <a:tc hMerge="1">
                  <a:txBody>
                    <a:bodyPr/>
                    <a:lstStyle/>
                    <a:p>
                      <a:endParaRPr lang="en-GB" sz="1300" dirty="0">
                        <a:latin typeface="Ink Free" panose="03080402000500000000" pitchFamily="66" charset="0"/>
                      </a:endParaRPr>
                    </a:p>
                  </a:txBody>
                  <a:tcPr marL="65313" marR="65313" marT="32656" marB="32656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3</a:t>
                      </a: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1953012476"/>
                  </a:ext>
                </a:extLst>
              </a:tr>
              <a:tr h="966107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7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n/a</a:t>
                      </a:r>
                    </a:p>
                  </a:txBody>
                  <a:tcPr marL="65314" marR="65314" marT="32657" marB="32657"/>
                </a:tc>
                <a:tc gridSpan="2">
                  <a:txBody>
                    <a:bodyPr/>
                    <a:lstStyle/>
                    <a:p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/>
                        </a:rPr>
                        <a:t>n/a</a:t>
                      </a:r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 hMerge="1">
                  <a:txBody>
                    <a:bodyPr/>
                    <a:lstStyle/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3" marR="65313" marT="32656" marB="32656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b="0" i="0" u="none" strike="noStrike" kern="1200" noProof="0" dirty="0">
                          <a:solidFill>
                            <a:schemeClr val="dk1"/>
                          </a:solidFill>
                          <a:latin typeface="Ink Free"/>
                          <a:ea typeface="+mn-ea"/>
                          <a:cs typeface="+mn-cs"/>
                        </a:rPr>
                        <a:t>Religion in Wales: </a:t>
                      </a:r>
                      <a:endParaRPr lang="en-US" sz="1200" b="0" i="0" u="none" strike="noStrike" kern="1200" dirty="0">
                        <a:solidFill>
                          <a:schemeClr val="dk1"/>
                        </a:solidFill>
                        <a:latin typeface="Ink Free"/>
                        <a:ea typeface="+mn-ea"/>
                        <a:cs typeface="+mn-cs"/>
                      </a:endParaRPr>
                    </a:p>
                    <a:p>
                      <a:pPr lvl="0">
                        <a:buNone/>
                      </a:pPr>
                      <a:r>
                        <a:rPr lang="en-GB" sz="1300" b="0" kern="1200" noProof="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I can interpret bar charts, including dual bar charts.</a:t>
                      </a:r>
                      <a:endParaRPr lang="en-US" sz="1300" b="0" kern="120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287100114"/>
                  </a:ext>
                </a:extLst>
              </a:tr>
              <a:tr h="1066524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8</a:t>
                      </a:r>
                    </a:p>
                  </a:txBody>
                  <a:tcPr marL="65314" marR="65314" marT="32657" marB="32657"/>
                </a:tc>
                <a:tc gridSpan="2">
                  <a:txBody>
                    <a:bodyPr/>
                    <a:lstStyle/>
                    <a:p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n/a</a:t>
                      </a:r>
                    </a:p>
                  </a:txBody>
                  <a:tcPr marL="65314" marR="65314" marT="32657" marB="32657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5314" marR="65314" marT="32657" marB="32657"/>
                </a:tc>
                <a:tc gridSpan="2"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b="0" i="0" u="none" strike="noStrike" kern="1200" noProof="0">
                          <a:solidFill>
                            <a:schemeClr val="dk1"/>
                          </a:solidFill>
                          <a:latin typeface="Ink Free"/>
                          <a:ea typeface="+mn-ea"/>
                          <a:cs typeface="+mn-cs"/>
                        </a:rPr>
                        <a:t>Equality, discrimination &amp; prejudice:</a:t>
                      </a:r>
                      <a:endParaRPr lang="en-US" sz="1200" b="0" i="0" u="none" strike="noStrike" kern="1200" dirty="0">
                        <a:solidFill>
                          <a:schemeClr val="dk1"/>
                        </a:solidFill>
                        <a:latin typeface="Ink Free"/>
                        <a:ea typeface="+mn-ea"/>
                        <a:cs typeface="+mn-cs"/>
                      </a:endParaRPr>
                    </a:p>
                    <a:p>
                      <a:pPr lvl="0">
                        <a:buNone/>
                      </a:pPr>
                      <a:r>
                        <a:rPr lang="en-GB" sz="1300" b="0" kern="1200" noProof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I can collect my </a:t>
                      </a:r>
                      <a:r>
                        <a:rPr lang="en-GB" sz="1300" b="0" kern="1200" noProof="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own data for a survey, e.g. through designing a questionnaire.</a:t>
                      </a:r>
                      <a:endParaRPr lang="en-US" sz="1300" b="0" kern="120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65313" marR="65313" marT="32656" marB="32656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707672348"/>
                  </a:ext>
                </a:extLst>
              </a:tr>
              <a:tr h="966107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9</a:t>
                      </a:r>
                    </a:p>
                  </a:txBody>
                  <a:tcPr marL="65314" marR="65314" marT="32657" marB="32657"/>
                </a:tc>
                <a:tc gridSpan="2">
                  <a:txBody>
                    <a:bodyPr/>
                    <a:lstStyle/>
                    <a:p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n/a</a:t>
                      </a:r>
                    </a:p>
                  </a:txBody>
                  <a:tcPr marL="65314" marR="65314" marT="32657" marB="32657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5314" marR="65314" marT="32657" marB="32657"/>
                </a:tc>
                <a:tc gridSpan="2"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b="0" i="0" u="none" strike="noStrike" kern="1200" dirty="0">
                          <a:solidFill>
                            <a:schemeClr val="dk1"/>
                          </a:solidFill>
                          <a:latin typeface="Ink Free"/>
                          <a:ea typeface="+mn-ea"/>
                          <a:cs typeface="+mn-cs"/>
                        </a:rPr>
                        <a:t>Worldviews across Wales:</a:t>
                      </a:r>
                      <a:endParaRPr lang="en-US" sz="1200" b="0" i="0" u="none" strike="noStrike" kern="1200" dirty="0">
                        <a:solidFill>
                          <a:schemeClr val="dk1"/>
                        </a:solidFill>
                        <a:latin typeface="Ink Free"/>
                        <a:ea typeface="+mn-ea"/>
                        <a:cs typeface="+mn-cs"/>
                      </a:endParaRPr>
                    </a:p>
                    <a:p>
                      <a:pPr lvl="0">
                        <a:buNone/>
                      </a:pPr>
                      <a:r>
                        <a:rPr lang="en-GB" sz="1300" b="0" kern="1200" noProof="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I can interpret a frequency diagram.</a:t>
                      </a:r>
                      <a:endParaRPr lang="en-GB" sz="1300" b="0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65313" marR="65313" marT="32656" marB="32656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3946418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2025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0941C3D-8CBC-4A75-8D04-DC3AE5BC88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0993" y="23337"/>
            <a:ext cx="9050013" cy="6811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559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642272-a132-4bf2-874a-c176713ef5d4" xsi:nil="true"/>
    <lcf76f155ced4ddcb4097134ff3c332f xmlns="5d7194bf-fa17-4d88-9ea8-e0ec8f97bf06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3EE8B813A6F84E8F05A013DD43F95C" ma:contentTypeVersion="21" ma:contentTypeDescription="Create a new document." ma:contentTypeScope="" ma:versionID="725f044487a4b3129a838d69daeb9421">
  <xsd:schema xmlns:xsd="http://www.w3.org/2001/XMLSchema" xmlns:xs="http://www.w3.org/2001/XMLSchema" xmlns:p="http://schemas.microsoft.com/office/2006/metadata/properties" xmlns:ns2="5d7194bf-fa17-4d88-9ea8-e0ec8f97bf06" xmlns:ns3="14642272-a132-4bf2-874a-c176713ef5d4" targetNamespace="http://schemas.microsoft.com/office/2006/metadata/properties" ma:root="true" ma:fieldsID="f8bcc9e3a990e0a819dac3012ef9d691" ns2:_="" ns3:_="">
    <xsd:import namespace="5d7194bf-fa17-4d88-9ea8-e0ec8f97bf06"/>
    <xsd:import namespace="14642272-a132-4bf2-874a-c176713ef5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7194bf-fa17-4d88-9ea8-e0ec8f97bf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4696d75-24b1-4859-9f6f-03025e9ba5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642272-a132-4bf2-874a-c176713ef5d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193d65-aeb0-4fa9-ab65-5bf235a4a751}" ma:internalName="TaxCatchAll" ma:showField="CatchAllData" ma:web="14642272-a132-4bf2-874a-c176713ef5d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266FCEB-444A-4238-AB2B-C16CE4338712}">
  <ds:schemaRefs>
    <ds:schemaRef ds:uri="http://schemas.microsoft.com/office/2006/metadata/properties"/>
    <ds:schemaRef ds:uri="http://schemas.microsoft.com/office/infopath/2007/PartnerControls"/>
    <ds:schemaRef ds:uri="14642272-a132-4bf2-874a-c176713ef5d4"/>
    <ds:schemaRef ds:uri="5d7194bf-fa17-4d88-9ea8-e0ec8f97bf06"/>
  </ds:schemaRefs>
</ds:datastoreItem>
</file>

<file path=customXml/itemProps2.xml><?xml version="1.0" encoding="utf-8"?>
<ds:datastoreItem xmlns:ds="http://schemas.openxmlformats.org/officeDocument/2006/customXml" ds:itemID="{72706F97-BE8B-437A-A7FC-52261A0AA32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4577087-0135-4A8F-AE13-75E95E009D02}"/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615</Words>
  <Application>Microsoft Office PowerPoint</Application>
  <PresentationFormat>Widescreen</PresentationFormat>
  <Paragraphs>101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Cari Edwards</dc:creator>
  <cp:lastModifiedBy>Abigail Boniface</cp:lastModifiedBy>
  <cp:revision>82</cp:revision>
  <dcterms:created xsi:type="dcterms:W3CDTF">2025-06-11T13:37:05Z</dcterms:created>
  <dcterms:modified xsi:type="dcterms:W3CDTF">2025-09-09T20:25:43Z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0x0101004A3EE8B813A6F84E8F05A013DD43F95C</vt:lpwstr>
  </property>
  <property fmtid="{D5CDD505-2E9C-101B-9397-08002B2CF9AE}" pid="3" name="MediaServiceImageTags">
    <vt:lpwstr/>
  </property>
</Properties>
</file>