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60" r:id="rId6"/>
    <p:sldId id="275" r:id="rId7"/>
    <p:sldId id="265" r:id="rId8"/>
    <p:sldId id="266" r:id="rId9"/>
    <p:sldId id="271" r:id="rId10"/>
    <p:sldId id="278" r:id="rId11"/>
    <p:sldId id="279" r:id="rId12"/>
    <p:sldId id="303" r:id="rId13"/>
    <p:sldId id="272" r:id="rId14"/>
    <p:sldId id="273" r:id="rId15"/>
    <p:sldId id="276" r:id="rId16"/>
    <p:sldId id="304" r:id="rId17"/>
    <p:sldId id="268" r:id="rId18"/>
    <p:sldId id="269" r:id="rId19"/>
    <p:sldId id="270" r:id="rId20"/>
    <p:sldId id="305" r:id="rId21"/>
    <p:sldId id="290" r:id="rId22"/>
    <p:sldId id="293" r:id="rId23"/>
    <p:sldId id="300" r:id="rId24"/>
    <p:sldId id="301"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93975-9CD5-049C-959C-485B6110A996}" v="137" dt="2025-09-02T08:52:20.621"/>
    <p1510:client id="{9803F652-F866-3A0A-7A71-6D7C5A9B375A}" v="10" dt="2025-09-02T09:44:42.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wlinson" userId="S::amy.rowlinson@elfed-hs.flintshire.sch.uk::536783fa-dd74-4eed-8ffd-f07dc89a9660" providerId="AD" clId="Web-{B42DAD25-CAB9-EA9D-AF2C-CDECC1E02F86}"/>
    <pc:docChg chg="addSld delSld modSld">
      <pc:chgData name="Amy Rowlinson" userId="S::amy.rowlinson@elfed-hs.flintshire.sch.uk::536783fa-dd74-4eed-8ffd-f07dc89a9660" providerId="AD" clId="Web-{B42DAD25-CAB9-EA9D-AF2C-CDECC1E02F86}" dt="2025-07-15T13:55:17.699" v="62" actId="20577"/>
      <pc:docMkLst>
        <pc:docMk/>
      </pc:docMkLst>
      <pc:sldChg chg="add del">
        <pc:chgData name="Amy Rowlinson" userId="S::amy.rowlinson@elfed-hs.flintshire.sch.uk::536783fa-dd74-4eed-8ffd-f07dc89a9660" providerId="AD" clId="Web-{B42DAD25-CAB9-EA9D-AF2C-CDECC1E02F86}" dt="2025-07-15T13:45:47.803" v="5"/>
        <pc:sldMkLst>
          <pc:docMk/>
          <pc:sldMk cId="2964572748" sldId="257"/>
        </pc:sldMkLst>
      </pc:sldChg>
      <pc:sldChg chg="del">
        <pc:chgData name="Amy Rowlinson" userId="S::amy.rowlinson@elfed-hs.flintshire.sch.uk::536783fa-dd74-4eed-8ffd-f07dc89a9660" providerId="AD" clId="Web-{B42DAD25-CAB9-EA9D-AF2C-CDECC1E02F86}" dt="2025-07-15T13:44:15.753" v="0"/>
        <pc:sldMkLst>
          <pc:docMk/>
          <pc:sldMk cId="1715491616" sldId="282"/>
        </pc:sldMkLst>
      </pc:sldChg>
      <pc:sldChg chg="del">
        <pc:chgData name="Amy Rowlinson" userId="S::amy.rowlinson@elfed-hs.flintshire.sch.uk::536783fa-dd74-4eed-8ffd-f07dc89a9660" providerId="AD" clId="Web-{B42DAD25-CAB9-EA9D-AF2C-CDECC1E02F86}" dt="2025-07-15T13:44:17.690" v="1"/>
        <pc:sldMkLst>
          <pc:docMk/>
          <pc:sldMk cId="302567365" sldId="283"/>
        </pc:sldMkLst>
      </pc:sldChg>
      <pc:sldChg chg="del">
        <pc:chgData name="Amy Rowlinson" userId="S::amy.rowlinson@elfed-hs.flintshire.sch.uk::536783fa-dd74-4eed-8ffd-f07dc89a9660" providerId="AD" clId="Web-{B42DAD25-CAB9-EA9D-AF2C-CDECC1E02F86}" dt="2025-07-15T13:44:20.003" v="2"/>
        <pc:sldMkLst>
          <pc:docMk/>
          <pc:sldMk cId="139269218" sldId="284"/>
        </pc:sldMkLst>
      </pc:sldChg>
      <pc:sldChg chg="del">
        <pc:chgData name="Amy Rowlinson" userId="S::amy.rowlinson@elfed-hs.flintshire.sch.uk::536783fa-dd74-4eed-8ffd-f07dc89a9660" providerId="AD" clId="Web-{B42DAD25-CAB9-EA9D-AF2C-CDECC1E02F86}" dt="2025-07-15T13:47:27.932" v="8"/>
        <pc:sldMkLst>
          <pc:docMk/>
          <pc:sldMk cId="2048579952" sldId="287"/>
        </pc:sldMkLst>
      </pc:sldChg>
      <pc:sldChg chg="del">
        <pc:chgData name="Amy Rowlinson" userId="S::amy.rowlinson@elfed-hs.flintshire.sch.uk::536783fa-dd74-4eed-8ffd-f07dc89a9660" providerId="AD" clId="Web-{B42DAD25-CAB9-EA9D-AF2C-CDECC1E02F86}" dt="2025-07-15T13:47:29.432" v="9"/>
        <pc:sldMkLst>
          <pc:docMk/>
          <pc:sldMk cId="1397419663" sldId="288"/>
        </pc:sldMkLst>
      </pc:sldChg>
      <pc:sldChg chg="del">
        <pc:chgData name="Amy Rowlinson" userId="S::amy.rowlinson@elfed-hs.flintshire.sch.uk::536783fa-dd74-4eed-8ffd-f07dc89a9660" providerId="AD" clId="Web-{B42DAD25-CAB9-EA9D-AF2C-CDECC1E02F86}" dt="2025-07-15T13:47:30.088" v="10"/>
        <pc:sldMkLst>
          <pc:docMk/>
          <pc:sldMk cId="1368724075" sldId="289"/>
        </pc:sldMkLst>
      </pc:sldChg>
      <pc:sldChg chg="del">
        <pc:chgData name="Amy Rowlinson" userId="S::amy.rowlinson@elfed-hs.flintshire.sch.uk::536783fa-dd74-4eed-8ffd-f07dc89a9660" providerId="AD" clId="Web-{B42DAD25-CAB9-EA9D-AF2C-CDECC1E02F86}" dt="2025-07-15T13:50:09.047" v="14"/>
        <pc:sldMkLst>
          <pc:docMk/>
          <pc:sldMk cId="243784299" sldId="291"/>
        </pc:sldMkLst>
      </pc:sldChg>
      <pc:sldChg chg="del">
        <pc:chgData name="Amy Rowlinson" userId="S::amy.rowlinson@elfed-hs.flintshire.sch.uk::536783fa-dd74-4eed-8ffd-f07dc89a9660" providerId="AD" clId="Web-{B42DAD25-CAB9-EA9D-AF2C-CDECC1E02F86}" dt="2025-07-15T13:50:10.344" v="15"/>
        <pc:sldMkLst>
          <pc:docMk/>
          <pc:sldMk cId="631175748" sldId="292"/>
        </pc:sldMkLst>
      </pc:sldChg>
      <pc:sldChg chg="del">
        <pc:chgData name="Amy Rowlinson" userId="S::amy.rowlinson@elfed-hs.flintshire.sch.uk::536783fa-dd74-4eed-8ffd-f07dc89a9660" providerId="AD" clId="Web-{B42DAD25-CAB9-EA9D-AF2C-CDECC1E02F86}" dt="2025-07-15T13:50:11.625" v="16"/>
        <pc:sldMkLst>
          <pc:docMk/>
          <pc:sldMk cId="2112477205" sldId="294"/>
        </pc:sldMkLst>
      </pc:sldChg>
      <pc:sldChg chg="add">
        <pc:chgData name="Amy Rowlinson" userId="S::amy.rowlinson@elfed-hs.flintshire.sch.uk::536783fa-dd74-4eed-8ffd-f07dc89a9660" providerId="AD" clId="Web-{B42DAD25-CAB9-EA9D-AF2C-CDECC1E02F86}" dt="2025-07-15T13:46:40.961" v="6"/>
        <pc:sldMkLst>
          <pc:docMk/>
          <pc:sldMk cId="147803592" sldId="295"/>
        </pc:sldMkLst>
      </pc:sldChg>
      <pc:sldChg chg="add">
        <pc:chgData name="Amy Rowlinson" userId="S::amy.rowlinson@elfed-hs.flintshire.sch.uk::536783fa-dd74-4eed-8ffd-f07dc89a9660" providerId="AD" clId="Web-{B42DAD25-CAB9-EA9D-AF2C-CDECC1E02F86}" dt="2025-07-15T13:47:09.900" v="7"/>
        <pc:sldMkLst>
          <pc:docMk/>
          <pc:sldMk cId="3155933874" sldId="296"/>
        </pc:sldMkLst>
      </pc:sldChg>
      <pc:sldChg chg="add">
        <pc:chgData name="Amy Rowlinson" userId="S::amy.rowlinson@elfed-hs.flintshire.sch.uk::536783fa-dd74-4eed-8ffd-f07dc89a9660" providerId="AD" clId="Web-{B42DAD25-CAB9-EA9D-AF2C-CDECC1E02F86}" dt="2025-07-15T13:48:12.543" v="11"/>
        <pc:sldMkLst>
          <pc:docMk/>
          <pc:sldMk cId="1795593858" sldId="297"/>
        </pc:sldMkLst>
      </pc:sldChg>
      <pc:sldChg chg="add">
        <pc:chgData name="Amy Rowlinson" userId="S::amy.rowlinson@elfed-hs.flintshire.sch.uk::536783fa-dd74-4eed-8ffd-f07dc89a9660" providerId="AD" clId="Web-{B42DAD25-CAB9-EA9D-AF2C-CDECC1E02F86}" dt="2025-07-15T13:49:15.951" v="12"/>
        <pc:sldMkLst>
          <pc:docMk/>
          <pc:sldMk cId="144119990" sldId="298"/>
        </pc:sldMkLst>
      </pc:sldChg>
      <pc:sldChg chg="add">
        <pc:chgData name="Amy Rowlinson" userId="S::amy.rowlinson@elfed-hs.flintshire.sch.uk::536783fa-dd74-4eed-8ffd-f07dc89a9660" providerId="AD" clId="Web-{B42DAD25-CAB9-EA9D-AF2C-CDECC1E02F86}" dt="2025-07-15T13:49:58.156" v="13"/>
        <pc:sldMkLst>
          <pc:docMk/>
          <pc:sldMk cId="3867866437" sldId="299"/>
        </pc:sldMkLst>
      </pc:sldChg>
      <pc:sldChg chg="add">
        <pc:chgData name="Amy Rowlinson" userId="S::amy.rowlinson@elfed-hs.flintshire.sch.uk::536783fa-dd74-4eed-8ffd-f07dc89a9660" providerId="AD" clId="Web-{B42DAD25-CAB9-EA9D-AF2C-CDECC1E02F86}" dt="2025-07-15T13:51:22.628" v="17"/>
        <pc:sldMkLst>
          <pc:docMk/>
          <pc:sldMk cId="2019510639" sldId="300"/>
        </pc:sldMkLst>
      </pc:sldChg>
      <pc:sldChg chg="add">
        <pc:chgData name="Amy Rowlinson" userId="S::amy.rowlinson@elfed-hs.flintshire.sch.uk::536783fa-dd74-4eed-8ffd-f07dc89a9660" providerId="AD" clId="Web-{B42DAD25-CAB9-EA9D-AF2C-CDECC1E02F86}" dt="2025-07-15T13:51:59.535" v="18"/>
        <pc:sldMkLst>
          <pc:docMk/>
          <pc:sldMk cId="3266315352" sldId="301"/>
        </pc:sldMkLst>
      </pc:sldChg>
      <pc:sldChg chg="add">
        <pc:chgData name="Amy Rowlinson" userId="S::amy.rowlinson@elfed-hs.flintshire.sch.uk::536783fa-dd74-4eed-8ffd-f07dc89a9660" providerId="AD" clId="Web-{B42DAD25-CAB9-EA9D-AF2C-CDECC1E02F86}" dt="2025-07-15T13:52:40.865" v="19"/>
        <pc:sldMkLst>
          <pc:docMk/>
          <pc:sldMk cId="3046591731" sldId="302"/>
        </pc:sldMkLst>
      </pc:sldChg>
      <pc:sldChg chg="addSp modSp new">
        <pc:chgData name="Amy Rowlinson" userId="S::amy.rowlinson@elfed-hs.flintshire.sch.uk::536783fa-dd74-4eed-8ffd-f07dc89a9660" providerId="AD" clId="Web-{B42DAD25-CAB9-EA9D-AF2C-CDECC1E02F86}" dt="2025-07-15T13:54:09.462" v="30" actId="20577"/>
        <pc:sldMkLst>
          <pc:docMk/>
          <pc:sldMk cId="2107014106" sldId="303"/>
        </pc:sldMkLst>
      </pc:sldChg>
      <pc:sldChg chg="addSp modSp new">
        <pc:chgData name="Amy Rowlinson" userId="S::amy.rowlinson@elfed-hs.flintshire.sch.uk::536783fa-dd74-4eed-8ffd-f07dc89a9660" providerId="AD" clId="Web-{B42DAD25-CAB9-EA9D-AF2C-CDECC1E02F86}" dt="2025-07-15T13:54:55.401" v="45" actId="20577"/>
        <pc:sldMkLst>
          <pc:docMk/>
          <pc:sldMk cId="111741679" sldId="304"/>
        </pc:sldMkLst>
      </pc:sldChg>
      <pc:sldChg chg="add del">
        <pc:chgData name="Amy Rowlinson" userId="S::amy.rowlinson@elfed-hs.flintshire.sch.uk::536783fa-dd74-4eed-8ffd-f07dc89a9660" providerId="AD" clId="Web-{B42DAD25-CAB9-EA9D-AF2C-CDECC1E02F86}" dt="2025-07-15T13:54:26.916" v="32"/>
        <pc:sldMkLst>
          <pc:docMk/>
          <pc:sldMk cId="3384094362" sldId="304"/>
        </pc:sldMkLst>
      </pc:sldChg>
      <pc:sldChg chg="addSp modSp new">
        <pc:chgData name="Amy Rowlinson" userId="S::amy.rowlinson@elfed-hs.flintshire.sch.uk::536783fa-dd74-4eed-8ffd-f07dc89a9660" providerId="AD" clId="Web-{B42DAD25-CAB9-EA9D-AF2C-CDECC1E02F86}" dt="2025-07-15T13:55:17.699" v="62" actId="20577"/>
        <pc:sldMkLst>
          <pc:docMk/>
          <pc:sldMk cId="2942878026" sldId="305"/>
        </pc:sldMkLst>
      </pc:sldChg>
    </pc:docChg>
  </pc:docChgLst>
  <pc:docChgLst>
    <pc:chgData name="Jenny Twentyman" userId="S::jenny.twentyman@elfed-hs.flintshire.sch.uk::827c3f2d-8274-4dc3-847c-5bb7319a4739" providerId="AD" clId="Web-{9803F652-F866-3A0A-7A71-6D7C5A9B375A}"/>
    <pc:docChg chg="delSld">
      <pc:chgData name="Jenny Twentyman" userId="S::jenny.twentyman@elfed-hs.flintshire.sch.uk::827c3f2d-8274-4dc3-847c-5bb7319a4739" providerId="AD" clId="Web-{9803F652-F866-3A0A-7A71-6D7C5A9B375A}" dt="2025-09-02T09:44:42.028" v="9"/>
      <pc:docMkLst>
        <pc:docMk/>
      </pc:docMkLst>
      <pc:sldChg chg="del">
        <pc:chgData name="Jenny Twentyman" userId="S::jenny.twentyman@elfed-hs.flintshire.sch.uk::827c3f2d-8274-4dc3-847c-5bb7319a4739" providerId="AD" clId="Web-{9803F652-F866-3A0A-7A71-6D7C5A9B375A}" dt="2025-09-02T09:44:42.028" v="7"/>
        <pc:sldMkLst>
          <pc:docMk/>
          <pc:sldMk cId="2964572748" sldId="257"/>
        </pc:sldMkLst>
      </pc:sldChg>
      <pc:sldChg chg="del">
        <pc:chgData name="Jenny Twentyman" userId="S::jenny.twentyman@elfed-hs.flintshire.sch.uk::827c3f2d-8274-4dc3-847c-5bb7319a4739" providerId="AD" clId="Web-{9803F652-F866-3A0A-7A71-6D7C5A9B375A}" dt="2025-09-02T09:44:42.028" v="9"/>
        <pc:sldMkLst>
          <pc:docMk/>
          <pc:sldMk cId="1933027260" sldId="280"/>
        </pc:sldMkLst>
      </pc:sldChg>
      <pc:sldChg chg="del">
        <pc:chgData name="Jenny Twentyman" userId="S::jenny.twentyman@elfed-hs.flintshire.sch.uk::827c3f2d-8274-4dc3-847c-5bb7319a4739" providerId="AD" clId="Web-{9803F652-F866-3A0A-7A71-6D7C5A9B375A}" dt="2025-09-02T09:44:42.028" v="8"/>
        <pc:sldMkLst>
          <pc:docMk/>
          <pc:sldMk cId="2188387103" sldId="281"/>
        </pc:sldMkLst>
      </pc:sldChg>
      <pc:sldChg chg="del">
        <pc:chgData name="Jenny Twentyman" userId="S::jenny.twentyman@elfed-hs.flintshire.sch.uk::827c3f2d-8274-4dc3-847c-5bb7319a4739" providerId="AD" clId="Web-{9803F652-F866-3A0A-7A71-6D7C5A9B375A}" dt="2025-09-02T09:44:41.981" v="4"/>
        <pc:sldMkLst>
          <pc:docMk/>
          <pc:sldMk cId="2738881299" sldId="285"/>
        </pc:sldMkLst>
      </pc:sldChg>
      <pc:sldChg chg="del">
        <pc:chgData name="Jenny Twentyman" userId="S::jenny.twentyman@elfed-hs.flintshire.sch.uk::827c3f2d-8274-4dc3-847c-5bb7319a4739" providerId="AD" clId="Web-{9803F652-F866-3A0A-7A71-6D7C5A9B375A}" dt="2025-09-02T09:44:41.981" v="3"/>
        <pc:sldMkLst>
          <pc:docMk/>
          <pc:sldMk cId="795069570" sldId="286"/>
        </pc:sldMkLst>
      </pc:sldChg>
      <pc:sldChg chg="del">
        <pc:chgData name="Jenny Twentyman" userId="S::jenny.twentyman@elfed-hs.flintshire.sch.uk::827c3f2d-8274-4dc3-847c-5bb7319a4739" providerId="AD" clId="Web-{9803F652-F866-3A0A-7A71-6D7C5A9B375A}" dt="2025-09-02T09:44:42.013" v="6"/>
        <pc:sldMkLst>
          <pc:docMk/>
          <pc:sldMk cId="147803592" sldId="295"/>
        </pc:sldMkLst>
      </pc:sldChg>
      <pc:sldChg chg="del">
        <pc:chgData name="Jenny Twentyman" userId="S::jenny.twentyman@elfed-hs.flintshire.sch.uk::827c3f2d-8274-4dc3-847c-5bb7319a4739" providerId="AD" clId="Web-{9803F652-F866-3A0A-7A71-6D7C5A9B375A}" dt="2025-09-02T09:44:41.997" v="5"/>
        <pc:sldMkLst>
          <pc:docMk/>
          <pc:sldMk cId="3155933874" sldId="296"/>
        </pc:sldMkLst>
      </pc:sldChg>
      <pc:sldChg chg="del">
        <pc:chgData name="Jenny Twentyman" userId="S::jenny.twentyman@elfed-hs.flintshire.sch.uk::827c3f2d-8274-4dc3-847c-5bb7319a4739" providerId="AD" clId="Web-{9803F652-F866-3A0A-7A71-6D7C5A9B375A}" dt="2025-09-02T09:44:41.966" v="1"/>
        <pc:sldMkLst>
          <pc:docMk/>
          <pc:sldMk cId="1795593858" sldId="297"/>
        </pc:sldMkLst>
      </pc:sldChg>
      <pc:sldChg chg="del">
        <pc:chgData name="Jenny Twentyman" userId="S::jenny.twentyman@elfed-hs.flintshire.sch.uk::827c3f2d-8274-4dc3-847c-5bb7319a4739" providerId="AD" clId="Web-{9803F652-F866-3A0A-7A71-6D7C5A9B375A}" dt="2025-09-02T09:44:41.950" v="0"/>
        <pc:sldMkLst>
          <pc:docMk/>
          <pc:sldMk cId="144119990" sldId="298"/>
        </pc:sldMkLst>
      </pc:sldChg>
      <pc:sldChg chg="del">
        <pc:chgData name="Jenny Twentyman" userId="S::jenny.twentyman@elfed-hs.flintshire.sch.uk::827c3f2d-8274-4dc3-847c-5bb7319a4739" providerId="AD" clId="Web-{9803F652-F866-3A0A-7A71-6D7C5A9B375A}" dt="2025-09-02T09:44:41.981" v="2"/>
        <pc:sldMkLst>
          <pc:docMk/>
          <pc:sldMk cId="3867866437" sldId="299"/>
        </pc:sldMkLst>
      </pc:sldChg>
    </pc:docChg>
  </pc:docChgLst>
  <pc:docChgLst>
    <pc:chgData name="Jenny Twentyman" userId="S::jenny.twentyman@elfed-hs.flintshire.sch.uk::827c3f2d-8274-4dc3-847c-5bb7319a4739" providerId="AD" clId="Web-{8B393975-9CD5-049C-959C-485B6110A996}"/>
    <pc:docChg chg="modSld">
      <pc:chgData name="Jenny Twentyman" userId="S::jenny.twentyman@elfed-hs.flintshire.sch.uk::827c3f2d-8274-4dc3-847c-5bb7319a4739" providerId="AD" clId="Web-{8B393975-9CD5-049C-959C-485B6110A996}" dt="2025-09-02T08:51:33.384" v="69" actId="1076"/>
      <pc:docMkLst>
        <pc:docMk/>
      </pc:docMkLst>
      <pc:sldChg chg="addSp delSp modSp">
        <pc:chgData name="Jenny Twentyman" userId="S::jenny.twentyman@elfed-hs.flintshire.sch.uk::827c3f2d-8274-4dc3-847c-5bb7319a4739" providerId="AD" clId="Web-{8B393975-9CD5-049C-959C-485B6110A996}" dt="2025-09-02T08:24:38.508" v="16"/>
        <pc:sldMkLst>
          <pc:docMk/>
          <pc:sldMk cId="2107014106" sldId="303"/>
        </pc:sldMkLst>
        <pc:spChg chg="del">
          <ac:chgData name="Jenny Twentyman" userId="S::jenny.twentyman@elfed-hs.flintshire.sch.uk::827c3f2d-8274-4dc3-847c-5bb7319a4739" providerId="AD" clId="Web-{8B393975-9CD5-049C-959C-485B6110A996}" dt="2025-09-02T08:22:45.441" v="0"/>
          <ac:spMkLst>
            <pc:docMk/>
            <pc:sldMk cId="2107014106" sldId="303"/>
            <ac:spMk id="2" creationId="{BA8C60FD-AD1F-EAEE-29F9-FE0CD6715C68}"/>
          </ac:spMkLst>
        </pc:spChg>
        <pc:spChg chg="add mod">
          <ac:chgData name="Jenny Twentyman" userId="S::jenny.twentyman@elfed-hs.flintshire.sch.uk::827c3f2d-8274-4dc3-847c-5bb7319a4739" providerId="AD" clId="Web-{8B393975-9CD5-049C-959C-485B6110A996}" dt="2025-09-02T08:24:16.757" v="15" actId="20577"/>
          <ac:spMkLst>
            <pc:docMk/>
            <pc:sldMk cId="2107014106" sldId="303"/>
            <ac:spMk id="5" creationId="{41D45F71-72DE-B285-492B-B4FDFDE588D2}"/>
          </ac:spMkLst>
        </pc:spChg>
        <pc:graphicFrameChg chg="add mod modGraphic">
          <ac:chgData name="Jenny Twentyman" userId="S::jenny.twentyman@elfed-hs.flintshire.sch.uk::827c3f2d-8274-4dc3-847c-5bb7319a4739" providerId="AD" clId="Web-{8B393975-9CD5-049C-959C-485B6110A996}" dt="2025-09-02T08:24:38.508" v="16"/>
          <ac:graphicFrameMkLst>
            <pc:docMk/>
            <pc:sldMk cId="2107014106" sldId="303"/>
            <ac:graphicFrameMk id="4" creationId="{DA0BD498-48AA-AEC8-C8BD-7195F48B8B22}"/>
          </ac:graphicFrameMkLst>
        </pc:graphicFrameChg>
      </pc:sldChg>
      <pc:sldChg chg="addSp delSp modSp">
        <pc:chgData name="Jenny Twentyman" userId="S::jenny.twentyman@elfed-hs.flintshire.sch.uk::827c3f2d-8274-4dc3-847c-5bb7319a4739" providerId="AD" clId="Web-{8B393975-9CD5-049C-959C-485B6110A996}" dt="2025-09-02T08:30:48.449" v="54"/>
        <pc:sldMkLst>
          <pc:docMk/>
          <pc:sldMk cId="111741679" sldId="304"/>
        </pc:sldMkLst>
        <pc:spChg chg="del">
          <ac:chgData name="Jenny Twentyman" userId="S::jenny.twentyman@elfed-hs.flintshire.sch.uk::827c3f2d-8274-4dc3-847c-5bb7319a4739" providerId="AD" clId="Web-{8B393975-9CD5-049C-959C-485B6110A996}" dt="2025-09-02T08:29:47.181" v="17"/>
          <ac:spMkLst>
            <pc:docMk/>
            <pc:sldMk cId="111741679" sldId="304"/>
            <ac:spMk id="2" creationId="{4DC401E2-B505-B65E-5A90-CDCE38B75E44}"/>
          </ac:spMkLst>
        </pc:spChg>
        <pc:spChg chg="add mod">
          <ac:chgData name="Jenny Twentyman" userId="S::jenny.twentyman@elfed-hs.flintshire.sch.uk::827c3f2d-8274-4dc3-847c-5bb7319a4739" providerId="AD" clId="Web-{8B393975-9CD5-049C-959C-485B6110A996}" dt="2025-09-02T08:30:11.307" v="33" actId="20577"/>
          <ac:spMkLst>
            <pc:docMk/>
            <pc:sldMk cId="111741679" sldId="304"/>
            <ac:spMk id="5" creationId="{368C32CE-7785-D46B-835A-2489F7A03C04}"/>
          </ac:spMkLst>
        </pc:spChg>
        <pc:graphicFrameChg chg="add mod modGraphic">
          <ac:chgData name="Jenny Twentyman" userId="S::jenny.twentyman@elfed-hs.flintshire.sch.uk::827c3f2d-8274-4dc3-847c-5bb7319a4739" providerId="AD" clId="Web-{8B393975-9CD5-049C-959C-485B6110A996}" dt="2025-09-02T08:30:48.449" v="54"/>
          <ac:graphicFrameMkLst>
            <pc:docMk/>
            <pc:sldMk cId="111741679" sldId="304"/>
            <ac:graphicFrameMk id="4" creationId="{393E1D99-47A1-4322-73C2-B1F17751349E}"/>
          </ac:graphicFrameMkLst>
        </pc:graphicFrameChg>
      </pc:sldChg>
      <pc:sldChg chg="addSp delSp modSp">
        <pc:chgData name="Jenny Twentyman" userId="S::jenny.twentyman@elfed-hs.flintshire.sch.uk::827c3f2d-8274-4dc3-847c-5bb7319a4739" providerId="AD" clId="Web-{8B393975-9CD5-049C-959C-485B6110A996}" dt="2025-09-02T08:51:33.384" v="69" actId="1076"/>
        <pc:sldMkLst>
          <pc:docMk/>
          <pc:sldMk cId="2942878026" sldId="305"/>
        </pc:sldMkLst>
        <pc:spChg chg="del">
          <ac:chgData name="Jenny Twentyman" userId="S::jenny.twentyman@elfed-hs.flintshire.sch.uk::827c3f2d-8274-4dc3-847c-5bb7319a4739" providerId="AD" clId="Web-{8B393975-9CD5-049C-959C-485B6110A996}" dt="2025-09-02T08:48:42.367" v="55"/>
          <ac:spMkLst>
            <pc:docMk/>
            <pc:sldMk cId="2942878026" sldId="305"/>
            <ac:spMk id="2" creationId="{39785799-E5C7-A9BD-DC37-379F183DD6F4}"/>
          </ac:spMkLst>
        </pc:spChg>
        <pc:spChg chg="add mod">
          <ac:chgData name="Jenny Twentyman" userId="S::jenny.twentyman@elfed-hs.flintshire.sch.uk::827c3f2d-8274-4dc3-847c-5bb7319a4739" providerId="AD" clId="Web-{8B393975-9CD5-049C-959C-485B6110A996}" dt="2025-09-02T08:51:24.447" v="67" actId="20577"/>
          <ac:spMkLst>
            <pc:docMk/>
            <pc:sldMk cId="2942878026" sldId="305"/>
            <ac:spMk id="5" creationId="{36F1BEC4-0445-C9C9-23DB-0BE0BBCCF335}"/>
          </ac:spMkLst>
        </pc:spChg>
        <pc:graphicFrameChg chg="add mod modGraphic">
          <ac:chgData name="Jenny Twentyman" userId="S::jenny.twentyman@elfed-hs.flintshire.sch.uk::827c3f2d-8274-4dc3-847c-5bb7319a4739" providerId="AD" clId="Web-{8B393975-9CD5-049C-959C-485B6110A996}" dt="2025-09-02T08:51:33.384" v="69" actId="1076"/>
          <ac:graphicFrameMkLst>
            <pc:docMk/>
            <pc:sldMk cId="2942878026" sldId="305"/>
            <ac:graphicFrameMk id="4" creationId="{2E324EF1-D45C-C9D1-AAAA-DD78BE69DC0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a:latin typeface="Ink Free"/>
            </a:rPr>
            <a:t>Independent learning.</a:t>
          </a:r>
          <a:endParaRPr lang="en-GB" b="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a:latin typeface="Ink Free"/>
            </a:rPr>
            <a:t>Questioning.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a:latin typeface="Ink Free"/>
            </a:rPr>
            <a:t>Knowledge and Understanding. </a:t>
          </a:r>
          <a:br>
            <a:rPr lang="en-GB" sz="1400" b="1">
              <a:latin typeface="Ink Free"/>
            </a:rPr>
          </a:br>
          <a:endParaRPr lang="en-GB" sz="1400" b="1">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a:latin typeface="Ink Free"/>
            </a:rPr>
            <a:t>Independent learning.</a:t>
          </a:r>
          <a:endParaRPr lang="en-GB" b="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a:latin typeface="Ink Free"/>
            </a:rPr>
            <a:t>Knowledge and Understanding. </a:t>
          </a:r>
          <a:br>
            <a:rPr lang="en-GB" sz="1400" b="1">
              <a:latin typeface="Ink Free"/>
            </a:rPr>
          </a:br>
          <a:endParaRPr lang="en-GB" sz="1400" b="1">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a:latin typeface="Ink Free"/>
            </a:rPr>
            <a:t>Independent learning.</a:t>
          </a:r>
          <a:endParaRPr lang="en-GB" b="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a:latin typeface="Ink Free"/>
            </a:rPr>
            <a:t>Knowledge and Understanding. </a:t>
          </a:r>
          <a:br>
            <a:rPr lang="en-GB" sz="1400" b="1">
              <a:latin typeface="Ink Free"/>
            </a:rPr>
          </a:br>
          <a:endParaRPr lang="en-GB" sz="1400" b="1">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Knowledge and Understanding. </a:t>
          </a:r>
          <a:br>
            <a:rPr lang="en-GB" sz="1400" b="1" kern="1200">
              <a:latin typeface="Ink Free"/>
            </a:rPr>
          </a:br>
          <a:endParaRPr lang="en-GB" sz="1400" b="1" kern="120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Independent learning.</a:t>
          </a:r>
          <a:endParaRPr lang="en-GB" b="0" kern="120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a:latin typeface="Ink Free"/>
            </a:rPr>
            <a:t>Questioning.</a:t>
          </a:r>
        </a:p>
      </dsp:txBody>
      <dsp:txXfrm>
        <a:off x="0" y="3333890"/>
        <a:ext cx="3328473" cy="1343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Knowledge and Understanding. </a:t>
          </a:r>
          <a:br>
            <a:rPr lang="en-GB" sz="1400" b="1" kern="1200">
              <a:latin typeface="Ink Free"/>
            </a:rPr>
          </a:br>
          <a:endParaRPr lang="en-GB" sz="1400" b="1" kern="120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Independent learning.</a:t>
          </a:r>
          <a:endParaRPr lang="en-GB" b="0" kern="120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Problem solving.</a:t>
          </a:r>
        </a:p>
      </dsp:txBody>
      <dsp:txXfrm>
        <a:off x="0" y="3333890"/>
        <a:ext cx="3328473" cy="1343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429230"/>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140838"/>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852446"/>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564053"/>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275661"/>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695482" y="1002"/>
          <a:ext cx="1979448" cy="274659"/>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002"/>
          <a:ext cx="695482" cy="274659"/>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3410" y="14412"/>
        <a:ext cx="668662" cy="261249"/>
      </dsp:txXfrm>
    </dsp:sp>
    <dsp:sp modelId="{FC5AACF1-F8B3-48A5-9F17-DFD4F5124191}">
      <dsp:nvSpPr>
        <dsp:cNvPr id="0" name=""/>
        <dsp:cNvSpPr/>
      </dsp:nvSpPr>
      <dsp:spPr>
        <a:xfrm>
          <a:off x="695482" y="289394"/>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289394"/>
        <a:ext cx="1979448" cy="274659"/>
      </dsp:txXfrm>
    </dsp:sp>
    <dsp:sp modelId="{20E48F43-B081-4576-B77D-C98BEFE010AA}">
      <dsp:nvSpPr>
        <dsp:cNvPr id="0" name=""/>
        <dsp:cNvSpPr/>
      </dsp:nvSpPr>
      <dsp:spPr>
        <a:xfrm>
          <a:off x="0" y="289394"/>
          <a:ext cx="695482" cy="274659"/>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3410" y="302804"/>
        <a:ext cx="668662" cy="261249"/>
      </dsp:txXfrm>
    </dsp:sp>
    <dsp:sp modelId="{0D0F3F31-C825-4795-BCBE-D677066585E8}">
      <dsp:nvSpPr>
        <dsp:cNvPr id="0" name=""/>
        <dsp:cNvSpPr/>
      </dsp:nvSpPr>
      <dsp:spPr>
        <a:xfrm>
          <a:off x="695482" y="577786"/>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577786"/>
        <a:ext cx="1979448" cy="274659"/>
      </dsp:txXfrm>
    </dsp:sp>
    <dsp:sp modelId="{0F661122-FF5C-41FD-8986-F2E25502D929}">
      <dsp:nvSpPr>
        <dsp:cNvPr id="0" name=""/>
        <dsp:cNvSpPr/>
      </dsp:nvSpPr>
      <dsp:spPr>
        <a:xfrm>
          <a:off x="0" y="577786"/>
          <a:ext cx="695482" cy="274659"/>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3410" y="591196"/>
        <a:ext cx="668662" cy="261249"/>
      </dsp:txXfrm>
    </dsp:sp>
    <dsp:sp modelId="{CDBE7ECF-F590-467D-B269-19ED3E4AF0C5}">
      <dsp:nvSpPr>
        <dsp:cNvPr id="0" name=""/>
        <dsp:cNvSpPr/>
      </dsp:nvSpPr>
      <dsp:spPr>
        <a:xfrm>
          <a:off x="695482" y="866179"/>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866179"/>
        <a:ext cx="1979448" cy="274659"/>
      </dsp:txXfrm>
    </dsp:sp>
    <dsp:sp modelId="{22BA5738-8198-414D-A6D5-D20E3D9E5F31}">
      <dsp:nvSpPr>
        <dsp:cNvPr id="0" name=""/>
        <dsp:cNvSpPr/>
      </dsp:nvSpPr>
      <dsp:spPr>
        <a:xfrm>
          <a:off x="0" y="866179"/>
          <a:ext cx="695482" cy="274659"/>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3410" y="879589"/>
        <a:ext cx="668662" cy="261249"/>
      </dsp:txXfrm>
    </dsp:sp>
    <dsp:sp modelId="{7B0FE066-775A-4625-8F94-A5E6F87DFCFF}">
      <dsp:nvSpPr>
        <dsp:cNvPr id="0" name=""/>
        <dsp:cNvSpPr/>
      </dsp:nvSpPr>
      <dsp:spPr>
        <a:xfrm>
          <a:off x="695482" y="1154571"/>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1154571"/>
        <a:ext cx="1979448" cy="274659"/>
      </dsp:txXfrm>
    </dsp:sp>
    <dsp:sp modelId="{1E9B5D5E-FC63-4918-B9D4-5C0D0210F2A5}">
      <dsp:nvSpPr>
        <dsp:cNvPr id="0" name=""/>
        <dsp:cNvSpPr/>
      </dsp:nvSpPr>
      <dsp:spPr>
        <a:xfrm>
          <a:off x="0" y="1154571"/>
          <a:ext cx="695482" cy="274659"/>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3410" y="1167981"/>
        <a:ext cx="668662" cy="261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Knowledge and Understanding. </a:t>
          </a:r>
          <a:br>
            <a:rPr lang="en-GB" sz="1400" b="1" kern="1200">
              <a:latin typeface="Ink Free"/>
            </a:rPr>
          </a:br>
          <a:endParaRPr lang="en-GB" sz="1400" b="1" kern="120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a:latin typeface="Ink Free"/>
            </a:rPr>
            <a:t>Independent learning.</a:t>
          </a:r>
          <a:endParaRPr lang="en-GB" b="0" kern="120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a:latin typeface="Ink Free"/>
            </a:rPr>
            <a:t>Skills.</a:t>
          </a:r>
        </a:p>
      </dsp:txBody>
      <dsp:txXfrm>
        <a:off x="0" y="3333890"/>
        <a:ext cx="3328473" cy="134330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02/09/2025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02/09/2025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3.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1.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13.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image" Target="../media/image1.png"/><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13.png"/><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image" Target="../media/image1.png"/><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8E-E87B-F61B-2CED-0148A40751A0}"/>
              </a:ext>
            </a:extLst>
          </p:cNvPr>
          <p:cNvSpPr>
            <a:spLocks noGrp="1"/>
          </p:cNvSpPr>
          <p:nvPr>
            <p:ph type="ctrTitle"/>
          </p:nvPr>
        </p:nvSpPr>
        <p:spPr>
          <a:xfrm>
            <a:off x="1524000" y="1777970"/>
            <a:ext cx="9144000" cy="2387600"/>
          </a:xfrm>
        </p:spPr>
        <p:txBody>
          <a:bodyPr>
            <a:normAutofit/>
          </a:bodyPr>
          <a:lstStyle/>
          <a:p>
            <a:r>
              <a:rPr lang="en-GB" sz="9600" b="1"/>
              <a:t>PE Unit Overviews</a:t>
            </a:r>
          </a:p>
        </p:txBody>
      </p:sp>
    </p:spTree>
    <p:extLst>
      <p:ext uri="{BB962C8B-B14F-4D97-AF65-F5344CB8AC3E}">
        <p14:creationId xmlns:p14="http://schemas.microsoft.com/office/powerpoint/2010/main" val="18265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PE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PE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PE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3E1D99-47A1-4322-73C2-B1F17751349E}"/>
              </a:ext>
            </a:extLst>
          </p:cNvPr>
          <p:cNvGraphicFramePr>
            <a:graphicFrameLocks noGrp="1"/>
          </p:cNvGraphicFramePr>
          <p:nvPr>
            <p:extLst>
              <p:ext uri="{D42A27DB-BD31-4B8C-83A1-F6EECF244321}">
                <p14:modId xmlns:p14="http://schemas.microsoft.com/office/powerpoint/2010/main" val="2976387792"/>
              </p:ext>
            </p:extLst>
          </p:nvPr>
        </p:nvGraphicFramePr>
        <p:xfrm>
          <a:off x="790754" y="1035170"/>
          <a:ext cx="10994552" cy="5303520"/>
        </p:xfrm>
        <a:graphic>
          <a:graphicData uri="http://schemas.openxmlformats.org/drawingml/2006/table">
            <a:tbl>
              <a:tblPr bandRow="1">
                <a:tableStyleId>{5C22544A-7EE6-4342-B048-85BDC9FD1C3A}</a:tableStyleId>
              </a:tblPr>
              <a:tblGrid>
                <a:gridCol w="2748638">
                  <a:extLst>
                    <a:ext uri="{9D8B030D-6E8A-4147-A177-3AD203B41FA5}">
                      <a16:colId xmlns:a16="http://schemas.microsoft.com/office/drawing/2014/main" val="186589405"/>
                    </a:ext>
                  </a:extLst>
                </a:gridCol>
                <a:gridCol w="2748638">
                  <a:extLst>
                    <a:ext uri="{9D8B030D-6E8A-4147-A177-3AD203B41FA5}">
                      <a16:colId xmlns:a16="http://schemas.microsoft.com/office/drawing/2014/main" val="906086557"/>
                    </a:ext>
                  </a:extLst>
                </a:gridCol>
                <a:gridCol w="2748638">
                  <a:extLst>
                    <a:ext uri="{9D8B030D-6E8A-4147-A177-3AD203B41FA5}">
                      <a16:colId xmlns:a16="http://schemas.microsoft.com/office/drawing/2014/main" val="3780806905"/>
                    </a:ext>
                  </a:extLst>
                </a:gridCol>
                <a:gridCol w="2748638">
                  <a:extLst>
                    <a:ext uri="{9D8B030D-6E8A-4147-A177-3AD203B41FA5}">
                      <a16:colId xmlns:a16="http://schemas.microsoft.com/office/drawing/2014/main" val="1525697936"/>
                    </a:ext>
                  </a:extLst>
                </a:gridCol>
              </a:tblGrid>
              <a:tr h="0">
                <a:tc>
                  <a:txBody>
                    <a:bodyPr/>
                    <a:lstStyle/>
                    <a:p>
                      <a:pPr algn="l">
                        <a:buNone/>
                      </a:pPr>
                      <a:r>
                        <a:rPr lang="en-US" b="1"/>
                        <a:t>Year Group</a:t>
                      </a:r>
                      <a:endParaRPr lang="en-US"/>
                    </a:p>
                  </a:txBody>
                  <a:tcPr>
                    <a:lnL>
                      <a:noFill/>
                    </a:lnL>
                    <a:lnR>
                      <a:noFill/>
                    </a:lnR>
                    <a:lnT>
                      <a:noFill/>
                    </a:lnT>
                    <a:lnB>
                      <a:noFill/>
                    </a:lnB>
                    <a:noFill/>
                  </a:tcPr>
                </a:tc>
                <a:tc>
                  <a:txBody>
                    <a:bodyPr/>
                    <a:lstStyle/>
                    <a:p>
                      <a:pPr algn="l">
                        <a:buNone/>
                      </a:pPr>
                      <a:r>
                        <a:rPr lang="en-US" b="1"/>
                        <a:t>Oracy Focus</a:t>
                      </a:r>
                      <a:r>
                        <a:rPr lang="en-US"/>
                        <a:t> (speaking &amp; listening skills)</a:t>
                      </a:r>
                    </a:p>
                  </a:txBody>
                  <a:tcPr>
                    <a:lnL>
                      <a:noFill/>
                    </a:lnL>
                    <a:lnR>
                      <a:noFill/>
                    </a:lnR>
                    <a:lnT>
                      <a:noFill/>
                    </a:lnT>
                    <a:lnB>
                      <a:noFill/>
                    </a:lnB>
                    <a:noFill/>
                  </a:tcPr>
                </a:tc>
                <a:tc>
                  <a:txBody>
                    <a:bodyPr/>
                    <a:lstStyle/>
                    <a:p>
                      <a:pPr algn="l">
                        <a:buNone/>
                      </a:pPr>
                      <a:r>
                        <a:rPr lang="en-US" b="1"/>
                        <a:t>Key Words / Vocabulary</a:t>
                      </a:r>
                      <a:endParaRPr lang="en-US"/>
                    </a:p>
                  </a:txBody>
                  <a:tcPr>
                    <a:lnL>
                      <a:noFill/>
                    </a:lnL>
                    <a:lnR>
                      <a:noFill/>
                    </a:lnR>
                    <a:lnT>
                      <a:noFill/>
                    </a:lnT>
                    <a:lnB>
                      <a:noFill/>
                    </a:lnB>
                    <a:noFill/>
                  </a:tcPr>
                </a:tc>
                <a:tc>
                  <a:txBody>
                    <a:bodyPr/>
                    <a:lstStyle/>
                    <a:p>
                      <a:pPr algn="l">
                        <a:buNone/>
                      </a:pPr>
                      <a:r>
                        <a:rPr lang="en-US" b="1"/>
                        <a:t>Progressive Task Example</a:t>
                      </a:r>
                      <a:endParaRPr lang="en-US"/>
                    </a:p>
                  </a:txBody>
                  <a:tcPr>
                    <a:lnL>
                      <a:noFill/>
                    </a:lnL>
                    <a:lnR>
                      <a:noFill/>
                    </a:lnR>
                    <a:lnT>
                      <a:noFill/>
                    </a:lnT>
                    <a:lnB>
                      <a:noFill/>
                    </a:lnB>
                    <a:noFill/>
                  </a:tcPr>
                </a:tc>
                <a:extLst>
                  <a:ext uri="{0D108BD9-81ED-4DB2-BD59-A6C34878D82A}">
                    <a16:rowId xmlns:a16="http://schemas.microsoft.com/office/drawing/2014/main" val="1431028437"/>
                  </a:ext>
                </a:extLst>
              </a:tr>
              <a:tr h="0">
                <a:tc>
                  <a:txBody>
                    <a:bodyPr/>
                    <a:lstStyle/>
                    <a:p>
                      <a:pPr algn="l">
                        <a:buNone/>
                      </a:pPr>
                      <a:r>
                        <a:rPr lang="en-US" b="1"/>
                        <a:t>Year 7</a:t>
                      </a:r>
                      <a:endParaRPr lang="en-US"/>
                    </a:p>
                  </a:txBody>
                  <a:tcPr>
                    <a:lnL>
                      <a:noFill/>
                    </a:lnL>
                    <a:lnR>
                      <a:noFill/>
                    </a:lnR>
                    <a:lnT>
                      <a:noFill/>
                    </a:lnT>
                    <a:lnB>
                      <a:noFill/>
                    </a:lnB>
                    <a:noFill/>
                  </a:tcPr>
                </a:tc>
                <a:tc>
                  <a:txBody>
                    <a:bodyPr/>
                    <a:lstStyle/>
                    <a:p>
                      <a:pPr algn="l">
                        <a:buNone/>
                      </a:pPr>
                      <a:r>
                        <a:rPr lang="en-US"/>
                        <a:t>Use simple, clear sentences to describe actions and explain choices. Listen to peers and repeat key ideas.</a:t>
                      </a:r>
                    </a:p>
                  </a:txBody>
                  <a:tcPr>
                    <a:lnL>
                      <a:noFill/>
                    </a:lnL>
                    <a:lnR>
                      <a:noFill/>
                    </a:lnR>
                    <a:lnT>
                      <a:noFill/>
                    </a:lnT>
                    <a:lnB>
                      <a:noFill/>
                    </a:lnB>
                    <a:noFill/>
                  </a:tcPr>
                </a:tc>
                <a:tc>
                  <a:txBody>
                    <a:bodyPr/>
                    <a:lstStyle/>
                    <a:p>
                      <a:pPr algn="l">
                        <a:buNone/>
                      </a:pPr>
                      <a:r>
                        <a:rPr lang="en-US" i="1"/>
                        <a:t>Pass, defend, attack, warm-up, cool-down, fitness, teamwork, space, movement</a:t>
                      </a:r>
                      <a:endParaRPr lang="en-US"/>
                    </a:p>
                  </a:txBody>
                  <a:tcPr>
                    <a:lnL>
                      <a:noFill/>
                    </a:lnL>
                    <a:lnR>
                      <a:noFill/>
                    </a:lnR>
                    <a:lnT>
                      <a:noFill/>
                    </a:lnT>
                    <a:lnB>
                      <a:noFill/>
                    </a:lnB>
                    <a:noFill/>
                  </a:tcPr>
                </a:tc>
                <a:tc>
                  <a:txBody>
                    <a:bodyPr/>
                    <a:lstStyle/>
                    <a:p>
                      <a:pPr algn="l">
                        <a:buNone/>
                      </a:pPr>
                      <a:r>
                        <a:rPr lang="en-US"/>
                        <a:t>Pupils describe the rules of a game in pairs, using key words to explain what they are doing.</a:t>
                      </a:r>
                    </a:p>
                  </a:txBody>
                  <a:tcPr>
                    <a:lnL>
                      <a:noFill/>
                    </a:lnL>
                    <a:lnR>
                      <a:noFill/>
                    </a:lnR>
                    <a:lnT>
                      <a:noFill/>
                    </a:lnT>
                    <a:lnB>
                      <a:noFill/>
                    </a:lnB>
                    <a:noFill/>
                  </a:tcPr>
                </a:tc>
                <a:extLst>
                  <a:ext uri="{0D108BD9-81ED-4DB2-BD59-A6C34878D82A}">
                    <a16:rowId xmlns:a16="http://schemas.microsoft.com/office/drawing/2014/main" val="247043206"/>
                  </a:ext>
                </a:extLst>
              </a:tr>
              <a:tr h="0">
                <a:tc>
                  <a:txBody>
                    <a:bodyPr/>
                    <a:lstStyle/>
                    <a:p>
                      <a:pPr algn="l">
                        <a:buNone/>
                      </a:pPr>
                      <a:r>
                        <a:rPr lang="en-US" b="1"/>
                        <a:t>Year 8</a:t>
                      </a:r>
                      <a:endParaRPr lang="en-US"/>
                    </a:p>
                  </a:txBody>
                  <a:tcPr>
                    <a:lnL>
                      <a:noFill/>
                    </a:lnL>
                    <a:lnR>
                      <a:noFill/>
                    </a:lnR>
                    <a:lnT>
                      <a:noFill/>
                    </a:lnT>
                    <a:lnB>
                      <a:noFill/>
                    </a:lnB>
                    <a:noFill/>
                  </a:tcPr>
                </a:tc>
                <a:tc>
                  <a:txBody>
                    <a:bodyPr/>
                    <a:lstStyle/>
                    <a:p>
                      <a:pPr algn="l">
                        <a:buNone/>
                      </a:pPr>
                      <a:r>
                        <a:rPr lang="en-US"/>
                        <a:t>Begin to justify decisions and give feedback to peers using correct terminology. Use extended sentences.</a:t>
                      </a:r>
                    </a:p>
                  </a:txBody>
                  <a:tcPr>
                    <a:lnL>
                      <a:noFill/>
                    </a:lnL>
                    <a:lnR>
                      <a:noFill/>
                    </a:lnR>
                    <a:lnT>
                      <a:noFill/>
                    </a:lnT>
                    <a:lnB>
                      <a:noFill/>
                    </a:lnB>
                    <a:noFill/>
                  </a:tcPr>
                </a:tc>
                <a:tc>
                  <a:txBody>
                    <a:bodyPr/>
                    <a:lstStyle/>
                    <a:p>
                      <a:pPr algn="l">
                        <a:buNone/>
                      </a:pPr>
                      <a:r>
                        <a:rPr lang="en-US" i="1"/>
                        <a:t>Agility, coordination, accuracy, balance, strength, speed, tactics, strategy, communication</a:t>
                      </a:r>
                      <a:endParaRPr lang="en-US"/>
                    </a:p>
                  </a:txBody>
                  <a:tcPr>
                    <a:lnL>
                      <a:noFill/>
                    </a:lnL>
                    <a:lnR>
                      <a:noFill/>
                    </a:lnR>
                    <a:lnT>
                      <a:noFill/>
                    </a:lnT>
                    <a:lnB>
                      <a:noFill/>
                    </a:lnB>
                    <a:noFill/>
                  </a:tcPr>
                </a:tc>
                <a:tc>
                  <a:txBody>
                    <a:bodyPr/>
                    <a:lstStyle/>
                    <a:p>
                      <a:pPr algn="l">
                        <a:buNone/>
                      </a:pPr>
                      <a:r>
                        <a:rPr lang="en-US"/>
                        <a:t>In small groups, pupils explain the tactics used in a game, giving feedback with at least three subject-specific terms.</a:t>
                      </a:r>
                    </a:p>
                  </a:txBody>
                  <a:tcPr>
                    <a:lnL>
                      <a:noFill/>
                    </a:lnL>
                    <a:lnR>
                      <a:noFill/>
                    </a:lnR>
                    <a:lnT>
                      <a:noFill/>
                    </a:lnT>
                    <a:lnB>
                      <a:noFill/>
                    </a:lnB>
                    <a:noFill/>
                  </a:tcPr>
                </a:tc>
                <a:extLst>
                  <a:ext uri="{0D108BD9-81ED-4DB2-BD59-A6C34878D82A}">
                    <a16:rowId xmlns:a16="http://schemas.microsoft.com/office/drawing/2014/main" val="1204312826"/>
                  </a:ext>
                </a:extLst>
              </a:tr>
              <a:tr h="0">
                <a:tc>
                  <a:txBody>
                    <a:bodyPr/>
                    <a:lstStyle/>
                    <a:p>
                      <a:pPr algn="l">
                        <a:buNone/>
                      </a:pPr>
                      <a:r>
                        <a:rPr lang="en-US" b="1"/>
                        <a:t>Year 9</a:t>
                      </a:r>
                      <a:endParaRPr lang="en-US"/>
                    </a:p>
                  </a:txBody>
                  <a:tcPr>
                    <a:lnL>
                      <a:noFill/>
                    </a:lnL>
                    <a:lnR>
                      <a:noFill/>
                    </a:lnR>
                    <a:lnT>
                      <a:noFill/>
                    </a:lnT>
                    <a:lnB>
                      <a:noFill/>
                    </a:lnB>
                    <a:noFill/>
                  </a:tcPr>
                </a:tc>
                <a:tc>
                  <a:txBody>
                    <a:bodyPr/>
                    <a:lstStyle/>
                    <a:p>
                      <a:pPr algn="l">
                        <a:buNone/>
                      </a:pPr>
                      <a:r>
                        <a:rPr lang="en-US"/>
                        <a:t>Lead discussions, debates or team talks, using precise vocabulary. Evaluate performance and suggest improvements with evidence.</a:t>
                      </a:r>
                    </a:p>
                  </a:txBody>
                  <a:tcPr>
                    <a:lnL>
                      <a:noFill/>
                    </a:lnL>
                    <a:lnR>
                      <a:noFill/>
                    </a:lnR>
                    <a:lnT>
                      <a:noFill/>
                    </a:lnT>
                    <a:lnB>
                      <a:noFill/>
                    </a:lnB>
                    <a:noFill/>
                  </a:tcPr>
                </a:tc>
                <a:tc>
                  <a:txBody>
                    <a:bodyPr/>
                    <a:lstStyle/>
                    <a:p>
                      <a:pPr algn="l">
                        <a:buNone/>
                      </a:pPr>
                      <a:r>
                        <a:rPr lang="en-US" i="1"/>
                        <a:t>Cardiovascular endurance, muscular endurance, flexibility, power, reaction time, resilience, leadership, evaluation</a:t>
                      </a:r>
                      <a:endParaRPr lang="en-US"/>
                    </a:p>
                  </a:txBody>
                  <a:tcPr>
                    <a:lnL>
                      <a:noFill/>
                    </a:lnL>
                    <a:lnR>
                      <a:noFill/>
                    </a:lnR>
                    <a:lnT>
                      <a:noFill/>
                    </a:lnT>
                    <a:lnB>
                      <a:noFill/>
                    </a:lnB>
                    <a:noFill/>
                  </a:tcPr>
                </a:tc>
                <a:tc>
                  <a:txBody>
                    <a:bodyPr/>
                    <a:lstStyle/>
                    <a:p>
                      <a:pPr algn="l">
                        <a:buNone/>
                      </a:pPr>
                      <a:r>
                        <a:rPr lang="en-US"/>
                        <a:t>Pupils deliver a mini-coaching session, explaining techniques, giving constructive feedback, and </a:t>
                      </a:r>
                      <a:r>
                        <a:rPr lang="en-US" err="1"/>
                        <a:t>summarising</a:t>
                      </a:r>
                      <a:r>
                        <a:rPr lang="en-US"/>
                        <a:t> improvements using advanced vocabulary.</a:t>
                      </a:r>
                    </a:p>
                  </a:txBody>
                  <a:tcPr>
                    <a:lnL>
                      <a:noFill/>
                    </a:lnL>
                    <a:lnR>
                      <a:noFill/>
                    </a:lnR>
                    <a:lnT>
                      <a:noFill/>
                    </a:lnT>
                    <a:lnB>
                      <a:noFill/>
                    </a:lnB>
                    <a:noFill/>
                  </a:tcPr>
                </a:tc>
                <a:extLst>
                  <a:ext uri="{0D108BD9-81ED-4DB2-BD59-A6C34878D82A}">
                    <a16:rowId xmlns:a16="http://schemas.microsoft.com/office/drawing/2014/main" val="3560362636"/>
                  </a:ext>
                </a:extLst>
              </a:tr>
            </a:tbl>
          </a:graphicData>
        </a:graphic>
      </p:graphicFrame>
      <p:sp>
        <p:nvSpPr>
          <p:cNvPr id="5" name="TextBox 4">
            <a:extLst>
              <a:ext uri="{FF2B5EF4-FFF2-40B4-BE49-F238E27FC236}">
                <a16:creationId xmlns:a16="http://schemas.microsoft.com/office/drawing/2014/main" id="{368C32CE-7785-D46B-835A-2489F7A03C04}"/>
              </a:ext>
            </a:extLst>
          </p:cNvPr>
          <p:cNvSpPr txBox="1"/>
          <p:nvPr/>
        </p:nvSpPr>
        <p:spPr>
          <a:xfrm>
            <a:off x="1058173" y="238663"/>
            <a:ext cx="888233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Oracy &amp; Key Words in Physical Education (Progression)</a:t>
            </a:r>
          </a:p>
          <a:p>
            <a:endParaRPr lang="en-US"/>
          </a:p>
        </p:txBody>
      </p:sp>
    </p:spTree>
    <p:extLst>
      <p:ext uri="{BB962C8B-B14F-4D97-AF65-F5344CB8AC3E}">
        <p14:creationId xmlns:p14="http://schemas.microsoft.com/office/powerpoint/2010/main" val="1117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E324EF1-D45C-C9D1-AAAA-DD78BE69DC0F}"/>
              </a:ext>
            </a:extLst>
          </p:cNvPr>
          <p:cNvGraphicFramePr>
            <a:graphicFrameLocks noGrp="1"/>
          </p:cNvGraphicFramePr>
          <p:nvPr>
            <p:extLst>
              <p:ext uri="{D42A27DB-BD31-4B8C-83A1-F6EECF244321}">
                <p14:modId xmlns:p14="http://schemas.microsoft.com/office/powerpoint/2010/main" val="2431644379"/>
              </p:ext>
            </p:extLst>
          </p:nvPr>
        </p:nvGraphicFramePr>
        <p:xfrm>
          <a:off x="992037" y="1466490"/>
          <a:ext cx="10636896" cy="4670665"/>
        </p:xfrm>
        <a:graphic>
          <a:graphicData uri="http://schemas.openxmlformats.org/drawingml/2006/table">
            <a:tbl>
              <a:tblPr bandRow="1">
                <a:tableStyleId>{5C22544A-7EE6-4342-B048-85BDC9FD1C3A}</a:tableStyleId>
              </a:tblPr>
              <a:tblGrid>
                <a:gridCol w="2659224">
                  <a:extLst>
                    <a:ext uri="{9D8B030D-6E8A-4147-A177-3AD203B41FA5}">
                      <a16:colId xmlns:a16="http://schemas.microsoft.com/office/drawing/2014/main" val="2819917741"/>
                    </a:ext>
                  </a:extLst>
                </a:gridCol>
                <a:gridCol w="2659224">
                  <a:extLst>
                    <a:ext uri="{9D8B030D-6E8A-4147-A177-3AD203B41FA5}">
                      <a16:colId xmlns:a16="http://schemas.microsoft.com/office/drawing/2014/main" val="2183636512"/>
                    </a:ext>
                  </a:extLst>
                </a:gridCol>
                <a:gridCol w="2659224">
                  <a:extLst>
                    <a:ext uri="{9D8B030D-6E8A-4147-A177-3AD203B41FA5}">
                      <a16:colId xmlns:a16="http://schemas.microsoft.com/office/drawing/2014/main" val="911862023"/>
                    </a:ext>
                  </a:extLst>
                </a:gridCol>
                <a:gridCol w="2659224">
                  <a:extLst>
                    <a:ext uri="{9D8B030D-6E8A-4147-A177-3AD203B41FA5}">
                      <a16:colId xmlns:a16="http://schemas.microsoft.com/office/drawing/2014/main" val="2050056078"/>
                    </a:ext>
                  </a:extLst>
                </a:gridCol>
              </a:tblGrid>
              <a:tr h="410490">
                <a:tc>
                  <a:txBody>
                    <a:bodyPr/>
                    <a:lstStyle/>
                    <a:p>
                      <a:pPr>
                        <a:buNone/>
                      </a:pPr>
                      <a:r>
                        <a:rPr lang="en-US" b="1"/>
                        <a:t>Year Group</a:t>
                      </a:r>
                      <a:endParaRPr lang="en-US"/>
                    </a:p>
                  </a:txBody>
                  <a:tcPr anchor="ctr">
                    <a:lnL>
                      <a:noFill/>
                    </a:lnL>
                    <a:lnR>
                      <a:noFill/>
                    </a:lnR>
                    <a:lnT>
                      <a:noFill/>
                    </a:lnT>
                    <a:lnB>
                      <a:noFill/>
                    </a:lnB>
                    <a:noFill/>
                  </a:tcPr>
                </a:tc>
                <a:tc>
                  <a:txBody>
                    <a:bodyPr/>
                    <a:lstStyle/>
                    <a:p>
                      <a:pPr>
                        <a:buNone/>
                      </a:pPr>
                      <a:r>
                        <a:rPr lang="en-US" b="1"/>
                        <a:t>Numeracy Focus</a:t>
                      </a:r>
                      <a:endParaRPr lang="en-US"/>
                    </a:p>
                  </a:txBody>
                  <a:tcPr anchor="ctr">
                    <a:lnL>
                      <a:noFill/>
                    </a:lnL>
                    <a:lnR>
                      <a:noFill/>
                    </a:lnR>
                    <a:lnT>
                      <a:noFill/>
                    </a:lnT>
                    <a:lnB>
                      <a:noFill/>
                    </a:lnB>
                    <a:noFill/>
                  </a:tcPr>
                </a:tc>
                <a:tc>
                  <a:txBody>
                    <a:bodyPr/>
                    <a:lstStyle/>
                    <a:p>
                      <a:pPr>
                        <a:buNone/>
                      </a:pPr>
                      <a:r>
                        <a:rPr lang="en-US" b="1"/>
                        <a:t>Key Skills</a:t>
                      </a:r>
                      <a:endParaRPr lang="en-US"/>
                    </a:p>
                  </a:txBody>
                  <a:tcPr anchor="ctr">
                    <a:lnL>
                      <a:noFill/>
                    </a:lnL>
                    <a:lnR>
                      <a:noFill/>
                    </a:lnR>
                    <a:lnT>
                      <a:noFill/>
                    </a:lnT>
                    <a:lnB>
                      <a:noFill/>
                    </a:lnB>
                    <a:noFill/>
                  </a:tcPr>
                </a:tc>
                <a:tc>
                  <a:txBody>
                    <a:bodyPr/>
                    <a:lstStyle/>
                    <a:p>
                      <a:pPr>
                        <a:buNone/>
                      </a:pPr>
                      <a:r>
                        <a:rPr lang="en-US" b="1"/>
                        <a:t>Progressive Task Example</a:t>
                      </a:r>
                      <a:endParaRPr lang="en-US"/>
                    </a:p>
                  </a:txBody>
                  <a:tcPr anchor="ctr">
                    <a:lnL>
                      <a:noFill/>
                    </a:lnL>
                    <a:lnR>
                      <a:noFill/>
                    </a:lnR>
                    <a:lnT>
                      <a:noFill/>
                    </a:lnT>
                    <a:lnB>
                      <a:noFill/>
                    </a:lnB>
                    <a:noFill/>
                  </a:tcPr>
                </a:tc>
                <a:extLst>
                  <a:ext uri="{0D108BD9-81ED-4DB2-BD59-A6C34878D82A}">
                    <a16:rowId xmlns:a16="http://schemas.microsoft.com/office/drawing/2014/main" val="2680152686"/>
                  </a:ext>
                </a:extLst>
              </a:tr>
              <a:tr h="1334095">
                <a:tc>
                  <a:txBody>
                    <a:bodyPr/>
                    <a:lstStyle/>
                    <a:p>
                      <a:pPr>
                        <a:buNone/>
                      </a:pPr>
                      <a:r>
                        <a:rPr lang="en-US" b="1"/>
                        <a:t>Year 7</a:t>
                      </a:r>
                      <a:endParaRPr lang="en-US"/>
                    </a:p>
                  </a:txBody>
                  <a:tcPr anchor="ctr">
                    <a:lnL>
                      <a:noFill/>
                    </a:lnL>
                    <a:lnR>
                      <a:noFill/>
                    </a:lnR>
                    <a:lnT>
                      <a:noFill/>
                    </a:lnT>
                    <a:lnB>
                      <a:noFill/>
                    </a:lnB>
                    <a:noFill/>
                  </a:tcPr>
                </a:tc>
                <a:tc>
                  <a:txBody>
                    <a:bodyPr/>
                    <a:lstStyle/>
                    <a:p>
                      <a:pPr>
                        <a:buNone/>
                      </a:pPr>
                      <a:r>
                        <a:rPr lang="en-US"/>
                        <a:t>Basic counting, measuring, and timing.</a:t>
                      </a:r>
                    </a:p>
                  </a:txBody>
                  <a:tcPr anchor="ctr">
                    <a:lnL>
                      <a:noFill/>
                    </a:lnL>
                    <a:lnR>
                      <a:noFill/>
                    </a:lnR>
                    <a:lnT>
                      <a:noFill/>
                    </a:lnT>
                    <a:lnB>
                      <a:noFill/>
                    </a:lnB>
                    <a:noFill/>
                  </a:tcPr>
                </a:tc>
                <a:tc>
                  <a:txBody>
                    <a:bodyPr/>
                    <a:lstStyle/>
                    <a:p>
                      <a:pPr>
                        <a:buNone/>
                      </a:pPr>
                      <a:r>
                        <a:rPr lang="en-US"/>
                        <a:t>- Counting repetitions</a:t>
                      </a:r>
                      <a:br>
                        <a:rPr lang="en-US"/>
                      </a:br>
                      <a:r>
                        <a:rPr lang="en-US"/>
                        <a:t>- Using stopwatches</a:t>
                      </a:r>
                      <a:br>
                        <a:rPr lang="en-US"/>
                      </a:br>
                      <a:r>
                        <a:rPr lang="en-US"/>
                        <a:t>- Measuring distance/height</a:t>
                      </a:r>
                    </a:p>
                  </a:txBody>
                  <a:tcPr anchor="ctr">
                    <a:lnL>
                      <a:noFill/>
                    </a:lnL>
                    <a:lnR>
                      <a:noFill/>
                    </a:lnR>
                    <a:lnT>
                      <a:noFill/>
                    </a:lnT>
                    <a:lnB>
                      <a:noFill/>
                    </a:lnB>
                    <a:noFill/>
                  </a:tcPr>
                </a:tc>
                <a:tc>
                  <a:txBody>
                    <a:bodyPr/>
                    <a:lstStyle/>
                    <a:p>
                      <a:pPr>
                        <a:buNone/>
                      </a:pPr>
                      <a:r>
                        <a:rPr lang="en-US"/>
                        <a:t>Pupils record how many passes are made in 1 minute, or measure how far they can throw a ball.</a:t>
                      </a:r>
                    </a:p>
                  </a:txBody>
                  <a:tcPr anchor="ctr">
                    <a:lnL>
                      <a:noFill/>
                    </a:lnL>
                    <a:lnR>
                      <a:noFill/>
                    </a:lnR>
                    <a:lnT>
                      <a:noFill/>
                    </a:lnT>
                    <a:lnB>
                      <a:noFill/>
                    </a:lnB>
                    <a:noFill/>
                  </a:tcPr>
                </a:tc>
                <a:extLst>
                  <a:ext uri="{0D108BD9-81ED-4DB2-BD59-A6C34878D82A}">
                    <a16:rowId xmlns:a16="http://schemas.microsoft.com/office/drawing/2014/main" val="2539479500"/>
                  </a:ext>
                </a:extLst>
              </a:tr>
              <a:tr h="1043330">
                <a:tc>
                  <a:txBody>
                    <a:bodyPr/>
                    <a:lstStyle/>
                    <a:p>
                      <a:pPr>
                        <a:buNone/>
                      </a:pPr>
                      <a:r>
                        <a:rPr lang="en-US" b="1"/>
                        <a:t>Year 8</a:t>
                      </a:r>
                      <a:endParaRPr lang="en-US"/>
                    </a:p>
                  </a:txBody>
                  <a:tcPr anchor="ctr">
                    <a:lnL>
                      <a:noFill/>
                    </a:lnL>
                    <a:lnR>
                      <a:noFill/>
                    </a:lnR>
                    <a:lnT>
                      <a:noFill/>
                    </a:lnT>
                    <a:lnB>
                      <a:noFill/>
                    </a:lnB>
                    <a:noFill/>
                  </a:tcPr>
                </a:tc>
                <a:tc>
                  <a:txBody>
                    <a:bodyPr/>
                    <a:lstStyle/>
                    <a:p>
                      <a:pPr>
                        <a:buNone/>
                      </a:pPr>
                      <a:r>
                        <a:rPr lang="en-US"/>
                        <a:t>Interpreting and comparing data.</a:t>
                      </a:r>
                    </a:p>
                  </a:txBody>
                  <a:tcPr anchor="ctr">
                    <a:lnL>
                      <a:noFill/>
                    </a:lnL>
                    <a:lnR>
                      <a:noFill/>
                    </a:lnR>
                    <a:lnT>
                      <a:noFill/>
                    </a:lnT>
                    <a:lnB>
                      <a:noFill/>
                    </a:lnB>
                    <a:noFill/>
                  </a:tcPr>
                </a:tc>
                <a:tc>
                  <a:txBody>
                    <a:bodyPr/>
                    <a:lstStyle/>
                    <a:p>
                      <a:pPr>
                        <a:buNone/>
                      </a:pPr>
                      <a:r>
                        <a:rPr lang="en-US"/>
                        <a:t>- Averages (mean)</a:t>
                      </a:r>
                      <a:br>
                        <a:rPr lang="en-US"/>
                      </a:br>
                      <a:r>
                        <a:rPr lang="en-US"/>
                        <a:t>- Simple percentages</a:t>
                      </a:r>
                      <a:br>
                        <a:rPr lang="en-US"/>
                      </a:br>
                      <a:r>
                        <a:rPr lang="en-US"/>
                        <a:t>- Reading tables/graphs</a:t>
                      </a:r>
                    </a:p>
                  </a:txBody>
                  <a:tcPr anchor="ctr">
                    <a:lnL>
                      <a:noFill/>
                    </a:lnL>
                    <a:lnR>
                      <a:noFill/>
                    </a:lnR>
                    <a:lnT>
                      <a:noFill/>
                    </a:lnT>
                    <a:lnB>
                      <a:noFill/>
                    </a:lnB>
                    <a:noFill/>
                  </a:tcPr>
                </a:tc>
                <a:tc>
                  <a:txBody>
                    <a:bodyPr/>
                    <a:lstStyle/>
                    <a:p>
                      <a:pPr>
                        <a:buNone/>
                      </a:pPr>
                      <a:r>
                        <a:rPr lang="en-US"/>
                        <a:t>Pupils time 3 sprints, calculate their average sprint time, and compare with peers’ results.</a:t>
                      </a:r>
                    </a:p>
                  </a:txBody>
                  <a:tcPr anchor="ctr">
                    <a:lnL>
                      <a:noFill/>
                    </a:lnL>
                    <a:lnR>
                      <a:noFill/>
                    </a:lnR>
                    <a:lnT>
                      <a:noFill/>
                    </a:lnT>
                    <a:lnB>
                      <a:noFill/>
                    </a:lnB>
                    <a:noFill/>
                  </a:tcPr>
                </a:tc>
                <a:extLst>
                  <a:ext uri="{0D108BD9-81ED-4DB2-BD59-A6C34878D82A}">
                    <a16:rowId xmlns:a16="http://schemas.microsoft.com/office/drawing/2014/main" val="532754020"/>
                  </a:ext>
                </a:extLst>
              </a:tr>
              <a:tr h="1676166">
                <a:tc>
                  <a:txBody>
                    <a:bodyPr/>
                    <a:lstStyle/>
                    <a:p>
                      <a:pPr>
                        <a:buNone/>
                      </a:pPr>
                      <a:r>
                        <a:rPr lang="en-US" b="1"/>
                        <a:t>Year 9</a:t>
                      </a:r>
                      <a:endParaRPr lang="en-US"/>
                    </a:p>
                  </a:txBody>
                  <a:tcPr anchor="ctr">
                    <a:lnL>
                      <a:noFill/>
                    </a:lnL>
                    <a:lnR>
                      <a:noFill/>
                    </a:lnR>
                    <a:lnT>
                      <a:noFill/>
                    </a:lnT>
                    <a:lnB>
                      <a:noFill/>
                    </a:lnB>
                    <a:noFill/>
                  </a:tcPr>
                </a:tc>
                <a:tc>
                  <a:txBody>
                    <a:bodyPr/>
                    <a:lstStyle/>
                    <a:p>
                      <a:pPr>
                        <a:buNone/>
                      </a:pPr>
                      <a:r>
                        <a:rPr lang="en-US"/>
                        <a:t>Applying data analysis to performance.</a:t>
                      </a:r>
                    </a:p>
                  </a:txBody>
                  <a:tcPr anchor="ctr">
                    <a:lnL>
                      <a:noFill/>
                    </a:lnL>
                    <a:lnR>
                      <a:noFill/>
                    </a:lnR>
                    <a:lnT>
                      <a:noFill/>
                    </a:lnT>
                    <a:lnB>
                      <a:noFill/>
                    </a:lnB>
                    <a:noFill/>
                  </a:tcPr>
                </a:tc>
                <a:tc>
                  <a:txBody>
                    <a:bodyPr/>
                    <a:lstStyle/>
                    <a:p>
                      <a:pPr>
                        <a:buNone/>
                      </a:pPr>
                      <a:r>
                        <a:rPr lang="en-US"/>
                        <a:t>- Speed = distance ÷ time</a:t>
                      </a:r>
                      <a:br>
                        <a:rPr lang="en-US"/>
                      </a:br>
                      <a:r>
                        <a:rPr lang="en-US"/>
                        <a:t>- Heart rate zones</a:t>
                      </a:r>
                      <a:br>
                        <a:rPr lang="en-US"/>
                      </a:br>
                      <a:r>
                        <a:rPr lang="en-US"/>
                        <a:t>- Percentages for improvement</a:t>
                      </a:r>
                      <a:br>
                        <a:rPr lang="en-US"/>
                      </a:br>
                      <a:r>
                        <a:rPr lang="en-US"/>
                        <a:t>- Interpreting line/bar graphs</a:t>
                      </a:r>
                    </a:p>
                  </a:txBody>
                  <a:tcPr anchor="ctr">
                    <a:lnL>
                      <a:noFill/>
                    </a:lnL>
                    <a:lnR>
                      <a:noFill/>
                    </a:lnR>
                    <a:lnT>
                      <a:noFill/>
                    </a:lnT>
                    <a:lnB>
                      <a:noFill/>
                    </a:lnB>
                    <a:noFill/>
                  </a:tcPr>
                </a:tc>
                <a:tc>
                  <a:txBody>
                    <a:bodyPr/>
                    <a:lstStyle/>
                    <a:p>
                      <a:pPr>
                        <a:buNone/>
                      </a:pPr>
                      <a:r>
                        <a:rPr lang="en-US"/>
                        <a:t>Pupils record heart rates before/after exercise, calculate percentage increase, and present results on a graph to evaluate fitness levels.</a:t>
                      </a:r>
                    </a:p>
                  </a:txBody>
                  <a:tcPr anchor="ctr">
                    <a:lnL>
                      <a:noFill/>
                    </a:lnL>
                    <a:lnR>
                      <a:noFill/>
                    </a:lnR>
                    <a:lnT>
                      <a:noFill/>
                    </a:lnT>
                    <a:lnB>
                      <a:noFill/>
                    </a:lnB>
                    <a:noFill/>
                  </a:tcPr>
                </a:tc>
                <a:extLst>
                  <a:ext uri="{0D108BD9-81ED-4DB2-BD59-A6C34878D82A}">
                    <a16:rowId xmlns:a16="http://schemas.microsoft.com/office/drawing/2014/main" val="1485387169"/>
                  </a:ext>
                </a:extLst>
              </a:tr>
            </a:tbl>
          </a:graphicData>
        </a:graphic>
      </p:graphicFrame>
      <p:sp>
        <p:nvSpPr>
          <p:cNvPr id="5" name="TextBox 4">
            <a:extLst>
              <a:ext uri="{FF2B5EF4-FFF2-40B4-BE49-F238E27FC236}">
                <a16:creationId xmlns:a16="http://schemas.microsoft.com/office/drawing/2014/main" id="{36F1BEC4-0445-C9C9-23DB-0BE0BBCCF335}"/>
              </a:ext>
            </a:extLst>
          </p:cNvPr>
          <p:cNvSpPr txBox="1"/>
          <p:nvPr/>
        </p:nvSpPr>
        <p:spPr>
          <a:xfrm>
            <a:off x="310551" y="238664"/>
            <a:ext cx="7300822"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Numeracy in Physical Education (Progression)</a:t>
            </a:r>
            <a:endParaRPr lang="en-US" sz="2800" b="1">
              <a:ea typeface="Calibri"/>
              <a:cs typeface="Calibri"/>
            </a:endParaRPr>
          </a:p>
          <a:p>
            <a:endParaRPr lang="en-US"/>
          </a:p>
        </p:txBody>
      </p:sp>
    </p:spTree>
    <p:extLst>
      <p:ext uri="{BB962C8B-B14F-4D97-AF65-F5344CB8AC3E}">
        <p14:creationId xmlns:p14="http://schemas.microsoft.com/office/powerpoint/2010/main" val="2942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A249-1582-822A-3767-E77B00C57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6A192-9D91-AE79-209A-34C2FCA40E64}"/>
              </a:ext>
            </a:extLst>
          </p:cNvPr>
          <p:cNvSpPr>
            <a:spLocks noGrp="1"/>
          </p:cNvSpPr>
          <p:nvPr>
            <p:ph type="title"/>
          </p:nvPr>
        </p:nvSpPr>
        <p:spPr>
          <a:xfrm>
            <a:off x="4548277" y="132213"/>
            <a:ext cx="3095445" cy="2024392"/>
          </a:xfrm>
        </p:spPr>
        <p:txBody>
          <a:bodyPr>
            <a:normAutofit/>
          </a:bodyPr>
          <a:lstStyle/>
          <a:p>
            <a:pPr algn="ctr"/>
            <a:r>
              <a:rPr lang="en-GB" sz="8800" b="1"/>
              <a:t>Year 9 </a:t>
            </a:r>
          </a:p>
        </p:txBody>
      </p:sp>
    </p:spTree>
    <p:extLst>
      <p:ext uri="{BB962C8B-B14F-4D97-AF65-F5344CB8AC3E}">
        <p14:creationId xmlns:p14="http://schemas.microsoft.com/office/powerpoint/2010/main" val="212668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4FC49-99D5-4EA5-D108-08CA319B61BE}"/>
              </a:ext>
            </a:extLst>
          </p:cNvPr>
          <p:cNvPicPr>
            <a:picLocks noChangeAspect="1"/>
          </p:cNvPicPr>
          <p:nvPr/>
        </p:nvPicPr>
        <p:blipFill>
          <a:blip r:embed="rId2"/>
          <a:srcRect l="29788" t="32579" r="30589" b="14591"/>
          <a:stretch>
            <a:fillRect/>
          </a:stretch>
        </p:blipFill>
        <p:spPr>
          <a:xfrm>
            <a:off x="1480868" y="-64698"/>
            <a:ext cx="9230264" cy="6922698"/>
          </a:xfrm>
          <a:prstGeom prst="rect">
            <a:avLst/>
          </a:prstGeom>
        </p:spPr>
      </p:pic>
    </p:spTree>
    <p:extLst>
      <p:ext uri="{BB962C8B-B14F-4D97-AF65-F5344CB8AC3E}">
        <p14:creationId xmlns:p14="http://schemas.microsoft.com/office/powerpoint/2010/main" val="374851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Subject: PE</a:t>
            </a:r>
          </a:p>
          <a:p>
            <a:r>
              <a:rPr lang="en-GB" sz="2286" b="1">
                <a:solidFill>
                  <a:srgbClr val="002060"/>
                </a:solidFill>
                <a:latin typeface="Malgun Gothic" panose="020B0503020000020004" pitchFamily="34" charset="-127"/>
                <a:ea typeface="Malgun Gothic" panose="020B0503020000020004" pitchFamily="34" charset="-127"/>
              </a:rPr>
              <a:t>Overview of Topics</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90743370"/>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a:solidFill>
                            <a:srgbClr val="002060"/>
                          </a:solidFill>
                          <a:latin typeface="Malgun Gothic" panose="020B0503020000020004" pitchFamily="34" charset="-127"/>
                          <a:ea typeface="Malgun Gothic" panose="020B0503020000020004" pitchFamily="34" charset="-127"/>
                        </a:rPr>
                        <a:t>Creative/ Swimming</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Teams Games/Fitness</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a:solidFill>
                            <a:srgbClr val="002060"/>
                          </a:solidFill>
                          <a:latin typeface="Malgun Gothic" panose="020B0503020000020004" pitchFamily="34" charset="-127"/>
                          <a:ea typeface="Malgun Gothic" panose="020B0503020000020004" pitchFamily="34" charset="-127"/>
                        </a:rPr>
                        <a:t>Creative/ Swimming</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Teams Games/Fitness</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a:solidFill>
                            <a:srgbClr val="002060"/>
                          </a:solidFill>
                          <a:latin typeface="Malgun Gothic" panose="020B0503020000020004" pitchFamily="34" charset="-127"/>
                          <a:ea typeface="Malgun Gothic" panose="020B0503020000020004" pitchFamily="34" charset="-127"/>
                        </a:rPr>
                        <a:t>Creative/ Swimming</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Teams Games/Fitness</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a:solidFill>
                            <a:srgbClr val="002060"/>
                          </a:solidFill>
                          <a:latin typeface="Malgun Gothic" panose="020B0503020000020004" pitchFamily="34" charset="-127"/>
                          <a:ea typeface="Malgun Gothic" panose="020B0503020000020004" pitchFamily="34" charset="-127"/>
                        </a:rPr>
                        <a:t>Teams Games</a:t>
                      </a:r>
                    </a:p>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 and fitness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a:solidFill>
                            <a:srgbClr val="002060"/>
                          </a:solidFill>
                          <a:latin typeface="Malgun Gothic" panose="020B0503020000020004" pitchFamily="34" charset="-127"/>
                          <a:ea typeface="Malgun Gothic" panose="020B0503020000020004" pitchFamily="34" charset="-127"/>
                        </a:rPr>
                        <a:t>Teams Games</a:t>
                      </a:r>
                    </a:p>
                  </a:txBody>
                  <a:tcPr marL="65314" marR="65314" marT="32657" marB="32657"/>
                </a:tc>
                <a:tc>
                  <a:txBody>
                    <a:bodyPr/>
                    <a:lstStyle/>
                    <a:p>
                      <a:pPr lvl="0">
                        <a:buNone/>
                      </a:pPr>
                      <a:r>
                        <a:rPr lang="en-GB" sz="1300" b="0">
                          <a:solidFill>
                            <a:srgbClr val="002060"/>
                          </a:solidFill>
                          <a:latin typeface="Malgun Gothic" panose="020B0503020000020004" pitchFamily="34" charset="-127"/>
                          <a:ea typeface="Malgun Gothic" panose="020B0503020000020004" pitchFamily="34" charset="-127"/>
                        </a:rPr>
                        <a:t>Fitness</a:t>
                      </a:r>
                      <a:endParaRPr lang="en-US" sz="1300"/>
                    </a:p>
                  </a:txBody>
                  <a:tcPr marL="65314" marR="65314" marT="32657" marB="32657"/>
                </a:tc>
                <a:tc>
                  <a:txBody>
                    <a:bodyPr/>
                    <a:lstStyle/>
                    <a:p>
                      <a:pPr lvl="0">
                        <a:buNone/>
                      </a:pPr>
                      <a:r>
                        <a:rPr lang="en-GB" sz="1300" b="0">
                          <a:solidFill>
                            <a:srgbClr val="002060"/>
                          </a:solidFill>
                          <a:latin typeface="Malgun Gothic" panose="020B0503020000020004" pitchFamily="34" charset="-127"/>
                          <a:ea typeface="Malgun Gothic" panose="020B0503020000020004" pitchFamily="34" charset="-127"/>
                        </a:rPr>
                        <a:t>Fitness</a:t>
                      </a:r>
                      <a:endParaRPr lang="en-US" sz="1300"/>
                    </a:p>
                  </a:txBody>
                  <a:tcPr marL="65314" marR="65314" marT="32657" marB="32657"/>
                </a:tc>
                <a:tc>
                  <a:txBody>
                    <a:bodyPr/>
                    <a:lstStyle/>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0">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Health &amp; Fitness</a:t>
            </a:r>
            <a:endParaRPr lang="en-GB" sz="1143" b="1">
              <a:latin typeface="Ink Free" panose="03080402000500000000" pitchFamily="66" charset="0"/>
            </a:endParaRPr>
          </a:p>
          <a:p>
            <a:r>
              <a:rPr lang="en-GB" sz="1143" b="1">
                <a:latin typeface="Ink Free"/>
              </a:rPr>
              <a:t>Key Question: </a:t>
            </a:r>
            <a:r>
              <a:rPr lang="es-ES" sz="1143" b="1">
                <a:latin typeface="Ink Free"/>
              </a:rPr>
              <a:t> </a:t>
            </a:r>
            <a:endParaRPr lang="en-GB" sz="1143" b="1">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mn-lt"/>
                <a:cs typeface="+mn-lt"/>
              </a:rPr>
              <a:t>IIn this unit, pupils will extend their understanding of how exercise influences physical health, fitness, and overall wellbeing, with a focus on long-term lifestyle management. Year 9 activities may include advanced cross country running, competitive swimming, high-intensity circuit training, and varied fitness challenges targeting cardiovascular endurance, muscular strength, flexibility, power, and agility. Pupils will critically explore the physiological and psychological adaptations the body undergoes in response to different training methods. They will develop skills to design and implement effective warm-ups and cool-downs tailored to specific activities and understand the principles of safe, efficient, and progressive training. This unit encourages pupils to cultivate self-discipline, leadership, and a lifelong commitment to physical fitness and healthy living.</a:t>
            </a:r>
            <a:r>
              <a:rPr lang="en-GB" sz="786"/>
              <a:t>                                                                                                </a:t>
            </a:r>
            <a:r>
              <a:rPr lang="en-GB" sz="786" b="1">
                <a:solidFill>
                  <a:schemeClr val="bg1"/>
                </a:solidFill>
              </a:rPr>
              <a:t>Lesson objective</a:t>
            </a:r>
            <a:endParaRPr lang="en-GB" sz="786">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Muscular strength, power, muscular endurance, training zones, aerobic, anaerobic.</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9739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a:latin typeface="Ink Free"/>
                        </a:rPr>
                        <a:t>Cross County</a:t>
                      </a:r>
                      <a:br>
                        <a:rPr lang="en-GB" sz="800" b="1">
                          <a:latin typeface="Ink Free"/>
                        </a:rPr>
                      </a:br>
                      <a:r>
                        <a:rPr lang="en-GB" sz="700" b="0" i="0" u="none" strike="noStrike" baseline="0" noProof="0">
                          <a:solidFill>
                            <a:srgbClr val="000000"/>
                          </a:solidFill>
                          <a:latin typeface="Ink Free"/>
                        </a:rPr>
                        <a:t>Can I use self-monitoring techniques, such as heart rate or perceived exertion, to regulate pace and enhance endurance during runs.</a:t>
                      </a:r>
                      <a:endParaRPr lang="en-GB" sz="1800"/>
                    </a:p>
                    <a:p>
                      <a:pPr lvl="0">
                        <a:buNone/>
                      </a:pPr>
                      <a:endParaRPr lang="en-GB" sz="700" b="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understand the science behind endurance training, including energy systems and recovery, and apply this knowledge to improve my performance.</a:t>
                      </a:r>
                      <a:endParaRPr lang="en-US" sz="1800"/>
                    </a:p>
                    <a:p>
                      <a:pPr marL="0" lvl="0" indent="0" algn="l">
                        <a:lnSpc>
                          <a:spcPct val="100000"/>
                        </a:lnSpc>
                        <a:buNone/>
                      </a:pPr>
                      <a:r>
                        <a:rPr lang="en-GB" sz="800" b="0" i="0" u="none" strike="noStrike" baseline="0" noProof="0">
                          <a:solidFill>
                            <a:srgbClr val="000000"/>
                          </a:solidFill>
                          <a:latin typeface="Calibri"/>
                        </a:rPr>
                        <a:t>I can use self-monitoring techniques, such as heart rate or perceived exertion, to regulate pace and enhance endurance during runs.</a:t>
                      </a:r>
                      <a:endParaRPr lang="en-GB" sz="1800"/>
                    </a:p>
                    <a:p>
                      <a:pPr lvl="0" algn="l">
                        <a:buNone/>
                      </a:pP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a:latin typeface="Ink Free"/>
                        </a:rPr>
                        <a:t>Fitness</a:t>
                      </a:r>
                    </a:p>
                    <a:p>
                      <a:pPr lvl="0">
                        <a:buNone/>
                      </a:pPr>
                      <a:r>
                        <a:rPr lang="en-GB" sz="700" b="0" i="0" u="none" strike="noStrike" noProof="0">
                          <a:solidFill>
                            <a:srgbClr val="000000"/>
                          </a:solidFill>
                          <a:latin typeface="Ink Free"/>
                        </a:rPr>
                        <a:t>Can I explain in detail the components of fitness and how they interrelate to influence athletic performance across a variety of sports?</a:t>
                      </a: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can design safe and effective training plans that incorporate varied exercises targeting multiple fitness components, adapting these plans based on progress and feedback.</a:t>
                      </a:r>
                      <a:endParaRPr lang="en-US" sz="1800"/>
                    </a:p>
                    <a:p>
                      <a:pPr marL="0" lvl="0" indent="0" algn="l">
                        <a:lnSpc>
                          <a:spcPct val="100000"/>
                        </a:lnSpc>
                        <a:buNone/>
                      </a:pPr>
                      <a:r>
                        <a:rPr lang="en-GB" sz="800" b="0" i="0" u="none" strike="noStrike" baseline="0" noProof="0">
                          <a:solidFill>
                            <a:srgbClr val="000000"/>
                          </a:solidFill>
                          <a:latin typeface="Calibri"/>
                        </a:rPr>
                        <a:t>I understand and can articulate the broader benefits of exercise on mental health, stress management, and social wellbeing, supporting a holistic approach to fitness.</a:t>
                      </a:r>
                      <a:endParaRPr lang="en-GB" sz="1800"/>
                    </a:p>
                    <a:p>
                      <a:pPr lvl="0" algn="l">
                        <a:buNone/>
                      </a:pPr>
                      <a:r>
                        <a:rPr lang="en-GB" sz="800" b="0" i="0" u="none" strike="noStrike" noProof="0">
                          <a:solidFill>
                            <a:srgbClr val="000000"/>
                          </a:solidFill>
                          <a:latin typeface="Calibri"/>
                        </a:rPr>
                        <a:t>.</a:t>
                      </a:r>
                      <a:endParaRPr lang="en-US" sz="1800"/>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a:latin typeface="Ink Free"/>
                        </a:rPr>
                        <a:t>Swimming</a:t>
                      </a:r>
                    </a:p>
                    <a:p>
                      <a:pPr lvl="0">
                        <a:buNone/>
                      </a:pPr>
                      <a:r>
                        <a:rPr lang="en-GB" sz="800" b="0" i="0" u="none" strike="noStrike" baseline="0" noProof="0">
                          <a:solidFill>
                            <a:srgbClr val="000000"/>
                          </a:solidFill>
                          <a:latin typeface="Ink Free"/>
                        </a:rPr>
                        <a:t>Can I perform, analyse, and refine the technical aspects of all competitive swimming strokes, including starts, turns, and finishes?</a:t>
                      </a:r>
                      <a:endParaRPr lang="en-GB" sz="1800"/>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demonstrate leadership in promoting water safety, including the ability to perform key life-saving skills and assist others in emergency situations.</a:t>
                      </a:r>
                      <a:endParaRPr lang="en-US" sz="1800"/>
                    </a:p>
                    <a:p>
                      <a:pPr marL="0" lvl="0" indent="0" algn="l">
                        <a:lnSpc>
                          <a:spcPct val="100000"/>
                        </a:lnSpc>
                        <a:buNone/>
                      </a:pPr>
                      <a:r>
                        <a:rPr lang="en-GB" sz="800" b="0" i="0" u="none" strike="noStrike" baseline="0" noProof="0">
                          <a:solidFill>
                            <a:srgbClr val="000000"/>
                          </a:solidFill>
                          <a:latin typeface="Calibri"/>
                        </a:rPr>
                        <a:t>I use video analysis and other feedback methods to critically evaluate my swimming technique and plan targeted improvements to enhance performance and endurance.</a:t>
                      </a:r>
                      <a:endParaRPr lang="en-GB" sz="1800"/>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have a well-developed understanding of how regular physical activity supports physical, mental, and emotional health, and I can explain how different types of training target specific aspects of fitness.</a:t>
            </a:r>
          </a:p>
          <a:p>
            <a:pPr>
              <a:buFont typeface="Arial"/>
              <a:buChar char="•"/>
            </a:pPr>
            <a:r>
              <a:rPr lang="en-GB" sz="714">
                <a:ea typeface="+mn-lt"/>
                <a:cs typeface="+mn-lt"/>
              </a:rPr>
              <a:t>I can confidently participate in and lead aspects of group fitness activities, showing initiative, adaptability, and the ability to support others in maintaining motivation and focus.</a:t>
            </a:r>
          </a:p>
          <a:p>
            <a:pPr>
              <a:buFont typeface="Arial"/>
              <a:buChar char="•"/>
            </a:pPr>
            <a:r>
              <a:rPr lang="en-GB" sz="714">
                <a:ea typeface="+mn-lt"/>
                <a:cs typeface="+mn-lt"/>
              </a:rPr>
              <a:t>I can analyse how the components of fitness—such as muscular strength, cardiovascular endurance, flexibility, agility, and power—combine to influence performance across different physical activities.</a:t>
            </a:r>
          </a:p>
          <a:p>
            <a:pPr>
              <a:buFont typeface="Arial"/>
              <a:buChar char="•"/>
            </a:pPr>
            <a:r>
              <a:rPr lang="en-GB" sz="714">
                <a:ea typeface="+mn-lt"/>
                <a:cs typeface="+mn-lt"/>
              </a:rPr>
              <a:t>I can design, implement, and evaluate a personal fitness plan, using a variety of training methods and data to track progress, make adjustments, and improve overall performance.</a:t>
            </a:r>
          </a:p>
          <a:p>
            <a:endParaRPr lang="en-GB" sz="714">
              <a:ea typeface="+mn-lt"/>
              <a:cs typeface="+mn-lt"/>
            </a:endParaRPr>
          </a:p>
          <a:p>
            <a:pPr>
              <a:buFont typeface="Arial"/>
              <a:buChar char="•"/>
            </a:pPr>
            <a:endParaRPr lang="en-GB" sz="714">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72688"/>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demonstrate confident and refined practical skills across a variety of fitness activities, showing control, accuracy, and an ability to follow complex instructions independently.</a:t>
            </a:r>
          </a:p>
          <a:p>
            <a:pPr>
              <a:buFont typeface="Arial"/>
              <a:buChar char="•"/>
            </a:pPr>
            <a:r>
              <a:rPr lang="en-GB" sz="714">
                <a:ea typeface="+mn-lt"/>
                <a:cs typeface="+mn-lt"/>
              </a:rPr>
              <a:t>I take full responsibility for preparing safely and working effectively in fitness tasks, applying knowledge of safe practice and risk assessment without needing supervision.</a:t>
            </a:r>
          </a:p>
          <a:p>
            <a:pPr>
              <a:buFont typeface="Arial"/>
              <a:buChar char="•"/>
            </a:pPr>
            <a:r>
              <a:rPr lang="en-GB" sz="714">
                <a:ea typeface="+mn-lt"/>
                <a:cs typeface="+mn-lt"/>
              </a:rPr>
              <a:t>I can adapt and apply advanced fitness techniques and movement skills to enhance my performance, and I understand how to modify exercises to suit different goals or contexts.</a:t>
            </a:r>
          </a:p>
          <a:p>
            <a:pPr>
              <a:buFont typeface="Arial"/>
              <a:buChar char="•"/>
            </a:pPr>
            <a:r>
              <a:rPr lang="en-GB" sz="714">
                <a:ea typeface="+mn-lt"/>
                <a:cs typeface="+mn-lt"/>
              </a:rPr>
              <a:t>I regularly evaluate my performance in detail, using feedback and fitness data to set challenging targets and make informed decisions about how to improve my overall fitness and effort.</a:t>
            </a:r>
          </a:p>
          <a:p>
            <a:endParaRPr lang="en-GB" sz="714">
              <a:ea typeface="+mn-lt"/>
              <a:cs typeface="+mn-lt"/>
            </a:endParaRPr>
          </a:p>
          <a:p>
            <a:pPr>
              <a:buFont typeface="Arial"/>
              <a:buChar char="•"/>
            </a:pPr>
            <a:endParaRPr lang="en-GB" sz="714">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831583"/>
            <a:ext cx="3249838"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571">
                <a:ea typeface="Calibri"/>
                <a:cs typeface="Calibri"/>
              </a:rPr>
              <a:t>I can </a:t>
            </a:r>
            <a:r>
              <a:rPr lang="en-GB" sz="571" err="1">
                <a:ea typeface="Calibri"/>
                <a:cs typeface="Calibri"/>
              </a:rPr>
              <a:t>analyze</a:t>
            </a:r>
            <a:r>
              <a:rPr lang="en-GB" sz="571">
                <a:ea typeface="Calibri"/>
                <a:cs typeface="Calibri"/>
              </a:rPr>
              <a:t> and discuss the complex physical, mental, and social benefits of consistent physical activity, including its role in preventing lifestyle-related diseases.</a:t>
            </a:r>
          </a:p>
          <a:p>
            <a:pPr>
              <a:buFont typeface="Arial"/>
              <a:buChar char="•"/>
            </a:pPr>
            <a:r>
              <a:rPr lang="en-GB" sz="571">
                <a:ea typeface="Calibri"/>
                <a:cs typeface="Calibri"/>
              </a:rPr>
              <a:t>I can critically assess a variety of exercise types and training methods, explaining how they develop specific fitness components such as anaerobic capacity, muscular power, agility, and flexibility, and how these relate to different sports and activities.</a:t>
            </a:r>
          </a:p>
          <a:p>
            <a:pPr>
              <a:buFont typeface="Arial"/>
              <a:buChar char="•"/>
            </a:pPr>
            <a:r>
              <a:rPr lang="en-GB" sz="571">
                <a:ea typeface="Calibri"/>
                <a:cs typeface="Calibri"/>
              </a:rPr>
              <a:t>I can use reflective questioning to integrate prior knowledge with advanced concepts such as periodization, psychological skills (e.g., focus, resilience), leadership roles, and motivation strategies in team and individual performance contexts.</a:t>
            </a:r>
          </a:p>
          <a:p>
            <a:pPr>
              <a:buFont typeface="Arial"/>
              <a:buChar char="•"/>
            </a:pPr>
            <a:r>
              <a:rPr lang="en-GB" sz="571">
                <a:ea typeface="Calibri"/>
                <a:cs typeface="Calibri"/>
              </a:rPr>
              <a:t>I can formulate detailed questions and provide evidence-based responses about how tailored training programs, exercise techniques, and sports science principles support specific performance goals and overall health optimization.</a:t>
            </a:r>
          </a:p>
          <a:p>
            <a:pPr>
              <a:buFont typeface="Arial"/>
              <a:buChar char="•"/>
            </a:pPr>
            <a:r>
              <a:rPr lang="en-GB" sz="571">
                <a:ea typeface="Calibri"/>
                <a:cs typeface="Calibri"/>
              </a:rPr>
              <a:t>I can independently design, implement, and evaluate personalized fitness and training plans, incorporating problem-solving to overcome performance barriers and promote long-term physical and mental wellbeing.</a:t>
            </a:r>
          </a:p>
          <a:p>
            <a:pPr>
              <a:buFont typeface="Arial"/>
              <a:buChar char="•"/>
            </a:pPr>
            <a:endParaRPr lang="en-GB" sz="571">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Describe what health and fitness is and why it is important in your daily life.</a:t>
            </a:r>
            <a:endParaRPr lang="en-US" sz="786">
              <a:ea typeface="Calibri"/>
              <a:cs typeface="Calibri"/>
            </a:endParaRPr>
          </a:p>
          <a:p>
            <a:pPr marL="204111" indent="-204111">
              <a:buFont typeface="Arial"/>
              <a:buChar char="•"/>
            </a:pPr>
            <a:r>
              <a:rPr lang="en-GB" sz="786">
                <a:ea typeface="+mn-lt"/>
                <a:cs typeface="+mn-lt"/>
              </a:rPr>
              <a:t>Demonstrate accurate performance technique and safety during a competitive scenario or skills activity.</a:t>
            </a:r>
            <a:endParaRPr lang="en-GB" sz="786">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area of learning.</a:t>
            </a:r>
          </a:p>
        </p:txBody>
      </p:sp>
    </p:spTree>
    <p:extLst>
      <p:ext uri="{BB962C8B-B14F-4D97-AF65-F5344CB8AC3E}">
        <p14:creationId xmlns:p14="http://schemas.microsoft.com/office/powerpoint/2010/main" val="201951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Striking &amp; Fielding</a:t>
            </a:r>
            <a:endParaRPr lang="en-GB" sz="1143" b="1">
              <a:latin typeface="Ink Free" panose="03080402000500000000" pitchFamily="66" charset="0"/>
            </a:endParaRPr>
          </a:p>
          <a:p>
            <a:r>
              <a:rPr lang="en-GB" sz="1143" b="1">
                <a:latin typeface="Ink Free"/>
              </a:rPr>
              <a:t>Key Question: </a:t>
            </a:r>
            <a:r>
              <a:rPr lang="es-ES" sz="1143" b="1">
                <a:latin typeface="Ink Free"/>
              </a:rPr>
              <a:t> </a:t>
            </a:r>
            <a:endParaRPr lang="en-GB" sz="1143" b="1">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14317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a:ea typeface="+mn-lt"/>
                <a:cs typeface="+mn-lt"/>
              </a:rPr>
              <a:t>Through games like rounders and cricket, students will refine their understanding of advanced rules, specialised fielding roles, and complex tactical thinking. They will take increased ownership of team responsibilities—such as bowler, backstop, batter, or fielder—and make strategic decisions based on gameplay, such as manipulating field placements or exploiting weaknesses in the opposition. Pupils will also enhance key teamwork qualities, including clear leadership, decision-making under pressure, reading the game, and adapting tactics confidently during play to influence the outcome.</a:t>
            </a:r>
            <a:endParaRPr lang="en-US" sz="1094">
              <a:ea typeface="+mn-lt"/>
              <a:cs typeface="+mn-lt"/>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92591"/>
            <a:ext cx="2742091"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Key Words</a:t>
            </a:r>
          </a:p>
          <a:p>
            <a:r>
              <a:rPr lang="en-GB" sz="1143">
                <a:latin typeface="Ink Free"/>
              </a:rPr>
              <a:t>Teamwork, communication, respect, rules, positions, tactics, batting, bowling, fielding, technique</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2072834"/>
          <a:ext cx="5270614" cy="31525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665514">
                <a:tc>
                  <a:txBody>
                    <a:bodyPr/>
                    <a:lstStyle/>
                    <a:p>
                      <a:r>
                        <a:rPr lang="en-GB" sz="800" b="1">
                          <a:latin typeface="Ink Free"/>
                        </a:rPr>
                        <a:t>Rounders/Softball</a:t>
                      </a:r>
                    </a:p>
                    <a:p>
                      <a:pPr marL="0" lvl="0" indent="0" algn="l">
                        <a:lnSpc>
                          <a:spcPct val="100000"/>
                        </a:lnSpc>
                        <a:spcBef>
                          <a:spcPts val="0"/>
                        </a:spcBef>
                        <a:spcAft>
                          <a:spcPts val="0"/>
                        </a:spcAft>
                        <a:buNone/>
                      </a:pPr>
                      <a:r>
                        <a:rPr lang="en-GB" sz="800" b="0" i="0" u="none" strike="noStrike" noProof="0"/>
                        <a:t>How can I refine my technique to increase both accuracy and power when batting under pressure?</a:t>
                      </a:r>
                      <a:endParaRPr lang="en-GB" sz="1800"/>
                    </a:p>
                    <a:p>
                      <a:pPr marL="0" lvl="0" indent="0" algn="l">
                        <a:lnSpc>
                          <a:spcPct val="100000"/>
                        </a:lnSpc>
                        <a:spcBef>
                          <a:spcPts val="0"/>
                        </a:spcBef>
                        <a:spcAft>
                          <a:spcPts val="0"/>
                        </a:spcAft>
                        <a:buNone/>
                      </a:pPr>
                      <a:r>
                        <a:rPr lang="en-GB" sz="800" b="0" i="0" u="none" strike="noStrike" noProof="0"/>
                        <a:t>What advanced techniques can I apply to bowl with greater control, consistency, and variation?</a:t>
                      </a:r>
                      <a:endParaRPr lang="en-GB" sz="1800"/>
                    </a:p>
                    <a:p>
                      <a:pPr marL="0" lvl="0" indent="0" algn="l">
                        <a:lnSpc>
                          <a:spcPct val="100000"/>
                        </a:lnSpc>
                        <a:spcBef>
                          <a:spcPts val="0"/>
                        </a:spcBef>
                        <a:spcAft>
                          <a:spcPts val="0"/>
                        </a:spcAft>
                        <a:buNone/>
                      </a:pPr>
                      <a:r>
                        <a:rPr lang="en-GB" sz="800" b="0" i="0" u="none" strike="noStrike" noProof="0"/>
                        <a:t>How can I analyse the field to make tactical decisions about where to place the ball when batting?</a:t>
                      </a:r>
                      <a:endParaRPr lang="en-GB" sz="1800"/>
                    </a:p>
                    <a:p>
                      <a:pPr marL="0" lvl="0" indent="0" algn="l">
                        <a:lnSpc>
                          <a:spcPct val="100000"/>
                        </a:lnSpc>
                        <a:spcBef>
                          <a:spcPts val="0"/>
                        </a:spcBef>
                        <a:spcAft>
                          <a:spcPts val="0"/>
                        </a:spcAft>
                        <a:buNone/>
                      </a:pPr>
                      <a:r>
                        <a:rPr lang="en-GB" sz="800" b="0" i="0" u="none" strike="noStrike" noProof="0"/>
                        <a:t>What rules and regulations must I follow to ensure fair play and strategic success in competitive rounders?</a:t>
                      </a:r>
                      <a:endParaRPr lang="en-GB" sz="1800"/>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a:latin typeface="Calibri"/>
                        </a:rPr>
                        <a:t>I have a secure understanding of the rules, roles, and scoring systems in rounders/softball and can apply them confidently in games.</a:t>
                      </a:r>
                    </a:p>
                    <a:p>
                      <a:pPr marL="457200" lvl="0" indent="-457200" algn="l">
                        <a:lnSpc>
                          <a:spcPct val="100000"/>
                        </a:lnSpc>
                        <a:spcBef>
                          <a:spcPts val="0"/>
                        </a:spcBef>
                        <a:spcAft>
                          <a:spcPts val="0"/>
                        </a:spcAft>
                        <a:buFont typeface="Arial"/>
                        <a:buChar char="•"/>
                      </a:pPr>
                      <a:r>
                        <a:rPr lang="en-GB" sz="800" b="0" i="0" u="none" strike="noStrike" noProof="0">
                          <a:latin typeface="Calibri"/>
                        </a:rPr>
                        <a:t>I can demonstrate consistent and effective use of key skills in rounders/softball during competitive situations.</a:t>
                      </a:r>
                      <a:endParaRPr lang="en-GB" sz="1800"/>
                    </a:p>
                    <a:p>
                      <a:pPr marL="457200" lvl="0" indent="-457200" algn="l">
                        <a:lnSpc>
                          <a:spcPct val="100000"/>
                        </a:lnSpc>
                        <a:spcBef>
                          <a:spcPts val="0"/>
                        </a:spcBef>
                        <a:spcAft>
                          <a:spcPts val="0"/>
                        </a:spcAft>
                        <a:buFont typeface="Arial"/>
                        <a:buChar char="•"/>
                      </a:pPr>
                      <a:r>
                        <a:rPr lang="en-GB" sz="800" b="0" i="0" u="none" strike="noStrike" noProof="0">
                          <a:latin typeface="Calibri"/>
                        </a:rPr>
                        <a:t>I understand and apply correct techniques for bowling, fielding, and batting, and can adapt them to improve performance in gameplay.</a:t>
                      </a:r>
                      <a:endParaRPr lang="en-GB" sz="1800" b="0" i="0" u="none" strike="noStrike" noProof="0">
                        <a:latin typeface="Calibri"/>
                      </a:endParaRPr>
                    </a:p>
                    <a:p>
                      <a:pPr lvl="0" algn="l">
                        <a:buNone/>
                      </a:pP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a:latin typeface="Ink Free"/>
                        </a:rPr>
                        <a:t>Cricket</a:t>
                      </a:r>
                    </a:p>
                    <a:p>
                      <a:pPr marL="0" lvl="0" indent="0" algn="l">
                        <a:lnSpc>
                          <a:spcPct val="100000"/>
                        </a:lnSpc>
                        <a:spcBef>
                          <a:spcPts val="0"/>
                        </a:spcBef>
                        <a:spcAft>
                          <a:spcPts val="0"/>
                        </a:spcAft>
                        <a:buNone/>
                      </a:pPr>
                      <a:r>
                        <a:rPr lang="en-GB" sz="800" b="0" i="0" u="none" strike="noStrike" noProof="0">
                          <a:solidFill>
                            <a:srgbClr val="000000"/>
                          </a:solidFill>
                        </a:rPr>
                        <a:t>What are the key rules and tactical responsibilities of different roles and fielding positions in cricket?</a:t>
                      </a:r>
                      <a:endParaRPr lang="en-GB" sz="1800"/>
                    </a:p>
                    <a:p>
                      <a:pPr marL="0" lvl="0" indent="0" algn="l">
                        <a:lnSpc>
                          <a:spcPct val="100000"/>
                        </a:lnSpc>
                        <a:spcBef>
                          <a:spcPts val="0"/>
                        </a:spcBef>
                        <a:spcAft>
                          <a:spcPts val="0"/>
                        </a:spcAft>
                        <a:buNone/>
                      </a:pPr>
                      <a:r>
                        <a:rPr lang="en-GB" sz="800" b="0" i="0" u="none" strike="noStrike" noProof="0">
                          <a:solidFill>
                            <a:srgbClr val="000000"/>
                          </a:solidFill>
                        </a:rPr>
                        <a:t>How can I refine my batting and bowling techniques to improve consistency and performance under pressure?</a:t>
                      </a:r>
                      <a:endParaRPr lang="en-GB" sz="1800"/>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a:solidFill>
                            <a:srgbClr val="000000"/>
                          </a:solidFill>
                        </a:rPr>
                        <a:t>I have a detailed understanding of cricket rules and can explain how specific fielding roles contribute to tactical decision-making.</a:t>
                      </a:r>
                      <a:endParaRPr lang="en-US" sz="1800"/>
                    </a:p>
                    <a:p>
                      <a:pPr marL="457200" lvl="0" indent="-457200" algn="l">
                        <a:lnSpc>
                          <a:spcPct val="100000"/>
                        </a:lnSpc>
                        <a:spcBef>
                          <a:spcPts val="0"/>
                        </a:spcBef>
                        <a:spcAft>
                          <a:spcPts val="0"/>
                        </a:spcAft>
                        <a:buFont typeface="Arial"/>
                        <a:buChar char="•"/>
                      </a:pPr>
                      <a:r>
                        <a:rPr lang="en-GB" sz="800" b="0" i="0" u="none" strike="noStrike" noProof="0">
                          <a:solidFill>
                            <a:srgbClr val="000000"/>
                          </a:solidFill>
                        </a:rPr>
                        <a:t>I can apply rules confidently and adjust fielding positions to support changing team strategies during competitive play.</a:t>
                      </a:r>
                      <a:endParaRPr lang="en-GB" sz="1800"/>
                    </a:p>
                    <a:p>
                      <a:pPr marL="457200" lvl="0" indent="-457200" algn="l">
                        <a:lnSpc>
                          <a:spcPct val="100000"/>
                        </a:lnSpc>
                        <a:spcBef>
                          <a:spcPts val="0"/>
                        </a:spcBef>
                        <a:spcAft>
                          <a:spcPts val="0"/>
                        </a:spcAft>
                        <a:buFont typeface="Arial"/>
                        <a:buChar char="•"/>
                      </a:pPr>
                      <a:r>
                        <a:rPr lang="en-GB" sz="800" b="0" i="0" u="none" strike="noStrike" noProof="0">
                          <a:solidFill>
                            <a:srgbClr val="000000"/>
                          </a:solidFill>
                        </a:rPr>
                        <a:t>I can consistently perform accurate batting and bowling techniques, making technical adjustments to improve outcomes.</a:t>
                      </a:r>
                      <a:endParaRPr lang="en-GB" sz="1800"/>
                    </a:p>
                    <a:p>
                      <a:pPr marL="457200" lvl="0" indent="-457200" algn="l">
                        <a:lnSpc>
                          <a:spcPct val="100000"/>
                        </a:lnSpc>
                        <a:spcBef>
                          <a:spcPts val="0"/>
                        </a:spcBef>
                        <a:spcAft>
                          <a:spcPts val="0"/>
                        </a:spcAft>
                        <a:buFont typeface="Arial"/>
                        <a:buChar char="•"/>
                      </a:pPr>
                      <a:r>
                        <a:rPr lang="en-GB" sz="800" b="0" i="0" u="none" strike="noStrike" noProof="0">
                          <a:solidFill>
                            <a:srgbClr val="000000"/>
                          </a:solidFill>
                        </a:rPr>
                        <a:t>I communicate clearly with teammates and adapt team strategy effectively in response to the flow of the game.</a:t>
                      </a:r>
                      <a:endParaRPr lang="en-GB" sz="180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50">
                <a:ea typeface="+mn-lt"/>
                <a:cs typeface="+mn-lt"/>
              </a:rPr>
              <a:t>I have a confident and detailed understanding of the rules, roles, and responsibilities in rounders and cricket, and I can apply them accurately in competitive game situations.</a:t>
            </a:r>
            <a:endParaRPr lang="en-US" sz="750">
              <a:ea typeface="+mn-lt"/>
              <a:cs typeface="+mn-lt"/>
            </a:endParaRPr>
          </a:p>
          <a:p>
            <a:pPr marL="204111" indent="-204111">
              <a:buFont typeface="Arial"/>
              <a:buChar char="•"/>
            </a:pPr>
            <a:r>
              <a:rPr lang="en-GB" sz="750">
                <a:ea typeface="+mn-lt"/>
                <a:cs typeface="+mn-lt"/>
              </a:rPr>
              <a:t>I can contribute to team performance by using tactical decision-making, such as anticipating play, manipulating shot placement, and organising the field based on evolving match scenarios.</a:t>
            </a:r>
          </a:p>
          <a:p>
            <a:pPr marL="204111" indent="-204111">
              <a:buFont typeface="Arial"/>
              <a:buChar char="•"/>
            </a:pPr>
            <a:r>
              <a:rPr lang="en-GB" sz="750">
                <a:ea typeface="+mn-lt"/>
                <a:cs typeface="+mn-lt"/>
              </a:rPr>
              <a:t>I understand how advanced communication, tactical positioning, and quick decision-making impact performance and can lead to team success in striking and fielding games.</a:t>
            </a:r>
          </a:p>
          <a:p>
            <a:pPr marL="204111" indent="-204111">
              <a:buFont typeface="Arial"/>
              <a:buChar char="•"/>
            </a:pPr>
            <a:r>
              <a:rPr lang="en-GB" sz="750">
                <a:ea typeface="+mn-lt"/>
                <a:cs typeface="+mn-lt"/>
              </a:rPr>
              <a:t>I can explain and implement complex strategies, including dynamic fielding adjustments, flexible batting orders, and adapting plans mid-game to exploit the opposition’s weaknesses.</a:t>
            </a: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27507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confidently apply practical skills in rounders and cricket, showing independence and control in game situations.</a:t>
            </a:r>
          </a:p>
          <a:p>
            <a:pPr>
              <a:buFont typeface="Arial"/>
              <a:buChar char="•"/>
            </a:pPr>
            <a:r>
              <a:rPr lang="en-GB" sz="714">
                <a:ea typeface="+mn-lt"/>
                <a:cs typeface="+mn-lt"/>
              </a:rPr>
              <a:t>I take on key roles and apply rules accurately to support consistent team performance.</a:t>
            </a:r>
            <a:endParaRPr lang="en-GB" sz="1094">
              <a:ea typeface="+mn-lt"/>
              <a:cs typeface="+mn-lt"/>
            </a:endParaRPr>
          </a:p>
          <a:p>
            <a:pPr>
              <a:buFont typeface="Arial"/>
              <a:buChar char="•"/>
            </a:pPr>
            <a:r>
              <a:rPr lang="en-GB" sz="714">
                <a:ea typeface="+mn-lt"/>
                <a:cs typeface="+mn-lt"/>
              </a:rPr>
              <a:t>I use tactical awareness and positioning to influence gameplay and support strategic decisions.</a:t>
            </a:r>
            <a:endParaRPr lang="en-GB" sz="1094">
              <a:ea typeface="+mn-lt"/>
              <a:cs typeface="+mn-lt"/>
            </a:endParaRPr>
          </a:p>
          <a:p>
            <a:pPr>
              <a:buFont typeface="Arial"/>
              <a:buChar char="•"/>
            </a:pPr>
            <a:r>
              <a:rPr lang="en-GB" sz="714">
                <a:ea typeface="+mn-lt"/>
                <a:cs typeface="+mn-lt"/>
              </a:rPr>
              <a:t>I reflect critically on my roles and identify clear ways to improve team and personal performance.</a:t>
            </a:r>
            <a:endParaRPr lang="en-GB" sz="1094">
              <a:ea typeface="+mn-lt"/>
              <a:cs typeface="+mn-lt"/>
            </a:endParaRPr>
          </a:p>
          <a:p>
            <a:pPr>
              <a:buFont typeface="Arial"/>
              <a:buChar char="•"/>
            </a:pPr>
            <a:r>
              <a:rPr lang="en-GB" sz="714">
                <a:ea typeface="+mn-lt"/>
                <a:cs typeface="+mn-lt"/>
              </a:rPr>
              <a:t>I adapt advanced skills and tactics during play, adjusting strategies to respond effectively to challenges.</a:t>
            </a:r>
            <a:endParaRPr lang="en-GB" sz="1094">
              <a:ea typeface="+mn-lt"/>
              <a:cs typeface="+mn-lt"/>
            </a:endParaRPr>
          </a:p>
          <a:p>
            <a:pPr algn="l">
              <a:buFont typeface="Arial"/>
              <a:buChar char="•"/>
            </a:pPr>
            <a:endParaRPr lang="en-GB" sz="714">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5872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643">
                <a:ea typeface="+mn-lt"/>
                <a:cs typeface="+mn-lt"/>
              </a:rPr>
              <a:t>I can critically analyze complex game situations to make strategic decisions in batting, bowling, and field placement that maximize my team’s chances of success.</a:t>
            </a:r>
            <a:endParaRPr lang="en-US" sz="643">
              <a:ea typeface="+mn-lt"/>
              <a:cs typeface="+mn-lt"/>
            </a:endParaRPr>
          </a:p>
          <a:p>
            <a:pPr marL="204111" indent="-204111">
              <a:buFont typeface="Arial"/>
              <a:buChar char="•"/>
            </a:pPr>
            <a:r>
              <a:rPr lang="en-GB" sz="643">
                <a:ea typeface="+mn-lt"/>
                <a:cs typeface="+mn-lt"/>
              </a:rPr>
              <a:t>I can evaluate and adapt my understanding of specialist roles and positions, anticipating opponents’ tactics and responding effectively with precise hitting, throwing, or fielding choices.</a:t>
            </a:r>
            <a:endParaRPr lang="en-GB" sz="643">
              <a:ea typeface="Calibri"/>
              <a:cs typeface="Calibri"/>
            </a:endParaRPr>
          </a:p>
          <a:p>
            <a:pPr marL="204111" indent="-204111">
              <a:buFont typeface="Arial"/>
              <a:buChar char="•"/>
            </a:pPr>
            <a:r>
              <a:rPr lang="en-GB" sz="643">
                <a:ea typeface="+mn-lt"/>
                <a:cs typeface="+mn-lt"/>
              </a:rPr>
              <a:t>I can lead and facilitate effective communication, teamwork, and tactical adjustments under pressure to solve challenges during high-stakes game situations.</a:t>
            </a:r>
            <a:endParaRPr lang="en-GB" sz="643">
              <a:ea typeface="Calibri"/>
              <a:cs typeface="Calibri"/>
            </a:endParaRPr>
          </a:p>
          <a:p>
            <a:pPr marL="204111" indent="-204111">
              <a:buFont typeface="Arial"/>
              <a:buChar char="•"/>
            </a:pPr>
            <a:r>
              <a:rPr lang="en-GB" sz="643">
                <a:ea typeface="+mn-lt"/>
                <a:cs typeface="+mn-lt"/>
              </a:rPr>
              <a:t>I can synthesize knowledge of advanced strategies, including opposition analysis and situational awareness, to modify my role (e.g., wicketkeeper, backstop, deep fielder) in ways that optimize team performance.</a:t>
            </a:r>
            <a:endParaRPr lang="en-GB" sz="643">
              <a:ea typeface="Calibri"/>
              <a:cs typeface="Calibri"/>
            </a:endParaRPr>
          </a:p>
          <a:p>
            <a:pPr marL="204111" indent="-204111">
              <a:buFont typeface="Arial"/>
              <a:buChar char="•"/>
            </a:pPr>
            <a:r>
              <a:rPr lang="en-GB" sz="643">
                <a:ea typeface="+mn-lt"/>
                <a:cs typeface="+mn-lt"/>
              </a:rPr>
              <a:t>I can independently design and implement problem-solving approaches and tactical plans that respond to unpredictable game scenarios, helping my team to outperform opponents consistently.</a:t>
            </a:r>
            <a:endParaRPr lang="en-GB" sz="643">
              <a:ea typeface="Calibri"/>
              <a:cs typeface="Calibri"/>
            </a:endParaRPr>
          </a:p>
          <a:p>
            <a:pPr marL="204111" indent="-204111">
              <a:buFont typeface="Arial"/>
              <a:buChar char="•"/>
            </a:pPr>
            <a:endParaRPr lang="en-GB" sz="643">
              <a:ea typeface="+mn-lt"/>
              <a:cs typeface="+mn-lt"/>
            </a:endParaRPr>
          </a:p>
          <a:p>
            <a:endParaRPr lang="en-GB" sz="643">
              <a:ea typeface="+mn-lt"/>
              <a:cs typeface="+mn-lt"/>
            </a:endParaRPr>
          </a:p>
          <a:p>
            <a:endParaRPr lang="en-GB" sz="643">
              <a:ea typeface="Calibri" panose="020F0502020204030204"/>
              <a:cs typeface="Calibri" panose="020F0502020204030204"/>
            </a:endParaRPr>
          </a:p>
          <a:p>
            <a:pPr algn="l"/>
            <a:endParaRPr lang="en-GB" sz="714">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413021" y="5447174"/>
            <a:ext cx="3187504" cy="81417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b="1">
                <a:ea typeface="+mn-lt"/>
                <a:cs typeface="+mn-lt"/>
              </a:rPr>
              <a:t>Analyse the structure of a cricket/rounders team and evaluate how key roles contribute to team strategy and success.</a:t>
            </a:r>
            <a:endParaRPr lang="en-US" sz="1094"/>
          </a:p>
          <a:p>
            <a:pPr marL="204111" indent="-204111">
              <a:buFont typeface="Arial"/>
              <a:buChar char="•"/>
            </a:pPr>
            <a:r>
              <a:rPr lang="en-GB" sz="786" b="1">
                <a:ea typeface="+mn-lt"/>
                <a:cs typeface="+mn-lt"/>
              </a:rPr>
              <a:t>Demonstrate consistent skill execution and tactical teamwork during competitive gameplay or advanced drills.</a:t>
            </a:r>
            <a:endParaRPr lang="en-GB" sz="1094"/>
          </a:p>
          <a:p>
            <a:endParaRPr lang="en-GB" sz="786">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26631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Team Games Yr 9</a:t>
            </a:r>
            <a:endParaRPr lang="en-GB" sz="1143" b="1">
              <a:latin typeface="Ink Free" panose="03080402000500000000" pitchFamily="66" charset="0"/>
            </a:endParaRPr>
          </a:p>
          <a:p>
            <a:r>
              <a:rPr lang="en-GB" sz="1143" b="1">
                <a:latin typeface="Ink Free"/>
              </a:rPr>
              <a:t>Key Question: </a:t>
            </a:r>
            <a:r>
              <a:rPr lang="es-ES" sz="1143" b="1">
                <a:latin typeface="Ink Free"/>
              </a:rPr>
              <a:t> </a:t>
            </a:r>
            <a:endParaRPr lang="en-GB" sz="1143" b="1">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1281" y="810236"/>
            <a:ext cx="5345161"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Overview: </a:t>
            </a:r>
            <a:r>
              <a:rPr lang="en-GB" sz="857">
                <a:ea typeface="+mn-lt"/>
                <a:cs typeface="+mn-lt"/>
              </a:rPr>
              <a:t>In this unit, pupils will deepen their understanding of team games by building on the tactical knowledge, skill development, and teamwork introduced in earlier years. Through sports such as football, netball, hockey, and rugby, students will focus on refining technical skills, making effective decisions under pressure, and applying more advanced tactics during competitive gameplay. Pupils will also develop greater positional awareness, communication, and leadership within a team setting. The emphasis will be on understanding how to adapt strategies in response to the flow of the game, working collaboratively to solve problems in play, and taking responsibility for both individual and team performance. </a:t>
            </a:r>
            <a:r>
              <a:rPr lang="en-GB" sz="1000" b="1" err="1">
                <a:solidFill>
                  <a:schemeClr val="bg1"/>
                </a:solidFill>
              </a:rPr>
              <a:t>tives</a:t>
            </a:r>
            <a:endParaRPr lang="en-GB" sz="1094"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125780"/>
            <a:ext cx="2745377" cy="54960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786" b="1">
              <a:latin typeface="Ink Free"/>
            </a:endParaRPr>
          </a:p>
          <a:p>
            <a:r>
              <a:rPr lang="en-GB" sz="786" b="1">
                <a:latin typeface="Ink Free"/>
              </a:rPr>
              <a:t>Universal Experience</a:t>
            </a:r>
            <a:endParaRPr lang="en-GB" sz="1094"/>
          </a:p>
          <a:p>
            <a:r>
              <a:rPr lang="en-GB" sz="786">
                <a:latin typeface="Ink Free"/>
              </a:rPr>
              <a:t>Morning, lunch and after school clubs, fixtures and interform competitions.</a:t>
            </a:r>
            <a:endParaRPr lang="en-GB" sz="786">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694993"/>
            <a:ext cx="2743371" cy="42868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b="1">
                <a:latin typeface="Ink Free"/>
              </a:rPr>
              <a:t>Key Words</a:t>
            </a:r>
          </a:p>
          <a:p>
            <a:r>
              <a:rPr lang="en-GB" sz="786">
                <a:latin typeface="Ink Free"/>
              </a:rPr>
              <a:t>Teamwork, communication, respect, rules, positions, tactics, passing, dribbling, tackling, footwork, rules.</a:t>
            </a:r>
            <a:endParaRPr lang="en-GB" sz="786">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432126" y="5392688"/>
          <a:ext cx="2674931" cy="1430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524111"/>
            <a:ext cx="2603215" cy="334194"/>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t> </a:t>
            </a:r>
          </a:p>
          <a:p>
            <a:endParaRPr lang="en-GB" sz="786"/>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9509" y="1809119"/>
          <a:ext cx="5270613" cy="3391340"/>
        </p:xfrm>
        <a:graphic>
          <a:graphicData uri="http://schemas.openxmlformats.org/drawingml/2006/table">
            <a:tbl>
              <a:tblPr firstRow="1" bandRow="1">
                <a:tableStyleId>{5C22544A-7EE6-4342-B048-85BDC9FD1C3A}</a:tableStyleId>
              </a:tblPr>
              <a:tblGrid>
                <a:gridCol w="2119470">
                  <a:extLst>
                    <a:ext uri="{9D8B030D-6E8A-4147-A177-3AD203B41FA5}">
                      <a16:colId xmlns:a16="http://schemas.microsoft.com/office/drawing/2014/main" val="1008402731"/>
                    </a:ext>
                  </a:extLst>
                </a:gridCol>
                <a:gridCol w="3151143">
                  <a:extLst>
                    <a:ext uri="{9D8B030D-6E8A-4147-A177-3AD203B41FA5}">
                      <a16:colId xmlns:a16="http://schemas.microsoft.com/office/drawing/2014/main" val="3928792102"/>
                    </a:ext>
                  </a:extLst>
                </a:gridCol>
              </a:tblGrid>
              <a:tr h="261257">
                <a:tc gridSpan="2">
                  <a:txBody>
                    <a:bodyPr/>
                    <a:lstStyle/>
                    <a:p>
                      <a:r>
                        <a:rPr lang="en-GB" sz="13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39">
                <a:tc>
                  <a:txBody>
                    <a:bodyPr/>
                    <a:lstStyle/>
                    <a:p>
                      <a:r>
                        <a:rPr lang="en-GB" sz="600" b="1">
                          <a:latin typeface="Ink Free"/>
                        </a:rPr>
                        <a:t>Football</a:t>
                      </a:r>
                    </a:p>
                    <a:p>
                      <a:pPr lvl="0">
                        <a:buNone/>
                      </a:pPr>
                      <a:r>
                        <a:rPr lang="en-GB" sz="600" b="0">
                          <a:latin typeface="Ink Free"/>
                        </a:rPr>
                        <a:t>How can I use different types of passes effectively in game situations.</a:t>
                      </a:r>
                    </a:p>
                    <a:p>
                      <a:pPr lvl="0">
                        <a:buNone/>
                      </a:pPr>
                      <a:r>
                        <a:rPr lang="en-GB" sz="600" b="0">
                          <a:latin typeface="Ink Free"/>
                        </a:rPr>
                        <a:t>How can I improve my decision-making when under pressure?</a:t>
                      </a:r>
                    </a:p>
                    <a:p>
                      <a:pPr lvl="0">
                        <a:buNone/>
                      </a:pPr>
                      <a:r>
                        <a:rPr lang="en-GB" sz="600" b="0">
                          <a:latin typeface="Ink Free"/>
                        </a:rPr>
                        <a:t>How do I create and exploit space when attacking or defending?</a:t>
                      </a:r>
                    </a:p>
                  </a:txBody>
                  <a:tcPr marL="65314" marR="65314" marT="32657" marB="32657">
                    <a:solidFill>
                      <a:schemeClr val="accent1">
                        <a:lumMod val="40000"/>
                        <a:lumOff val="60000"/>
                      </a:schemeClr>
                    </a:solidFill>
                  </a:tcPr>
                </a:tc>
                <a:tc>
                  <a:txBody>
                    <a:bodyPr/>
                    <a:lstStyle/>
                    <a:p>
                      <a:pPr lvl="0" algn="l"/>
                      <a:r>
                        <a:rPr lang="en-GB" sz="600"/>
                        <a:t>I can select and perform the most effective type of pass depending on space, positioning and pressure from opponents.</a:t>
                      </a:r>
                    </a:p>
                    <a:p>
                      <a:pPr lvl="0" algn="l">
                        <a:buNone/>
                      </a:pPr>
                      <a:r>
                        <a:rPr lang="en-GB" sz="600"/>
                        <a:t>I know what factors influence decision-making in a game (e.g. time, space, opposition movement)</a:t>
                      </a:r>
                    </a:p>
                    <a:p>
                      <a:pPr lvl="0" algn="l">
                        <a:buNone/>
                      </a:pPr>
                      <a:r>
                        <a:rPr lang="en-GB" sz="600"/>
                        <a:t>I understand how manipulating space can give my team a tactical advantage in both attacking and defending phases of play.</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12839">
                <a:tc>
                  <a:txBody>
                    <a:bodyPr/>
                    <a:lstStyle/>
                    <a:p>
                      <a:r>
                        <a:rPr lang="en-GB" sz="600" b="1">
                          <a:latin typeface="Ink Free"/>
                        </a:rPr>
                        <a:t>Netball</a:t>
                      </a:r>
                    </a:p>
                    <a:p>
                      <a:pPr lvl="0">
                        <a:buNone/>
                      </a:pPr>
                      <a:r>
                        <a:rPr lang="en-GB" sz="600" b="0" i="0" u="none" strike="noStrike" noProof="0">
                          <a:solidFill>
                            <a:srgbClr val="000000"/>
                          </a:solidFill>
                          <a:latin typeface="Ink Free"/>
                        </a:rPr>
                        <a:t>How can I use a range of passes effectively under pressure?</a:t>
                      </a:r>
                    </a:p>
                    <a:p>
                      <a:pPr lvl="0">
                        <a:buNone/>
                      </a:pPr>
                      <a:r>
                        <a:rPr lang="en-GB" sz="600" b="0" i="0" u="none" strike="noStrike" noProof="0">
                          <a:solidFill>
                            <a:srgbClr val="000000"/>
                          </a:solidFill>
                          <a:latin typeface="Ink Free"/>
                        </a:rPr>
                        <a:t>How do the roles of different positions contribute to overall team success?</a:t>
                      </a:r>
                    </a:p>
                    <a:p>
                      <a:pPr lvl="0">
                        <a:buNone/>
                      </a:pPr>
                      <a:r>
                        <a:rPr lang="en-GB" sz="600" b="0" i="0" u="none" strike="noStrike" noProof="0">
                          <a:solidFill>
                            <a:srgbClr val="000000"/>
                          </a:solidFill>
                          <a:latin typeface="Ink Free"/>
                        </a:rPr>
                        <a:t>How do I create and use space to support attacking paly?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a:solidFill>
                            <a:srgbClr val="000000"/>
                          </a:solidFill>
                          <a:latin typeface="Calibri"/>
                        </a:rPr>
                        <a:t>I understand how timing, positioning and movement affect the success of passing in competitive situations.</a:t>
                      </a:r>
                    </a:p>
                    <a:p>
                      <a:pPr lvl="0" algn="l">
                        <a:buNone/>
                      </a:pPr>
                      <a:r>
                        <a:rPr lang="en-GB" sz="600" b="0" i="0" u="none" strike="noStrike" noProof="0">
                          <a:solidFill>
                            <a:srgbClr val="000000"/>
                          </a:solidFill>
                          <a:latin typeface="Calibri"/>
                        </a:rPr>
                        <a:t>I can play effectively in different positions, fulfilling my role and supporting my team.</a:t>
                      </a:r>
                    </a:p>
                    <a:p>
                      <a:pPr lvl="0" algn="l">
                        <a:buNone/>
                      </a:pPr>
                      <a:r>
                        <a:rPr lang="en-GB" sz="600" b="0" i="0" u="none" strike="noStrike" noProof="0">
                          <a:solidFill>
                            <a:srgbClr val="000000"/>
                          </a:solidFill>
                          <a:latin typeface="Calibri"/>
                        </a:rPr>
                        <a:t>I know how to use movement techniques such as dodging, driving and positioning to get free from a defender.</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a:latin typeface="Ink Free"/>
                        </a:rPr>
                        <a:t>Hockey</a:t>
                      </a:r>
                    </a:p>
                    <a:p>
                      <a:pPr lvl="0">
                        <a:buNone/>
                      </a:pPr>
                      <a:r>
                        <a:rPr lang="en-GB" sz="600" b="0">
                          <a:latin typeface="Ink Free"/>
                        </a:rPr>
                        <a:t>How can improve the accuracy, control and speed of my passing in game situations?</a:t>
                      </a:r>
                    </a:p>
                    <a:p>
                      <a:pPr lvl="0">
                        <a:buNone/>
                      </a:pPr>
                      <a:r>
                        <a:rPr lang="en-GB" sz="600" b="0">
                          <a:latin typeface="Ink Free"/>
                        </a:rPr>
                        <a:t>What strategies can I use to maintain possession and move the ball up the pitch effectively?</a:t>
                      </a:r>
                    </a:p>
                    <a:p>
                      <a:pPr lvl="0">
                        <a:buNone/>
                      </a:pPr>
                      <a:r>
                        <a:rPr lang="en-GB" sz="600" b="0">
                          <a:latin typeface="Ink Free"/>
                        </a:rPr>
                        <a:t>How do I create and use space to support attacking play?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a:solidFill>
                            <a:srgbClr val="000000"/>
                          </a:solidFill>
                        </a:rPr>
                        <a:t>I know the correct techniques for push pass, slap pass, and hitting in hockey.</a:t>
                      </a:r>
                    </a:p>
                    <a:p>
                      <a:pPr lvl="0" algn="l">
                        <a:buNone/>
                      </a:pPr>
                      <a:r>
                        <a:rPr lang="en-GB" sz="600" b="0" i="0" u="none" strike="noStrike" noProof="0">
                          <a:solidFill>
                            <a:srgbClr val="000000"/>
                          </a:solidFill>
                          <a:latin typeface="Calibri"/>
                        </a:rPr>
                        <a:t>I can make effective decisions to retain possession and transition the ball through midfield into attacking areas.</a:t>
                      </a:r>
                    </a:p>
                    <a:p>
                      <a:pPr lvl="0" algn="l">
                        <a:buNone/>
                      </a:pPr>
                      <a:r>
                        <a:rPr lang="en-GB" sz="600" b="0" i="0" u="none" strike="noStrike" noProof="0">
                          <a:solidFill>
                            <a:srgbClr val="000000"/>
                          </a:solidFill>
                        </a:rPr>
                        <a:t>I understand how intelligent movement and spatial awareness improve attacking opportunities and scoring chances.</a:t>
                      </a:r>
                      <a:endParaRPr lang="en-GB" sz="60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51114">
                <a:tc>
                  <a:txBody>
                    <a:bodyPr/>
                    <a:lstStyle/>
                    <a:p>
                      <a:r>
                        <a:rPr lang="en-GB" sz="600" b="0">
                          <a:latin typeface="Ink Free"/>
                        </a:rPr>
                        <a:t>Rugby</a:t>
                      </a:r>
                    </a:p>
                    <a:p>
                      <a:pPr lvl="0">
                        <a:buNone/>
                      </a:pPr>
                      <a:r>
                        <a:rPr lang="en-GB" sz="600" b="0">
                          <a:latin typeface="Ink Free"/>
                        </a:rPr>
                        <a:t>How can I improve the accuracy, timing and distance of my passing under pressure?</a:t>
                      </a:r>
                    </a:p>
                    <a:p>
                      <a:pPr lvl="0">
                        <a:buNone/>
                      </a:pPr>
                      <a:r>
                        <a:rPr lang="en-GB" sz="600" b="0">
                          <a:latin typeface="Ink Free"/>
                        </a:rPr>
                        <a:t>How can I use communication and support play to maintain possession and progress up the pitch?</a:t>
                      </a:r>
                    </a:p>
                    <a:p>
                      <a:pPr lvl="0">
                        <a:buNone/>
                      </a:pPr>
                      <a:r>
                        <a:rPr lang="en-GB" sz="600" b="0">
                          <a:latin typeface="Ink Free"/>
                        </a:rPr>
                        <a:t>What strategies can I use to defend as a team and regain possession?</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a:solidFill>
                            <a:srgbClr val="000000"/>
                          </a:solidFill>
                        </a:rPr>
                        <a:t>I understand how pressure, positioning, and timing affect the success of passing and ball retention in attack.</a:t>
                      </a:r>
                    </a:p>
                    <a:p>
                      <a:pPr lvl="0" algn="l">
                        <a:buNone/>
                      </a:pPr>
                      <a:r>
                        <a:rPr lang="en-GB" sz="600" b="0" i="0" u="none" strike="noStrike" noProof="0">
                          <a:solidFill>
                            <a:srgbClr val="000000"/>
                          </a:solidFill>
                          <a:latin typeface="Calibri"/>
                        </a:rPr>
                        <a:t>I can communicate clearly and move into supporting positions to create attacking options.</a:t>
                      </a:r>
                    </a:p>
                    <a:p>
                      <a:pPr lvl="0" algn="l">
                        <a:buNone/>
                      </a:pPr>
                      <a:r>
                        <a:rPr lang="en-GB" sz="600" b="0" i="0" u="none" strike="noStrike" noProof="0">
                          <a:solidFill>
                            <a:srgbClr val="000000"/>
                          </a:solidFill>
                        </a:rPr>
                        <a:t>I can apply team-based defensive strategies such as drift defence or blitzing to put pressure on the opposition.</a:t>
                      </a:r>
                      <a:endParaRPr lang="en-GB" sz="60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501326"/>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404824"/>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725612"/>
            <a:ext cx="1815186" cy="17587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944845"/>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256831"/>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636884"/>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8277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a:ea typeface="+mn-lt"/>
                <a:cs typeface="+mn-lt"/>
              </a:rPr>
              <a:t>I have a secure understanding of the rules, positions, and responsibilities in a range of team games.</a:t>
            </a:r>
            <a:endParaRPr lang="en-GB" sz="750">
              <a:ea typeface="Calibri"/>
              <a:cs typeface="Calibri"/>
            </a:endParaRPr>
          </a:p>
          <a:p>
            <a:pPr>
              <a:buFont typeface="Arial"/>
              <a:buChar char="•"/>
            </a:pPr>
            <a:r>
              <a:rPr lang="en-GB" sz="750">
                <a:ea typeface="+mn-lt"/>
                <a:cs typeface="+mn-lt"/>
              </a:rPr>
              <a:t>I can work effectively within a team, applying a variety of tactics and making decisions based on the flow of the game.</a:t>
            </a:r>
            <a:endParaRPr lang="en-GB" sz="750">
              <a:ea typeface="Calibri"/>
              <a:cs typeface="Calibri"/>
            </a:endParaRPr>
          </a:p>
          <a:p>
            <a:pPr>
              <a:buFont typeface="Arial"/>
              <a:buChar char="•"/>
            </a:pPr>
            <a:r>
              <a:rPr lang="en-GB" sz="750">
                <a:ea typeface="+mn-lt"/>
                <a:cs typeface="+mn-lt"/>
              </a:rPr>
              <a:t>I have a deeper understanding of how communication, positioning, and decision-making influence team performance.</a:t>
            </a:r>
            <a:endParaRPr lang="en-GB" sz="750">
              <a:ea typeface="Calibri"/>
              <a:cs typeface="Calibri"/>
            </a:endParaRPr>
          </a:p>
          <a:p>
            <a:pPr>
              <a:buFont typeface="Arial"/>
              <a:buChar char="•"/>
            </a:pPr>
            <a:r>
              <a:rPr lang="en-GB" sz="750">
                <a:ea typeface="+mn-lt"/>
                <a:cs typeface="+mn-lt"/>
              </a:rPr>
              <a:t>I can analyse and apply more advanced game strategies, adapting them to different situations and opponents.</a:t>
            </a:r>
            <a:endParaRPr lang="en-GB" sz="750">
              <a:ea typeface="Calibri"/>
              <a:cs typeface="Calibri"/>
            </a:endParaRPr>
          </a:p>
          <a:p>
            <a:pPr>
              <a:buFont typeface="Arial"/>
              <a:buChar char="•"/>
            </a:pPr>
            <a:r>
              <a:rPr lang="en-GB" sz="750">
                <a:ea typeface="+mn-lt"/>
                <a:cs typeface="+mn-lt"/>
              </a:rPr>
              <a:t>I understand the wider impact of teamwork, leadership, and fair play, and can reflect on how team games help build resilience, confidence, and cooperation.</a:t>
            </a:r>
            <a:endParaRPr lang="en-GB" sz="750"/>
          </a:p>
          <a:p>
            <a:pPr marL="204111" indent="-204111">
              <a:buFont typeface="Arial"/>
              <a:buChar char="•"/>
            </a:pPr>
            <a:endParaRPr lang="en-GB" sz="821">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a:ea typeface="+mn-lt"/>
                <a:cs typeface="+mn-lt"/>
              </a:rPr>
              <a:t>I can demonstrate a range of practical skills and take part confidently in team games, showing control and understanding of the rules.</a:t>
            </a:r>
            <a:endParaRPr lang="en-GB" sz="786">
              <a:ea typeface="Calibri"/>
              <a:cs typeface="Calibri"/>
            </a:endParaRPr>
          </a:p>
          <a:p>
            <a:pPr>
              <a:buFont typeface="Arial"/>
              <a:buChar char="•"/>
            </a:pPr>
            <a:r>
              <a:rPr lang="en-GB" sz="786">
                <a:ea typeface="+mn-lt"/>
                <a:cs typeface="+mn-lt"/>
              </a:rPr>
              <a:t>I can perform effectively in different roles within a team, adapting to the demands of the game and contributing to team success.</a:t>
            </a:r>
            <a:endParaRPr lang="en-GB" sz="1094"/>
          </a:p>
          <a:p>
            <a:pPr>
              <a:buFont typeface="Arial"/>
              <a:buChar char="•"/>
            </a:pPr>
            <a:r>
              <a:rPr lang="en-GB" sz="786">
                <a:ea typeface="+mn-lt"/>
                <a:cs typeface="+mn-lt"/>
              </a:rPr>
              <a:t>I can apply tactical awareness and positional knowledge to influence the outcome of competitive situations.</a:t>
            </a:r>
            <a:endParaRPr lang="en-GB" sz="1094"/>
          </a:p>
          <a:p>
            <a:pPr>
              <a:buFont typeface="Arial"/>
              <a:buChar char="•"/>
            </a:pPr>
            <a:r>
              <a:rPr lang="en-GB" sz="786">
                <a:ea typeface="+mn-lt"/>
                <a:cs typeface="+mn-lt"/>
              </a:rPr>
              <a:t>I can reflect on my own and others’ performance to identify strengths and suggest improvements to teamwork and game strategy.</a:t>
            </a:r>
            <a:endParaRPr lang="en-GB" sz="1094"/>
          </a:p>
          <a:p>
            <a:pPr>
              <a:buFont typeface="Arial"/>
              <a:buChar char="•"/>
            </a:pPr>
            <a:r>
              <a:rPr lang="en-GB" sz="786">
                <a:ea typeface="+mn-lt"/>
                <a:cs typeface="+mn-lt"/>
              </a:rPr>
              <a:t>I can consistently use advanced techniques and prior learning to solve challenges in gameplay and adapt tactics or formations to support my team.</a:t>
            </a:r>
            <a:endParaRPr lang="en-GB" sz="1094"/>
          </a:p>
          <a:p>
            <a:pPr marL="204111" indent="-204111">
              <a:buFont typeface="Arial"/>
              <a:buChar char="•"/>
            </a:pPr>
            <a:endParaRPr lang="en-GB" sz="786">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a:ea typeface="+mn-lt"/>
                <a:cs typeface="+mn-lt"/>
              </a:rPr>
              <a:t>I can execute advanced team game skills with precision, speed, and strategic intent during high-pressure situations.</a:t>
            </a:r>
            <a:endParaRPr lang="en-GB" sz="750">
              <a:ea typeface="Calibri" panose="020F0502020204030204"/>
              <a:cs typeface="Calibri" panose="020F0502020204030204"/>
            </a:endParaRPr>
          </a:p>
          <a:p>
            <a:pPr>
              <a:buFont typeface="Arial"/>
              <a:buChar char="•"/>
            </a:pPr>
            <a:r>
              <a:rPr lang="en-GB" sz="750">
                <a:ea typeface="+mn-lt"/>
                <a:cs typeface="+mn-lt"/>
              </a:rPr>
              <a:t>I can master specialist roles and positions, contributing to complex tactical systems such as zonal defense or structured attacks.</a:t>
            </a:r>
            <a:endParaRPr lang="en-GB" sz="1094"/>
          </a:p>
          <a:p>
            <a:pPr>
              <a:buFont typeface="Arial"/>
              <a:buChar char="•"/>
            </a:pPr>
            <a:r>
              <a:rPr lang="en-GB" sz="750">
                <a:ea typeface="+mn-lt"/>
                <a:cs typeface="+mn-lt"/>
              </a:rPr>
              <a:t>I can lead and coordinate communication and teamwork, combining technical skill and tactical awareness to influence team performance.</a:t>
            </a:r>
            <a:endParaRPr lang="en-GB" sz="1094"/>
          </a:p>
          <a:p>
            <a:pPr>
              <a:buFont typeface="Arial"/>
              <a:buChar char="•"/>
            </a:pPr>
            <a:r>
              <a:rPr lang="en-GB" sz="750">
                <a:ea typeface="+mn-lt"/>
                <a:cs typeface="+mn-lt"/>
              </a:rPr>
              <a:t>I can demonstrate a high level of skill adaptability, modifying techniques and tactics in response to evolving game contexts.</a:t>
            </a:r>
            <a:endParaRPr lang="en-GB" sz="1094"/>
          </a:p>
          <a:p>
            <a:pPr>
              <a:buFont typeface="Arial"/>
              <a:buChar char="•"/>
            </a:pPr>
            <a:r>
              <a:rPr lang="en-GB" sz="750">
                <a:ea typeface="+mn-lt"/>
                <a:cs typeface="+mn-lt"/>
              </a:rPr>
              <a:t>I can consistently apply and refine my skills to maximize team effectiveness, demonstrating leadership and an in-depth understanding of game dynamics.</a:t>
            </a:r>
            <a:endParaRPr lang="en-GB" sz="1094"/>
          </a:p>
          <a:p>
            <a:pPr>
              <a:buFont typeface="Arial"/>
              <a:buChar char="•"/>
            </a:pPr>
            <a:endParaRPr lang="en-GB" sz="750">
              <a:ea typeface="Calibri" panose="020F0502020204030204"/>
              <a:cs typeface="Calibri" panose="020F0502020204030204"/>
            </a:endParaRPr>
          </a:p>
          <a:p>
            <a:pPr marL="204111" indent="-204111">
              <a:buFont typeface="Arial"/>
              <a:buChar char="•"/>
            </a:pPr>
            <a:endParaRPr lang="en-GB" sz="75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8353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Explain the tactical structure of a team game and analyse how different positions contribute to overall team strategy.</a:t>
            </a:r>
            <a:endParaRPr lang="en-GB" sz="714">
              <a:ea typeface="Calibri"/>
              <a:cs typeface="Calibri"/>
            </a:endParaRPr>
          </a:p>
          <a:p>
            <a:pPr>
              <a:buFont typeface="Arial"/>
              <a:buChar char="•"/>
            </a:pPr>
            <a:r>
              <a:rPr lang="en-GB" sz="714">
                <a:ea typeface="+mn-lt"/>
                <a:cs typeface="+mn-lt"/>
              </a:rPr>
              <a:t>Demonstrate consistent technical accuracy, decision-making, and effective teamwork during small-sided games and competitive scenarios.</a:t>
            </a:r>
            <a:endParaRPr lang="en-GB" sz="714">
              <a:ea typeface="Calibri"/>
              <a:cs typeface="Calibri"/>
            </a:endParaRPr>
          </a:p>
          <a:p>
            <a:pPr marL="204111" indent="-204111">
              <a:buFont typeface="Arial"/>
              <a:buChar char="•"/>
            </a:pPr>
            <a:endParaRPr lang="en-GB" sz="714">
              <a:ea typeface="Calibri"/>
              <a:cs typeface="Calibri"/>
            </a:endParaRPr>
          </a:p>
          <a:p>
            <a:pPr algn="l"/>
            <a:endParaRPr lang="en-GB" sz="714">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0465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PE Plan – Lower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PE Plan Upper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2A7D9-BD74-7603-125B-794150FE0283}"/>
              </a:ext>
            </a:extLst>
          </p:cNvPr>
          <p:cNvPicPr>
            <a:picLocks noChangeAspect="1"/>
          </p:cNvPicPr>
          <p:nvPr/>
        </p:nvPicPr>
        <p:blipFill>
          <a:blip r:embed="rId2"/>
          <a:srcRect l="22500" t="24780" r="22948" b="6918"/>
          <a:stretch>
            <a:fillRect/>
          </a:stretch>
        </p:blipFill>
        <p:spPr>
          <a:xfrm>
            <a:off x="1239328" y="0"/>
            <a:ext cx="9713343" cy="6840914"/>
          </a:xfrm>
          <a:prstGeom prst="rect">
            <a:avLst/>
          </a:prstGeom>
        </p:spPr>
      </p:pic>
    </p:spTree>
    <p:extLst>
      <p:ext uri="{BB962C8B-B14F-4D97-AF65-F5344CB8AC3E}">
        <p14:creationId xmlns:p14="http://schemas.microsoft.com/office/powerpoint/2010/main" val="22214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9AB2-70B2-E948-79B4-F01309F7677F}"/>
              </a:ext>
            </a:extLst>
          </p:cNvPr>
          <p:cNvPicPr>
            <a:picLocks noChangeAspect="1"/>
          </p:cNvPicPr>
          <p:nvPr/>
        </p:nvPicPr>
        <p:blipFill>
          <a:blip r:embed="rId2"/>
          <a:srcRect l="22642" t="25786" r="23443" b="6415"/>
          <a:stretch>
            <a:fillRect/>
          </a:stretch>
        </p:blipFill>
        <p:spPr>
          <a:xfrm>
            <a:off x="1239328" y="-12725"/>
            <a:ext cx="9713343" cy="6870725"/>
          </a:xfrm>
          <a:prstGeom prst="rect">
            <a:avLst/>
          </a:prstGeom>
        </p:spPr>
      </p:pic>
    </p:spTree>
    <p:extLst>
      <p:ext uri="{BB962C8B-B14F-4D97-AF65-F5344CB8AC3E}">
        <p14:creationId xmlns:p14="http://schemas.microsoft.com/office/powerpoint/2010/main" val="12890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0BD498-48AA-AEC8-C8BD-7195F48B8B22}"/>
              </a:ext>
            </a:extLst>
          </p:cNvPr>
          <p:cNvGraphicFramePr>
            <a:graphicFrameLocks noGrp="1"/>
          </p:cNvGraphicFramePr>
          <p:nvPr>
            <p:extLst>
              <p:ext uri="{D42A27DB-BD31-4B8C-83A1-F6EECF244321}">
                <p14:modId xmlns:p14="http://schemas.microsoft.com/office/powerpoint/2010/main" val="767303761"/>
              </p:ext>
            </p:extLst>
          </p:nvPr>
        </p:nvGraphicFramePr>
        <p:xfrm>
          <a:off x="330678" y="1121434"/>
          <a:ext cx="11538840" cy="5029200"/>
        </p:xfrm>
        <a:graphic>
          <a:graphicData uri="http://schemas.openxmlformats.org/drawingml/2006/table">
            <a:tbl>
              <a:tblPr bandRow="1">
                <a:tableStyleId>{5C22544A-7EE6-4342-B048-85BDC9FD1C3A}</a:tableStyleId>
              </a:tblPr>
              <a:tblGrid>
                <a:gridCol w="2307768">
                  <a:extLst>
                    <a:ext uri="{9D8B030D-6E8A-4147-A177-3AD203B41FA5}">
                      <a16:colId xmlns:a16="http://schemas.microsoft.com/office/drawing/2014/main" val="1747858831"/>
                    </a:ext>
                  </a:extLst>
                </a:gridCol>
                <a:gridCol w="2307768">
                  <a:extLst>
                    <a:ext uri="{9D8B030D-6E8A-4147-A177-3AD203B41FA5}">
                      <a16:colId xmlns:a16="http://schemas.microsoft.com/office/drawing/2014/main" val="2732580158"/>
                    </a:ext>
                  </a:extLst>
                </a:gridCol>
                <a:gridCol w="2307768">
                  <a:extLst>
                    <a:ext uri="{9D8B030D-6E8A-4147-A177-3AD203B41FA5}">
                      <a16:colId xmlns:a16="http://schemas.microsoft.com/office/drawing/2014/main" val="1004121018"/>
                    </a:ext>
                  </a:extLst>
                </a:gridCol>
                <a:gridCol w="2307768">
                  <a:extLst>
                    <a:ext uri="{9D8B030D-6E8A-4147-A177-3AD203B41FA5}">
                      <a16:colId xmlns:a16="http://schemas.microsoft.com/office/drawing/2014/main" val="4161700401"/>
                    </a:ext>
                  </a:extLst>
                </a:gridCol>
                <a:gridCol w="2307768">
                  <a:extLst>
                    <a:ext uri="{9D8B030D-6E8A-4147-A177-3AD203B41FA5}">
                      <a16:colId xmlns:a16="http://schemas.microsoft.com/office/drawing/2014/main" val="3713877092"/>
                    </a:ext>
                  </a:extLst>
                </a:gridCol>
              </a:tblGrid>
              <a:tr h="0">
                <a:tc>
                  <a:txBody>
                    <a:bodyPr/>
                    <a:lstStyle/>
                    <a:p>
                      <a:pPr>
                        <a:buNone/>
                      </a:pPr>
                      <a:r>
                        <a:rPr lang="en-US" b="1"/>
                        <a:t>Year Group</a:t>
                      </a:r>
                      <a:endParaRPr lang="en-US"/>
                    </a:p>
                  </a:txBody>
                  <a:tcPr>
                    <a:lnL>
                      <a:noFill/>
                    </a:lnL>
                    <a:lnR>
                      <a:noFill/>
                    </a:lnR>
                    <a:lnT>
                      <a:noFill/>
                    </a:lnT>
                    <a:lnB>
                      <a:noFill/>
                    </a:lnB>
                    <a:noFill/>
                  </a:tcPr>
                </a:tc>
                <a:tc>
                  <a:txBody>
                    <a:bodyPr/>
                    <a:lstStyle/>
                    <a:p>
                      <a:pPr>
                        <a:buNone/>
                      </a:pPr>
                      <a:r>
                        <a:rPr lang="en-US" b="1"/>
                        <a:t>Decomposition</a:t>
                      </a:r>
                      <a:r>
                        <a:rPr lang="en-US"/>
                        <a:t> (breaking down task)</a:t>
                      </a:r>
                    </a:p>
                  </a:txBody>
                  <a:tcPr>
                    <a:lnL>
                      <a:noFill/>
                    </a:lnL>
                    <a:lnR>
                      <a:noFill/>
                    </a:lnR>
                    <a:lnT>
                      <a:noFill/>
                    </a:lnT>
                    <a:lnB>
                      <a:noFill/>
                    </a:lnB>
                    <a:noFill/>
                  </a:tcPr>
                </a:tc>
                <a:tc>
                  <a:txBody>
                    <a:bodyPr/>
                    <a:lstStyle/>
                    <a:p>
                      <a:pPr>
                        <a:buNone/>
                      </a:pPr>
                      <a:r>
                        <a:rPr lang="en-US" b="1"/>
                        <a:t>Pattern Recognition</a:t>
                      </a:r>
                      <a:r>
                        <a:rPr lang="en-US"/>
                        <a:t> (spotting similarities/repetition)</a:t>
                      </a:r>
                    </a:p>
                  </a:txBody>
                  <a:tcPr>
                    <a:lnL>
                      <a:noFill/>
                    </a:lnL>
                    <a:lnR>
                      <a:noFill/>
                    </a:lnR>
                    <a:lnT>
                      <a:noFill/>
                    </a:lnT>
                    <a:lnB>
                      <a:noFill/>
                    </a:lnB>
                    <a:noFill/>
                  </a:tcPr>
                </a:tc>
                <a:tc>
                  <a:txBody>
                    <a:bodyPr/>
                    <a:lstStyle/>
                    <a:p>
                      <a:pPr>
                        <a:buNone/>
                      </a:pPr>
                      <a:r>
                        <a:rPr lang="en-US" b="1"/>
                        <a:t>Abstraction</a:t>
                      </a:r>
                      <a:r>
                        <a:rPr lang="en-US"/>
                        <a:t> (focusing on essentials)</a:t>
                      </a:r>
                    </a:p>
                  </a:txBody>
                  <a:tcPr>
                    <a:lnL>
                      <a:noFill/>
                    </a:lnL>
                    <a:lnR>
                      <a:noFill/>
                    </a:lnR>
                    <a:lnT>
                      <a:noFill/>
                    </a:lnT>
                    <a:lnB>
                      <a:noFill/>
                    </a:lnB>
                    <a:noFill/>
                  </a:tcPr>
                </a:tc>
                <a:tc>
                  <a:txBody>
                    <a:bodyPr/>
                    <a:lstStyle/>
                    <a:p>
                      <a:pPr>
                        <a:buNone/>
                      </a:pPr>
                      <a:r>
                        <a:rPr lang="en-US" b="1"/>
                        <a:t>Algorithmic Thinking</a:t>
                      </a:r>
                      <a:r>
                        <a:rPr lang="en-US"/>
                        <a:t> (step-by-step instructions)</a:t>
                      </a:r>
                    </a:p>
                  </a:txBody>
                  <a:tcPr>
                    <a:lnL>
                      <a:noFill/>
                    </a:lnL>
                    <a:lnR>
                      <a:noFill/>
                    </a:lnR>
                    <a:lnT>
                      <a:noFill/>
                    </a:lnT>
                    <a:lnB>
                      <a:noFill/>
                    </a:lnB>
                    <a:noFill/>
                  </a:tcPr>
                </a:tc>
                <a:extLst>
                  <a:ext uri="{0D108BD9-81ED-4DB2-BD59-A6C34878D82A}">
                    <a16:rowId xmlns:a16="http://schemas.microsoft.com/office/drawing/2014/main" val="2029217236"/>
                  </a:ext>
                </a:extLst>
              </a:tr>
              <a:tr h="0">
                <a:tc>
                  <a:txBody>
                    <a:bodyPr/>
                    <a:lstStyle/>
                    <a:p>
                      <a:pPr>
                        <a:buNone/>
                      </a:pPr>
                      <a:r>
                        <a:rPr lang="en-US" b="1"/>
                        <a:t>Year 7</a:t>
                      </a:r>
                      <a:endParaRPr lang="en-US"/>
                    </a:p>
                  </a:txBody>
                  <a:tcPr>
                    <a:lnL>
                      <a:noFill/>
                    </a:lnL>
                    <a:lnR>
                      <a:noFill/>
                    </a:lnR>
                    <a:lnT>
                      <a:noFill/>
                    </a:lnT>
                    <a:lnB>
                      <a:noFill/>
                    </a:lnB>
                    <a:noFill/>
                  </a:tcPr>
                </a:tc>
                <a:tc>
                  <a:txBody>
                    <a:bodyPr/>
                    <a:lstStyle/>
                    <a:p>
                      <a:pPr>
                        <a:buNone/>
                      </a:pPr>
                      <a:r>
                        <a:rPr lang="en-US"/>
                        <a:t>Break down a short dance into simple moves (e.g., jump, clap, turn).</a:t>
                      </a:r>
                    </a:p>
                  </a:txBody>
                  <a:tcPr>
                    <a:lnL>
                      <a:noFill/>
                    </a:lnL>
                    <a:lnR>
                      <a:noFill/>
                    </a:lnR>
                    <a:lnT>
                      <a:noFill/>
                    </a:lnT>
                    <a:lnB>
                      <a:noFill/>
                    </a:lnB>
                    <a:noFill/>
                  </a:tcPr>
                </a:tc>
                <a:tc>
                  <a:txBody>
                    <a:bodyPr/>
                    <a:lstStyle/>
                    <a:p>
                      <a:pPr>
                        <a:buNone/>
                      </a:pPr>
                      <a:r>
                        <a:rPr lang="en-US"/>
                        <a:t>Notice repeated moves or rhythms in the sequence.</a:t>
                      </a:r>
                    </a:p>
                  </a:txBody>
                  <a:tcPr>
                    <a:lnL>
                      <a:noFill/>
                    </a:lnL>
                    <a:lnR>
                      <a:noFill/>
                    </a:lnR>
                    <a:lnT>
                      <a:noFill/>
                    </a:lnT>
                    <a:lnB>
                      <a:noFill/>
                    </a:lnB>
                    <a:noFill/>
                  </a:tcPr>
                </a:tc>
                <a:tc>
                  <a:txBody>
                    <a:bodyPr/>
                    <a:lstStyle/>
                    <a:p>
                      <a:pPr>
                        <a:buNone/>
                      </a:pPr>
                      <a:r>
                        <a:rPr lang="en-US"/>
                        <a:t>Focus only on the main moves (ignore small variations like hand position).</a:t>
                      </a:r>
                    </a:p>
                  </a:txBody>
                  <a:tcPr>
                    <a:lnL>
                      <a:noFill/>
                    </a:lnL>
                    <a:lnR>
                      <a:noFill/>
                    </a:lnR>
                    <a:lnT>
                      <a:noFill/>
                    </a:lnT>
                    <a:lnB>
                      <a:noFill/>
                    </a:lnB>
                    <a:noFill/>
                  </a:tcPr>
                </a:tc>
                <a:tc>
                  <a:txBody>
                    <a:bodyPr/>
                    <a:lstStyle/>
                    <a:p>
                      <a:pPr>
                        <a:buNone/>
                      </a:pPr>
                      <a:r>
                        <a:rPr lang="en-US"/>
                        <a:t>Write a set of instructions for a partner to copy the sequence.</a:t>
                      </a:r>
                    </a:p>
                  </a:txBody>
                  <a:tcPr>
                    <a:lnL>
                      <a:noFill/>
                    </a:lnL>
                    <a:lnR>
                      <a:noFill/>
                    </a:lnR>
                    <a:lnT>
                      <a:noFill/>
                    </a:lnT>
                    <a:lnB>
                      <a:noFill/>
                    </a:lnB>
                    <a:noFill/>
                  </a:tcPr>
                </a:tc>
                <a:extLst>
                  <a:ext uri="{0D108BD9-81ED-4DB2-BD59-A6C34878D82A}">
                    <a16:rowId xmlns:a16="http://schemas.microsoft.com/office/drawing/2014/main" val="4286755321"/>
                  </a:ext>
                </a:extLst>
              </a:tr>
              <a:tr h="0">
                <a:tc>
                  <a:txBody>
                    <a:bodyPr/>
                    <a:lstStyle/>
                    <a:p>
                      <a:pPr>
                        <a:buNone/>
                      </a:pPr>
                      <a:r>
                        <a:rPr lang="en-US" b="1"/>
                        <a:t>Year 8</a:t>
                      </a:r>
                      <a:endParaRPr lang="en-US"/>
                    </a:p>
                  </a:txBody>
                  <a:tcPr>
                    <a:lnL>
                      <a:noFill/>
                    </a:lnL>
                    <a:lnR>
                      <a:noFill/>
                    </a:lnR>
                    <a:lnT>
                      <a:noFill/>
                    </a:lnT>
                    <a:lnB>
                      <a:noFill/>
                    </a:lnB>
                    <a:noFill/>
                  </a:tcPr>
                </a:tc>
                <a:tc>
                  <a:txBody>
                    <a:bodyPr/>
                    <a:lstStyle/>
                    <a:p>
                      <a:pPr>
                        <a:buNone/>
                      </a:pPr>
                      <a:r>
                        <a:rPr lang="en-US"/>
                        <a:t>Break down a longer sequence into </a:t>
                      </a:r>
                      <a:r>
                        <a:rPr lang="en-US" b="1"/>
                        <a:t>sections</a:t>
                      </a:r>
                      <a:r>
                        <a:rPr lang="en-US"/>
                        <a:t> (intro, main, ending).</a:t>
                      </a:r>
                    </a:p>
                  </a:txBody>
                  <a:tcPr>
                    <a:lnL>
                      <a:noFill/>
                    </a:lnL>
                    <a:lnR>
                      <a:noFill/>
                    </a:lnR>
                    <a:lnT>
                      <a:noFill/>
                    </a:lnT>
                    <a:lnB>
                      <a:noFill/>
                    </a:lnB>
                    <a:noFill/>
                  </a:tcPr>
                </a:tc>
                <a:tc>
                  <a:txBody>
                    <a:bodyPr/>
                    <a:lstStyle/>
                    <a:p>
                      <a:pPr>
                        <a:buNone/>
                      </a:pPr>
                      <a:r>
                        <a:rPr lang="en-US"/>
                        <a:t>Identify repeating </a:t>
                      </a:r>
                      <a:r>
                        <a:rPr lang="en-US" b="1"/>
                        <a:t>motifs</a:t>
                      </a:r>
                      <a:r>
                        <a:rPr lang="en-US"/>
                        <a:t> or sequences across the sections.</a:t>
                      </a:r>
                    </a:p>
                  </a:txBody>
                  <a:tcPr>
                    <a:lnL>
                      <a:noFill/>
                    </a:lnL>
                    <a:lnR>
                      <a:noFill/>
                    </a:lnR>
                    <a:lnT>
                      <a:noFill/>
                    </a:lnT>
                    <a:lnB>
                      <a:noFill/>
                    </a:lnB>
                    <a:noFill/>
                  </a:tcPr>
                </a:tc>
                <a:tc>
                  <a:txBody>
                    <a:bodyPr/>
                    <a:lstStyle/>
                    <a:p>
                      <a:pPr>
                        <a:buNone/>
                      </a:pPr>
                      <a:r>
                        <a:rPr lang="en-US"/>
                        <a:t>Simplify the sequence by grouping similar moves into categories (e.g., spins, steps, gestures).</a:t>
                      </a:r>
                    </a:p>
                  </a:txBody>
                  <a:tcPr>
                    <a:lnL>
                      <a:noFill/>
                    </a:lnL>
                    <a:lnR>
                      <a:noFill/>
                    </a:lnR>
                    <a:lnT>
                      <a:noFill/>
                    </a:lnT>
                    <a:lnB>
                      <a:noFill/>
                    </a:lnB>
                    <a:noFill/>
                  </a:tcPr>
                </a:tc>
                <a:tc>
                  <a:txBody>
                    <a:bodyPr/>
                    <a:lstStyle/>
                    <a:p>
                      <a:pPr>
                        <a:buNone/>
                      </a:pPr>
                      <a:r>
                        <a:rPr lang="en-US"/>
                        <a:t>Design a flowchart or pseudocode to show the order of moves.</a:t>
                      </a:r>
                    </a:p>
                  </a:txBody>
                  <a:tcPr>
                    <a:lnL>
                      <a:noFill/>
                    </a:lnL>
                    <a:lnR>
                      <a:noFill/>
                    </a:lnR>
                    <a:lnT>
                      <a:noFill/>
                    </a:lnT>
                    <a:lnB>
                      <a:noFill/>
                    </a:lnB>
                    <a:noFill/>
                  </a:tcPr>
                </a:tc>
                <a:extLst>
                  <a:ext uri="{0D108BD9-81ED-4DB2-BD59-A6C34878D82A}">
                    <a16:rowId xmlns:a16="http://schemas.microsoft.com/office/drawing/2014/main" val="2677992523"/>
                  </a:ext>
                </a:extLst>
              </a:tr>
              <a:tr h="0">
                <a:tc>
                  <a:txBody>
                    <a:bodyPr/>
                    <a:lstStyle/>
                    <a:p>
                      <a:pPr>
                        <a:buNone/>
                      </a:pPr>
                      <a:r>
                        <a:rPr lang="en-US" b="1"/>
                        <a:t>Year 9</a:t>
                      </a:r>
                      <a:endParaRPr lang="en-US"/>
                    </a:p>
                  </a:txBody>
                  <a:tcPr>
                    <a:lnL>
                      <a:noFill/>
                    </a:lnL>
                    <a:lnR>
                      <a:noFill/>
                    </a:lnR>
                    <a:lnT>
                      <a:noFill/>
                    </a:lnT>
                    <a:lnB>
                      <a:noFill/>
                    </a:lnB>
                    <a:noFill/>
                  </a:tcPr>
                </a:tc>
                <a:tc>
                  <a:txBody>
                    <a:bodyPr/>
                    <a:lstStyle/>
                    <a:p>
                      <a:pPr>
                        <a:buNone/>
                      </a:pPr>
                      <a:r>
                        <a:rPr lang="en-US"/>
                        <a:t>Break a complex performance into </a:t>
                      </a:r>
                      <a:r>
                        <a:rPr lang="en-US" b="1"/>
                        <a:t>layers</a:t>
                      </a:r>
                      <a:r>
                        <a:rPr lang="en-US"/>
                        <a:t> (footwork, upper body, timing, group formations).</a:t>
                      </a:r>
                    </a:p>
                  </a:txBody>
                  <a:tcPr>
                    <a:lnL>
                      <a:noFill/>
                    </a:lnL>
                    <a:lnR>
                      <a:noFill/>
                    </a:lnR>
                    <a:lnT>
                      <a:noFill/>
                    </a:lnT>
                    <a:lnB>
                      <a:noFill/>
                    </a:lnB>
                    <a:noFill/>
                  </a:tcPr>
                </a:tc>
                <a:tc>
                  <a:txBody>
                    <a:bodyPr/>
                    <a:lstStyle/>
                    <a:p>
                      <a:pPr>
                        <a:buNone/>
                      </a:pPr>
                      <a:r>
                        <a:rPr lang="en-US"/>
                        <a:t>Compare different dance sequences to find shared patterns.</a:t>
                      </a:r>
                    </a:p>
                  </a:txBody>
                  <a:tcPr>
                    <a:lnL>
                      <a:noFill/>
                    </a:lnL>
                    <a:lnR>
                      <a:noFill/>
                    </a:lnR>
                    <a:lnT>
                      <a:noFill/>
                    </a:lnT>
                    <a:lnB>
                      <a:noFill/>
                    </a:lnB>
                    <a:noFill/>
                  </a:tcPr>
                </a:tc>
                <a:tc>
                  <a:txBody>
                    <a:bodyPr/>
                    <a:lstStyle/>
                    <a:p>
                      <a:pPr>
                        <a:buNone/>
                      </a:pPr>
                      <a:r>
                        <a:rPr lang="en-US"/>
                        <a:t>Abstract style-specific details (e.g., hip hop vs ballet) and describe a </a:t>
                      </a:r>
                      <a:r>
                        <a:rPr lang="en-US" b="1" err="1"/>
                        <a:t>generalised</a:t>
                      </a:r>
                      <a:r>
                        <a:rPr lang="en-US" b="1"/>
                        <a:t> sequence</a:t>
                      </a:r>
                      <a:r>
                        <a:rPr lang="en-US"/>
                        <a:t>.</a:t>
                      </a:r>
                    </a:p>
                  </a:txBody>
                  <a:tcPr>
                    <a:lnL>
                      <a:noFill/>
                    </a:lnL>
                    <a:lnR>
                      <a:noFill/>
                    </a:lnR>
                    <a:lnT>
                      <a:noFill/>
                    </a:lnT>
                    <a:lnB>
                      <a:noFill/>
                    </a:lnB>
                    <a:noFill/>
                  </a:tcPr>
                </a:tc>
                <a:tc>
                  <a:txBody>
                    <a:bodyPr/>
                    <a:lstStyle/>
                    <a:p>
                      <a:pPr>
                        <a:buNone/>
                      </a:pPr>
                      <a:r>
                        <a:rPr lang="en-US"/>
                        <a:t>Create an algorithm that can be repeated with variations (loops, conditional steps like “if music slows, do X”).</a:t>
                      </a:r>
                    </a:p>
                  </a:txBody>
                  <a:tcPr>
                    <a:lnL>
                      <a:noFill/>
                    </a:lnL>
                    <a:lnR>
                      <a:noFill/>
                    </a:lnR>
                    <a:lnT>
                      <a:noFill/>
                    </a:lnT>
                    <a:lnB>
                      <a:noFill/>
                    </a:lnB>
                    <a:noFill/>
                  </a:tcPr>
                </a:tc>
                <a:extLst>
                  <a:ext uri="{0D108BD9-81ED-4DB2-BD59-A6C34878D82A}">
                    <a16:rowId xmlns:a16="http://schemas.microsoft.com/office/drawing/2014/main" val="1095347643"/>
                  </a:ext>
                </a:extLst>
              </a:tr>
            </a:tbl>
          </a:graphicData>
        </a:graphic>
      </p:graphicFrame>
      <p:sp>
        <p:nvSpPr>
          <p:cNvPr id="5" name="TextBox 4">
            <a:extLst>
              <a:ext uri="{FF2B5EF4-FFF2-40B4-BE49-F238E27FC236}">
                <a16:creationId xmlns:a16="http://schemas.microsoft.com/office/drawing/2014/main" id="{41D45F71-72DE-B285-492B-B4FDFDE588D2}"/>
              </a:ext>
            </a:extLst>
          </p:cNvPr>
          <p:cNvSpPr txBox="1"/>
          <p:nvPr/>
        </p:nvSpPr>
        <p:spPr>
          <a:xfrm>
            <a:off x="511834" y="166777"/>
            <a:ext cx="61650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Computational Thinking for Dance Sequence</a:t>
            </a:r>
          </a:p>
          <a:p>
            <a:endParaRPr lang="en-US"/>
          </a:p>
        </p:txBody>
      </p:sp>
    </p:spTree>
    <p:extLst>
      <p:ext uri="{BB962C8B-B14F-4D97-AF65-F5344CB8AC3E}">
        <p14:creationId xmlns:p14="http://schemas.microsoft.com/office/powerpoint/2010/main" val="210701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2.xml><?xml version="1.0" encoding="utf-8"?>
<ds:datastoreItem xmlns:ds="http://schemas.openxmlformats.org/officeDocument/2006/customXml" ds:itemID="{69B8737E-4651-4359-A7B1-67FAD2A21677}">
  <ds:schemaRefs>
    <ds:schemaRef ds:uri="030e02e2-7804-4e28-9052-ca443c4e9eff"/>
    <ds:schemaRef ds:uri="14642272-a132-4bf2-874a-c176713ef5d4"/>
    <ds:schemaRef ds:uri="52ec26a5-2c44-4b7d-901c-049eebf32123"/>
    <ds:schemaRef ds:uri="5d7194bf-fa17-4d88-9ea8-e0ec8f97bf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F08EE9-2AC5-4FA3-8E21-960D439D3DC4}"/>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PE Unit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9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revision>1</cp:revision>
  <dcterms:created xsi:type="dcterms:W3CDTF">2025-06-11T13:37:05Z</dcterms:created>
  <dcterms:modified xsi:type="dcterms:W3CDTF">2025-09-02T09:45:13Z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