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60" r:id="rId6"/>
    <p:sldId id="275" r:id="rId7"/>
    <p:sldId id="265" r:id="rId8"/>
    <p:sldId id="266" r:id="rId9"/>
    <p:sldId id="271" r:id="rId10"/>
    <p:sldId id="278" r:id="rId11"/>
    <p:sldId id="279" r:id="rId12"/>
    <p:sldId id="303" r:id="rId13"/>
    <p:sldId id="272" r:id="rId14"/>
    <p:sldId id="273" r:id="rId15"/>
    <p:sldId id="276" r:id="rId16"/>
    <p:sldId id="304" r:id="rId17"/>
    <p:sldId id="268" r:id="rId18"/>
    <p:sldId id="269" r:id="rId19"/>
    <p:sldId id="270" r:id="rId20"/>
    <p:sldId id="305" r:id="rId21"/>
    <p:sldId id="285" r:id="rId22"/>
    <p:sldId id="286" r:id="rId23"/>
    <p:sldId id="299"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3215E-7FBE-584E-175E-C63E72EE0DAE}" v="10" dt="2025-09-02T09:33:34.174"/>
    <p1510:client id="{8B393975-9CD5-049C-959C-485B6110A996}" v="137" dt="2025-09-02T08:52:20.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wlinson" userId="S::amy.rowlinson@elfed-hs.flintshire.sch.uk::536783fa-dd74-4eed-8ffd-f07dc89a9660" providerId="AD" clId="Web-{B42DAD25-CAB9-EA9D-AF2C-CDECC1E02F86}"/>
    <pc:docChg chg="addSld delSld modSld">
      <pc:chgData name="Amy Rowlinson" userId="S::amy.rowlinson@elfed-hs.flintshire.sch.uk::536783fa-dd74-4eed-8ffd-f07dc89a9660" providerId="AD" clId="Web-{B42DAD25-CAB9-EA9D-AF2C-CDECC1E02F86}" dt="2025-07-15T13:55:17.699" v="62" actId="20577"/>
      <pc:docMkLst>
        <pc:docMk/>
      </pc:docMkLst>
      <pc:sldChg chg="add del">
        <pc:chgData name="Amy Rowlinson" userId="S::amy.rowlinson@elfed-hs.flintshire.sch.uk::536783fa-dd74-4eed-8ffd-f07dc89a9660" providerId="AD" clId="Web-{B42DAD25-CAB9-EA9D-AF2C-CDECC1E02F86}" dt="2025-07-15T13:45:47.803" v="5"/>
        <pc:sldMkLst>
          <pc:docMk/>
          <pc:sldMk cId="2964572748" sldId="257"/>
        </pc:sldMkLst>
      </pc:sldChg>
      <pc:sldChg chg="del">
        <pc:chgData name="Amy Rowlinson" userId="S::amy.rowlinson@elfed-hs.flintshire.sch.uk::536783fa-dd74-4eed-8ffd-f07dc89a9660" providerId="AD" clId="Web-{B42DAD25-CAB9-EA9D-AF2C-CDECC1E02F86}" dt="2025-07-15T13:44:15.753" v="0"/>
        <pc:sldMkLst>
          <pc:docMk/>
          <pc:sldMk cId="1715491616" sldId="282"/>
        </pc:sldMkLst>
      </pc:sldChg>
      <pc:sldChg chg="del">
        <pc:chgData name="Amy Rowlinson" userId="S::amy.rowlinson@elfed-hs.flintshire.sch.uk::536783fa-dd74-4eed-8ffd-f07dc89a9660" providerId="AD" clId="Web-{B42DAD25-CAB9-EA9D-AF2C-CDECC1E02F86}" dt="2025-07-15T13:44:17.690" v="1"/>
        <pc:sldMkLst>
          <pc:docMk/>
          <pc:sldMk cId="302567365" sldId="283"/>
        </pc:sldMkLst>
      </pc:sldChg>
      <pc:sldChg chg="del">
        <pc:chgData name="Amy Rowlinson" userId="S::amy.rowlinson@elfed-hs.flintshire.sch.uk::536783fa-dd74-4eed-8ffd-f07dc89a9660" providerId="AD" clId="Web-{B42DAD25-CAB9-EA9D-AF2C-CDECC1E02F86}" dt="2025-07-15T13:44:20.003" v="2"/>
        <pc:sldMkLst>
          <pc:docMk/>
          <pc:sldMk cId="139269218" sldId="284"/>
        </pc:sldMkLst>
      </pc:sldChg>
      <pc:sldChg chg="del">
        <pc:chgData name="Amy Rowlinson" userId="S::amy.rowlinson@elfed-hs.flintshire.sch.uk::536783fa-dd74-4eed-8ffd-f07dc89a9660" providerId="AD" clId="Web-{B42DAD25-CAB9-EA9D-AF2C-CDECC1E02F86}" dt="2025-07-15T13:47:27.932" v="8"/>
        <pc:sldMkLst>
          <pc:docMk/>
          <pc:sldMk cId="2048579952" sldId="287"/>
        </pc:sldMkLst>
      </pc:sldChg>
      <pc:sldChg chg="del">
        <pc:chgData name="Amy Rowlinson" userId="S::amy.rowlinson@elfed-hs.flintshire.sch.uk::536783fa-dd74-4eed-8ffd-f07dc89a9660" providerId="AD" clId="Web-{B42DAD25-CAB9-EA9D-AF2C-CDECC1E02F86}" dt="2025-07-15T13:47:29.432" v="9"/>
        <pc:sldMkLst>
          <pc:docMk/>
          <pc:sldMk cId="1397419663" sldId="288"/>
        </pc:sldMkLst>
      </pc:sldChg>
      <pc:sldChg chg="del">
        <pc:chgData name="Amy Rowlinson" userId="S::amy.rowlinson@elfed-hs.flintshire.sch.uk::536783fa-dd74-4eed-8ffd-f07dc89a9660" providerId="AD" clId="Web-{B42DAD25-CAB9-EA9D-AF2C-CDECC1E02F86}" dt="2025-07-15T13:47:30.088" v="10"/>
        <pc:sldMkLst>
          <pc:docMk/>
          <pc:sldMk cId="1368724075" sldId="289"/>
        </pc:sldMkLst>
      </pc:sldChg>
      <pc:sldChg chg="del">
        <pc:chgData name="Amy Rowlinson" userId="S::amy.rowlinson@elfed-hs.flintshire.sch.uk::536783fa-dd74-4eed-8ffd-f07dc89a9660" providerId="AD" clId="Web-{B42DAD25-CAB9-EA9D-AF2C-CDECC1E02F86}" dt="2025-07-15T13:50:09.047" v="14"/>
        <pc:sldMkLst>
          <pc:docMk/>
          <pc:sldMk cId="243784299" sldId="291"/>
        </pc:sldMkLst>
      </pc:sldChg>
      <pc:sldChg chg="del">
        <pc:chgData name="Amy Rowlinson" userId="S::amy.rowlinson@elfed-hs.flintshire.sch.uk::536783fa-dd74-4eed-8ffd-f07dc89a9660" providerId="AD" clId="Web-{B42DAD25-CAB9-EA9D-AF2C-CDECC1E02F86}" dt="2025-07-15T13:50:10.344" v="15"/>
        <pc:sldMkLst>
          <pc:docMk/>
          <pc:sldMk cId="631175748" sldId="292"/>
        </pc:sldMkLst>
      </pc:sldChg>
      <pc:sldChg chg="del">
        <pc:chgData name="Amy Rowlinson" userId="S::amy.rowlinson@elfed-hs.flintshire.sch.uk::536783fa-dd74-4eed-8ffd-f07dc89a9660" providerId="AD" clId="Web-{B42DAD25-CAB9-EA9D-AF2C-CDECC1E02F86}" dt="2025-07-15T13:50:11.625" v="16"/>
        <pc:sldMkLst>
          <pc:docMk/>
          <pc:sldMk cId="2112477205" sldId="294"/>
        </pc:sldMkLst>
      </pc:sldChg>
      <pc:sldChg chg="add">
        <pc:chgData name="Amy Rowlinson" userId="S::amy.rowlinson@elfed-hs.flintshire.sch.uk::536783fa-dd74-4eed-8ffd-f07dc89a9660" providerId="AD" clId="Web-{B42DAD25-CAB9-EA9D-AF2C-CDECC1E02F86}" dt="2025-07-15T13:46:40.961" v="6"/>
        <pc:sldMkLst>
          <pc:docMk/>
          <pc:sldMk cId="147803592" sldId="295"/>
        </pc:sldMkLst>
      </pc:sldChg>
      <pc:sldChg chg="add">
        <pc:chgData name="Amy Rowlinson" userId="S::amy.rowlinson@elfed-hs.flintshire.sch.uk::536783fa-dd74-4eed-8ffd-f07dc89a9660" providerId="AD" clId="Web-{B42DAD25-CAB9-EA9D-AF2C-CDECC1E02F86}" dt="2025-07-15T13:47:09.900" v="7"/>
        <pc:sldMkLst>
          <pc:docMk/>
          <pc:sldMk cId="3155933874" sldId="296"/>
        </pc:sldMkLst>
      </pc:sldChg>
      <pc:sldChg chg="add">
        <pc:chgData name="Amy Rowlinson" userId="S::amy.rowlinson@elfed-hs.flintshire.sch.uk::536783fa-dd74-4eed-8ffd-f07dc89a9660" providerId="AD" clId="Web-{B42DAD25-CAB9-EA9D-AF2C-CDECC1E02F86}" dt="2025-07-15T13:48:12.543" v="11"/>
        <pc:sldMkLst>
          <pc:docMk/>
          <pc:sldMk cId="1795593858" sldId="297"/>
        </pc:sldMkLst>
      </pc:sldChg>
      <pc:sldChg chg="add">
        <pc:chgData name="Amy Rowlinson" userId="S::amy.rowlinson@elfed-hs.flintshire.sch.uk::536783fa-dd74-4eed-8ffd-f07dc89a9660" providerId="AD" clId="Web-{B42DAD25-CAB9-EA9D-AF2C-CDECC1E02F86}" dt="2025-07-15T13:49:15.951" v="12"/>
        <pc:sldMkLst>
          <pc:docMk/>
          <pc:sldMk cId="144119990" sldId="298"/>
        </pc:sldMkLst>
      </pc:sldChg>
      <pc:sldChg chg="add">
        <pc:chgData name="Amy Rowlinson" userId="S::amy.rowlinson@elfed-hs.flintshire.sch.uk::536783fa-dd74-4eed-8ffd-f07dc89a9660" providerId="AD" clId="Web-{B42DAD25-CAB9-EA9D-AF2C-CDECC1E02F86}" dt="2025-07-15T13:49:58.156" v="13"/>
        <pc:sldMkLst>
          <pc:docMk/>
          <pc:sldMk cId="3867866437" sldId="299"/>
        </pc:sldMkLst>
      </pc:sldChg>
      <pc:sldChg chg="add">
        <pc:chgData name="Amy Rowlinson" userId="S::amy.rowlinson@elfed-hs.flintshire.sch.uk::536783fa-dd74-4eed-8ffd-f07dc89a9660" providerId="AD" clId="Web-{B42DAD25-CAB9-EA9D-AF2C-CDECC1E02F86}" dt="2025-07-15T13:51:22.628" v="17"/>
        <pc:sldMkLst>
          <pc:docMk/>
          <pc:sldMk cId="2019510639" sldId="300"/>
        </pc:sldMkLst>
      </pc:sldChg>
      <pc:sldChg chg="add">
        <pc:chgData name="Amy Rowlinson" userId="S::amy.rowlinson@elfed-hs.flintshire.sch.uk::536783fa-dd74-4eed-8ffd-f07dc89a9660" providerId="AD" clId="Web-{B42DAD25-CAB9-EA9D-AF2C-CDECC1E02F86}" dt="2025-07-15T13:51:59.535" v="18"/>
        <pc:sldMkLst>
          <pc:docMk/>
          <pc:sldMk cId="3266315352" sldId="301"/>
        </pc:sldMkLst>
      </pc:sldChg>
      <pc:sldChg chg="add">
        <pc:chgData name="Amy Rowlinson" userId="S::amy.rowlinson@elfed-hs.flintshire.sch.uk::536783fa-dd74-4eed-8ffd-f07dc89a9660" providerId="AD" clId="Web-{B42DAD25-CAB9-EA9D-AF2C-CDECC1E02F86}" dt="2025-07-15T13:52:40.865" v="19"/>
        <pc:sldMkLst>
          <pc:docMk/>
          <pc:sldMk cId="3046591731" sldId="302"/>
        </pc:sldMkLst>
      </pc:sldChg>
      <pc:sldChg chg="addSp modSp new">
        <pc:chgData name="Amy Rowlinson" userId="S::amy.rowlinson@elfed-hs.flintshire.sch.uk::536783fa-dd74-4eed-8ffd-f07dc89a9660" providerId="AD" clId="Web-{B42DAD25-CAB9-EA9D-AF2C-CDECC1E02F86}" dt="2025-07-15T13:54:09.462" v="30" actId="20577"/>
        <pc:sldMkLst>
          <pc:docMk/>
          <pc:sldMk cId="2107014106" sldId="303"/>
        </pc:sldMkLst>
      </pc:sldChg>
      <pc:sldChg chg="addSp modSp new">
        <pc:chgData name="Amy Rowlinson" userId="S::amy.rowlinson@elfed-hs.flintshire.sch.uk::536783fa-dd74-4eed-8ffd-f07dc89a9660" providerId="AD" clId="Web-{B42DAD25-CAB9-EA9D-AF2C-CDECC1E02F86}" dt="2025-07-15T13:54:55.401" v="45" actId="20577"/>
        <pc:sldMkLst>
          <pc:docMk/>
          <pc:sldMk cId="111741679" sldId="304"/>
        </pc:sldMkLst>
      </pc:sldChg>
      <pc:sldChg chg="add del">
        <pc:chgData name="Amy Rowlinson" userId="S::amy.rowlinson@elfed-hs.flintshire.sch.uk::536783fa-dd74-4eed-8ffd-f07dc89a9660" providerId="AD" clId="Web-{B42DAD25-CAB9-EA9D-AF2C-CDECC1E02F86}" dt="2025-07-15T13:54:26.916" v="32"/>
        <pc:sldMkLst>
          <pc:docMk/>
          <pc:sldMk cId="3384094362" sldId="304"/>
        </pc:sldMkLst>
      </pc:sldChg>
      <pc:sldChg chg="addSp modSp new">
        <pc:chgData name="Amy Rowlinson" userId="S::amy.rowlinson@elfed-hs.flintshire.sch.uk::536783fa-dd74-4eed-8ffd-f07dc89a9660" providerId="AD" clId="Web-{B42DAD25-CAB9-EA9D-AF2C-CDECC1E02F86}" dt="2025-07-15T13:55:17.699" v="62" actId="20577"/>
        <pc:sldMkLst>
          <pc:docMk/>
          <pc:sldMk cId="2942878026" sldId="305"/>
        </pc:sldMkLst>
      </pc:sldChg>
    </pc:docChg>
  </pc:docChgLst>
  <pc:docChgLst>
    <pc:chgData name="Jenny Twentyman" userId="S::jenny.twentyman@elfed-hs.flintshire.sch.uk::827c3f2d-8274-4dc3-847c-5bb7319a4739" providerId="AD" clId="Web-{3B93215E-7FBE-584E-175E-C63E72EE0DAE}"/>
    <pc:docChg chg="delSld">
      <pc:chgData name="Jenny Twentyman" userId="S::jenny.twentyman@elfed-hs.flintshire.sch.uk::827c3f2d-8274-4dc3-847c-5bb7319a4739" providerId="AD" clId="Web-{3B93215E-7FBE-584E-175E-C63E72EE0DAE}" dt="2025-09-02T09:33:34.174" v="9"/>
      <pc:docMkLst>
        <pc:docMk/>
      </pc:docMkLst>
      <pc:sldChg chg="del">
        <pc:chgData name="Jenny Twentyman" userId="S::jenny.twentyman@elfed-hs.flintshire.sch.uk::827c3f2d-8274-4dc3-847c-5bb7319a4739" providerId="AD" clId="Web-{3B93215E-7FBE-584E-175E-C63E72EE0DAE}" dt="2025-09-02T09:33:26.314" v="2"/>
        <pc:sldMkLst>
          <pc:docMk/>
          <pc:sldMk cId="2964572748" sldId="257"/>
        </pc:sldMkLst>
      </pc:sldChg>
      <pc:sldChg chg="del">
        <pc:chgData name="Jenny Twentyman" userId="S::jenny.twentyman@elfed-hs.flintshire.sch.uk::827c3f2d-8274-4dc3-847c-5bb7319a4739" providerId="AD" clId="Web-{3B93215E-7FBE-584E-175E-C63E72EE0DAE}" dt="2025-09-02T09:33:26.314" v="4"/>
        <pc:sldMkLst>
          <pc:docMk/>
          <pc:sldMk cId="1933027260" sldId="280"/>
        </pc:sldMkLst>
      </pc:sldChg>
      <pc:sldChg chg="del">
        <pc:chgData name="Jenny Twentyman" userId="S::jenny.twentyman@elfed-hs.flintshire.sch.uk::827c3f2d-8274-4dc3-847c-5bb7319a4739" providerId="AD" clId="Web-{3B93215E-7FBE-584E-175E-C63E72EE0DAE}" dt="2025-09-02T09:33:26.314" v="3"/>
        <pc:sldMkLst>
          <pc:docMk/>
          <pc:sldMk cId="2188387103" sldId="281"/>
        </pc:sldMkLst>
      </pc:sldChg>
      <pc:sldChg chg="del">
        <pc:chgData name="Jenny Twentyman" userId="S::jenny.twentyman@elfed-hs.flintshire.sch.uk::827c3f2d-8274-4dc3-847c-5bb7319a4739" providerId="AD" clId="Web-{3B93215E-7FBE-584E-175E-C63E72EE0DAE}" dt="2025-09-02T09:33:34.174" v="9"/>
        <pc:sldMkLst>
          <pc:docMk/>
          <pc:sldMk cId="2126680073" sldId="290"/>
        </pc:sldMkLst>
      </pc:sldChg>
      <pc:sldChg chg="del">
        <pc:chgData name="Jenny Twentyman" userId="S::jenny.twentyman@elfed-hs.flintshire.sch.uk::827c3f2d-8274-4dc3-847c-5bb7319a4739" providerId="AD" clId="Web-{3B93215E-7FBE-584E-175E-C63E72EE0DAE}" dt="2025-09-02T09:33:34.174" v="8"/>
        <pc:sldMkLst>
          <pc:docMk/>
          <pc:sldMk cId="3748518442" sldId="293"/>
        </pc:sldMkLst>
      </pc:sldChg>
      <pc:sldChg chg="del">
        <pc:chgData name="Jenny Twentyman" userId="S::jenny.twentyman@elfed-hs.flintshire.sch.uk::827c3f2d-8274-4dc3-847c-5bb7319a4739" providerId="AD" clId="Web-{3B93215E-7FBE-584E-175E-C63E72EE0DAE}" dt="2025-09-02T09:33:26.299" v="1"/>
        <pc:sldMkLst>
          <pc:docMk/>
          <pc:sldMk cId="147803592" sldId="295"/>
        </pc:sldMkLst>
      </pc:sldChg>
      <pc:sldChg chg="del">
        <pc:chgData name="Jenny Twentyman" userId="S::jenny.twentyman@elfed-hs.flintshire.sch.uk::827c3f2d-8274-4dc3-847c-5bb7319a4739" providerId="AD" clId="Web-{3B93215E-7FBE-584E-175E-C63E72EE0DAE}" dt="2025-09-02T09:33:26.283" v="0"/>
        <pc:sldMkLst>
          <pc:docMk/>
          <pc:sldMk cId="3155933874" sldId="296"/>
        </pc:sldMkLst>
      </pc:sldChg>
      <pc:sldChg chg="del">
        <pc:chgData name="Jenny Twentyman" userId="S::jenny.twentyman@elfed-hs.flintshire.sch.uk::827c3f2d-8274-4dc3-847c-5bb7319a4739" providerId="AD" clId="Web-{3B93215E-7FBE-584E-175E-C63E72EE0DAE}" dt="2025-09-02T09:33:34.174" v="7"/>
        <pc:sldMkLst>
          <pc:docMk/>
          <pc:sldMk cId="2019510639" sldId="300"/>
        </pc:sldMkLst>
      </pc:sldChg>
      <pc:sldChg chg="del">
        <pc:chgData name="Jenny Twentyman" userId="S::jenny.twentyman@elfed-hs.flintshire.sch.uk::827c3f2d-8274-4dc3-847c-5bb7319a4739" providerId="AD" clId="Web-{3B93215E-7FBE-584E-175E-C63E72EE0DAE}" dt="2025-09-02T09:33:34.159" v="6"/>
        <pc:sldMkLst>
          <pc:docMk/>
          <pc:sldMk cId="3266315352" sldId="301"/>
        </pc:sldMkLst>
      </pc:sldChg>
      <pc:sldChg chg="del">
        <pc:chgData name="Jenny Twentyman" userId="S::jenny.twentyman@elfed-hs.flintshire.sch.uk::827c3f2d-8274-4dc3-847c-5bb7319a4739" providerId="AD" clId="Web-{3B93215E-7FBE-584E-175E-C63E72EE0DAE}" dt="2025-09-02T09:33:34.143" v="5"/>
        <pc:sldMkLst>
          <pc:docMk/>
          <pc:sldMk cId="3046591731" sldId="302"/>
        </pc:sldMkLst>
      </pc:sldChg>
    </pc:docChg>
  </pc:docChgLst>
  <pc:docChgLst>
    <pc:chgData name="Jenny Twentyman" userId="S::jenny.twentyman@elfed-hs.flintshire.sch.uk::827c3f2d-8274-4dc3-847c-5bb7319a4739" providerId="AD" clId="Web-{8B393975-9CD5-049C-959C-485B6110A996}"/>
    <pc:docChg chg="modSld">
      <pc:chgData name="Jenny Twentyman" userId="S::jenny.twentyman@elfed-hs.flintshire.sch.uk::827c3f2d-8274-4dc3-847c-5bb7319a4739" providerId="AD" clId="Web-{8B393975-9CD5-049C-959C-485B6110A996}" dt="2025-09-02T08:51:33.384" v="69" actId="1076"/>
      <pc:docMkLst>
        <pc:docMk/>
      </pc:docMkLst>
      <pc:sldChg chg="addSp delSp modSp">
        <pc:chgData name="Jenny Twentyman" userId="S::jenny.twentyman@elfed-hs.flintshire.sch.uk::827c3f2d-8274-4dc3-847c-5bb7319a4739" providerId="AD" clId="Web-{8B393975-9CD5-049C-959C-485B6110A996}" dt="2025-09-02T08:24:38.508" v="16"/>
        <pc:sldMkLst>
          <pc:docMk/>
          <pc:sldMk cId="2107014106" sldId="303"/>
        </pc:sldMkLst>
        <pc:spChg chg="del">
          <ac:chgData name="Jenny Twentyman" userId="S::jenny.twentyman@elfed-hs.flintshire.sch.uk::827c3f2d-8274-4dc3-847c-5bb7319a4739" providerId="AD" clId="Web-{8B393975-9CD5-049C-959C-485B6110A996}" dt="2025-09-02T08:22:45.441" v="0"/>
          <ac:spMkLst>
            <pc:docMk/>
            <pc:sldMk cId="2107014106" sldId="303"/>
            <ac:spMk id="2" creationId="{BA8C60FD-AD1F-EAEE-29F9-FE0CD6715C68}"/>
          </ac:spMkLst>
        </pc:spChg>
        <pc:spChg chg="add mod">
          <ac:chgData name="Jenny Twentyman" userId="S::jenny.twentyman@elfed-hs.flintshire.sch.uk::827c3f2d-8274-4dc3-847c-5bb7319a4739" providerId="AD" clId="Web-{8B393975-9CD5-049C-959C-485B6110A996}" dt="2025-09-02T08:24:16.757" v="15" actId="20577"/>
          <ac:spMkLst>
            <pc:docMk/>
            <pc:sldMk cId="2107014106" sldId="303"/>
            <ac:spMk id="5" creationId="{41D45F71-72DE-B285-492B-B4FDFDE588D2}"/>
          </ac:spMkLst>
        </pc:spChg>
        <pc:graphicFrameChg chg="add mod modGraphic">
          <ac:chgData name="Jenny Twentyman" userId="S::jenny.twentyman@elfed-hs.flintshire.sch.uk::827c3f2d-8274-4dc3-847c-5bb7319a4739" providerId="AD" clId="Web-{8B393975-9CD5-049C-959C-485B6110A996}" dt="2025-09-02T08:24:38.508" v="16"/>
          <ac:graphicFrameMkLst>
            <pc:docMk/>
            <pc:sldMk cId="2107014106" sldId="303"/>
            <ac:graphicFrameMk id="4" creationId="{DA0BD498-48AA-AEC8-C8BD-7195F48B8B22}"/>
          </ac:graphicFrameMkLst>
        </pc:graphicFrameChg>
      </pc:sldChg>
      <pc:sldChg chg="addSp delSp modSp">
        <pc:chgData name="Jenny Twentyman" userId="S::jenny.twentyman@elfed-hs.flintshire.sch.uk::827c3f2d-8274-4dc3-847c-5bb7319a4739" providerId="AD" clId="Web-{8B393975-9CD5-049C-959C-485B6110A996}" dt="2025-09-02T08:30:48.449" v="54"/>
        <pc:sldMkLst>
          <pc:docMk/>
          <pc:sldMk cId="111741679" sldId="304"/>
        </pc:sldMkLst>
        <pc:spChg chg="del">
          <ac:chgData name="Jenny Twentyman" userId="S::jenny.twentyman@elfed-hs.flintshire.sch.uk::827c3f2d-8274-4dc3-847c-5bb7319a4739" providerId="AD" clId="Web-{8B393975-9CD5-049C-959C-485B6110A996}" dt="2025-09-02T08:29:47.181" v="17"/>
          <ac:spMkLst>
            <pc:docMk/>
            <pc:sldMk cId="111741679" sldId="304"/>
            <ac:spMk id="2" creationId="{4DC401E2-B505-B65E-5A90-CDCE38B75E44}"/>
          </ac:spMkLst>
        </pc:spChg>
        <pc:spChg chg="add mod">
          <ac:chgData name="Jenny Twentyman" userId="S::jenny.twentyman@elfed-hs.flintshire.sch.uk::827c3f2d-8274-4dc3-847c-5bb7319a4739" providerId="AD" clId="Web-{8B393975-9CD5-049C-959C-485B6110A996}" dt="2025-09-02T08:30:11.307" v="33" actId="20577"/>
          <ac:spMkLst>
            <pc:docMk/>
            <pc:sldMk cId="111741679" sldId="304"/>
            <ac:spMk id="5" creationId="{368C32CE-7785-D46B-835A-2489F7A03C04}"/>
          </ac:spMkLst>
        </pc:spChg>
        <pc:graphicFrameChg chg="add mod modGraphic">
          <ac:chgData name="Jenny Twentyman" userId="S::jenny.twentyman@elfed-hs.flintshire.sch.uk::827c3f2d-8274-4dc3-847c-5bb7319a4739" providerId="AD" clId="Web-{8B393975-9CD5-049C-959C-485B6110A996}" dt="2025-09-02T08:30:48.449" v="54"/>
          <ac:graphicFrameMkLst>
            <pc:docMk/>
            <pc:sldMk cId="111741679" sldId="304"/>
            <ac:graphicFrameMk id="4" creationId="{393E1D99-47A1-4322-73C2-B1F17751349E}"/>
          </ac:graphicFrameMkLst>
        </pc:graphicFrameChg>
      </pc:sldChg>
      <pc:sldChg chg="addSp delSp modSp">
        <pc:chgData name="Jenny Twentyman" userId="S::jenny.twentyman@elfed-hs.flintshire.sch.uk::827c3f2d-8274-4dc3-847c-5bb7319a4739" providerId="AD" clId="Web-{8B393975-9CD5-049C-959C-485B6110A996}" dt="2025-09-02T08:51:33.384" v="69" actId="1076"/>
        <pc:sldMkLst>
          <pc:docMk/>
          <pc:sldMk cId="2942878026" sldId="305"/>
        </pc:sldMkLst>
        <pc:spChg chg="del">
          <ac:chgData name="Jenny Twentyman" userId="S::jenny.twentyman@elfed-hs.flintshire.sch.uk::827c3f2d-8274-4dc3-847c-5bb7319a4739" providerId="AD" clId="Web-{8B393975-9CD5-049C-959C-485B6110A996}" dt="2025-09-02T08:48:42.367" v="55"/>
          <ac:spMkLst>
            <pc:docMk/>
            <pc:sldMk cId="2942878026" sldId="305"/>
            <ac:spMk id="2" creationId="{39785799-E5C7-A9BD-DC37-379F183DD6F4}"/>
          </ac:spMkLst>
        </pc:spChg>
        <pc:spChg chg="add mod">
          <ac:chgData name="Jenny Twentyman" userId="S::jenny.twentyman@elfed-hs.flintshire.sch.uk::827c3f2d-8274-4dc3-847c-5bb7319a4739" providerId="AD" clId="Web-{8B393975-9CD5-049C-959C-485B6110A996}" dt="2025-09-02T08:51:24.447" v="67" actId="20577"/>
          <ac:spMkLst>
            <pc:docMk/>
            <pc:sldMk cId="2942878026" sldId="305"/>
            <ac:spMk id="5" creationId="{36F1BEC4-0445-C9C9-23DB-0BE0BBCCF335}"/>
          </ac:spMkLst>
        </pc:spChg>
        <pc:graphicFrameChg chg="add mod modGraphic">
          <ac:chgData name="Jenny Twentyman" userId="S::jenny.twentyman@elfed-hs.flintshire.sch.uk::827c3f2d-8274-4dc3-847c-5bb7319a4739" providerId="AD" clId="Web-{8B393975-9CD5-049C-959C-485B6110A996}" dt="2025-09-02T08:51:33.384" v="69" actId="1076"/>
          <ac:graphicFrameMkLst>
            <pc:docMk/>
            <pc:sldMk cId="2942878026" sldId="305"/>
            <ac:graphicFrameMk id="4" creationId="{2E324EF1-D45C-C9D1-AAAA-DD78BE69DC0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507"/>
          <a:ext cx="3445761" cy="1597191"/>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507"/>
        <a:ext cx="3445761" cy="1597191"/>
      </dsp:txXfrm>
    </dsp:sp>
    <dsp:sp modelId="{4A391992-1D39-41EE-898A-D092113ED043}">
      <dsp:nvSpPr>
        <dsp:cNvPr id="0" name=""/>
        <dsp:cNvSpPr/>
      </dsp:nvSpPr>
      <dsp:spPr>
        <a:xfrm>
          <a:off x="0" y="1766151"/>
          <a:ext cx="3445761" cy="1513477"/>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66151"/>
        <a:ext cx="3445761" cy="1513477"/>
      </dsp:txXfrm>
    </dsp:sp>
    <dsp:sp modelId="{A007BD2E-B432-4D1C-9122-ABE7EC8D3E32}">
      <dsp:nvSpPr>
        <dsp:cNvPr id="0" name=""/>
        <dsp:cNvSpPr/>
      </dsp:nvSpPr>
      <dsp:spPr>
        <a:xfrm>
          <a:off x="0" y="3408056"/>
          <a:ext cx="3445761" cy="1373190"/>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408056"/>
        <a:ext cx="3445761" cy="1373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3.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1.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image" Target="../media/image13.png"/><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image" Target="../media/image1.pn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258E-E87B-F61B-2CED-0148A40751A0}"/>
              </a:ext>
            </a:extLst>
          </p:cNvPr>
          <p:cNvSpPr>
            <a:spLocks noGrp="1"/>
          </p:cNvSpPr>
          <p:nvPr>
            <p:ph type="ctrTitle"/>
          </p:nvPr>
        </p:nvSpPr>
        <p:spPr>
          <a:xfrm>
            <a:off x="1524000" y="1777970"/>
            <a:ext cx="9144000" cy="2387600"/>
          </a:xfrm>
        </p:spPr>
        <p:txBody>
          <a:bodyPr>
            <a:normAutofit/>
          </a:bodyPr>
          <a:lstStyle/>
          <a:p>
            <a:r>
              <a:rPr lang="en-GB" sz="9600" b="1" dirty="0"/>
              <a:t>PE Unit Overviews</a:t>
            </a:r>
          </a:p>
        </p:txBody>
      </p:sp>
    </p:spTree>
    <p:extLst>
      <p:ext uri="{BB962C8B-B14F-4D97-AF65-F5344CB8AC3E}">
        <p14:creationId xmlns:p14="http://schemas.microsoft.com/office/powerpoint/2010/main" val="182658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3E1D99-47A1-4322-73C2-B1F17751349E}"/>
              </a:ext>
            </a:extLst>
          </p:cNvPr>
          <p:cNvGraphicFramePr>
            <a:graphicFrameLocks noGrp="1"/>
          </p:cNvGraphicFramePr>
          <p:nvPr>
            <p:extLst>
              <p:ext uri="{D42A27DB-BD31-4B8C-83A1-F6EECF244321}">
                <p14:modId xmlns:p14="http://schemas.microsoft.com/office/powerpoint/2010/main" val="2976387792"/>
              </p:ext>
            </p:extLst>
          </p:nvPr>
        </p:nvGraphicFramePr>
        <p:xfrm>
          <a:off x="790754" y="1035170"/>
          <a:ext cx="10994552" cy="5303520"/>
        </p:xfrm>
        <a:graphic>
          <a:graphicData uri="http://schemas.openxmlformats.org/drawingml/2006/table">
            <a:tbl>
              <a:tblPr bandRow="1">
                <a:tableStyleId>{5C22544A-7EE6-4342-B048-85BDC9FD1C3A}</a:tableStyleId>
              </a:tblPr>
              <a:tblGrid>
                <a:gridCol w="2748638">
                  <a:extLst>
                    <a:ext uri="{9D8B030D-6E8A-4147-A177-3AD203B41FA5}">
                      <a16:colId xmlns:a16="http://schemas.microsoft.com/office/drawing/2014/main" val="186589405"/>
                    </a:ext>
                  </a:extLst>
                </a:gridCol>
                <a:gridCol w="2748638">
                  <a:extLst>
                    <a:ext uri="{9D8B030D-6E8A-4147-A177-3AD203B41FA5}">
                      <a16:colId xmlns:a16="http://schemas.microsoft.com/office/drawing/2014/main" val="906086557"/>
                    </a:ext>
                  </a:extLst>
                </a:gridCol>
                <a:gridCol w="2748638">
                  <a:extLst>
                    <a:ext uri="{9D8B030D-6E8A-4147-A177-3AD203B41FA5}">
                      <a16:colId xmlns:a16="http://schemas.microsoft.com/office/drawing/2014/main" val="3780806905"/>
                    </a:ext>
                  </a:extLst>
                </a:gridCol>
                <a:gridCol w="2748638">
                  <a:extLst>
                    <a:ext uri="{9D8B030D-6E8A-4147-A177-3AD203B41FA5}">
                      <a16:colId xmlns:a16="http://schemas.microsoft.com/office/drawing/2014/main" val="1525697936"/>
                    </a:ext>
                  </a:extLst>
                </a:gridCol>
              </a:tblGrid>
              <a:tr h="0">
                <a:tc>
                  <a:txBody>
                    <a:bodyPr/>
                    <a:lstStyle/>
                    <a:p>
                      <a:pPr algn="l">
                        <a:buNone/>
                      </a:pPr>
                      <a:r>
                        <a:rPr lang="en-US" b="1" dirty="0"/>
                        <a:t>Year Group</a:t>
                      </a:r>
                      <a:endParaRPr lang="en-US" dirty="0"/>
                    </a:p>
                  </a:txBody>
                  <a:tcPr>
                    <a:lnL>
                      <a:noFill/>
                    </a:lnL>
                    <a:lnR>
                      <a:noFill/>
                    </a:lnR>
                    <a:lnT>
                      <a:noFill/>
                    </a:lnT>
                    <a:lnB>
                      <a:noFill/>
                    </a:lnB>
                    <a:noFill/>
                  </a:tcPr>
                </a:tc>
                <a:tc>
                  <a:txBody>
                    <a:bodyPr/>
                    <a:lstStyle/>
                    <a:p>
                      <a:pPr algn="l">
                        <a:buNone/>
                      </a:pPr>
                      <a:r>
                        <a:rPr lang="en-US" b="1" dirty="0"/>
                        <a:t>Oracy Focus</a:t>
                      </a:r>
                      <a:r>
                        <a:rPr lang="en-US" dirty="0"/>
                        <a:t> (speaking &amp; listening skills)</a:t>
                      </a:r>
                    </a:p>
                  </a:txBody>
                  <a:tcPr>
                    <a:lnL>
                      <a:noFill/>
                    </a:lnL>
                    <a:lnR>
                      <a:noFill/>
                    </a:lnR>
                    <a:lnT>
                      <a:noFill/>
                    </a:lnT>
                    <a:lnB>
                      <a:noFill/>
                    </a:lnB>
                    <a:noFill/>
                  </a:tcPr>
                </a:tc>
                <a:tc>
                  <a:txBody>
                    <a:bodyPr/>
                    <a:lstStyle/>
                    <a:p>
                      <a:pPr algn="l">
                        <a:buNone/>
                      </a:pPr>
                      <a:r>
                        <a:rPr lang="en-US" b="1" dirty="0"/>
                        <a:t>Key Words / Vocabulary</a:t>
                      </a:r>
                      <a:endParaRPr lang="en-US" dirty="0"/>
                    </a:p>
                  </a:txBody>
                  <a:tcPr>
                    <a:lnL>
                      <a:noFill/>
                    </a:lnL>
                    <a:lnR>
                      <a:noFill/>
                    </a:lnR>
                    <a:lnT>
                      <a:noFill/>
                    </a:lnT>
                    <a:lnB>
                      <a:noFill/>
                    </a:lnB>
                    <a:noFill/>
                  </a:tcPr>
                </a:tc>
                <a:tc>
                  <a:txBody>
                    <a:bodyPr/>
                    <a:lstStyle/>
                    <a:p>
                      <a:pPr algn="l">
                        <a:buNone/>
                      </a:pPr>
                      <a:r>
                        <a:rPr lang="en-US" b="1"/>
                        <a:t>Progressive Task Example</a:t>
                      </a:r>
                      <a:endParaRPr lang="en-US"/>
                    </a:p>
                  </a:txBody>
                  <a:tcPr>
                    <a:lnL>
                      <a:noFill/>
                    </a:lnL>
                    <a:lnR>
                      <a:noFill/>
                    </a:lnR>
                    <a:lnT>
                      <a:noFill/>
                    </a:lnT>
                    <a:lnB>
                      <a:noFill/>
                    </a:lnB>
                    <a:noFill/>
                  </a:tcPr>
                </a:tc>
                <a:extLst>
                  <a:ext uri="{0D108BD9-81ED-4DB2-BD59-A6C34878D82A}">
                    <a16:rowId xmlns:a16="http://schemas.microsoft.com/office/drawing/2014/main" val="1431028437"/>
                  </a:ext>
                </a:extLst>
              </a:tr>
              <a:tr h="0">
                <a:tc>
                  <a:txBody>
                    <a:bodyPr/>
                    <a:lstStyle/>
                    <a:p>
                      <a:pPr algn="l">
                        <a:buNone/>
                      </a:pPr>
                      <a:r>
                        <a:rPr lang="en-US" b="1" dirty="0"/>
                        <a:t>Year 7</a:t>
                      </a:r>
                      <a:endParaRPr lang="en-US" dirty="0"/>
                    </a:p>
                  </a:txBody>
                  <a:tcPr>
                    <a:lnL>
                      <a:noFill/>
                    </a:lnL>
                    <a:lnR>
                      <a:noFill/>
                    </a:lnR>
                    <a:lnT>
                      <a:noFill/>
                    </a:lnT>
                    <a:lnB>
                      <a:noFill/>
                    </a:lnB>
                    <a:noFill/>
                  </a:tcPr>
                </a:tc>
                <a:tc>
                  <a:txBody>
                    <a:bodyPr/>
                    <a:lstStyle/>
                    <a:p>
                      <a:pPr algn="l">
                        <a:buNone/>
                      </a:pPr>
                      <a:r>
                        <a:rPr lang="en-US"/>
                        <a:t>Use simple, clear sentences to describe actions and explain choices. Listen to peers and repeat key ideas.</a:t>
                      </a:r>
                    </a:p>
                  </a:txBody>
                  <a:tcPr>
                    <a:lnL>
                      <a:noFill/>
                    </a:lnL>
                    <a:lnR>
                      <a:noFill/>
                    </a:lnR>
                    <a:lnT>
                      <a:noFill/>
                    </a:lnT>
                    <a:lnB>
                      <a:noFill/>
                    </a:lnB>
                    <a:noFill/>
                  </a:tcPr>
                </a:tc>
                <a:tc>
                  <a:txBody>
                    <a:bodyPr/>
                    <a:lstStyle/>
                    <a:p>
                      <a:pPr algn="l">
                        <a:buNone/>
                      </a:pPr>
                      <a:r>
                        <a:rPr lang="en-US" i="1"/>
                        <a:t>Pass, defend, attack, warm-up, cool-down, fitness, teamwork, space, movement</a:t>
                      </a:r>
                      <a:endParaRPr lang="en-US"/>
                    </a:p>
                  </a:txBody>
                  <a:tcPr>
                    <a:lnL>
                      <a:noFill/>
                    </a:lnL>
                    <a:lnR>
                      <a:noFill/>
                    </a:lnR>
                    <a:lnT>
                      <a:noFill/>
                    </a:lnT>
                    <a:lnB>
                      <a:noFill/>
                    </a:lnB>
                    <a:noFill/>
                  </a:tcPr>
                </a:tc>
                <a:tc>
                  <a:txBody>
                    <a:bodyPr/>
                    <a:lstStyle/>
                    <a:p>
                      <a:pPr algn="l">
                        <a:buNone/>
                      </a:pPr>
                      <a:r>
                        <a:rPr lang="en-US"/>
                        <a:t>Pupils describe the rules of a game in pairs, using key words to explain what they are doing.</a:t>
                      </a:r>
                    </a:p>
                  </a:txBody>
                  <a:tcPr>
                    <a:lnL>
                      <a:noFill/>
                    </a:lnL>
                    <a:lnR>
                      <a:noFill/>
                    </a:lnR>
                    <a:lnT>
                      <a:noFill/>
                    </a:lnT>
                    <a:lnB>
                      <a:noFill/>
                    </a:lnB>
                    <a:noFill/>
                  </a:tcPr>
                </a:tc>
                <a:extLst>
                  <a:ext uri="{0D108BD9-81ED-4DB2-BD59-A6C34878D82A}">
                    <a16:rowId xmlns:a16="http://schemas.microsoft.com/office/drawing/2014/main" val="247043206"/>
                  </a:ext>
                </a:extLst>
              </a:tr>
              <a:tr h="0">
                <a:tc>
                  <a:txBody>
                    <a:bodyPr/>
                    <a:lstStyle/>
                    <a:p>
                      <a:pPr algn="l">
                        <a:buNone/>
                      </a:pPr>
                      <a:r>
                        <a:rPr lang="en-US" b="1" dirty="0"/>
                        <a:t>Year 8</a:t>
                      </a:r>
                      <a:endParaRPr lang="en-US" dirty="0"/>
                    </a:p>
                  </a:txBody>
                  <a:tcPr>
                    <a:lnL>
                      <a:noFill/>
                    </a:lnL>
                    <a:lnR>
                      <a:noFill/>
                    </a:lnR>
                    <a:lnT>
                      <a:noFill/>
                    </a:lnT>
                    <a:lnB>
                      <a:noFill/>
                    </a:lnB>
                    <a:noFill/>
                  </a:tcPr>
                </a:tc>
                <a:tc>
                  <a:txBody>
                    <a:bodyPr/>
                    <a:lstStyle/>
                    <a:p>
                      <a:pPr algn="l">
                        <a:buNone/>
                      </a:pPr>
                      <a:r>
                        <a:rPr lang="en-US" dirty="0"/>
                        <a:t>Begin to justify decisions and give feedback to peers using correct terminology. Use extended sentences.</a:t>
                      </a:r>
                    </a:p>
                  </a:txBody>
                  <a:tcPr>
                    <a:lnL>
                      <a:noFill/>
                    </a:lnL>
                    <a:lnR>
                      <a:noFill/>
                    </a:lnR>
                    <a:lnT>
                      <a:noFill/>
                    </a:lnT>
                    <a:lnB>
                      <a:noFill/>
                    </a:lnB>
                    <a:noFill/>
                  </a:tcPr>
                </a:tc>
                <a:tc>
                  <a:txBody>
                    <a:bodyPr/>
                    <a:lstStyle/>
                    <a:p>
                      <a:pPr algn="l">
                        <a:buNone/>
                      </a:pPr>
                      <a:r>
                        <a:rPr lang="en-US" i="1" dirty="0"/>
                        <a:t>Agility, coordination, accuracy, balance, strength, speed, tactics, strategy, communication</a:t>
                      </a:r>
                      <a:endParaRPr lang="en-US" dirty="0"/>
                    </a:p>
                  </a:txBody>
                  <a:tcPr>
                    <a:lnL>
                      <a:noFill/>
                    </a:lnL>
                    <a:lnR>
                      <a:noFill/>
                    </a:lnR>
                    <a:lnT>
                      <a:noFill/>
                    </a:lnT>
                    <a:lnB>
                      <a:noFill/>
                    </a:lnB>
                    <a:noFill/>
                  </a:tcPr>
                </a:tc>
                <a:tc>
                  <a:txBody>
                    <a:bodyPr/>
                    <a:lstStyle/>
                    <a:p>
                      <a:pPr algn="l">
                        <a:buNone/>
                      </a:pPr>
                      <a:r>
                        <a:rPr lang="en-US" dirty="0"/>
                        <a:t>In small groups, pupils explain the tactics used in a game, giving feedback with at least three subject-specific terms.</a:t>
                      </a:r>
                    </a:p>
                  </a:txBody>
                  <a:tcPr>
                    <a:lnL>
                      <a:noFill/>
                    </a:lnL>
                    <a:lnR>
                      <a:noFill/>
                    </a:lnR>
                    <a:lnT>
                      <a:noFill/>
                    </a:lnT>
                    <a:lnB>
                      <a:noFill/>
                    </a:lnB>
                    <a:noFill/>
                  </a:tcPr>
                </a:tc>
                <a:extLst>
                  <a:ext uri="{0D108BD9-81ED-4DB2-BD59-A6C34878D82A}">
                    <a16:rowId xmlns:a16="http://schemas.microsoft.com/office/drawing/2014/main" val="1204312826"/>
                  </a:ext>
                </a:extLst>
              </a:tr>
              <a:tr h="0">
                <a:tc>
                  <a:txBody>
                    <a:bodyPr/>
                    <a:lstStyle/>
                    <a:p>
                      <a:pPr algn="l">
                        <a:buNone/>
                      </a:pPr>
                      <a:r>
                        <a:rPr lang="en-US" b="1" dirty="0"/>
                        <a:t>Year 9</a:t>
                      </a:r>
                      <a:endParaRPr lang="en-US" dirty="0"/>
                    </a:p>
                  </a:txBody>
                  <a:tcPr>
                    <a:lnL>
                      <a:noFill/>
                    </a:lnL>
                    <a:lnR>
                      <a:noFill/>
                    </a:lnR>
                    <a:lnT>
                      <a:noFill/>
                    </a:lnT>
                    <a:lnB>
                      <a:noFill/>
                    </a:lnB>
                    <a:noFill/>
                  </a:tcPr>
                </a:tc>
                <a:tc>
                  <a:txBody>
                    <a:bodyPr/>
                    <a:lstStyle/>
                    <a:p>
                      <a:pPr algn="l">
                        <a:buNone/>
                      </a:pPr>
                      <a:r>
                        <a:rPr lang="en-US" dirty="0"/>
                        <a:t>Lead discussions, debates or team talks, using precise vocabulary. Evaluate performance and suggest improvements with evidence.</a:t>
                      </a:r>
                    </a:p>
                  </a:txBody>
                  <a:tcPr>
                    <a:lnL>
                      <a:noFill/>
                    </a:lnL>
                    <a:lnR>
                      <a:noFill/>
                    </a:lnR>
                    <a:lnT>
                      <a:noFill/>
                    </a:lnT>
                    <a:lnB>
                      <a:noFill/>
                    </a:lnB>
                    <a:noFill/>
                  </a:tcPr>
                </a:tc>
                <a:tc>
                  <a:txBody>
                    <a:bodyPr/>
                    <a:lstStyle/>
                    <a:p>
                      <a:pPr algn="l">
                        <a:buNone/>
                      </a:pPr>
                      <a:r>
                        <a:rPr lang="en-US" i="1" dirty="0"/>
                        <a:t>Cardiovascular endurance, muscular endurance, flexibility, power, reaction time, resilience, leadership, evaluation</a:t>
                      </a:r>
                      <a:endParaRPr lang="en-US" dirty="0"/>
                    </a:p>
                  </a:txBody>
                  <a:tcPr>
                    <a:lnL>
                      <a:noFill/>
                    </a:lnL>
                    <a:lnR>
                      <a:noFill/>
                    </a:lnR>
                    <a:lnT>
                      <a:noFill/>
                    </a:lnT>
                    <a:lnB>
                      <a:noFill/>
                    </a:lnB>
                    <a:noFill/>
                  </a:tcPr>
                </a:tc>
                <a:tc>
                  <a:txBody>
                    <a:bodyPr/>
                    <a:lstStyle/>
                    <a:p>
                      <a:pPr algn="l">
                        <a:buNone/>
                      </a:pPr>
                      <a:r>
                        <a:rPr lang="en-US" dirty="0"/>
                        <a:t>Pupils deliver a mini-coaching session, explaining techniques, giving constructive feedback, and </a:t>
                      </a:r>
                      <a:r>
                        <a:rPr lang="en-US" dirty="0" err="1"/>
                        <a:t>summarising</a:t>
                      </a:r>
                      <a:r>
                        <a:rPr lang="en-US" dirty="0"/>
                        <a:t> improvements using advanced vocabulary.</a:t>
                      </a:r>
                    </a:p>
                  </a:txBody>
                  <a:tcPr>
                    <a:lnL>
                      <a:noFill/>
                    </a:lnL>
                    <a:lnR>
                      <a:noFill/>
                    </a:lnR>
                    <a:lnT>
                      <a:noFill/>
                    </a:lnT>
                    <a:lnB>
                      <a:noFill/>
                    </a:lnB>
                    <a:noFill/>
                  </a:tcPr>
                </a:tc>
                <a:extLst>
                  <a:ext uri="{0D108BD9-81ED-4DB2-BD59-A6C34878D82A}">
                    <a16:rowId xmlns:a16="http://schemas.microsoft.com/office/drawing/2014/main" val="3560362636"/>
                  </a:ext>
                </a:extLst>
              </a:tr>
            </a:tbl>
          </a:graphicData>
        </a:graphic>
      </p:graphicFrame>
      <p:sp>
        <p:nvSpPr>
          <p:cNvPr id="5" name="TextBox 4">
            <a:extLst>
              <a:ext uri="{FF2B5EF4-FFF2-40B4-BE49-F238E27FC236}">
                <a16:creationId xmlns:a16="http://schemas.microsoft.com/office/drawing/2014/main" id="{368C32CE-7785-D46B-835A-2489F7A03C04}"/>
              </a:ext>
            </a:extLst>
          </p:cNvPr>
          <p:cNvSpPr txBox="1"/>
          <p:nvPr/>
        </p:nvSpPr>
        <p:spPr>
          <a:xfrm>
            <a:off x="1058173" y="238663"/>
            <a:ext cx="888233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Oracy &amp; Key Words in Physical Education (Progression)</a:t>
            </a:r>
          </a:p>
          <a:p>
            <a:endParaRPr lang="en-US"/>
          </a:p>
        </p:txBody>
      </p:sp>
    </p:spTree>
    <p:extLst>
      <p:ext uri="{BB962C8B-B14F-4D97-AF65-F5344CB8AC3E}">
        <p14:creationId xmlns:p14="http://schemas.microsoft.com/office/powerpoint/2010/main" val="1117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324EF1-D45C-C9D1-AAAA-DD78BE69DC0F}"/>
              </a:ext>
            </a:extLst>
          </p:cNvPr>
          <p:cNvGraphicFramePr>
            <a:graphicFrameLocks noGrp="1"/>
          </p:cNvGraphicFramePr>
          <p:nvPr>
            <p:extLst>
              <p:ext uri="{D42A27DB-BD31-4B8C-83A1-F6EECF244321}">
                <p14:modId xmlns:p14="http://schemas.microsoft.com/office/powerpoint/2010/main" val="2431644379"/>
              </p:ext>
            </p:extLst>
          </p:nvPr>
        </p:nvGraphicFramePr>
        <p:xfrm>
          <a:off x="992037" y="1466490"/>
          <a:ext cx="10636896" cy="4670665"/>
        </p:xfrm>
        <a:graphic>
          <a:graphicData uri="http://schemas.openxmlformats.org/drawingml/2006/table">
            <a:tbl>
              <a:tblPr bandRow="1">
                <a:tableStyleId>{5C22544A-7EE6-4342-B048-85BDC9FD1C3A}</a:tableStyleId>
              </a:tblPr>
              <a:tblGrid>
                <a:gridCol w="2659224">
                  <a:extLst>
                    <a:ext uri="{9D8B030D-6E8A-4147-A177-3AD203B41FA5}">
                      <a16:colId xmlns:a16="http://schemas.microsoft.com/office/drawing/2014/main" val="2819917741"/>
                    </a:ext>
                  </a:extLst>
                </a:gridCol>
                <a:gridCol w="2659224">
                  <a:extLst>
                    <a:ext uri="{9D8B030D-6E8A-4147-A177-3AD203B41FA5}">
                      <a16:colId xmlns:a16="http://schemas.microsoft.com/office/drawing/2014/main" val="2183636512"/>
                    </a:ext>
                  </a:extLst>
                </a:gridCol>
                <a:gridCol w="2659224">
                  <a:extLst>
                    <a:ext uri="{9D8B030D-6E8A-4147-A177-3AD203B41FA5}">
                      <a16:colId xmlns:a16="http://schemas.microsoft.com/office/drawing/2014/main" val="911862023"/>
                    </a:ext>
                  </a:extLst>
                </a:gridCol>
                <a:gridCol w="2659224">
                  <a:extLst>
                    <a:ext uri="{9D8B030D-6E8A-4147-A177-3AD203B41FA5}">
                      <a16:colId xmlns:a16="http://schemas.microsoft.com/office/drawing/2014/main" val="2050056078"/>
                    </a:ext>
                  </a:extLst>
                </a:gridCol>
              </a:tblGrid>
              <a:tr h="410490">
                <a:tc>
                  <a:txBody>
                    <a:bodyPr/>
                    <a:lstStyle/>
                    <a:p>
                      <a:pPr>
                        <a:buNone/>
                      </a:pPr>
                      <a:r>
                        <a:rPr lang="en-US" b="1" dirty="0"/>
                        <a:t>Year Group</a:t>
                      </a:r>
                      <a:endParaRPr lang="en-US" dirty="0"/>
                    </a:p>
                  </a:txBody>
                  <a:tcPr anchor="ctr">
                    <a:lnL>
                      <a:noFill/>
                    </a:lnL>
                    <a:lnR>
                      <a:noFill/>
                    </a:lnR>
                    <a:lnT>
                      <a:noFill/>
                    </a:lnT>
                    <a:lnB>
                      <a:noFill/>
                    </a:lnB>
                    <a:noFill/>
                  </a:tcPr>
                </a:tc>
                <a:tc>
                  <a:txBody>
                    <a:bodyPr/>
                    <a:lstStyle/>
                    <a:p>
                      <a:pPr>
                        <a:buNone/>
                      </a:pPr>
                      <a:r>
                        <a:rPr lang="en-US" b="1" dirty="0"/>
                        <a:t>Numeracy Focus</a:t>
                      </a:r>
                      <a:endParaRPr lang="en-US" dirty="0"/>
                    </a:p>
                  </a:txBody>
                  <a:tcPr anchor="ctr">
                    <a:lnL>
                      <a:noFill/>
                    </a:lnL>
                    <a:lnR>
                      <a:noFill/>
                    </a:lnR>
                    <a:lnT>
                      <a:noFill/>
                    </a:lnT>
                    <a:lnB>
                      <a:noFill/>
                    </a:lnB>
                    <a:noFill/>
                  </a:tcPr>
                </a:tc>
                <a:tc>
                  <a:txBody>
                    <a:bodyPr/>
                    <a:lstStyle/>
                    <a:p>
                      <a:pPr>
                        <a:buNone/>
                      </a:pPr>
                      <a:r>
                        <a:rPr lang="en-US" b="1" dirty="0"/>
                        <a:t>Key Skills</a:t>
                      </a:r>
                      <a:endParaRPr lang="en-US" dirty="0"/>
                    </a:p>
                  </a:txBody>
                  <a:tcPr anchor="ctr">
                    <a:lnL>
                      <a:noFill/>
                    </a:lnL>
                    <a:lnR>
                      <a:noFill/>
                    </a:lnR>
                    <a:lnT>
                      <a:noFill/>
                    </a:lnT>
                    <a:lnB>
                      <a:noFill/>
                    </a:lnB>
                    <a:noFill/>
                  </a:tcPr>
                </a:tc>
                <a:tc>
                  <a:txBody>
                    <a:bodyPr/>
                    <a:lstStyle/>
                    <a:p>
                      <a:pPr>
                        <a:buNone/>
                      </a:pPr>
                      <a:r>
                        <a:rPr lang="en-US" b="1" dirty="0"/>
                        <a:t>Progressive Task Example</a:t>
                      </a:r>
                      <a:endParaRPr lang="en-US" dirty="0"/>
                    </a:p>
                  </a:txBody>
                  <a:tcPr anchor="ctr">
                    <a:lnL>
                      <a:noFill/>
                    </a:lnL>
                    <a:lnR>
                      <a:noFill/>
                    </a:lnR>
                    <a:lnT>
                      <a:noFill/>
                    </a:lnT>
                    <a:lnB>
                      <a:noFill/>
                    </a:lnB>
                    <a:noFill/>
                  </a:tcPr>
                </a:tc>
                <a:extLst>
                  <a:ext uri="{0D108BD9-81ED-4DB2-BD59-A6C34878D82A}">
                    <a16:rowId xmlns:a16="http://schemas.microsoft.com/office/drawing/2014/main" val="2680152686"/>
                  </a:ext>
                </a:extLst>
              </a:tr>
              <a:tr h="1334095">
                <a:tc>
                  <a:txBody>
                    <a:bodyPr/>
                    <a:lstStyle/>
                    <a:p>
                      <a:pPr>
                        <a:buNone/>
                      </a:pPr>
                      <a:r>
                        <a:rPr lang="en-US" b="1" dirty="0"/>
                        <a:t>Year 7</a:t>
                      </a:r>
                      <a:endParaRPr lang="en-US" dirty="0"/>
                    </a:p>
                  </a:txBody>
                  <a:tcPr anchor="ctr">
                    <a:lnL>
                      <a:noFill/>
                    </a:lnL>
                    <a:lnR>
                      <a:noFill/>
                    </a:lnR>
                    <a:lnT>
                      <a:noFill/>
                    </a:lnT>
                    <a:lnB>
                      <a:noFill/>
                    </a:lnB>
                    <a:noFill/>
                  </a:tcPr>
                </a:tc>
                <a:tc>
                  <a:txBody>
                    <a:bodyPr/>
                    <a:lstStyle/>
                    <a:p>
                      <a:pPr>
                        <a:buNone/>
                      </a:pPr>
                      <a:r>
                        <a:rPr lang="en-US" dirty="0"/>
                        <a:t>Basic counting, measuring, and timing.</a:t>
                      </a:r>
                    </a:p>
                  </a:txBody>
                  <a:tcPr anchor="ctr">
                    <a:lnL>
                      <a:noFill/>
                    </a:lnL>
                    <a:lnR>
                      <a:noFill/>
                    </a:lnR>
                    <a:lnT>
                      <a:noFill/>
                    </a:lnT>
                    <a:lnB>
                      <a:noFill/>
                    </a:lnB>
                    <a:noFill/>
                  </a:tcPr>
                </a:tc>
                <a:tc>
                  <a:txBody>
                    <a:bodyPr/>
                    <a:lstStyle/>
                    <a:p>
                      <a:pPr>
                        <a:buNone/>
                      </a:pPr>
                      <a:r>
                        <a:rPr lang="en-US" dirty="0"/>
                        <a:t>- Counting repetitions</a:t>
                      </a:r>
                      <a:br>
                        <a:rPr lang="en-US" dirty="0"/>
                      </a:br>
                      <a:r>
                        <a:rPr lang="en-US" dirty="0"/>
                        <a:t>- Using stopwatches</a:t>
                      </a:r>
                      <a:br>
                        <a:rPr lang="en-US" dirty="0"/>
                      </a:br>
                      <a:r>
                        <a:rPr lang="en-US" dirty="0"/>
                        <a:t>- Measuring distance/height</a:t>
                      </a:r>
                    </a:p>
                  </a:txBody>
                  <a:tcPr anchor="ctr">
                    <a:lnL>
                      <a:noFill/>
                    </a:lnL>
                    <a:lnR>
                      <a:noFill/>
                    </a:lnR>
                    <a:lnT>
                      <a:noFill/>
                    </a:lnT>
                    <a:lnB>
                      <a:noFill/>
                    </a:lnB>
                    <a:noFill/>
                  </a:tcPr>
                </a:tc>
                <a:tc>
                  <a:txBody>
                    <a:bodyPr/>
                    <a:lstStyle/>
                    <a:p>
                      <a:pPr>
                        <a:buNone/>
                      </a:pPr>
                      <a:r>
                        <a:rPr lang="en-US" dirty="0"/>
                        <a:t>Pupils record how many passes are made in 1 minute, or measure how far they can throw a ball.</a:t>
                      </a:r>
                    </a:p>
                  </a:txBody>
                  <a:tcPr anchor="ctr">
                    <a:lnL>
                      <a:noFill/>
                    </a:lnL>
                    <a:lnR>
                      <a:noFill/>
                    </a:lnR>
                    <a:lnT>
                      <a:noFill/>
                    </a:lnT>
                    <a:lnB>
                      <a:noFill/>
                    </a:lnB>
                    <a:noFill/>
                  </a:tcPr>
                </a:tc>
                <a:extLst>
                  <a:ext uri="{0D108BD9-81ED-4DB2-BD59-A6C34878D82A}">
                    <a16:rowId xmlns:a16="http://schemas.microsoft.com/office/drawing/2014/main" val="2539479500"/>
                  </a:ext>
                </a:extLst>
              </a:tr>
              <a:tr h="1043330">
                <a:tc>
                  <a:txBody>
                    <a:bodyPr/>
                    <a:lstStyle/>
                    <a:p>
                      <a:pPr>
                        <a:buNone/>
                      </a:pPr>
                      <a:r>
                        <a:rPr lang="en-US" b="1" dirty="0"/>
                        <a:t>Year 8</a:t>
                      </a:r>
                      <a:endParaRPr lang="en-US" dirty="0"/>
                    </a:p>
                  </a:txBody>
                  <a:tcPr anchor="ctr">
                    <a:lnL>
                      <a:noFill/>
                    </a:lnL>
                    <a:lnR>
                      <a:noFill/>
                    </a:lnR>
                    <a:lnT>
                      <a:noFill/>
                    </a:lnT>
                    <a:lnB>
                      <a:noFill/>
                    </a:lnB>
                    <a:noFill/>
                  </a:tcPr>
                </a:tc>
                <a:tc>
                  <a:txBody>
                    <a:bodyPr/>
                    <a:lstStyle/>
                    <a:p>
                      <a:pPr>
                        <a:buNone/>
                      </a:pPr>
                      <a:r>
                        <a:rPr lang="en-US" dirty="0"/>
                        <a:t>Interpreting and comparing data.</a:t>
                      </a:r>
                    </a:p>
                  </a:txBody>
                  <a:tcPr anchor="ctr">
                    <a:lnL>
                      <a:noFill/>
                    </a:lnL>
                    <a:lnR>
                      <a:noFill/>
                    </a:lnR>
                    <a:lnT>
                      <a:noFill/>
                    </a:lnT>
                    <a:lnB>
                      <a:noFill/>
                    </a:lnB>
                    <a:noFill/>
                  </a:tcPr>
                </a:tc>
                <a:tc>
                  <a:txBody>
                    <a:bodyPr/>
                    <a:lstStyle/>
                    <a:p>
                      <a:pPr>
                        <a:buNone/>
                      </a:pPr>
                      <a:r>
                        <a:rPr lang="en-US" dirty="0"/>
                        <a:t>- Averages (mean)</a:t>
                      </a:r>
                      <a:br>
                        <a:rPr lang="en-US" dirty="0"/>
                      </a:br>
                      <a:r>
                        <a:rPr lang="en-US" dirty="0"/>
                        <a:t>- Simple percentages</a:t>
                      </a:r>
                      <a:br>
                        <a:rPr lang="en-US" dirty="0"/>
                      </a:br>
                      <a:r>
                        <a:rPr lang="en-US" dirty="0"/>
                        <a:t>- Reading tables/graphs</a:t>
                      </a:r>
                    </a:p>
                  </a:txBody>
                  <a:tcPr anchor="ctr">
                    <a:lnL>
                      <a:noFill/>
                    </a:lnL>
                    <a:lnR>
                      <a:noFill/>
                    </a:lnR>
                    <a:lnT>
                      <a:noFill/>
                    </a:lnT>
                    <a:lnB>
                      <a:noFill/>
                    </a:lnB>
                    <a:noFill/>
                  </a:tcPr>
                </a:tc>
                <a:tc>
                  <a:txBody>
                    <a:bodyPr/>
                    <a:lstStyle/>
                    <a:p>
                      <a:pPr>
                        <a:buNone/>
                      </a:pPr>
                      <a:r>
                        <a:rPr lang="en-US" dirty="0"/>
                        <a:t>Pupils time 3 sprints, calculate their average sprint time, and compare with peers’ results.</a:t>
                      </a:r>
                    </a:p>
                  </a:txBody>
                  <a:tcPr anchor="ctr">
                    <a:lnL>
                      <a:noFill/>
                    </a:lnL>
                    <a:lnR>
                      <a:noFill/>
                    </a:lnR>
                    <a:lnT>
                      <a:noFill/>
                    </a:lnT>
                    <a:lnB>
                      <a:noFill/>
                    </a:lnB>
                    <a:noFill/>
                  </a:tcPr>
                </a:tc>
                <a:extLst>
                  <a:ext uri="{0D108BD9-81ED-4DB2-BD59-A6C34878D82A}">
                    <a16:rowId xmlns:a16="http://schemas.microsoft.com/office/drawing/2014/main" val="532754020"/>
                  </a:ext>
                </a:extLst>
              </a:tr>
              <a:tr h="1676166">
                <a:tc>
                  <a:txBody>
                    <a:bodyPr/>
                    <a:lstStyle/>
                    <a:p>
                      <a:pPr>
                        <a:buNone/>
                      </a:pPr>
                      <a:r>
                        <a:rPr lang="en-US" b="1" dirty="0"/>
                        <a:t>Year 9</a:t>
                      </a:r>
                      <a:endParaRPr lang="en-US" dirty="0"/>
                    </a:p>
                  </a:txBody>
                  <a:tcPr anchor="ctr">
                    <a:lnL>
                      <a:noFill/>
                    </a:lnL>
                    <a:lnR>
                      <a:noFill/>
                    </a:lnR>
                    <a:lnT>
                      <a:noFill/>
                    </a:lnT>
                    <a:lnB>
                      <a:noFill/>
                    </a:lnB>
                    <a:noFill/>
                  </a:tcPr>
                </a:tc>
                <a:tc>
                  <a:txBody>
                    <a:bodyPr/>
                    <a:lstStyle/>
                    <a:p>
                      <a:pPr>
                        <a:buNone/>
                      </a:pPr>
                      <a:r>
                        <a:rPr lang="en-US" dirty="0"/>
                        <a:t>Applying data analysis to performance.</a:t>
                      </a:r>
                    </a:p>
                  </a:txBody>
                  <a:tcPr anchor="ctr">
                    <a:lnL>
                      <a:noFill/>
                    </a:lnL>
                    <a:lnR>
                      <a:noFill/>
                    </a:lnR>
                    <a:lnT>
                      <a:noFill/>
                    </a:lnT>
                    <a:lnB>
                      <a:noFill/>
                    </a:lnB>
                    <a:noFill/>
                  </a:tcPr>
                </a:tc>
                <a:tc>
                  <a:txBody>
                    <a:bodyPr/>
                    <a:lstStyle/>
                    <a:p>
                      <a:pPr>
                        <a:buNone/>
                      </a:pPr>
                      <a:r>
                        <a:rPr lang="en-US" dirty="0"/>
                        <a:t>- Speed = distance ÷ time</a:t>
                      </a:r>
                      <a:br>
                        <a:rPr lang="en-US" dirty="0"/>
                      </a:br>
                      <a:r>
                        <a:rPr lang="en-US" dirty="0"/>
                        <a:t>- Heart rate zones</a:t>
                      </a:r>
                      <a:br>
                        <a:rPr lang="en-US" dirty="0"/>
                      </a:br>
                      <a:r>
                        <a:rPr lang="en-US" dirty="0"/>
                        <a:t>- Percentages for improvement</a:t>
                      </a:r>
                      <a:br>
                        <a:rPr lang="en-US" dirty="0"/>
                      </a:br>
                      <a:r>
                        <a:rPr lang="en-US" dirty="0"/>
                        <a:t>- Interpreting line/bar graphs</a:t>
                      </a:r>
                    </a:p>
                  </a:txBody>
                  <a:tcPr anchor="ctr">
                    <a:lnL>
                      <a:noFill/>
                    </a:lnL>
                    <a:lnR>
                      <a:noFill/>
                    </a:lnR>
                    <a:lnT>
                      <a:noFill/>
                    </a:lnT>
                    <a:lnB>
                      <a:noFill/>
                    </a:lnB>
                    <a:noFill/>
                  </a:tcPr>
                </a:tc>
                <a:tc>
                  <a:txBody>
                    <a:bodyPr/>
                    <a:lstStyle/>
                    <a:p>
                      <a:pPr>
                        <a:buNone/>
                      </a:pPr>
                      <a:r>
                        <a:rPr lang="en-US" dirty="0"/>
                        <a:t>Pupils record heart rates before/after exercise, calculate percentage increase, and present results on a graph to evaluate fitness levels.</a:t>
                      </a:r>
                    </a:p>
                  </a:txBody>
                  <a:tcPr anchor="ctr">
                    <a:lnL>
                      <a:noFill/>
                    </a:lnL>
                    <a:lnR>
                      <a:noFill/>
                    </a:lnR>
                    <a:lnT>
                      <a:noFill/>
                    </a:lnT>
                    <a:lnB>
                      <a:noFill/>
                    </a:lnB>
                    <a:noFill/>
                  </a:tcPr>
                </a:tc>
                <a:extLst>
                  <a:ext uri="{0D108BD9-81ED-4DB2-BD59-A6C34878D82A}">
                    <a16:rowId xmlns:a16="http://schemas.microsoft.com/office/drawing/2014/main" val="1485387169"/>
                  </a:ext>
                </a:extLst>
              </a:tr>
            </a:tbl>
          </a:graphicData>
        </a:graphic>
      </p:graphicFrame>
      <p:sp>
        <p:nvSpPr>
          <p:cNvPr id="5" name="TextBox 4">
            <a:extLst>
              <a:ext uri="{FF2B5EF4-FFF2-40B4-BE49-F238E27FC236}">
                <a16:creationId xmlns:a16="http://schemas.microsoft.com/office/drawing/2014/main" id="{36F1BEC4-0445-C9C9-23DB-0BE0BBCCF335}"/>
              </a:ext>
            </a:extLst>
          </p:cNvPr>
          <p:cNvSpPr txBox="1"/>
          <p:nvPr/>
        </p:nvSpPr>
        <p:spPr>
          <a:xfrm>
            <a:off x="310551" y="238664"/>
            <a:ext cx="730082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Numeracy in Physical Education (Progression)</a:t>
            </a:r>
            <a:endParaRPr lang="en-US" sz="2800" b="1" dirty="0">
              <a:ea typeface="Calibri"/>
              <a:cs typeface="Calibri"/>
            </a:endParaRPr>
          </a:p>
          <a:p>
            <a:endParaRPr lang="en-US"/>
          </a:p>
        </p:txBody>
      </p:sp>
    </p:spTree>
    <p:extLst>
      <p:ext uri="{BB962C8B-B14F-4D97-AF65-F5344CB8AC3E}">
        <p14:creationId xmlns:p14="http://schemas.microsoft.com/office/powerpoint/2010/main" val="294287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FB64-88EE-094A-CC3F-84971660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B57B6-3079-09D4-D3E3-AA0CD6536427}"/>
              </a:ext>
            </a:extLst>
          </p:cNvPr>
          <p:cNvSpPr>
            <a:spLocks noGrp="1"/>
          </p:cNvSpPr>
          <p:nvPr>
            <p:ph type="title"/>
          </p:nvPr>
        </p:nvSpPr>
        <p:spPr>
          <a:xfrm>
            <a:off x="4548277" y="132213"/>
            <a:ext cx="3095445" cy="2024392"/>
          </a:xfrm>
        </p:spPr>
        <p:txBody>
          <a:bodyPr>
            <a:normAutofit/>
          </a:bodyPr>
          <a:lstStyle/>
          <a:p>
            <a:pPr algn="ctr"/>
            <a:r>
              <a:rPr lang="en-GB" sz="8800" b="1" dirty="0"/>
              <a:t>Year 8 </a:t>
            </a:r>
          </a:p>
        </p:txBody>
      </p:sp>
    </p:spTree>
    <p:extLst>
      <p:ext uri="{BB962C8B-B14F-4D97-AF65-F5344CB8AC3E}">
        <p14:creationId xmlns:p14="http://schemas.microsoft.com/office/powerpoint/2010/main" val="273888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92A2A8-BD5C-4DF3-9D6C-089BDE8C5B71}"/>
              </a:ext>
            </a:extLst>
          </p:cNvPr>
          <p:cNvPicPr>
            <a:picLocks noChangeAspect="1"/>
          </p:cNvPicPr>
          <p:nvPr/>
        </p:nvPicPr>
        <p:blipFill>
          <a:blip r:embed="rId2"/>
          <a:srcRect l="32054" t="38412" r="32143" b="14128"/>
          <a:stretch>
            <a:fillRect/>
          </a:stretch>
        </p:blipFill>
        <p:spPr>
          <a:xfrm>
            <a:off x="1502434" y="7747"/>
            <a:ext cx="9187132" cy="6850253"/>
          </a:xfrm>
          <a:prstGeom prst="rect">
            <a:avLst/>
          </a:prstGeom>
        </p:spPr>
      </p:pic>
    </p:spTree>
    <p:extLst>
      <p:ext uri="{BB962C8B-B14F-4D97-AF65-F5344CB8AC3E}">
        <p14:creationId xmlns:p14="http://schemas.microsoft.com/office/powerpoint/2010/main" val="79506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Subject: PE</a:t>
            </a:r>
          </a:p>
          <a:p>
            <a:r>
              <a:rPr lang="en-GB" sz="2286" b="1" dirty="0">
                <a:solidFill>
                  <a:srgbClr val="002060"/>
                </a:solidFill>
                <a:latin typeface="Malgun Gothic" panose="020B0503020000020004" pitchFamily="34" charset="-127"/>
                <a:ea typeface="Malgun Gothic" panose="020B0503020000020004" pitchFamily="34" charset="-127"/>
              </a:rPr>
              <a:t>Overview of Topics</a:t>
            </a:r>
            <a:endParaRPr lang="en-GB" sz="1286" b="1" dirty="0">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90743370"/>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Health and 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Subject: PE</a:t>
            </a:r>
            <a:endParaRPr lang="en-GB" sz="1143" b="1">
              <a:latin typeface="Ink Free" panose="03080402000500000000" pitchFamily="66" charset="0"/>
            </a:endParaRPr>
          </a:p>
          <a:p>
            <a:r>
              <a:rPr lang="en-GB" sz="1143" b="1">
                <a:latin typeface="Ink Free"/>
              </a:rPr>
              <a:t>Topic: Team Games</a:t>
            </a:r>
            <a:endParaRPr lang="en-GB" sz="1143" b="1">
              <a:latin typeface="Ink Free" panose="03080402000500000000" pitchFamily="66" charset="0"/>
            </a:endParaRPr>
          </a:p>
          <a:p>
            <a:r>
              <a:rPr lang="en-GB" sz="1143" b="1">
                <a:latin typeface="Ink Free" panose="03080402000500000000" pitchFamily="66" charset="0"/>
              </a:rPr>
              <a:t>Key Question: </a:t>
            </a:r>
            <a:r>
              <a:rPr lang="es-ES" sz="1143" b="1">
                <a:latin typeface="Ink Free" panose="03080402000500000000" pitchFamily="66" charset="0"/>
              </a:rPr>
              <a:t> </a:t>
            </a:r>
            <a:endParaRPr lang="en-GB" sz="1143" b="1">
              <a:latin typeface="Ink Free" panose="03080402000500000000" pitchFamily="66" charset="0"/>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879361"/>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In this unit, pupils will build on their existing knowledge and experience of team games developed in Year 7. They will develop more advanced skills in games such as football, netball, hockey, and rugby, with a greater focus on tactical awareness, decision-making, and teamwork under pressure. Pupils will be encouraged to take on different roles within a team, adapt to changing game situations, and use communication to support effective team play. They will deepen their understanding of strategies, formations, and how to apply them to improve team performance. </a:t>
            </a:r>
            <a:r>
              <a:rPr lang="en-GB" sz="1000" b="1" dirty="0" err="1">
                <a:solidFill>
                  <a:schemeClr val="bg1"/>
                </a:solidFill>
              </a:rPr>
              <a:t>jectives</a:t>
            </a:r>
            <a:endParaRPr lang="en-GB" sz="1094" dirty="0" err="1">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74868" y="5331656"/>
            <a:ext cx="2748417" cy="46166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dirty="0">
                <a:latin typeface="Ink Free"/>
              </a:rPr>
              <a:t>Key Words</a:t>
            </a:r>
          </a:p>
          <a:p>
            <a:r>
              <a:rPr lang="en-GB" sz="857" dirty="0">
                <a:latin typeface="Ink Free"/>
              </a:rPr>
              <a:t>Teamwork, communication, respect, rules, positions, tactics, passing, dribbling, tackling, footwork, rules.</a:t>
            </a:r>
            <a:endParaRPr lang="en-GB" sz="1143" dirty="0">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161344"/>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466866"/>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75661" y="1859797"/>
          <a:ext cx="5319300" cy="3414684"/>
        </p:xfrm>
        <a:graphic>
          <a:graphicData uri="http://schemas.openxmlformats.org/drawingml/2006/table">
            <a:tbl>
              <a:tblPr firstRow="1" bandRow="1">
                <a:tableStyleId>{5C22544A-7EE6-4342-B048-85BDC9FD1C3A}</a:tableStyleId>
              </a:tblPr>
              <a:tblGrid>
                <a:gridCol w="2172349">
                  <a:extLst>
                    <a:ext uri="{9D8B030D-6E8A-4147-A177-3AD203B41FA5}">
                      <a16:colId xmlns:a16="http://schemas.microsoft.com/office/drawing/2014/main" val="1008402731"/>
                    </a:ext>
                  </a:extLst>
                </a:gridCol>
                <a:gridCol w="3146951">
                  <a:extLst>
                    <a:ext uri="{9D8B030D-6E8A-4147-A177-3AD203B41FA5}">
                      <a16:colId xmlns:a16="http://schemas.microsoft.com/office/drawing/2014/main" val="3928792102"/>
                    </a:ext>
                  </a:extLst>
                </a:gridCol>
              </a:tblGrid>
              <a:tr h="257550">
                <a:tc gridSpan="2">
                  <a:txBody>
                    <a:bodyPr/>
                    <a:lstStyle/>
                    <a:p>
                      <a:r>
                        <a:rPr lang="en-GB" sz="11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12892">
                <a:tc>
                  <a:txBody>
                    <a:bodyPr/>
                    <a:lstStyle/>
                    <a:p>
                      <a:r>
                        <a:rPr lang="en-GB" sz="600" b="1" dirty="0">
                          <a:latin typeface="Ink Free"/>
                        </a:rPr>
                        <a:t>Football</a:t>
                      </a:r>
                    </a:p>
                    <a:p>
                      <a:pPr lvl="0">
                        <a:buNone/>
                      </a:pPr>
                      <a:r>
                        <a:rPr lang="en-GB" sz="600" b="0" dirty="0">
                          <a:latin typeface="Ink Free"/>
                        </a:rPr>
                        <a:t>How can I improve the accuracy and power of my passing and shooting?</a:t>
                      </a:r>
                    </a:p>
                    <a:p>
                      <a:pPr lvl="0">
                        <a:buNone/>
                      </a:pPr>
                      <a:r>
                        <a:rPr lang="en-GB" sz="600" b="0" dirty="0">
                          <a:latin typeface="Ink Free"/>
                        </a:rPr>
                        <a:t>How can I use dribbling to keep possession and create space?</a:t>
                      </a:r>
                    </a:p>
                    <a:p>
                      <a:pPr lvl="0">
                        <a:buNone/>
                      </a:pPr>
                      <a:r>
                        <a:rPr lang="en-GB" sz="600" b="0" dirty="0">
                          <a:latin typeface="Ink Free"/>
                        </a:rPr>
                        <a:t>What is my role in a specific position during a game?</a:t>
                      </a:r>
                    </a:p>
                    <a:p>
                      <a:pPr lvl="0">
                        <a:buNone/>
                      </a:pPr>
                      <a:r>
                        <a:rPr lang="en-GB" sz="600" b="0" dirty="0">
                          <a:latin typeface="Ink Free"/>
                        </a:rPr>
                        <a:t>What makes an effective team in football?</a:t>
                      </a:r>
                    </a:p>
                  </a:txBody>
                  <a:tcPr marL="65314" marR="65314" marT="32657" marB="32657">
                    <a:solidFill>
                      <a:schemeClr val="accent1">
                        <a:lumMod val="40000"/>
                        <a:lumOff val="60000"/>
                      </a:schemeClr>
                    </a:solidFill>
                  </a:tcPr>
                </a:tc>
                <a:tc>
                  <a:txBody>
                    <a:bodyPr/>
                    <a:lstStyle/>
                    <a:p>
                      <a:pPr lvl="0" algn="l"/>
                      <a:r>
                        <a:rPr lang="en-GB" sz="600" dirty="0"/>
                        <a:t>I can use the correct technique to improve the accuracy and power of my passing and shooting in game situations.</a:t>
                      </a:r>
                    </a:p>
                    <a:p>
                      <a:pPr lvl="0" algn="l">
                        <a:buNone/>
                      </a:pPr>
                      <a:r>
                        <a:rPr lang="en-GB" sz="600" dirty="0"/>
                        <a:t>I know how dribbling can help me maintain possession and create attacking opportunities.</a:t>
                      </a:r>
                    </a:p>
                    <a:p>
                      <a:pPr lvl="0" algn="l">
                        <a:buNone/>
                      </a:pPr>
                      <a:r>
                        <a:rPr lang="en-GB" sz="600" dirty="0"/>
                        <a:t>I understand how to carry out the responsibilities of my position to support both attacking and defending phases of play.</a:t>
                      </a:r>
                    </a:p>
                    <a:p>
                      <a:pPr lvl="0" algn="l">
                        <a:buNone/>
                      </a:pPr>
                      <a:r>
                        <a:rPr lang="en-GB" sz="600" dirty="0"/>
                        <a:t>I can work effectively as part of a team, showing communication, support and tactical understanding to help achieve success.</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04846">
                <a:tc>
                  <a:txBody>
                    <a:bodyPr/>
                    <a:lstStyle/>
                    <a:p>
                      <a:r>
                        <a:rPr lang="en-GB" sz="600" b="1" dirty="0">
                          <a:latin typeface="Ink Free"/>
                        </a:rPr>
                        <a:t>Netball</a:t>
                      </a:r>
                    </a:p>
                    <a:p>
                      <a:pPr lvl="0">
                        <a:buNone/>
                      </a:pPr>
                      <a:r>
                        <a:rPr lang="en-GB" sz="600" b="0" i="0" u="none" strike="noStrike" noProof="0" dirty="0">
                          <a:solidFill>
                            <a:srgbClr val="000000"/>
                          </a:solidFill>
                          <a:latin typeface="Ink Free"/>
                        </a:rPr>
                        <a:t>How can I improve the accuracy and speed of my passing in a game?</a:t>
                      </a:r>
                    </a:p>
                    <a:p>
                      <a:pPr lvl="0">
                        <a:buNone/>
                      </a:pPr>
                      <a:r>
                        <a:rPr lang="en-GB" sz="600" b="0" i="0" u="none" strike="noStrike" noProof="0" dirty="0">
                          <a:solidFill>
                            <a:srgbClr val="000000"/>
                          </a:solidFill>
                          <a:latin typeface="Ink Free"/>
                        </a:rPr>
                        <a:t>How do I use footwork correctly to maintain possession?</a:t>
                      </a:r>
                    </a:p>
                    <a:p>
                      <a:pPr lvl="0">
                        <a:buNone/>
                      </a:pPr>
                      <a:r>
                        <a:rPr lang="en-GB" sz="600" b="0" i="0" u="none" strike="noStrike" noProof="0" dirty="0">
                          <a:solidFill>
                            <a:srgbClr val="000000"/>
                          </a:solidFill>
                          <a:latin typeface="Ink Free"/>
                        </a:rPr>
                        <a:t>What are the responsibilities of different playing positions in netball?</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can use the correct passing techniques to improve the speed and accuracy of my passes during a game.</a:t>
                      </a:r>
                    </a:p>
                    <a:p>
                      <a:pPr lvl="0" algn="l">
                        <a:buNone/>
                      </a:pPr>
                      <a:r>
                        <a:rPr lang="en-GB" sz="600" b="0" i="0" u="none" strike="noStrike" noProof="0" dirty="0">
                          <a:solidFill>
                            <a:srgbClr val="000000"/>
                          </a:solidFill>
                          <a:latin typeface="Calibri"/>
                        </a:rPr>
                        <a:t>I can apply the correct footwork rule consistently to keep possession and avoid giving away penalties.</a:t>
                      </a:r>
                    </a:p>
                    <a:p>
                      <a:pPr lvl="0" algn="l">
                        <a:buNone/>
                      </a:pPr>
                      <a:r>
                        <a:rPr lang="en-GB" sz="600" b="0" i="0" u="none" strike="noStrike" noProof="0" dirty="0">
                          <a:solidFill>
                            <a:srgbClr val="000000"/>
                          </a:solidFill>
                          <a:latin typeface="Calibri"/>
                        </a:rPr>
                        <a:t>I understand how each position supports team play and how to adapt my movement and decisions based on my role</a:t>
                      </a:r>
                    </a:p>
                    <a:p>
                      <a:pPr lvl="0" algn="l">
                        <a:buNone/>
                      </a:pPr>
                      <a:endParaRPr lang="en-GB" sz="6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820939">
                <a:tc>
                  <a:txBody>
                    <a:bodyPr/>
                    <a:lstStyle/>
                    <a:p>
                      <a:r>
                        <a:rPr lang="en-GB" sz="600" b="1" dirty="0">
                          <a:latin typeface="Ink Free"/>
                        </a:rPr>
                        <a:t>Hockey</a:t>
                      </a:r>
                    </a:p>
                    <a:p>
                      <a:pPr lvl="0">
                        <a:buNone/>
                      </a:pPr>
                      <a:r>
                        <a:rPr lang="en-GB" sz="600" b="0" dirty="0">
                          <a:latin typeface="Ink Free"/>
                        </a:rPr>
                        <a:t>How can improve the accuracy and control of my passing in hockey?</a:t>
                      </a:r>
                      <a:endParaRPr lang="en-GB" sz="600" dirty="0"/>
                    </a:p>
                    <a:p>
                      <a:pPr lvl="0">
                        <a:buNone/>
                      </a:pPr>
                      <a:r>
                        <a:rPr lang="en-GB" sz="600" b="0" dirty="0">
                          <a:latin typeface="Ink Free"/>
                        </a:rPr>
                        <a:t>How do I use the correct grip and body position when tackling or intercepting?</a:t>
                      </a:r>
                    </a:p>
                    <a:p>
                      <a:pPr lvl="0">
                        <a:buNone/>
                      </a:pPr>
                      <a:r>
                        <a:rPr lang="en-GB" sz="600" b="0" dirty="0">
                          <a:latin typeface="Ink Free"/>
                        </a:rPr>
                        <a:t>What are the key rules of hockey that I need to follow during a match?</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can demonstrate accurate and controlled passing using the appropriate technique.</a:t>
                      </a:r>
                      <a:endParaRPr lang="en-US" sz="600"/>
                    </a:p>
                    <a:p>
                      <a:pPr lvl="0" algn="l">
                        <a:buNone/>
                      </a:pPr>
                      <a:r>
                        <a:rPr lang="en-GB" sz="600" b="0" i="0" u="none" strike="noStrike" noProof="0" dirty="0">
                          <a:solidFill>
                            <a:srgbClr val="000000"/>
                          </a:solidFill>
                          <a:latin typeface="Calibri"/>
                        </a:rPr>
                        <a:t>I know the correct grip and footwork required for a block or jab tackle.</a:t>
                      </a:r>
                    </a:p>
                    <a:p>
                      <a:pPr lvl="0" algn="l">
                        <a:buNone/>
                      </a:pPr>
                      <a:r>
                        <a:rPr lang="en-GB" sz="600" b="0" i="0" u="none" strike="noStrike" noProof="0" dirty="0">
                          <a:solidFill>
                            <a:srgbClr val="000000"/>
                          </a:solidFill>
                          <a:latin typeface="Calibri"/>
                        </a:rPr>
                        <a:t>I understand the rules of hockey and how following them helps the game flow.</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718457">
                <a:tc>
                  <a:txBody>
                    <a:bodyPr/>
                    <a:lstStyle/>
                    <a:p>
                      <a:r>
                        <a:rPr lang="en-GB" sz="600" b="1" dirty="0">
                          <a:latin typeface="Ink Free"/>
                        </a:rPr>
                        <a:t>Rugby</a:t>
                      </a:r>
                    </a:p>
                    <a:p>
                      <a:pPr lvl="0">
                        <a:buNone/>
                      </a:pPr>
                      <a:r>
                        <a:rPr lang="en-GB" sz="600" b="0" dirty="0">
                          <a:latin typeface="Ink Free"/>
                        </a:rPr>
                        <a:t>How can I improve the accuracy and distance of my passing?</a:t>
                      </a:r>
                    </a:p>
                    <a:p>
                      <a:pPr lvl="0">
                        <a:buNone/>
                      </a:pPr>
                      <a:r>
                        <a:rPr lang="en-GB" sz="600" b="0" dirty="0">
                          <a:latin typeface="Ink Free"/>
                        </a:rPr>
                        <a:t>What are the roles and responsibilities of different </a:t>
                      </a:r>
                      <a:r>
                        <a:rPr lang="en-GB" sz="600" b="0">
                          <a:latin typeface="Ink Free"/>
                        </a:rPr>
                        <a:t>positions in rugby?</a:t>
                      </a:r>
                      <a:endParaRPr lang="en-GB" sz="600" b="0" dirty="0">
                        <a:latin typeface="Ink Free"/>
                      </a:endParaRPr>
                    </a:p>
                    <a:p>
                      <a:pPr lvl="0">
                        <a:buNone/>
                      </a:pPr>
                      <a:r>
                        <a:rPr lang="en-GB" sz="600" b="0">
                          <a:latin typeface="Ink Free"/>
                        </a:rPr>
                        <a:t>When should I pass, run or kick the ball during a game?</a:t>
                      </a:r>
                      <a:endParaRPr lang="en-GB" sz="600" b="0" dirty="0">
                        <a:latin typeface="Ink Free"/>
                      </a:endParaRPr>
                    </a:p>
                  </a:txBody>
                  <a:tcPr marL="65314" marR="65314" marT="32657" marB="32657">
                    <a:solidFill>
                      <a:schemeClr val="accent1">
                        <a:lumMod val="40000"/>
                        <a:lumOff val="60000"/>
                      </a:schemeClr>
                    </a:solidFill>
                  </a:tcPr>
                </a:tc>
                <a:tc>
                  <a:txBody>
                    <a:bodyPr/>
                    <a:lstStyle/>
                    <a:p>
                      <a:pPr lvl="0" algn="l">
                        <a:buNone/>
                      </a:pPr>
                      <a:r>
                        <a:rPr lang="en-GB" sz="700" b="0" i="0" u="none" strike="noStrike" noProof="0">
                          <a:solidFill>
                            <a:srgbClr val="000000"/>
                          </a:solidFill>
                          <a:latin typeface="Calibri"/>
                        </a:rPr>
                        <a:t>I know the correct hand position, grip and body shape needed for accurate passing.</a:t>
                      </a:r>
                      <a:endParaRPr lang="en-GB" sz="700" b="0" i="0" u="none" strike="noStrike" noProof="0" dirty="0">
                        <a:solidFill>
                          <a:srgbClr val="000000"/>
                        </a:solidFill>
                        <a:latin typeface="Calibri"/>
                      </a:endParaRPr>
                    </a:p>
                    <a:p>
                      <a:pPr lvl="0" algn="l">
                        <a:buNone/>
                      </a:pPr>
                      <a:r>
                        <a:rPr lang="en-GB" sz="700" b="0" i="0" u="none" strike="noStrike" noProof="0">
                          <a:solidFill>
                            <a:srgbClr val="000000"/>
                          </a:solidFill>
                          <a:latin typeface="Calibri"/>
                        </a:rPr>
                        <a:t>I can play in different positions and carry out the specific roles expected of them in a game.</a:t>
                      </a:r>
                    </a:p>
                    <a:p>
                      <a:pPr lvl="0" algn="l">
                        <a:buNone/>
                      </a:pPr>
                      <a:r>
                        <a:rPr lang="en-GB" sz="700" b="0" i="0" u="none" strike="noStrike" noProof="0" dirty="0">
                          <a:solidFill>
                            <a:srgbClr val="000000"/>
                          </a:solidFill>
                          <a:latin typeface="Calibri"/>
                        </a:rPr>
                        <a:t>I understand how game awareness and </a:t>
                      </a:r>
                      <a:r>
                        <a:rPr lang="en-GB" sz="700" b="0" i="0" u="none" strike="noStrike" noProof="0">
                          <a:solidFill>
                            <a:srgbClr val="000000"/>
                          </a:solidFill>
                          <a:latin typeface="Calibri"/>
                        </a:rPr>
                        <a:t>decision-making</a:t>
                      </a:r>
                      <a:r>
                        <a:rPr lang="en-GB" sz="700" b="0" i="0" u="none" strike="noStrike" noProof="0" dirty="0">
                          <a:solidFill>
                            <a:srgbClr val="000000"/>
                          </a:solidFill>
                          <a:latin typeface="Calibri"/>
                        </a:rPr>
                        <a:t> affect possession, territory and scoring opportunities</a:t>
                      </a:r>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21123" y="48991"/>
            <a:ext cx="3534684" cy="510335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7" cy="6568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27159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539685"/>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80031"/>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92017"/>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72071"/>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50103" y="499707"/>
            <a:ext cx="3278632" cy="1560867"/>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a developing understanding of the key rules, positions, and roles in team sports such as netball, football, hockey, and rugby.</a:t>
            </a:r>
            <a:endParaRPr lang="en-GB" sz="750" dirty="0">
              <a:ea typeface="Calibri"/>
              <a:cs typeface="Calibri"/>
            </a:endParaRPr>
          </a:p>
          <a:p>
            <a:pPr>
              <a:buFont typeface="Arial"/>
              <a:buChar char="•"/>
            </a:pPr>
            <a:r>
              <a:rPr lang="en-GB" sz="750">
                <a:ea typeface="+mn-lt"/>
                <a:cs typeface="+mn-lt"/>
              </a:rPr>
              <a:t>I can work effectively as part of a team and apply basic tactics, such as creating space, marking opponents, or supporting the ball carrier.</a:t>
            </a:r>
            <a:endParaRPr lang="en-GB" sz="750" dirty="0">
              <a:ea typeface="Calibri"/>
              <a:cs typeface="Calibri"/>
            </a:endParaRPr>
          </a:p>
          <a:p>
            <a:pPr>
              <a:buFont typeface="Arial"/>
              <a:buChar char="•"/>
            </a:pPr>
            <a:r>
              <a:rPr lang="en-GB" sz="750">
                <a:ea typeface="+mn-lt"/>
                <a:cs typeface="+mn-lt"/>
              </a:rPr>
              <a:t>I have a deeper understanding of how communication, teamwork, and positional play impact performance across different team games.</a:t>
            </a:r>
            <a:endParaRPr lang="en-GB" sz="750" dirty="0">
              <a:ea typeface="Calibri"/>
              <a:cs typeface="Calibri"/>
            </a:endParaRPr>
          </a:p>
          <a:p>
            <a:pPr>
              <a:buFont typeface="Arial"/>
              <a:buChar char="•"/>
            </a:pPr>
            <a:r>
              <a:rPr lang="en-GB" sz="750">
                <a:ea typeface="+mn-lt"/>
                <a:cs typeface="+mn-lt"/>
              </a:rPr>
              <a:t>I can explain and apply more advanced strategies, such as set plays, transitions, and defensive structures, depending on the sport and game situation.</a:t>
            </a:r>
            <a:endParaRPr lang="en-GB" sz="750" dirty="0">
              <a:ea typeface="Calibri"/>
              <a:cs typeface="Calibri"/>
            </a:endParaRPr>
          </a:p>
          <a:p>
            <a:pPr>
              <a:buFont typeface="Arial"/>
              <a:buChar char="•"/>
            </a:pPr>
            <a:r>
              <a:rPr lang="en-GB" sz="750" dirty="0">
                <a:ea typeface="+mn-lt"/>
                <a:cs typeface="+mn-lt"/>
              </a:rPr>
              <a:t>I recognise the value of teamwork, respect, and fair play, and can reflect on how participating in team sports helps develop important life skills like leadership, communication, and cooperation.</a:t>
            </a:r>
            <a:endParaRPr lang="en-GB" sz="750" dirty="0">
              <a:ea typeface="Calibri"/>
              <a:cs typeface="Calibri"/>
            </a:endParaRPr>
          </a:p>
          <a:p>
            <a:pPr marL="204111" indent="-204111">
              <a:buFont typeface="Arial"/>
              <a:buChar char="•"/>
            </a:pPr>
            <a:endParaRPr lang="en-GB" sz="750" dirty="0">
              <a:ea typeface="Calibri"/>
              <a:cs typeface="Calibri"/>
            </a:endParaRPr>
          </a:p>
          <a:p>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9"/>
            <a:ext cx="3259836" cy="156636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developing practical skills and can take part in team games like netball, football, hockey, and rugby by following instructions and working with support.</a:t>
            </a:r>
            <a:endParaRPr lang="en-GB" sz="750" dirty="0">
              <a:ea typeface="Calibri"/>
              <a:cs typeface="Calibri"/>
            </a:endParaRPr>
          </a:p>
          <a:p>
            <a:pPr>
              <a:buFont typeface="Arial"/>
              <a:buChar char="•"/>
            </a:pPr>
            <a:r>
              <a:rPr lang="en-GB" sz="750">
                <a:ea typeface="+mn-lt"/>
                <a:cs typeface="+mn-lt"/>
              </a:rPr>
              <a:t>I can take on different roles and positions within a team, follow the rules of the game, and make a positive contribution during play.</a:t>
            </a:r>
            <a:endParaRPr lang="en-GB" sz="750">
              <a:ea typeface="Calibri"/>
              <a:cs typeface="Calibri"/>
            </a:endParaRPr>
          </a:p>
          <a:p>
            <a:pPr>
              <a:buFont typeface="Arial"/>
              <a:buChar char="•"/>
            </a:pPr>
            <a:r>
              <a:rPr lang="en-GB" sz="750">
                <a:ea typeface="+mn-lt"/>
                <a:cs typeface="+mn-lt"/>
              </a:rPr>
              <a:t>I can apply my knowledge of tactics—such as creating space, marking, pressing, and supporting play—to help my team improve performance.</a:t>
            </a:r>
            <a:endParaRPr lang="en-GB" sz="750">
              <a:ea typeface="Calibri"/>
              <a:cs typeface="Calibri"/>
            </a:endParaRPr>
          </a:p>
          <a:p>
            <a:pPr>
              <a:buFont typeface="Arial"/>
              <a:buChar char="•"/>
            </a:pPr>
            <a:r>
              <a:rPr lang="en-GB" sz="750">
                <a:ea typeface="+mn-lt"/>
                <a:cs typeface="+mn-lt"/>
              </a:rPr>
              <a:t>I can reflect on my own performance across different roles and suggest ways to improve skills, teamwork, and overall strategy.</a:t>
            </a:r>
            <a:endParaRPr lang="en-GB" sz="750">
              <a:ea typeface="Calibri"/>
              <a:cs typeface="Calibri"/>
            </a:endParaRPr>
          </a:p>
          <a:p>
            <a:pPr>
              <a:buFont typeface="Arial"/>
              <a:buChar char="•"/>
            </a:pPr>
            <a:r>
              <a:rPr lang="en-GB" sz="750" dirty="0">
                <a:ea typeface="+mn-lt"/>
                <a:cs typeface="+mn-lt"/>
              </a:rPr>
              <a:t>I can apply more advanced techniques and prior experience to make decisions in games and suggest tactical changes or formations that support my team’s success.</a:t>
            </a:r>
            <a:endParaRPr lang="en-GB" sz="750" dirty="0">
              <a:ea typeface="Calibri"/>
              <a:cs typeface="Calibri"/>
            </a:endParaRPr>
          </a:p>
          <a:p>
            <a:pPr marL="204111" indent="-204111">
              <a:buFont typeface="Arial"/>
              <a:buChar char="•"/>
            </a:pPr>
            <a:endParaRPr lang="en-GB" sz="750" dirty="0">
              <a:ea typeface="Calibri"/>
              <a:cs typeface="Calibri"/>
            </a:endParaRPr>
          </a:p>
          <a:p>
            <a:pPr algn="l"/>
            <a:endParaRPr lang="en-GB" sz="750"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46584" y="3905624"/>
            <a:ext cx="3268348" cy="163781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a:ea typeface="+mn-lt"/>
                <a:cs typeface="+mn-lt"/>
              </a:rPr>
              <a:t>I can perform a wider range of team game skills with greater accuracy, control, and decision-making under pressure.</a:t>
            </a:r>
            <a:endParaRPr lang="en-GB" sz="786">
              <a:ea typeface="Calibri" panose="020F0502020204030204"/>
              <a:cs typeface="Calibri" panose="020F0502020204030204"/>
            </a:endParaRPr>
          </a:p>
          <a:p>
            <a:pPr>
              <a:buFont typeface="Arial"/>
              <a:buChar char="•"/>
            </a:pPr>
            <a:r>
              <a:rPr lang="en-GB" sz="786" dirty="0">
                <a:ea typeface="+mn-lt"/>
                <a:cs typeface="+mn-lt"/>
              </a:rPr>
              <a:t>I can understand and apply different roles and positions effectively, adjusting tactics like attacking options and defensive formations.</a:t>
            </a:r>
            <a:endParaRPr lang="en-GB" sz="1094" dirty="0"/>
          </a:p>
          <a:p>
            <a:pPr>
              <a:buFont typeface="Arial"/>
              <a:buChar char="•"/>
            </a:pPr>
            <a:r>
              <a:rPr lang="en-GB" sz="786" dirty="0">
                <a:ea typeface="+mn-lt"/>
                <a:cs typeface="+mn-lt"/>
              </a:rPr>
              <a:t>I can integrate communication and teamwork skills with my technical skills to improve team cohesion and performance.</a:t>
            </a:r>
            <a:endParaRPr lang="en-GB" sz="1094" dirty="0"/>
          </a:p>
          <a:p>
            <a:pPr>
              <a:buFont typeface="Arial"/>
              <a:buChar char="•"/>
            </a:pPr>
            <a:r>
              <a:rPr lang="en-GB" sz="786" dirty="0">
                <a:ea typeface="+mn-lt"/>
                <a:cs typeface="+mn-lt"/>
              </a:rPr>
              <a:t>I can apply refined technical skills and strategic understanding to support my team’s game plan in competitive situations.</a:t>
            </a:r>
            <a:endParaRPr lang="en-GB" sz="1094" dirty="0"/>
          </a:p>
          <a:p>
            <a:pPr>
              <a:buFont typeface="Arial"/>
              <a:buChar char="•"/>
            </a:pPr>
            <a:r>
              <a:rPr lang="en-GB" sz="786" dirty="0">
                <a:ea typeface="+mn-lt"/>
                <a:cs typeface="+mn-lt"/>
              </a:rPr>
              <a:t>I can adapt my skills and tactics in response to game situations, demonstrating consistency and awareness to help my team succeed.</a:t>
            </a:r>
            <a:endParaRPr lang="en-GB" sz="1094" dirty="0"/>
          </a:p>
          <a:p>
            <a:pPr>
              <a:buFont typeface="Arial"/>
              <a:buChar char="•"/>
            </a:pPr>
            <a:endParaRPr lang="en-GB" sz="786" dirty="0">
              <a:ea typeface="Calibri" panose="020F0502020204030204"/>
              <a:cs typeface="Calibri" panose="020F0502020204030204"/>
            </a:endParaRPr>
          </a:p>
          <a:p>
            <a:pPr marL="204111" indent="-204111">
              <a:buFont typeface="Arial"/>
              <a:buChar char="•"/>
            </a:pPr>
            <a:endParaRPr lang="en-GB" sz="786" dirty="0">
              <a:ea typeface="Calibri" panose="020F0502020204030204"/>
              <a:cs typeface="Calibri" panose="020F0502020204030204"/>
            </a:endParaRPr>
          </a:p>
          <a:p>
            <a:pPr algn="l"/>
            <a:endParaRPr lang="en-GB" sz="786">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55315"/>
            <a:ext cx="2527863" cy="857378"/>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643" dirty="0">
                <a:ea typeface="+mn-lt"/>
                <a:cs typeface="+mn-lt"/>
              </a:rPr>
              <a:t>Explain the structure and flow of a full team game and describe the responsibilities of a range of positions, including how they contribute to team strategy.</a:t>
            </a:r>
            <a:endParaRPr lang="en-GB" sz="643" dirty="0">
              <a:ea typeface="Calibri"/>
              <a:cs typeface="Calibri"/>
            </a:endParaRPr>
          </a:p>
          <a:p>
            <a:pPr>
              <a:buFont typeface="Arial"/>
              <a:buChar char="•"/>
            </a:pPr>
            <a:r>
              <a:rPr lang="en-GB" sz="643">
                <a:ea typeface="+mn-lt"/>
                <a:cs typeface="+mn-lt"/>
              </a:rPr>
              <a:t>Demonstrate consistently accurate skills and apply tactical understanding to support teamwork and decision-making in game situations or competitive practices.</a:t>
            </a:r>
            <a:endParaRPr lang="en-GB" sz="643">
              <a:ea typeface="Calibri"/>
              <a:cs typeface="Calibri"/>
            </a:endParaRPr>
          </a:p>
          <a:p>
            <a:pPr marL="204111" indent="-204111">
              <a:buFont typeface="Arial"/>
              <a:buChar char="•"/>
            </a:pPr>
            <a:endParaRPr lang="en-GB" sz="643" dirty="0">
              <a:ea typeface="Calibri"/>
              <a:cs typeface="Calibri"/>
            </a:endParaRPr>
          </a:p>
          <a:p>
            <a:pPr algn="l"/>
            <a:endParaRPr lang="en-GB" sz="643" dirty="0">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86786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 </a:t>
            </a:r>
            <a:endParaRPr lang="en-GB" sz="1143" b="1" dirty="0">
              <a:latin typeface="Ink Free" panose="03080402000500000000" pitchFamily="66" charset="0"/>
            </a:endParaRPr>
          </a:p>
          <a:p>
            <a:r>
              <a:rPr lang="en-GB" sz="1143" b="1" dirty="0">
                <a:latin typeface="Ink Free"/>
              </a:rPr>
              <a:t>Topic: Health and fitness YEAR 8 </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25309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dirty="0">
                <a:ea typeface="+mn-lt"/>
                <a:cs typeface="+mn-lt"/>
              </a:rPr>
              <a:t>In this unit, pupils will build on their previous knowledge of how exercise impacts health, fitness, and overall wellbeing.</a:t>
            </a:r>
            <a:r>
              <a:rPr lang="en-GB" sz="857" dirty="0">
                <a:ea typeface="+mn-lt"/>
                <a:cs typeface="+mn-lt"/>
              </a:rPr>
              <a:t> Health and fitness activities for Year 8 may include cross country running, swimming, circuit training, and fitness-based challenges designed to test and improve stamina, strength, flexibility, and endurance. Pupils will deepen their understanding of how the body responds and adapts to different types of physical activity. They will learn how to warm up and cool down effectively and explore how to train safely and efficiently. Throughout the unit, pupils will set personal fitness goals, monitor their progress, and develop greater awareness of the long-term benefits of an active lifestyle for both physical and mental health. This unit also promotes resilience, self-motivation, and a positive mindset toward lifelong participation in fitness and sport</a:t>
            </a:r>
            <a:r>
              <a:rPr lang="en-GB" sz="857" dirty="0"/>
              <a:t>                                                                                                   </a:t>
            </a:r>
            <a:r>
              <a:rPr lang="en-GB" sz="857" b="1" dirty="0">
                <a:solidFill>
                  <a:schemeClr val="bg1"/>
                </a:solidFill>
              </a:rPr>
              <a:t>Lesson objective</a:t>
            </a:r>
            <a:endParaRPr lang="en-GB" sz="857" dirty="0">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29705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Striding, pace, respiration, heart rate, repetitions, sets, intensity, dynamic stretching, pulse raiser, cardio-vascular endurance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3050176"/>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65414">
                <a:tc>
                  <a:txBody>
                    <a:bodyPr/>
                    <a:lstStyle/>
                    <a:p>
                      <a:r>
                        <a:rPr lang="en-GB" sz="600" b="1" dirty="0">
                          <a:latin typeface="Ink Free"/>
                        </a:rPr>
                        <a:t>Cross County</a:t>
                      </a:r>
                    </a:p>
                    <a:p>
                      <a:pPr marL="0" lvl="0" indent="0" algn="l">
                        <a:lnSpc>
                          <a:spcPct val="100000"/>
                        </a:lnSpc>
                        <a:buNone/>
                      </a:pPr>
                      <a:r>
                        <a:rPr lang="en-GB" sz="600" b="0" i="0" u="none" strike="noStrike" baseline="0" noProof="0" dirty="0">
                          <a:solidFill>
                            <a:srgbClr val="000000"/>
                          </a:solidFill>
                          <a:latin typeface="Ink Free"/>
                        </a:rPr>
                        <a:t>Can I explain the concept of endurance in detail and discuss its role in improving overall fitness and performance?</a:t>
                      </a:r>
                      <a:endParaRPr lang="en-GB" sz="600" dirty="0"/>
                    </a:p>
                    <a:p>
                      <a:pPr marL="0" lvl="0" indent="0" algn="l">
                        <a:lnSpc>
                          <a:spcPct val="100000"/>
                        </a:lnSpc>
                        <a:buNone/>
                      </a:pPr>
                      <a:r>
                        <a:rPr lang="en-GB" sz="600" b="0" i="0" u="none" strike="noStrike" baseline="0" noProof="0" dirty="0">
                          <a:solidFill>
                            <a:srgbClr val="000000"/>
                          </a:solidFill>
                          <a:latin typeface="Ink Free"/>
                        </a:rPr>
                        <a:t>Can I effectively plan and adjust my pacing strategy during different stages of a long-distance run?</a:t>
                      </a:r>
                      <a:endParaRPr lang="en-GB" sz="600" dirty="0"/>
                    </a:p>
                    <a:p>
                      <a:pPr marL="0" lvl="0" indent="0" algn="l">
                        <a:lnSpc>
                          <a:spcPct val="100000"/>
                        </a:lnSpc>
                        <a:buNone/>
                      </a:pPr>
                      <a:r>
                        <a:rPr lang="en-GB" sz="600" b="0" i="0" u="none" strike="noStrike" baseline="0" noProof="0" dirty="0">
                          <a:solidFill>
                            <a:srgbClr val="000000"/>
                          </a:solidFill>
                          <a:latin typeface="Ink Free"/>
                        </a:rPr>
                        <a:t>Can I demonstrate and analyse advanced running techniques to improve efficiency and reduce injury risk?</a:t>
                      </a:r>
                      <a:endParaRPr lang="en-GB" sz="60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biomechanical principles behind correct running technique and can apply these consistently during runs.</a:t>
                      </a:r>
                    </a:p>
                    <a:p>
                      <a:pPr marL="0" lvl="0" indent="0" algn="l">
                        <a:lnSpc>
                          <a:spcPct val="100000"/>
                        </a:lnSpc>
                        <a:buNone/>
                      </a:pPr>
                      <a:r>
                        <a:rPr lang="en-GB" sz="800" b="0" i="0" u="none" strike="noStrike" baseline="0" noProof="0" dirty="0">
                          <a:solidFill>
                            <a:srgbClr val="000000"/>
                          </a:solidFill>
                          <a:latin typeface="Calibri"/>
                        </a:rPr>
                        <a:t>I can monitor and regulate my pace throughout a long-distance run to maintain optimal performance and energy levels.</a:t>
                      </a:r>
                      <a:endParaRPr lang="en-GB" sz="1800" dirty="0"/>
                    </a:p>
                    <a:p>
                      <a:pPr marL="0" lvl="0" indent="0" algn="l">
                        <a:lnSpc>
                          <a:spcPct val="100000"/>
                        </a:lnSpc>
                        <a:buNone/>
                      </a:pPr>
                      <a:r>
                        <a:rPr lang="en-GB" sz="800" b="0" i="0" u="none" strike="noStrike" baseline="0" noProof="0" dirty="0">
                          <a:solidFill>
                            <a:srgbClr val="000000"/>
                          </a:solidFill>
                          <a:latin typeface="Calibri"/>
                        </a:rPr>
                        <a:t>I understand how endurance training benefits cardiovascular health and overall physical fitness.</a:t>
                      </a:r>
                      <a:endParaRPr lang="en-GB" sz="1800" dirty="0"/>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600" b="1" dirty="0">
                          <a:latin typeface="Ink Free"/>
                        </a:rPr>
                        <a:t>Fitness</a:t>
                      </a:r>
                    </a:p>
                    <a:p>
                      <a:pPr marL="0" lvl="0" indent="0" algn="l">
                        <a:lnSpc>
                          <a:spcPct val="100000"/>
                        </a:lnSpc>
                        <a:buNone/>
                      </a:pPr>
                      <a:r>
                        <a:rPr lang="en-GB" sz="600" b="0" i="0" u="none" strike="noStrike" baseline="0" noProof="0" dirty="0">
                          <a:solidFill>
                            <a:srgbClr val="000000"/>
                          </a:solidFill>
                          <a:latin typeface="Ink Free"/>
                        </a:rPr>
                        <a:t>Can I identify and describe the key components of fitness and explain how they contribute to performance in different sports and activities?</a:t>
                      </a:r>
                      <a:endParaRPr lang="en-GB" sz="600" dirty="0"/>
                    </a:p>
                    <a:p>
                      <a:pPr marL="0" lvl="0" indent="0" algn="l">
                        <a:lnSpc>
                          <a:spcPct val="100000"/>
                        </a:lnSpc>
                        <a:buNone/>
                      </a:pPr>
                      <a:r>
                        <a:rPr lang="en-GB" sz="600" b="0" i="0" u="none" strike="noStrike" baseline="0" noProof="0" dirty="0">
                          <a:solidFill>
                            <a:srgbClr val="000000"/>
                          </a:solidFill>
                          <a:latin typeface="Ink Free"/>
                        </a:rPr>
                        <a:t>Can I accurately measure and interpret my fitness levels using a variety of standardized fitness tests?</a:t>
                      </a:r>
                      <a:endParaRPr lang="en-GB" sz="600" dirty="0"/>
                    </a:p>
                    <a:p>
                      <a:pPr marL="0" lvl="0" indent="0" algn="l">
                        <a:lnSpc>
                          <a:spcPct val="100000"/>
                        </a:lnSpc>
                        <a:buNone/>
                      </a:pPr>
                      <a:r>
                        <a:rPr lang="en-GB" sz="600" b="0" i="0" u="none" strike="noStrike" baseline="0" noProof="0" dirty="0">
                          <a:solidFill>
                            <a:srgbClr val="000000"/>
                          </a:solidFill>
                          <a:latin typeface="Ink Free"/>
                        </a:rPr>
                        <a:t>Can I explain the role of different muscle groups and body parts in various exercises and movements?</a:t>
                      </a:r>
                      <a:endParaRPr lang="en-GB" sz="60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specific exercises and training methods that target different components of fitness and can design sessions to develop these effectively.</a:t>
                      </a:r>
                      <a:endParaRPr lang="en-US" sz="1800" dirty="0"/>
                    </a:p>
                    <a:p>
                      <a:pPr marL="0" lvl="0" indent="0" algn="l">
                        <a:lnSpc>
                          <a:spcPct val="100000"/>
                        </a:lnSpc>
                        <a:buNone/>
                      </a:pPr>
                      <a:r>
                        <a:rPr lang="en-GB" sz="800" b="0" i="0" u="none" strike="noStrike" baseline="0" noProof="0" dirty="0">
                          <a:solidFill>
                            <a:srgbClr val="000000"/>
                          </a:solidFill>
                          <a:latin typeface="Calibri"/>
                        </a:rPr>
                        <a:t>I consistently apply safe practice and correct technique during fitness activities to maximise benefits and minimise injury.</a:t>
                      </a:r>
                      <a:endParaRPr lang="en-GB" sz="1800" dirty="0"/>
                    </a:p>
                    <a:p>
                      <a:pPr marL="0" lvl="0" indent="0" algn="l">
                        <a:lnSpc>
                          <a:spcPct val="100000"/>
                        </a:lnSpc>
                        <a:buNone/>
                      </a:pPr>
                      <a:r>
                        <a:rPr lang="en-GB" sz="800" b="0" i="0" u="none" strike="noStrike" baseline="0" noProof="0" dirty="0">
                          <a:solidFill>
                            <a:srgbClr val="000000"/>
                          </a:solidFill>
                          <a:latin typeface="Calibri"/>
                        </a:rPr>
                        <a:t>I understand and can explain the holistic benefits of regular exercise, including its impact on physical, mental, and social wellbeing.</a:t>
                      </a:r>
                      <a:endParaRPr lang="en-GB" sz="1800" dirty="0"/>
                    </a:p>
                    <a:p>
                      <a:pPr lvl="0" algn="l">
                        <a:buNone/>
                      </a:pPr>
                      <a:endParaRPr lang="en-GB" sz="800" b="0" i="0" u="none" strike="noStrike" noProof="0" dirty="0">
                        <a:solidFill>
                          <a:srgbClr val="000000"/>
                        </a:solidFill>
                        <a:latin typeface="Calibri"/>
                      </a:endParaRPr>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600" b="1" dirty="0">
                          <a:latin typeface="Ink Free"/>
                        </a:rPr>
                        <a:t>Swimming</a:t>
                      </a:r>
                    </a:p>
                    <a:p>
                      <a:pPr marL="0" lvl="0" indent="0" algn="l">
                        <a:lnSpc>
                          <a:spcPct val="100000"/>
                        </a:lnSpc>
                        <a:buNone/>
                      </a:pPr>
                      <a:r>
                        <a:rPr lang="en-GB" sz="600" b="0" i="0" u="none" strike="noStrike" baseline="0" noProof="0" dirty="0">
                          <a:solidFill>
                            <a:srgbClr val="000000"/>
                          </a:solidFill>
                          <a:latin typeface="Ink Free"/>
                        </a:rPr>
                        <a:t>Can I explain what water confidence means and discuss strategies to build it for different swimmers?</a:t>
                      </a:r>
                      <a:endParaRPr lang="en-GB" sz="600" dirty="0"/>
                    </a:p>
                    <a:p>
                      <a:pPr marL="0" lvl="0" indent="0" algn="l">
                        <a:lnSpc>
                          <a:spcPct val="100000"/>
                        </a:lnSpc>
                        <a:buNone/>
                      </a:pPr>
                      <a:r>
                        <a:rPr lang="en-GB" sz="600" b="0" i="0" u="none" strike="noStrike" baseline="0" noProof="0" dirty="0">
                          <a:solidFill>
                            <a:srgbClr val="000000"/>
                          </a:solidFill>
                          <a:latin typeface="Ink Free"/>
                        </a:rPr>
                        <a:t>Can I perform and analyse the four main swimming strokes, identifying technical improvements for efficiency?</a:t>
                      </a:r>
                      <a:endParaRPr lang="en-GB" sz="600" dirty="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importance of water safety and can demonstrate key life-saving skills and safe practices in and around water.</a:t>
                      </a:r>
                      <a:endParaRPr lang="en-US" sz="1800" dirty="0"/>
                    </a:p>
                    <a:p>
                      <a:pPr marL="0" lvl="0" indent="0" algn="l">
                        <a:lnSpc>
                          <a:spcPct val="100000"/>
                        </a:lnSpc>
                        <a:buNone/>
                      </a:pPr>
                      <a:r>
                        <a:rPr lang="en-GB" sz="800" b="0" i="0" u="none" strike="noStrike" baseline="0" noProof="0" dirty="0">
                          <a:solidFill>
                            <a:srgbClr val="000000"/>
                          </a:solidFill>
                          <a:latin typeface="Calibri"/>
                        </a:rPr>
                        <a:t>I can assess my swimming technique and set goals to improve stroke efficiency, endurance, and overall water confidence.</a:t>
                      </a:r>
                      <a:endParaRPr lang="en-GB" sz="1800" dirty="0"/>
                    </a:p>
                    <a:p>
                      <a:pPr lvl="0" algn="l">
                        <a:buNone/>
                      </a:pPr>
                      <a:endParaRPr lang="en-GB" sz="8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111868" y="39736"/>
            <a:ext cx="3328472" cy="197856"/>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71374" y="241538"/>
            <a:ext cx="3174724"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b="1" u="sng" dirty="0">
                <a:ea typeface="+mn-lt"/>
                <a:cs typeface="+mn-lt"/>
              </a:rPr>
              <a:t>Knowledge and understanding </a:t>
            </a:r>
          </a:p>
          <a:p>
            <a:pPr>
              <a:buFont typeface="Arial"/>
              <a:buChar char="•"/>
            </a:pPr>
            <a:r>
              <a:rPr lang="en-GB" sz="714" dirty="0">
                <a:ea typeface="+mn-lt"/>
                <a:cs typeface="+mn-lt"/>
              </a:rPr>
              <a:t>I have a sound understanding of the long-term benefits of regular exercise and can explain how different types of physical activity contribute to my overall fitness and wellbeing.</a:t>
            </a:r>
          </a:p>
          <a:p>
            <a:pPr>
              <a:buFont typeface="Arial"/>
              <a:buChar char="•"/>
            </a:pPr>
            <a:r>
              <a:rPr lang="en-GB" sz="714" dirty="0">
                <a:ea typeface="+mn-lt"/>
                <a:cs typeface="+mn-lt"/>
              </a:rPr>
              <a:t>I can take an active role in group fitness activities, follow structured routines with confidence, and begin to support and motivate others during sessions.</a:t>
            </a:r>
          </a:p>
          <a:p>
            <a:pPr>
              <a:buFont typeface="Arial"/>
              <a:buChar char="•"/>
            </a:pPr>
            <a:r>
              <a:rPr lang="en-GB" sz="714" dirty="0">
                <a:ea typeface="+mn-lt"/>
                <a:cs typeface="+mn-lt"/>
              </a:rPr>
              <a:t>I can explain how key components of fitness—such as strength, flexibility, endurance, and coordination—interact to improve performance and maintain a healthy lifestyle.</a:t>
            </a:r>
          </a:p>
          <a:p>
            <a:pPr>
              <a:buFont typeface="Arial"/>
              <a:buChar char="•"/>
            </a:pPr>
            <a:r>
              <a:rPr lang="en-GB" sz="714" dirty="0">
                <a:ea typeface="+mn-lt"/>
                <a:cs typeface="+mn-lt"/>
              </a:rPr>
              <a:t>I can use a range of fitness strategies to set meaningful personal goals, monitor my progress, and make informed choices to improve my performance in PE.</a:t>
            </a:r>
          </a:p>
          <a:p>
            <a:pPr>
              <a:buFont typeface="Arial"/>
              <a:buChar char="•"/>
            </a:pPr>
            <a:r>
              <a:rPr lang="en-GB" sz="714" dirty="0">
                <a:ea typeface="+mn-lt"/>
                <a:cs typeface="+mn-lt"/>
              </a:rPr>
              <a:t>I understand how teamwork and fair play contribute to success in fitness tasks and can evaluate how these activities help develop essential life skills like self-motivation, resilience, leadership, and cooperation.</a:t>
            </a:r>
          </a:p>
          <a:p>
            <a:pPr>
              <a:buFont typeface="Arial"/>
              <a:buChar char="•"/>
            </a:pPr>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82861" y="1846954"/>
            <a:ext cx="3259836" cy="135201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b="1" u="sng" dirty="0">
                <a:ea typeface="+mn-lt"/>
                <a:cs typeface="+mn-lt"/>
              </a:rPr>
              <a:t>Independent learning</a:t>
            </a:r>
          </a:p>
          <a:p>
            <a:pPr>
              <a:buFont typeface="Arial"/>
              <a:buChar char="•"/>
            </a:pPr>
            <a:r>
              <a:rPr lang="en-GB" sz="643" dirty="0">
                <a:ea typeface="+mn-lt"/>
                <a:cs typeface="+mn-lt"/>
              </a:rPr>
              <a:t>I have developed more confident practical skills and can take part in a range of fitness activities by following instructions independently and demonstrating good technique.</a:t>
            </a:r>
          </a:p>
          <a:p>
            <a:pPr>
              <a:buFont typeface="Arial"/>
              <a:buChar char="•"/>
            </a:pPr>
            <a:r>
              <a:rPr lang="en-GB" sz="643" dirty="0">
                <a:ea typeface="+mn-lt"/>
                <a:cs typeface="+mn-lt"/>
              </a:rPr>
              <a:t>I take responsibility for my actions during fitness activities and consistently apply safety rules and correct use of equipment without reminders.</a:t>
            </a:r>
          </a:p>
          <a:p>
            <a:pPr>
              <a:buFont typeface="Arial"/>
              <a:buChar char="•"/>
            </a:pPr>
            <a:r>
              <a:rPr lang="en-GB" sz="643" dirty="0">
                <a:ea typeface="+mn-lt"/>
                <a:cs typeface="+mn-lt"/>
              </a:rPr>
              <a:t>I can apply a wider range of fitness techniques and movement patterns to improve my performance and adapt them to suit different types of physical activities.</a:t>
            </a:r>
          </a:p>
          <a:p>
            <a:pPr>
              <a:buFont typeface="Arial"/>
              <a:buChar char="•"/>
            </a:pPr>
            <a:r>
              <a:rPr lang="en-GB" sz="643" dirty="0">
                <a:ea typeface="+mn-lt"/>
                <a:cs typeface="+mn-lt"/>
              </a:rPr>
              <a:t>I regularly reflect on my performance in PE, identifying strengths and areas for improvement, and I can suggest specific actions to develop my fitness and effort levels.</a:t>
            </a:r>
          </a:p>
          <a:p>
            <a:pPr>
              <a:buFont typeface="Arial"/>
              <a:buChar char="•"/>
            </a:pPr>
            <a:r>
              <a:rPr lang="en-GB" sz="643" dirty="0">
                <a:ea typeface="+mn-lt"/>
                <a:cs typeface="+mn-lt"/>
              </a:rPr>
              <a:t>I can draw on previous learning and apply more advanced skills to solve physical challenges, confidently recommending appropriate exercises or strategies to help meet personal or group fitness goals.</a:t>
            </a:r>
          </a:p>
          <a:p>
            <a:pPr>
              <a:buFont typeface="Arial"/>
              <a:buChar char="•"/>
            </a:pPr>
            <a:endParaRPr lang="en-GB" sz="643"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
        <p:nvSpPr>
          <p:cNvPr id="726" name="TextBox 725">
            <a:extLst>
              <a:ext uri="{FF2B5EF4-FFF2-40B4-BE49-F238E27FC236}">
                <a16:creationId xmlns:a16="http://schemas.microsoft.com/office/drawing/2014/main" id="{D14C7CF0-52CD-4E95-6C36-46317B22C303}"/>
              </a:ext>
            </a:extLst>
          </p:cNvPr>
          <p:cNvSpPr txBox="1"/>
          <p:nvPr/>
        </p:nvSpPr>
        <p:spPr>
          <a:xfrm>
            <a:off x="7189420" y="3191673"/>
            <a:ext cx="3477258" cy="2187412"/>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nSpc>
                <a:spcPts val="964"/>
              </a:lnSpc>
            </a:pPr>
            <a:r>
              <a:rPr lang="en-GB" sz="714" b="1" dirty="0">
                <a:ea typeface="Calibri"/>
                <a:cs typeface="Arial"/>
              </a:rPr>
              <a:t>      </a:t>
            </a:r>
            <a:r>
              <a:rPr lang="en-GB" sz="714" b="1" u="sng" dirty="0">
                <a:ea typeface="Calibri"/>
                <a:cs typeface="Arial"/>
              </a:rPr>
              <a:t>Questioning</a:t>
            </a:r>
          </a:p>
          <a:p>
            <a:pPr marL="122467" indent="-122467">
              <a:lnSpc>
                <a:spcPts val="964"/>
              </a:lnSpc>
              <a:buFont typeface="Arial"/>
              <a:buChar char="•"/>
            </a:pPr>
            <a:r>
              <a:rPr lang="en-GB" sz="714" dirty="0">
                <a:cs typeface="Arial"/>
              </a:rPr>
              <a:t>I can confidently ask and answer detailed questions about the physical, mental, and social benefits of regular physical activity and its impact on long-term health.​</a:t>
            </a:r>
            <a:endParaRPr lang="en-US" sz="714">
              <a:ea typeface="Calibri" panose="020F0502020204030204"/>
              <a:cs typeface="Calibri" panose="020F0502020204030204"/>
            </a:endParaRPr>
          </a:p>
          <a:p>
            <a:pPr marL="122467" indent="-122467">
              <a:lnSpc>
                <a:spcPts val="964"/>
              </a:lnSpc>
              <a:buFont typeface="Arial"/>
              <a:buChar char="•"/>
            </a:pPr>
            <a:r>
              <a:rPr lang="en-GB" sz="714" dirty="0">
                <a:cs typeface="Arial"/>
              </a:rPr>
              <a:t>I can critically evaluate different types of exercise, explaining how each specifically improves components of fitness such as muscular strength, cardiovascular endurance, flexibility, and body composition.​</a:t>
            </a:r>
            <a:endParaRPr lang="en-GB" sz="714">
              <a:ea typeface="Calibri" panose="020F0502020204030204"/>
              <a:cs typeface="Arial"/>
            </a:endParaRPr>
          </a:p>
          <a:p>
            <a:pPr marL="122467" indent="-122467">
              <a:lnSpc>
                <a:spcPts val="964"/>
              </a:lnSpc>
              <a:buFont typeface="Arial"/>
              <a:buChar char="•"/>
            </a:pPr>
            <a:r>
              <a:rPr lang="en-GB" sz="714" dirty="0">
                <a:cs typeface="Arial"/>
              </a:rPr>
              <a:t>I can use questioning and reflection to connect prior learning with new concepts like advanced goal setting, effective teamwork strategies, leadership, and motivation techniques in sport and exercise contexts.​</a:t>
            </a:r>
            <a:endParaRPr lang="en-GB" sz="714">
              <a:ea typeface="Calibri" panose="020F0502020204030204"/>
              <a:cs typeface="Arial"/>
            </a:endParaRPr>
          </a:p>
          <a:p>
            <a:pPr marL="122467" indent="-122467">
              <a:lnSpc>
                <a:spcPts val="964"/>
              </a:lnSpc>
              <a:buFont typeface="Arial"/>
              <a:buChar char="•"/>
            </a:pPr>
            <a:r>
              <a:rPr lang="en-GB" sz="714" dirty="0">
                <a:cs typeface="Arial"/>
              </a:rPr>
              <a:t>I can ask in-depth questions and provide well-informed responses about how specific training methods, exercise techniques, and sports skills contribute to achieving personal fitness goals and overall wellbeing.​</a:t>
            </a:r>
            <a:endParaRPr lang="en-GB" sz="714">
              <a:ea typeface="Calibri" panose="020F0502020204030204"/>
              <a:cs typeface="Arial"/>
            </a:endParaRPr>
          </a:p>
          <a:p>
            <a:pPr marL="122467" indent="-122467">
              <a:lnSpc>
                <a:spcPts val="964"/>
              </a:lnSpc>
              <a:buFont typeface="Arial"/>
              <a:buChar char="•"/>
            </a:pPr>
            <a:r>
              <a:rPr lang="en-GB" sz="714" dirty="0">
                <a:cs typeface="Arial"/>
              </a:rPr>
              <a:t>I can apply prior knowledge and problem-solving skills to design, adapt, and evaluate comprehensive fitness plans aimed at enhancing performance, overcoming challenges, and promoting lifelong health.​</a:t>
            </a:r>
            <a:endParaRPr lang="en-GB" sz="714">
              <a:ea typeface="Calibri" panose="020F0502020204030204"/>
              <a:cs typeface="Arial"/>
            </a:endParaRPr>
          </a:p>
          <a:p>
            <a:pPr marL="163289" indent="-163289">
              <a:buFont typeface="Arial"/>
              <a:buChar char="•"/>
            </a:pPr>
            <a:endParaRPr lang="en-US" sz="1094">
              <a:solidFill>
                <a:srgbClr val="444444"/>
              </a:solidFill>
              <a:latin typeface="Arial"/>
              <a:cs typeface="Arial"/>
            </a:endParaRPr>
          </a:p>
        </p:txBody>
      </p:sp>
    </p:spTree>
    <p:extLst>
      <p:ext uri="{BB962C8B-B14F-4D97-AF65-F5344CB8AC3E}">
        <p14:creationId xmlns:p14="http://schemas.microsoft.com/office/powerpoint/2010/main" val="179559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73411" y="890977"/>
            <a:ext cx="5290250" cy="857378"/>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Through games like rounders and cricket, students will deepen their understanding of more complex rules, fielding positions, and tactical decision-making. They will take greater responsibility in team roles—such as bowler, backstop, batter, or fielder—and begin to apply strategies to outwit opponents, such as placing the ball in space when batting or adjusting fielding formations based on the strengths of the other team. Pupils will also develop more advanced teamwork skills, including communication under pressure, anticipating play, and adapting tactics mid-game.</a:t>
            </a:r>
            <a:endParaRPr lang="en-GB" sz="857" dirty="0">
              <a:solidFill>
                <a:srgbClr val="000000"/>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967487"/>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66482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1094014">
                <a:tc>
                  <a:txBody>
                    <a:bodyPr/>
                    <a:lstStyle/>
                    <a:p>
                      <a:r>
                        <a:rPr lang="en-GB" sz="800" b="1" dirty="0">
                          <a:latin typeface="Ink Free"/>
                        </a:rPr>
                        <a:t>Rounders/Softball</a:t>
                      </a:r>
                    </a:p>
                    <a:p>
                      <a:pPr lvl="0">
                        <a:buNone/>
                      </a:pPr>
                      <a:r>
                        <a:rPr lang="en-GB" sz="800" b="0" dirty="0">
                          <a:latin typeface="Ink Free"/>
                        </a:rPr>
                        <a:t>How can I improve the accuracy and power of my batting?</a:t>
                      </a:r>
                    </a:p>
                    <a:p>
                      <a:pPr lvl="0">
                        <a:buNone/>
                      </a:pPr>
                      <a:r>
                        <a:rPr lang="en-GB" sz="800" b="0" dirty="0">
                          <a:latin typeface="Ink Free"/>
                        </a:rPr>
                        <a:t>What techniques can I use to bowl consistently?</a:t>
                      </a:r>
                    </a:p>
                    <a:p>
                      <a:pPr lvl="0">
                        <a:buNone/>
                      </a:pPr>
                      <a:r>
                        <a:rPr lang="en-GB" sz="800" b="0" dirty="0">
                          <a:latin typeface="Ink Free"/>
                        </a:rPr>
                        <a:t>How can I decide where to hit the ball?</a:t>
                      </a:r>
                    </a:p>
                    <a:p>
                      <a:pPr lvl="0">
                        <a:buNone/>
                      </a:pPr>
                      <a:r>
                        <a:rPr lang="en-GB" sz="800" b="0" dirty="0">
                          <a:latin typeface="Ink Free"/>
                        </a:rPr>
                        <a:t>What are the key rules of rounders that I need to follow in a competitive game?</a:t>
                      </a:r>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lvl="0" algn="l">
                        <a:buNone/>
                      </a:pPr>
                      <a:r>
                        <a:rPr lang="en-GB" sz="800" dirty="0"/>
                        <a:t>I know how to improve the accuracy and power of my batting.</a:t>
                      </a:r>
                    </a:p>
                    <a:p>
                      <a:pPr lvl="0" algn="l">
                        <a:buNone/>
                      </a:pPr>
                      <a:r>
                        <a:rPr lang="en-GB" sz="800" b="0" i="0" u="none" strike="noStrike" noProof="0" dirty="0">
                          <a:latin typeface="Calibri"/>
                        </a:rPr>
                        <a:t>I can use appropriate techniques to bowl accurately and consistently under pressure.</a:t>
                      </a:r>
                    </a:p>
                    <a:p>
                      <a:pPr lvl="0" algn="l">
                        <a:buNone/>
                      </a:pPr>
                      <a:r>
                        <a:rPr lang="en-GB" sz="800" b="0" i="0" u="none" strike="noStrike" noProof="0" dirty="0"/>
                        <a:t>I can apply correct batting technique to improve the accuracy and power of my hits.</a:t>
                      </a:r>
                    </a:p>
                    <a:p>
                      <a:pPr lvl="0" algn="l">
                        <a:buNone/>
                      </a:pPr>
                      <a:r>
                        <a:rPr lang="en-GB" sz="800" b="0" i="0" u="none" strike="noStrike" noProof="0" dirty="0">
                          <a:latin typeface="Calibri"/>
                        </a:rPr>
                        <a:t>I can make decisions about where to place the ball when batting to avoid fielders and support scoring opportunities.</a:t>
                      </a:r>
                      <a:endParaRPr lang="en-GB" sz="1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1094014">
                <a:tc>
                  <a:txBody>
                    <a:bodyPr/>
                    <a:lstStyle/>
                    <a:p>
                      <a:r>
                        <a:rPr lang="en-GB" sz="800" b="1" dirty="0">
                          <a:latin typeface="Ink Free"/>
                        </a:rPr>
                        <a:t>Cricket</a:t>
                      </a:r>
                    </a:p>
                    <a:p>
                      <a:pPr lvl="0">
                        <a:buNone/>
                      </a:pPr>
                      <a:r>
                        <a:rPr lang="en-GB" sz="800" b="0" i="0" u="none" strike="noStrike" noProof="0" dirty="0">
                          <a:solidFill>
                            <a:srgbClr val="000000"/>
                          </a:solidFill>
                          <a:latin typeface="Ink Free"/>
                        </a:rPr>
                        <a:t>How can I apply the key rules and use positional awareness to support my team?</a:t>
                      </a:r>
                    </a:p>
                    <a:p>
                      <a:pPr lvl="0">
                        <a:buNone/>
                      </a:pPr>
                      <a:r>
                        <a:rPr lang="en-GB" sz="800" b="0" i="0" u="none" strike="noStrike" noProof="0" dirty="0">
                          <a:solidFill>
                            <a:srgbClr val="000000"/>
                          </a:solidFill>
                          <a:latin typeface="Ink Free"/>
                        </a:rPr>
                        <a:t>How can I refine my batting and bowling techniques to improve consistency?</a:t>
                      </a:r>
                    </a:p>
                    <a:p>
                      <a:pPr lvl="0">
                        <a:buNone/>
                      </a:pPr>
                      <a:r>
                        <a:rPr lang="en-GB" sz="800" b="0" i="0" u="none" strike="noStrike" noProof="0" dirty="0">
                          <a:solidFill>
                            <a:srgbClr val="000000"/>
                          </a:solidFill>
                          <a:latin typeface="Ink Free"/>
                        </a:rPr>
                        <a:t>How can I communicate and adapt with teammates to make tactical decisions during a match? </a:t>
                      </a:r>
                    </a:p>
                    <a:p>
                      <a:pPr lvl="0">
                        <a:buNone/>
                      </a:pPr>
                      <a:endParaRPr lang="en-GB" sz="800" b="0" i="0" u="none" strike="noStrike" noProof="0" dirty="0">
                        <a:solidFill>
                          <a:srgbClr val="000000"/>
                        </a:solidFill>
                        <a:latin typeface="Ink Free"/>
                      </a:endParaRPr>
                    </a:p>
                  </a:txBody>
                  <a:tcPr marL="65314" marR="65314" marT="32657" marB="32657">
                    <a:solidFill>
                      <a:schemeClr val="accent1">
                        <a:lumMod val="40000"/>
                        <a:lumOff val="60000"/>
                      </a:schemeClr>
                    </a:solidFill>
                  </a:tcPr>
                </a:tc>
                <a:tc>
                  <a:txBody>
                    <a:bodyPr/>
                    <a:lstStyle/>
                    <a:p>
                      <a:pPr lvl="0" algn="l">
                        <a:buNone/>
                      </a:pPr>
                      <a:r>
                        <a:rPr lang="en-GB" sz="800" b="0" i="0" u="none" strike="noStrike" noProof="0" dirty="0">
                          <a:solidFill>
                            <a:srgbClr val="000000"/>
                          </a:solidFill>
                          <a:latin typeface="Calibri"/>
                        </a:rPr>
                        <a:t>I know the key rules of cricket and how different fielding positions support team </a:t>
                      </a:r>
                      <a:r>
                        <a:rPr lang="en-GB" sz="800" b="0" i="0" u="none" strike="noStrike" noProof="0">
                          <a:solidFill>
                            <a:srgbClr val="000000"/>
                          </a:solidFill>
                          <a:latin typeface="Calibri"/>
                        </a:rPr>
                        <a:t>strategy.</a:t>
                      </a:r>
                      <a:endParaRPr lang="en-US" sz="1800"/>
                    </a:p>
                    <a:p>
                      <a:pPr lvl="0" algn="l">
                        <a:buNone/>
                      </a:pPr>
                      <a:r>
                        <a:rPr lang="en-GB" sz="800" b="0" i="0" u="none" strike="noStrike" noProof="0" dirty="0">
                          <a:solidFill>
                            <a:srgbClr val="000000"/>
                          </a:solidFill>
                          <a:latin typeface="Calibri"/>
                        </a:rPr>
                        <a:t>I can apply the key rules and use my understanding of fielding positions to support team tactics during a match.</a:t>
                      </a:r>
                    </a:p>
                    <a:p>
                      <a:pPr lvl="0" algn="l">
                        <a:buNone/>
                      </a:pPr>
                      <a:r>
                        <a:rPr lang="en-GB" sz="800" b="0" i="0" u="none" strike="noStrike" noProof="0" dirty="0">
                          <a:solidFill>
                            <a:srgbClr val="000000"/>
                          </a:solidFill>
                          <a:latin typeface="Calibri"/>
                        </a:rPr>
                        <a:t>I can refine and consistently perform correct batting and bowling techniques in competitive situations.</a:t>
                      </a:r>
                    </a:p>
                    <a:p>
                      <a:pPr lvl="0" algn="l">
                        <a:buNone/>
                      </a:pPr>
                      <a:r>
                        <a:rPr lang="en-GB" sz="800" b="0" i="0" u="none" strike="noStrike" noProof="0" dirty="0">
                          <a:solidFill>
                            <a:srgbClr val="000000"/>
                          </a:solidFill>
                          <a:latin typeface="Calibri"/>
                        </a:rPr>
                        <a:t>I can communicate effectively with teammates and adapt our strategy based on the match situation </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50103" y="473730"/>
            <a:ext cx="3278632" cy="1749728"/>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679" dirty="0">
                <a:ea typeface="+mn-lt"/>
                <a:cs typeface="+mn-lt"/>
              </a:rPr>
              <a:t>I have a secure understanding of the rules, roles, and responsibilities in rounders and cricket, including batting, bowling, and various fielding positions.</a:t>
            </a:r>
            <a:endParaRPr lang="en-US" sz="679">
              <a:ea typeface="Calibri"/>
              <a:cs typeface="Calibri"/>
            </a:endParaRPr>
          </a:p>
          <a:p>
            <a:pPr marL="122467" indent="-122467">
              <a:buFont typeface="Arial"/>
              <a:buChar char="•"/>
            </a:pPr>
            <a:r>
              <a:rPr lang="en-GB" sz="679" dirty="0">
                <a:ea typeface="+mn-lt"/>
                <a:cs typeface="+mn-lt"/>
              </a:rPr>
              <a:t>I can work effectively as part of a team by using tactical awareness, such as choosing when and where to hit the ball, setting up in the correct fielding position, and responding to different game situations.</a:t>
            </a:r>
            <a:endParaRPr lang="en-GB" sz="679" dirty="0">
              <a:ea typeface="Calibri"/>
              <a:cs typeface="Calibri"/>
            </a:endParaRPr>
          </a:p>
          <a:p>
            <a:pPr marL="122467" indent="-122467">
              <a:buFont typeface="Arial"/>
              <a:buChar char="•"/>
            </a:pPr>
            <a:r>
              <a:rPr lang="en-GB" sz="679" dirty="0">
                <a:ea typeface="+mn-lt"/>
                <a:cs typeface="+mn-lt"/>
              </a:rPr>
              <a:t>I understand how effective communication, strategic positioning, and decision-making contribute to team success in rounders and cricket.</a:t>
            </a:r>
            <a:endParaRPr lang="en-GB" sz="679" dirty="0">
              <a:ea typeface="Calibri"/>
              <a:cs typeface="Calibri"/>
            </a:endParaRPr>
          </a:p>
          <a:p>
            <a:pPr marL="122467" indent="-122467">
              <a:buFont typeface="Arial"/>
              <a:buChar char="•"/>
            </a:pPr>
            <a:r>
              <a:rPr lang="en-GB" sz="679" dirty="0">
                <a:ea typeface="+mn-lt"/>
                <a:cs typeface="+mn-lt"/>
              </a:rPr>
              <a:t>I can explain and apply more advanced strategies, including fielding formations, batting order rotation, and adapting tactics based on the strengths and weaknesses of opponents.</a:t>
            </a:r>
            <a:endParaRPr lang="en-GB" sz="679" dirty="0">
              <a:ea typeface="Calibri"/>
              <a:cs typeface="Calibri"/>
            </a:endParaRPr>
          </a:p>
          <a:p>
            <a:pPr marL="122467" indent="-122467">
              <a:buFont typeface="Arial"/>
              <a:buChar char="•"/>
            </a:pPr>
            <a:r>
              <a:rPr lang="en-GB" sz="679" dirty="0">
                <a:ea typeface="+mn-lt"/>
                <a:cs typeface="+mn-lt"/>
              </a:rPr>
              <a:t>I understand how teamwork, fair play, and leadership are developed through striking and fielding games, and I can reflect on how these experiences support personal growth and cooperation both in and out of sport.</a:t>
            </a:r>
            <a:endParaRPr lang="en-GB" sz="679" dirty="0">
              <a:ea typeface="Calibri"/>
              <a:cs typeface="Calibri"/>
            </a:endParaRPr>
          </a:p>
          <a:p>
            <a:endParaRPr lang="en-GB" sz="679" dirty="0">
              <a:ea typeface="Calibri"/>
              <a:cs typeface="Calibri"/>
            </a:endParaRPr>
          </a:p>
          <a:p>
            <a:pPr>
              <a:buFont typeface="Arial"/>
            </a:pPr>
            <a:endParaRPr lang="en-GB" sz="679" dirty="0">
              <a:ea typeface="Calibri"/>
              <a:cs typeface="Calibri"/>
            </a:endParaRPr>
          </a:p>
          <a:p>
            <a:endParaRPr lang="en-GB" sz="679"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714">
                <a:ea typeface="+mn-lt"/>
                <a:cs typeface="+mn-lt"/>
              </a:rPr>
              <a:t>I have developed practical skills in rounders and cricket and can participate confidently in games, following instructions with increasing independence.</a:t>
            </a:r>
            <a:endParaRPr lang="en-US" sz="1094">
              <a:ea typeface="Calibri" panose="020F0502020204030204"/>
              <a:cs typeface="Calibri" panose="020F0502020204030204"/>
            </a:endParaRPr>
          </a:p>
          <a:p>
            <a:pPr marL="122467" indent="-122467">
              <a:buFont typeface="Arial"/>
              <a:buChar char="•"/>
            </a:pPr>
            <a:r>
              <a:rPr lang="en-GB" sz="714">
                <a:ea typeface="+mn-lt"/>
                <a:cs typeface="+mn-lt"/>
              </a:rPr>
              <a:t>I can take on a variety of roles, including batter, bowler, and fielder, and apply the rules consistently to contribute positively to my team's performance.</a:t>
            </a:r>
            <a:endParaRPr lang="en-GB" sz="1094">
              <a:ea typeface="Calibri" panose="020F0502020204030204"/>
              <a:cs typeface="Calibri" panose="020F0502020204030204"/>
            </a:endParaRPr>
          </a:p>
          <a:p>
            <a:pPr marL="122467" indent="-122467">
              <a:buFont typeface="Arial"/>
              <a:buChar char="•"/>
            </a:pPr>
            <a:r>
              <a:rPr lang="en-GB" sz="714">
                <a:ea typeface="+mn-lt"/>
                <a:cs typeface="+mn-lt"/>
              </a:rPr>
              <a:t>I can use tactical understanding and positional awareness to make decisions that support my team's success during competitive gameplay.</a:t>
            </a:r>
            <a:endParaRPr lang="en-GB" sz="1094">
              <a:ea typeface="Calibri" panose="020F0502020204030204"/>
              <a:cs typeface="Calibri" panose="020F0502020204030204"/>
            </a:endParaRPr>
          </a:p>
          <a:p>
            <a:pPr marL="122467" indent="-122467">
              <a:buFont typeface="Arial"/>
              <a:buChar char="•"/>
            </a:pPr>
            <a:r>
              <a:rPr lang="en-GB" sz="714" dirty="0">
                <a:ea typeface="+mn-lt"/>
                <a:cs typeface="+mn-lt"/>
              </a:rPr>
              <a:t>I can reflect on my performance in all roles and suggest specific improvements to enhance both individual and team effectiveness.</a:t>
            </a:r>
            <a:endParaRPr lang="en-GB" sz="1094" dirty="0">
              <a:ea typeface="Calibri" panose="020F0502020204030204"/>
              <a:cs typeface="Calibri" panose="020F0502020204030204"/>
            </a:endParaRPr>
          </a:p>
          <a:p>
            <a:pPr marL="122467" indent="-122467">
              <a:buFont typeface="Arial"/>
              <a:buChar char="•"/>
            </a:pPr>
            <a:r>
              <a:rPr lang="en-GB" sz="714" dirty="0">
                <a:ea typeface="+mn-lt"/>
                <a:cs typeface="+mn-lt"/>
              </a:rPr>
              <a:t>I can apply more advanced skills and past experiences to respond to challenges in gameplay, using tactical thinking and adapting strategies such as fielding formations or batting decisions to support my team.</a:t>
            </a:r>
            <a:endParaRPr lang="en-GB" sz="1094" dirty="0">
              <a:ea typeface="Calibri" panose="020F0502020204030204"/>
              <a:cs typeface="Calibri" panose="020F0502020204030204"/>
            </a:endParaRPr>
          </a:p>
          <a:p>
            <a:pPr marL="122467" indent="-122467">
              <a:buFont typeface="Arial"/>
              <a:buChar char="•"/>
            </a:pPr>
            <a:endParaRPr lang="en-GB" sz="714" dirty="0">
              <a:ea typeface="Calibri"/>
              <a:cs typeface="Calibri"/>
            </a:endParaRPr>
          </a:p>
          <a:p>
            <a:pPr marL="204111" indent="-204111">
              <a:buFont typeface="Arial"/>
              <a:buChar char="•"/>
            </a:pPr>
            <a:endParaRPr lang="en-GB" sz="714" dirty="0">
              <a:ea typeface="Calibri"/>
              <a:cs typeface="Calibri"/>
            </a:endParaRPr>
          </a:p>
          <a:p>
            <a:pPr marL="122467" indent="-122467" algn="l">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35201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643">
                <a:ea typeface="+mn-lt"/>
                <a:cs typeface="+mn-lt"/>
              </a:rPr>
              <a:t>I can </a:t>
            </a:r>
            <a:r>
              <a:rPr lang="en-GB" sz="643" err="1">
                <a:ea typeface="+mn-lt"/>
                <a:cs typeface="+mn-lt"/>
              </a:rPr>
              <a:t>analyze</a:t>
            </a:r>
            <a:r>
              <a:rPr lang="en-GB" sz="643">
                <a:ea typeface="+mn-lt"/>
                <a:cs typeface="+mn-lt"/>
              </a:rPr>
              <a:t> and respond to game situations by making effective decisions about batting, bowling, and scoring to give my team a tactical advantage.</a:t>
            </a:r>
            <a:endParaRPr lang="en-US" sz="643">
              <a:ea typeface="Calibri"/>
              <a:cs typeface="Calibri"/>
            </a:endParaRPr>
          </a:p>
          <a:p>
            <a:pPr marL="122467" indent="-122467">
              <a:buFont typeface="Arial"/>
              <a:buChar char="•"/>
            </a:pPr>
            <a:r>
              <a:rPr lang="en-GB" sz="643">
                <a:ea typeface="+mn-lt"/>
                <a:cs typeface="+mn-lt"/>
              </a:rPr>
              <a:t>I can evaluate key roles and positions in more depth and adapt my actions, such as where to hit or throw, based on the evolving dynamics of the game.</a:t>
            </a:r>
            <a:endParaRPr lang="en-GB" sz="1094"/>
          </a:p>
          <a:p>
            <a:pPr marL="122467" indent="-122467">
              <a:buFont typeface="Arial"/>
              <a:buChar char="•"/>
            </a:pPr>
            <a:r>
              <a:rPr lang="en-GB" sz="643">
                <a:ea typeface="+mn-lt"/>
                <a:cs typeface="+mn-lt"/>
              </a:rPr>
              <a:t>I can apply communication, teamwork, and advanced game awareness skills to solve problems and adjust strategies during competitive play.</a:t>
            </a:r>
            <a:endParaRPr lang="en-GB" sz="1094"/>
          </a:p>
          <a:p>
            <a:pPr marL="122467" indent="-122467">
              <a:buFont typeface="Arial"/>
              <a:buChar char="•"/>
            </a:pPr>
            <a:r>
              <a:rPr lang="en-GB" sz="643" dirty="0">
                <a:ea typeface="+mn-lt"/>
                <a:cs typeface="+mn-lt"/>
              </a:rPr>
              <a:t>I can critically assess different tactical approaches and modify my role (e.g., wicketkeeper, backstop, deep fielder) to improve overall team performance under varying conditions.</a:t>
            </a:r>
            <a:endParaRPr lang="en-GB" sz="1094" dirty="0"/>
          </a:p>
          <a:p>
            <a:pPr marL="122467" indent="-122467">
              <a:buFont typeface="Arial"/>
              <a:buChar char="•"/>
            </a:pPr>
            <a:r>
              <a:rPr lang="en-GB" sz="643" dirty="0">
                <a:ea typeface="+mn-lt"/>
                <a:cs typeface="+mn-lt"/>
              </a:rPr>
              <a:t>I can confidently apply problem-solving and tactical thinking learned from past lessons to new, complex game scenarios to help my team succeed in challenging situations.</a:t>
            </a:r>
            <a:endParaRPr lang="en-GB" sz="1094" dirty="0"/>
          </a:p>
          <a:p>
            <a:pPr marL="122467" indent="-122467">
              <a:buFont typeface="Arial"/>
              <a:buChar char="•"/>
            </a:pPr>
            <a:endParaRPr lang="en-GB" sz="643" dirty="0">
              <a:ea typeface="+mn-lt"/>
              <a:cs typeface="+mn-lt"/>
            </a:endParaRPr>
          </a:p>
          <a:p>
            <a:pPr marL="122467" indent="-122467">
              <a:buFont typeface="Arial"/>
              <a:buChar char="•"/>
            </a:pPr>
            <a:endParaRPr lang="en-GB" sz="643" dirty="0">
              <a:ea typeface="Calibri" panose="020F0502020204030204"/>
              <a:cs typeface="Calibri" panose="020F0502020204030204"/>
            </a:endParaRPr>
          </a:p>
          <a:p>
            <a:pPr marL="122467" indent="-122467" algn="l">
              <a:buFont typeface="Arial"/>
              <a:buChar char="•"/>
            </a:pPr>
            <a:endParaRPr lang="en-GB" sz="643"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08722" y="5447173"/>
            <a:ext cx="2846311" cy="79142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b="1" dirty="0">
                <a:ea typeface="+mn-lt"/>
                <a:cs typeface="+mn-lt"/>
              </a:rPr>
              <a:t>Explain the structure of a cricket/rounders team and describe the responsibilities of key roles such as bowler, batter, and fielder.</a:t>
            </a:r>
            <a:endParaRPr lang="en-US" sz="786" dirty="0">
              <a:ea typeface="+mn-lt"/>
              <a:cs typeface="+mn-lt"/>
            </a:endParaRPr>
          </a:p>
          <a:p>
            <a:pPr>
              <a:buFont typeface="Arial"/>
              <a:buChar char="•"/>
            </a:pPr>
            <a:r>
              <a:rPr lang="en-GB" sz="786" b="1" dirty="0">
                <a:ea typeface="+mn-lt"/>
                <a:cs typeface="+mn-lt"/>
              </a:rPr>
              <a:t>Demonstrate effective technique and cooperative teamwork during a small-sided game or in structured skill-based activities.</a:t>
            </a:r>
            <a:endParaRPr lang="en-GB" sz="1094" dirty="0">
              <a:ea typeface="+mn-lt"/>
              <a:cs typeface="+mn-lt"/>
            </a:endParaRPr>
          </a:p>
          <a:p>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14411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 Lower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Upper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2A7D9-BD74-7603-125B-794150FE0283}"/>
              </a:ext>
            </a:extLst>
          </p:cNvPr>
          <p:cNvPicPr>
            <a:picLocks noChangeAspect="1"/>
          </p:cNvPicPr>
          <p:nvPr/>
        </p:nvPicPr>
        <p:blipFill>
          <a:blip r:embed="rId2"/>
          <a:srcRect l="22500" t="24780" r="22948" b="6918"/>
          <a:stretch>
            <a:fillRect/>
          </a:stretch>
        </p:blipFill>
        <p:spPr>
          <a:xfrm>
            <a:off x="1239328" y="0"/>
            <a:ext cx="9713343" cy="6840914"/>
          </a:xfrm>
          <a:prstGeom prst="rect">
            <a:avLst/>
          </a:prstGeom>
        </p:spPr>
      </p:pic>
    </p:spTree>
    <p:extLst>
      <p:ext uri="{BB962C8B-B14F-4D97-AF65-F5344CB8AC3E}">
        <p14:creationId xmlns:p14="http://schemas.microsoft.com/office/powerpoint/2010/main" val="22214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9AB2-70B2-E948-79B4-F01309F7677F}"/>
              </a:ext>
            </a:extLst>
          </p:cNvPr>
          <p:cNvPicPr>
            <a:picLocks noChangeAspect="1"/>
          </p:cNvPicPr>
          <p:nvPr/>
        </p:nvPicPr>
        <p:blipFill>
          <a:blip r:embed="rId2"/>
          <a:srcRect l="22642" t="25786" r="23443" b="6415"/>
          <a:stretch>
            <a:fillRect/>
          </a:stretch>
        </p:blipFill>
        <p:spPr>
          <a:xfrm>
            <a:off x="1239328" y="-12725"/>
            <a:ext cx="9713343" cy="6870725"/>
          </a:xfrm>
          <a:prstGeom prst="rect">
            <a:avLst/>
          </a:prstGeom>
        </p:spPr>
      </p:pic>
    </p:spTree>
    <p:extLst>
      <p:ext uri="{BB962C8B-B14F-4D97-AF65-F5344CB8AC3E}">
        <p14:creationId xmlns:p14="http://schemas.microsoft.com/office/powerpoint/2010/main" val="12890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0BD498-48AA-AEC8-C8BD-7195F48B8B22}"/>
              </a:ext>
            </a:extLst>
          </p:cNvPr>
          <p:cNvGraphicFramePr>
            <a:graphicFrameLocks noGrp="1"/>
          </p:cNvGraphicFramePr>
          <p:nvPr>
            <p:extLst>
              <p:ext uri="{D42A27DB-BD31-4B8C-83A1-F6EECF244321}">
                <p14:modId xmlns:p14="http://schemas.microsoft.com/office/powerpoint/2010/main" val="767303761"/>
              </p:ext>
            </p:extLst>
          </p:nvPr>
        </p:nvGraphicFramePr>
        <p:xfrm>
          <a:off x="330678" y="1121434"/>
          <a:ext cx="11538840" cy="5029200"/>
        </p:xfrm>
        <a:graphic>
          <a:graphicData uri="http://schemas.openxmlformats.org/drawingml/2006/table">
            <a:tbl>
              <a:tblPr bandRow="1">
                <a:tableStyleId>{5C22544A-7EE6-4342-B048-85BDC9FD1C3A}</a:tableStyleId>
              </a:tblPr>
              <a:tblGrid>
                <a:gridCol w="2307768">
                  <a:extLst>
                    <a:ext uri="{9D8B030D-6E8A-4147-A177-3AD203B41FA5}">
                      <a16:colId xmlns:a16="http://schemas.microsoft.com/office/drawing/2014/main" val="1747858831"/>
                    </a:ext>
                  </a:extLst>
                </a:gridCol>
                <a:gridCol w="2307768">
                  <a:extLst>
                    <a:ext uri="{9D8B030D-6E8A-4147-A177-3AD203B41FA5}">
                      <a16:colId xmlns:a16="http://schemas.microsoft.com/office/drawing/2014/main" val="2732580158"/>
                    </a:ext>
                  </a:extLst>
                </a:gridCol>
                <a:gridCol w="2307768">
                  <a:extLst>
                    <a:ext uri="{9D8B030D-6E8A-4147-A177-3AD203B41FA5}">
                      <a16:colId xmlns:a16="http://schemas.microsoft.com/office/drawing/2014/main" val="1004121018"/>
                    </a:ext>
                  </a:extLst>
                </a:gridCol>
                <a:gridCol w="2307768">
                  <a:extLst>
                    <a:ext uri="{9D8B030D-6E8A-4147-A177-3AD203B41FA5}">
                      <a16:colId xmlns:a16="http://schemas.microsoft.com/office/drawing/2014/main" val="4161700401"/>
                    </a:ext>
                  </a:extLst>
                </a:gridCol>
                <a:gridCol w="2307768">
                  <a:extLst>
                    <a:ext uri="{9D8B030D-6E8A-4147-A177-3AD203B41FA5}">
                      <a16:colId xmlns:a16="http://schemas.microsoft.com/office/drawing/2014/main" val="3713877092"/>
                    </a:ext>
                  </a:extLst>
                </a:gridCol>
              </a:tblGrid>
              <a:tr h="0">
                <a:tc>
                  <a:txBody>
                    <a:bodyPr/>
                    <a:lstStyle/>
                    <a:p>
                      <a:pPr>
                        <a:buNone/>
                      </a:pPr>
                      <a:r>
                        <a:rPr lang="en-US" b="1" dirty="0"/>
                        <a:t>Year Group</a:t>
                      </a:r>
                      <a:endParaRPr lang="en-US" dirty="0"/>
                    </a:p>
                  </a:txBody>
                  <a:tcPr>
                    <a:lnL>
                      <a:noFill/>
                    </a:lnL>
                    <a:lnR>
                      <a:noFill/>
                    </a:lnR>
                    <a:lnT>
                      <a:noFill/>
                    </a:lnT>
                    <a:lnB>
                      <a:noFill/>
                    </a:lnB>
                    <a:noFill/>
                  </a:tcPr>
                </a:tc>
                <a:tc>
                  <a:txBody>
                    <a:bodyPr/>
                    <a:lstStyle/>
                    <a:p>
                      <a:pPr>
                        <a:buNone/>
                      </a:pPr>
                      <a:r>
                        <a:rPr lang="en-US" b="1" dirty="0"/>
                        <a:t>Decomposition</a:t>
                      </a:r>
                      <a:r>
                        <a:rPr lang="en-US" dirty="0"/>
                        <a:t> (breaking down task)</a:t>
                      </a:r>
                    </a:p>
                  </a:txBody>
                  <a:tcPr>
                    <a:lnL>
                      <a:noFill/>
                    </a:lnL>
                    <a:lnR>
                      <a:noFill/>
                    </a:lnR>
                    <a:lnT>
                      <a:noFill/>
                    </a:lnT>
                    <a:lnB>
                      <a:noFill/>
                    </a:lnB>
                    <a:noFill/>
                  </a:tcPr>
                </a:tc>
                <a:tc>
                  <a:txBody>
                    <a:bodyPr/>
                    <a:lstStyle/>
                    <a:p>
                      <a:pPr>
                        <a:buNone/>
                      </a:pPr>
                      <a:r>
                        <a:rPr lang="en-US" b="1" dirty="0"/>
                        <a:t>Pattern Recognition</a:t>
                      </a:r>
                      <a:r>
                        <a:rPr lang="en-US" dirty="0"/>
                        <a:t> (spotting similarities/repetition)</a:t>
                      </a:r>
                    </a:p>
                  </a:txBody>
                  <a:tcPr>
                    <a:lnL>
                      <a:noFill/>
                    </a:lnL>
                    <a:lnR>
                      <a:noFill/>
                    </a:lnR>
                    <a:lnT>
                      <a:noFill/>
                    </a:lnT>
                    <a:lnB>
                      <a:noFill/>
                    </a:lnB>
                    <a:noFill/>
                  </a:tcPr>
                </a:tc>
                <a:tc>
                  <a:txBody>
                    <a:bodyPr/>
                    <a:lstStyle/>
                    <a:p>
                      <a:pPr>
                        <a:buNone/>
                      </a:pPr>
                      <a:r>
                        <a:rPr lang="en-US" b="1" dirty="0"/>
                        <a:t>Abstraction</a:t>
                      </a:r>
                      <a:r>
                        <a:rPr lang="en-US" dirty="0"/>
                        <a:t> (focusing on essentials)</a:t>
                      </a:r>
                    </a:p>
                  </a:txBody>
                  <a:tcPr>
                    <a:lnL>
                      <a:noFill/>
                    </a:lnL>
                    <a:lnR>
                      <a:noFill/>
                    </a:lnR>
                    <a:lnT>
                      <a:noFill/>
                    </a:lnT>
                    <a:lnB>
                      <a:noFill/>
                    </a:lnB>
                    <a:noFill/>
                  </a:tcPr>
                </a:tc>
                <a:tc>
                  <a:txBody>
                    <a:bodyPr/>
                    <a:lstStyle/>
                    <a:p>
                      <a:pPr>
                        <a:buNone/>
                      </a:pPr>
                      <a:r>
                        <a:rPr lang="en-US" b="1" dirty="0"/>
                        <a:t>Algorithmic Thinking</a:t>
                      </a:r>
                      <a:r>
                        <a:rPr lang="en-US" dirty="0"/>
                        <a:t> (step-by-step instructions)</a:t>
                      </a:r>
                    </a:p>
                  </a:txBody>
                  <a:tcPr>
                    <a:lnL>
                      <a:noFill/>
                    </a:lnL>
                    <a:lnR>
                      <a:noFill/>
                    </a:lnR>
                    <a:lnT>
                      <a:noFill/>
                    </a:lnT>
                    <a:lnB>
                      <a:noFill/>
                    </a:lnB>
                    <a:noFill/>
                  </a:tcPr>
                </a:tc>
                <a:extLst>
                  <a:ext uri="{0D108BD9-81ED-4DB2-BD59-A6C34878D82A}">
                    <a16:rowId xmlns:a16="http://schemas.microsoft.com/office/drawing/2014/main" val="2029217236"/>
                  </a:ext>
                </a:extLst>
              </a:tr>
              <a:tr h="0">
                <a:tc>
                  <a:txBody>
                    <a:bodyPr/>
                    <a:lstStyle/>
                    <a:p>
                      <a:pPr>
                        <a:buNone/>
                      </a:pPr>
                      <a:r>
                        <a:rPr lang="en-US" b="1" dirty="0"/>
                        <a:t>Year 7</a:t>
                      </a:r>
                      <a:endParaRPr lang="en-US" dirty="0"/>
                    </a:p>
                  </a:txBody>
                  <a:tcPr>
                    <a:lnL>
                      <a:noFill/>
                    </a:lnL>
                    <a:lnR>
                      <a:noFill/>
                    </a:lnR>
                    <a:lnT>
                      <a:noFill/>
                    </a:lnT>
                    <a:lnB>
                      <a:noFill/>
                    </a:lnB>
                    <a:noFill/>
                  </a:tcPr>
                </a:tc>
                <a:tc>
                  <a:txBody>
                    <a:bodyPr/>
                    <a:lstStyle/>
                    <a:p>
                      <a:pPr>
                        <a:buNone/>
                      </a:pPr>
                      <a:r>
                        <a:rPr lang="en-US" dirty="0"/>
                        <a:t>Break down a short dance into simple moves (e.g., jump, clap, turn).</a:t>
                      </a:r>
                    </a:p>
                  </a:txBody>
                  <a:tcPr>
                    <a:lnL>
                      <a:noFill/>
                    </a:lnL>
                    <a:lnR>
                      <a:noFill/>
                    </a:lnR>
                    <a:lnT>
                      <a:noFill/>
                    </a:lnT>
                    <a:lnB>
                      <a:noFill/>
                    </a:lnB>
                    <a:noFill/>
                  </a:tcPr>
                </a:tc>
                <a:tc>
                  <a:txBody>
                    <a:bodyPr/>
                    <a:lstStyle/>
                    <a:p>
                      <a:pPr>
                        <a:buNone/>
                      </a:pPr>
                      <a:r>
                        <a:rPr lang="en-US" dirty="0"/>
                        <a:t>Notice repeated moves or rhythms in the sequence.</a:t>
                      </a:r>
                    </a:p>
                  </a:txBody>
                  <a:tcPr>
                    <a:lnL>
                      <a:noFill/>
                    </a:lnL>
                    <a:lnR>
                      <a:noFill/>
                    </a:lnR>
                    <a:lnT>
                      <a:noFill/>
                    </a:lnT>
                    <a:lnB>
                      <a:noFill/>
                    </a:lnB>
                    <a:noFill/>
                  </a:tcPr>
                </a:tc>
                <a:tc>
                  <a:txBody>
                    <a:bodyPr/>
                    <a:lstStyle/>
                    <a:p>
                      <a:pPr>
                        <a:buNone/>
                      </a:pPr>
                      <a:r>
                        <a:rPr lang="en-US" dirty="0"/>
                        <a:t>Focus only on the main moves (ignore small variations like hand position).</a:t>
                      </a:r>
                    </a:p>
                  </a:txBody>
                  <a:tcPr>
                    <a:lnL>
                      <a:noFill/>
                    </a:lnL>
                    <a:lnR>
                      <a:noFill/>
                    </a:lnR>
                    <a:lnT>
                      <a:noFill/>
                    </a:lnT>
                    <a:lnB>
                      <a:noFill/>
                    </a:lnB>
                    <a:noFill/>
                  </a:tcPr>
                </a:tc>
                <a:tc>
                  <a:txBody>
                    <a:bodyPr/>
                    <a:lstStyle/>
                    <a:p>
                      <a:pPr>
                        <a:buNone/>
                      </a:pPr>
                      <a:r>
                        <a:rPr lang="en-US" dirty="0"/>
                        <a:t>Write a set of instructions for a partner to copy the sequence.</a:t>
                      </a:r>
                    </a:p>
                  </a:txBody>
                  <a:tcPr>
                    <a:lnL>
                      <a:noFill/>
                    </a:lnL>
                    <a:lnR>
                      <a:noFill/>
                    </a:lnR>
                    <a:lnT>
                      <a:noFill/>
                    </a:lnT>
                    <a:lnB>
                      <a:noFill/>
                    </a:lnB>
                    <a:noFill/>
                  </a:tcPr>
                </a:tc>
                <a:extLst>
                  <a:ext uri="{0D108BD9-81ED-4DB2-BD59-A6C34878D82A}">
                    <a16:rowId xmlns:a16="http://schemas.microsoft.com/office/drawing/2014/main" val="4286755321"/>
                  </a:ext>
                </a:extLst>
              </a:tr>
              <a:tr h="0">
                <a:tc>
                  <a:txBody>
                    <a:bodyPr/>
                    <a:lstStyle/>
                    <a:p>
                      <a:pPr>
                        <a:buNone/>
                      </a:pPr>
                      <a:r>
                        <a:rPr lang="en-US" b="1" dirty="0"/>
                        <a:t>Year 8</a:t>
                      </a:r>
                      <a:endParaRPr lang="en-US" dirty="0"/>
                    </a:p>
                  </a:txBody>
                  <a:tcPr>
                    <a:lnL>
                      <a:noFill/>
                    </a:lnL>
                    <a:lnR>
                      <a:noFill/>
                    </a:lnR>
                    <a:lnT>
                      <a:noFill/>
                    </a:lnT>
                    <a:lnB>
                      <a:noFill/>
                    </a:lnB>
                    <a:noFill/>
                  </a:tcPr>
                </a:tc>
                <a:tc>
                  <a:txBody>
                    <a:bodyPr/>
                    <a:lstStyle/>
                    <a:p>
                      <a:pPr>
                        <a:buNone/>
                      </a:pPr>
                      <a:r>
                        <a:rPr lang="en-US" dirty="0"/>
                        <a:t>Break down a longer sequence into </a:t>
                      </a:r>
                      <a:r>
                        <a:rPr lang="en-US" b="1" dirty="0"/>
                        <a:t>sections</a:t>
                      </a:r>
                      <a:r>
                        <a:rPr lang="en-US" dirty="0"/>
                        <a:t> (intro, main, ending).</a:t>
                      </a:r>
                    </a:p>
                  </a:txBody>
                  <a:tcPr>
                    <a:lnL>
                      <a:noFill/>
                    </a:lnL>
                    <a:lnR>
                      <a:noFill/>
                    </a:lnR>
                    <a:lnT>
                      <a:noFill/>
                    </a:lnT>
                    <a:lnB>
                      <a:noFill/>
                    </a:lnB>
                    <a:noFill/>
                  </a:tcPr>
                </a:tc>
                <a:tc>
                  <a:txBody>
                    <a:bodyPr/>
                    <a:lstStyle/>
                    <a:p>
                      <a:pPr>
                        <a:buNone/>
                      </a:pPr>
                      <a:r>
                        <a:rPr lang="en-US" dirty="0"/>
                        <a:t>Identify repeating </a:t>
                      </a:r>
                      <a:r>
                        <a:rPr lang="en-US" b="1" dirty="0"/>
                        <a:t>motifs</a:t>
                      </a:r>
                      <a:r>
                        <a:rPr lang="en-US" dirty="0"/>
                        <a:t> or sequences across the sections.</a:t>
                      </a:r>
                    </a:p>
                  </a:txBody>
                  <a:tcPr>
                    <a:lnL>
                      <a:noFill/>
                    </a:lnL>
                    <a:lnR>
                      <a:noFill/>
                    </a:lnR>
                    <a:lnT>
                      <a:noFill/>
                    </a:lnT>
                    <a:lnB>
                      <a:noFill/>
                    </a:lnB>
                    <a:noFill/>
                  </a:tcPr>
                </a:tc>
                <a:tc>
                  <a:txBody>
                    <a:bodyPr/>
                    <a:lstStyle/>
                    <a:p>
                      <a:pPr>
                        <a:buNone/>
                      </a:pPr>
                      <a:r>
                        <a:rPr lang="en-US" dirty="0"/>
                        <a:t>Simplify the sequence by grouping similar moves into categories (e.g., spins, steps, gestures).</a:t>
                      </a:r>
                    </a:p>
                  </a:txBody>
                  <a:tcPr>
                    <a:lnL>
                      <a:noFill/>
                    </a:lnL>
                    <a:lnR>
                      <a:noFill/>
                    </a:lnR>
                    <a:lnT>
                      <a:noFill/>
                    </a:lnT>
                    <a:lnB>
                      <a:noFill/>
                    </a:lnB>
                    <a:noFill/>
                  </a:tcPr>
                </a:tc>
                <a:tc>
                  <a:txBody>
                    <a:bodyPr/>
                    <a:lstStyle/>
                    <a:p>
                      <a:pPr>
                        <a:buNone/>
                      </a:pPr>
                      <a:r>
                        <a:rPr lang="en-US" dirty="0"/>
                        <a:t>Design a flowchart or pseudocode to show the order of moves.</a:t>
                      </a:r>
                    </a:p>
                  </a:txBody>
                  <a:tcPr>
                    <a:lnL>
                      <a:noFill/>
                    </a:lnL>
                    <a:lnR>
                      <a:noFill/>
                    </a:lnR>
                    <a:lnT>
                      <a:noFill/>
                    </a:lnT>
                    <a:lnB>
                      <a:noFill/>
                    </a:lnB>
                    <a:noFill/>
                  </a:tcPr>
                </a:tc>
                <a:extLst>
                  <a:ext uri="{0D108BD9-81ED-4DB2-BD59-A6C34878D82A}">
                    <a16:rowId xmlns:a16="http://schemas.microsoft.com/office/drawing/2014/main" val="2677992523"/>
                  </a:ext>
                </a:extLst>
              </a:tr>
              <a:tr h="0">
                <a:tc>
                  <a:txBody>
                    <a:bodyPr/>
                    <a:lstStyle/>
                    <a:p>
                      <a:pPr>
                        <a:buNone/>
                      </a:pPr>
                      <a:r>
                        <a:rPr lang="en-US" b="1" dirty="0"/>
                        <a:t>Year 9</a:t>
                      </a:r>
                      <a:endParaRPr lang="en-US" dirty="0"/>
                    </a:p>
                  </a:txBody>
                  <a:tcPr>
                    <a:lnL>
                      <a:noFill/>
                    </a:lnL>
                    <a:lnR>
                      <a:noFill/>
                    </a:lnR>
                    <a:lnT>
                      <a:noFill/>
                    </a:lnT>
                    <a:lnB>
                      <a:noFill/>
                    </a:lnB>
                    <a:noFill/>
                  </a:tcPr>
                </a:tc>
                <a:tc>
                  <a:txBody>
                    <a:bodyPr/>
                    <a:lstStyle/>
                    <a:p>
                      <a:pPr>
                        <a:buNone/>
                      </a:pPr>
                      <a:r>
                        <a:rPr lang="en-US" dirty="0"/>
                        <a:t>Break a complex performance into </a:t>
                      </a:r>
                      <a:r>
                        <a:rPr lang="en-US" b="1" dirty="0"/>
                        <a:t>layers</a:t>
                      </a:r>
                      <a:r>
                        <a:rPr lang="en-US" dirty="0"/>
                        <a:t> (footwork, upper body, timing, group formations).</a:t>
                      </a:r>
                    </a:p>
                  </a:txBody>
                  <a:tcPr>
                    <a:lnL>
                      <a:noFill/>
                    </a:lnL>
                    <a:lnR>
                      <a:noFill/>
                    </a:lnR>
                    <a:lnT>
                      <a:noFill/>
                    </a:lnT>
                    <a:lnB>
                      <a:noFill/>
                    </a:lnB>
                    <a:noFill/>
                  </a:tcPr>
                </a:tc>
                <a:tc>
                  <a:txBody>
                    <a:bodyPr/>
                    <a:lstStyle/>
                    <a:p>
                      <a:pPr>
                        <a:buNone/>
                      </a:pPr>
                      <a:r>
                        <a:rPr lang="en-US" dirty="0"/>
                        <a:t>Compare different dance sequences to find shared patterns.</a:t>
                      </a:r>
                    </a:p>
                  </a:txBody>
                  <a:tcPr>
                    <a:lnL>
                      <a:noFill/>
                    </a:lnL>
                    <a:lnR>
                      <a:noFill/>
                    </a:lnR>
                    <a:lnT>
                      <a:noFill/>
                    </a:lnT>
                    <a:lnB>
                      <a:noFill/>
                    </a:lnB>
                    <a:noFill/>
                  </a:tcPr>
                </a:tc>
                <a:tc>
                  <a:txBody>
                    <a:bodyPr/>
                    <a:lstStyle/>
                    <a:p>
                      <a:pPr>
                        <a:buNone/>
                      </a:pPr>
                      <a:r>
                        <a:rPr lang="en-US" dirty="0"/>
                        <a:t>Abstract style-specific details (e.g., hip hop vs ballet) and describe a </a:t>
                      </a:r>
                      <a:r>
                        <a:rPr lang="en-US" b="1" dirty="0" err="1"/>
                        <a:t>generalised</a:t>
                      </a:r>
                      <a:r>
                        <a:rPr lang="en-US" b="1" dirty="0"/>
                        <a:t> sequence</a:t>
                      </a:r>
                      <a:r>
                        <a:rPr lang="en-US" dirty="0"/>
                        <a:t>.</a:t>
                      </a:r>
                    </a:p>
                  </a:txBody>
                  <a:tcPr>
                    <a:lnL>
                      <a:noFill/>
                    </a:lnL>
                    <a:lnR>
                      <a:noFill/>
                    </a:lnR>
                    <a:lnT>
                      <a:noFill/>
                    </a:lnT>
                    <a:lnB>
                      <a:noFill/>
                    </a:lnB>
                    <a:noFill/>
                  </a:tcPr>
                </a:tc>
                <a:tc>
                  <a:txBody>
                    <a:bodyPr/>
                    <a:lstStyle/>
                    <a:p>
                      <a:pPr>
                        <a:buNone/>
                      </a:pPr>
                      <a:r>
                        <a:rPr lang="en-US" dirty="0"/>
                        <a:t>Create an algorithm that can be repeated with variations (loops, conditional steps like “if music slows, do X”).</a:t>
                      </a:r>
                    </a:p>
                  </a:txBody>
                  <a:tcPr>
                    <a:lnL>
                      <a:noFill/>
                    </a:lnL>
                    <a:lnR>
                      <a:noFill/>
                    </a:lnR>
                    <a:lnT>
                      <a:noFill/>
                    </a:lnT>
                    <a:lnB>
                      <a:noFill/>
                    </a:lnB>
                    <a:noFill/>
                  </a:tcPr>
                </a:tc>
                <a:extLst>
                  <a:ext uri="{0D108BD9-81ED-4DB2-BD59-A6C34878D82A}">
                    <a16:rowId xmlns:a16="http://schemas.microsoft.com/office/drawing/2014/main" val="1095347643"/>
                  </a:ext>
                </a:extLst>
              </a:tr>
            </a:tbl>
          </a:graphicData>
        </a:graphic>
      </p:graphicFrame>
      <p:sp>
        <p:nvSpPr>
          <p:cNvPr id="5" name="TextBox 4">
            <a:extLst>
              <a:ext uri="{FF2B5EF4-FFF2-40B4-BE49-F238E27FC236}">
                <a16:creationId xmlns:a16="http://schemas.microsoft.com/office/drawing/2014/main" id="{41D45F71-72DE-B285-492B-B4FDFDE588D2}"/>
              </a:ext>
            </a:extLst>
          </p:cNvPr>
          <p:cNvSpPr txBox="1"/>
          <p:nvPr/>
        </p:nvSpPr>
        <p:spPr>
          <a:xfrm>
            <a:off x="511834" y="166777"/>
            <a:ext cx="61650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Computational Thinking for Dance Sequence</a:t>
            </a:r>
          </a:p>
          <a:p>
            <a:endParaRPr lang="en-US"/>
          </a:p>
        </p:txBody>
      </p:sp>
    </p:spTree>
    <p:extLst>
      <p:ext uri="{BB962C8B-B14F-4D97-AF65-F5344CB8AC3E}">
        <p14:creationId xmlns:p14="http://schemas.microsoft.com/office/powerpoint/2010/main" val="210701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2.xml><?xml version="1.0" encoding="utf-8"?>
<ds:datastoreItem xmlns:ds="http://schemas.openxmlformats.org/officeDocument/2006/customXml" ds:itemID="{69B8737E-4651-4359-A7B1-67FAD2A21677}">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 ds:uri="030e02e2-7804-4e28-9052-ca443c4e9eff"/>
    <ds:schemaRef ds:uri="http://schemas.openxmlformats.org/package/2006/metadata/core-properties"/>
    <ds:schemaRef ds:uri="52ec26a5-2c44-4b7d-901c-049eebf32123"/>
    <ds:schemaRef ds:uri="http://purl.org/dc/terms/"/>
    <ds:schemaRef ds:uri="14642272-a132-4bf2-874a-c176713ef5d4"/>
    <ds:schemaRef ds:uri="5d7194bf-fa17-4d88-9ea8-e0ec8f97bf06"/>
  </ds:schemaRefs>
</ds:datastoreItem>
</file>

<file path=customXml/itemProps3.xml><?xml version="1.0" encoding="utf-8"?>
<ds:datastoreItem xmlns:ds="http://schemas.openxmlformats.org/officeDocument/2006/customXml" ds:itemID="{57116CA8-3D9D-4CED-90E3-9CBC602974CD}"/>
</file>

<file path=docProps/app.xml><?xml version="1.0" encoding="utf-8"?>
<Properties xmlns="http://schemas.openxmlformats.org/officeDocument/2006/extended-properties" xmlns:vt="http://schemas.openxmlformats.org/officeDocument/2006/docPropsVTypes">
  <TotalTime>1306</TotalTime>
  <Words>487</Words>
  <Application>Microsoft Office PowerPoint</Application>
  <PresentationFormat>Widescreen</PresentationFormat>
  <Paragraphs>109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PE Unit Overviews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8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lastModifiedBy>Emma Birks</cp:lastModifiedBy>
  <cp:revision>72</cp:revision>
  <dcterms:created xsi:type="dcterms:W3CDTF">2025-06-11T13:37:05Z</dcterms:created>
  <dcterms:modified xsi:type="dcterms:W3CDTF">2025-09-02T09:33:36Z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