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60" r:id="rId5"/>
    <p:sldId id="263" r:id="rId6"/>
    <p:sldId id="261" r:id="rId7"/>
    <p:sldId id="264" r:id="rId8"/>
    <p:sldId id="265" r:id="rId9"/>
    <p:sldId id="272" r:id="rId10"/>
    <p:sldId id="266" r:id="rId11"/>
    <p:sldId id="268" r:id="rId12"/>
    <p:sldId id="270" r:id="rId13"/>
  </p:sldIdLst>
  <p:sldSz cx="12801600" cy="96012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01"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9665"/>
    <a:srgbClr val="CCCCFF"/>
    <a:srgbClr val="CC99FF"/>
    <a:srgbClr val="CC66FF"/>
    <a:srgbClr val="CC3300"/>
    <a:srgbClr val="009999"/>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1438" autoAdjust="0"/>
  </p:normalViewPr>
  <p:slideViewPr>
    <p:cSldViewPr snapToGrid="0" showGuides="1">
      <p:cViewPr varScale="1">
        <p:scale>
          <a:sx n="74" d="100"/>
          <a:sy n="74" d="100"/>
        </p:scale>
        <p:origin x="1794" y="78"/>
      </p:cViewPr>
      <p:guideLst>
        <p:guide orient="horz" pos="3001"/>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chemeClr val="accent1">
            <a:lumMod val="40000"/>
            <a:lumOff val="60000"/>
          </a:schemeClr>
        </a:solidFill>
        <a:ln>
          <a:solidFill>
            <a:schemeClr val="tx1"/>
          </a:solidFill>
        </a:ln>
      </dgm:spPr>
      <dgm:t>
        <a:bodyPr/>
        <a:lstStyle/>
        <a:p>
          <a:r>
            <a:rPr lang="en-GB" sz="1400" b="1" dirty="0">
              <a:latin typeface="Ink Free" panose="03080402000500000000" pitchFamily="66" charset="0"/>
            </a:rPr>
            <a:t>Literacy</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dirty="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3C4BC7F4-1500-45C3-8D82-D9A5951FB92F}">
      <dgm:prSet phldrT="[Text]" custT="1"/>
      <dgm:spPr>
        <a:solidFill>
          <a:schemeClr val="accent1">
            <a:lumMod val="60000"/>
            <a:lumOff val="40000"/>
          </a:schemeClr>
        </a:solidFill>
        <a:ln>
          <a:solidFill>
            <a:schemeClr val="tx1"/>
          </a:solidFill>
        </a:ln>
      </dgm:spPr>
      <dgm: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Welsh</a:t>
          </a:r>
        </a:p>
      </dgm:t>
    </dgm:pt>
    <dgm:pt modelId="{1C83A2D3-A084-43FC-9885-6686A46A9EBB}" type="parTrans" cxnId="{91BAF776-E87B-426C-B454-B63FB19B465D}">
      <dgm:prSet/>
      <dgm:spPr/>
      <dgm:t>
        <a:bodyPr/>
        <a:lstStyle/>
        <a:p>
          <a:endParaRPr lang="en-GB"/>
        </a:p>
      </dgm:t>
    </dgm:pt>
    <dgm:pt modelId="{BF31B968-ACDF-4EE9-91BC-25B887E26070}" type="sibTrans" cxnId="{91BAF776-E87B-426C-B454-B63FB19B465D}">
      <dgm:prSet/>
      <dgm:spPr/>
      <dgm:t>
        <a:bodyPr/>
        <a:lstStyle/>
        <a:p>
          <a:endParaRPr lang="en-GB"/>
        </a:p>
      </dgm:t>
    </dgm:pt>
    <dgm:pt modelId="{F62F349B-8D16-4257-90D1-2557AD4A6C40}">
      <dgm:prSet phldrT="[Text]" custT="1"/>
      <dgm:spPr/>
      <dgm:t>
        <a:bodyPr/>
        <a:lstStyle/>
        <a:p>
          <a:r>
            <a:rPr lang="en-GB" sz="1400" dirty="0"/>
            <a:t> </a:t>
          </a:r>
        </a:p>
      </dgm:t>
    </dgm:pt>
    <dgm:pt modelId="{CE055BC4-D7A6-49B7-AC27-478CD9AAAD79}" type="parTrans" cxnId="{59FF03B1-4791-4D61-B9E5-373ACD9A0F5A}">
      <dgm:prSet/>
      <dgm:spPr/>
      <dgm:t>
        <a:bodyPr/>
        <a:lstStyle/>
        <a:p>
          <a:endParaRPr lang="en-GB"/>
        </a:p>
      </dgm:t>
    </dgm:pt>
    <dgm:pt modelId="{3D4CA848-5A14-436B-8457-6CE4A7291560}" type="sibTrans" cxnId="{59FF03B1-4791-4D61-B9E5-373ACD9A0F5A}">
      <dgm:prSet/>
      <dgm:spPr/>
      <dgm:t>
        <a:bodyPr/>
        <a:lstStyle/>
        <a:p>
          <a:endParaRPr lang="en-GB"/>
        </a:p>
      </dgm:t>
    </dgm:pt>
    <dgm:pt modelId="{749F371C-14CD-4319-BF0C-2E5AB2D68642}">
      <dgm:prSet phldrT="[Text]" custT="1"/>
      <dgm:spPr/>
      <dgm:t>
        <a:bodyPr/>
        <a:lstStyle/>
        <a:p>
          <a:r>
            <a:rPr lang="en-GB" sz="1400" dirty="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A001EAA2-581D-4BB7-B1D8-B8451D87302F}">
      <dgm:prSet phldrT="[Text]" phldr="0" custT="1"/>
      <dgm:spPr>
        <a:solidFill>
          <a:schemeClr val="accent5">
            <a:lumMod val="75000"/>
          </a:schemeClr>
        </a:solidFill>
        <a:ln>
          <a:solidFill>
            <a:schemeClr val="tx1"/>
          </a:solidFill>
        </a:ln>
      </dgm:spPr>
      <dgm: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gm:t>
    </dgm:pt>
    <dgm:pt modelId="{A836EF9E-CB3B-407F-9D52-88097CC30FC9}" type="sibTrans" cxnId="{2331FEB9-A73F-4A94-8E78-0CF19FB176CF}">
      <dgm:prSet/>
      <dgm:spPr/>
      <dgm:t>
        <a:bodyPr/>
        <a:lstStyle/>
        <a:p>
          <a:endParaRPr lang="en-GB"/>
        </a:p>
      </dgm:t>
    </dgm:pt>
    <dgm:pt modelId="{09596C66-3125-404A-B04E-A198C808BD10}" type="parTrans" cxnId="{2331FEB9-A73F-4A94-8E78-0CF19FB176CF}">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3">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3" custLinFactNeighborX="-36774" custLinFactNeighborY="1826">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3"/>
      <dgm:spPr/>
    </dgm:pt>
    <dgm:pt modelId="{7D2C6D4C-837E-4F4D-A472-4642BE18E557}" type="pres">
      <dgm:prSet presAssocID="{A43DB183-F9FE-4E77-8461-B773A97E3C3E}" presName="sibTrans" presStyleCnt="0"/>
      <dgm:spPr/>
    </dgm:pt>
    <dgm:pt modelId="{774759C4-99D4-4EF3-B5FC-2DF88C91E2CF}" type="pres">
      <dgm:prSet presAssocID="{3C4BC7F4-1500-45C3-8D82-D9A5951FB92F}" presName="composite" presStyleCnt="0"/>
      <dgm:spPr/>
    </dgm:pt>
    <dgm:pt modelId="{FC5AACF1-F8B3-48A5-9F17-DFD4F5124191}" type="pres">
      <dgm:prSet presAssocID="{3C4BC7F4-1500-45C3-8D82-D9A5951FB92F}" presName="FirstChild" presStyleLbl="revTx" presStyleIdx="1" presStyleCnt="3">
        <dgm:presLayoutVars>
          <dgm:chMax val="0"/>
          <dgm:chPref val="0"/>
          <dgm:bulletEnabled val="1"/>
        </dgm:presLayoutVars>
      </dgm:prSet>
      <dgm:spPr/>
    </dgm:pt>
    <dgm:pt modelId="{20E48F43-B081-4576-B77D-C98BEFE010AA}" type="pres">
      <dgm:prSet presAssocID="{3C4BC7F4-1500-45C3-8D82-D9A5951FB92F}" presName="Parent" presStyleLbl="alignNode1" presStyleIdx="1" presStyleCnt="3">
        <dgm:presLayoutVars>
          <dgm:chMax val="3"/>
          <dgm:chPref val="3"/>
          <dgm:bulletEnabled val="1"/>
        </dgm:presLayoutVars>
      </dgm:prSet>
      <dgm:spPr/>
    </dgm:pt>
    <dgm:pt modelId="{4C87646E-5C92-40EF-9209-D53F794D31BA}" type="pres">
      <dgm:prSet presAssocID="{3C4BC7F4-1500-45C3-8D82-D9A5951FB92F}" presName="Accent" presStyleLbl="parChTrans1D1" presStyleIdx="1" presStyleCnt="3"/>
      <dgm:spPr/>
    </dgm:pt>
    <dgm:pt modelId="{8C0D3643-43D3-4BA5-9ABB-48EFD2CF5D5B}" type="pres">
      <dgm:prSet presAssocID="{BF31B968-ACDF-4EE9-91BC-25B887E26070}"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2" presStyleCnt="3">
        <dgm:presLayoutVars>
          <dgm:chMax val="0"/>
          <dgm:chPref val="0"/>
          <dgm:bulletEnabled val="1"/>
        </dgm:presLayoutVars>
      </dgm:prSet>
      <dgm:spPr/>
    </dgm:pt>
    <dgm:pt modelId="{0F661122-FF5C-41FD-8986-F2E25502D929}" type="pres">
      <dgm:prSet presAssocID="{A001EAA2-581D-4BB7-B1D8-B8451D87302F}" presName="Parent" presStyleLbl="alignNode1" presStyleIdx="2" presStyleCnt="3">
        <dgm:presLayoutVars>
          <dgm:chMax val="3"/>
          <dgm:chPref val="3"/>
          <dgm:bulletEnabled val="1"/>
        </dgm:presLayoutVars>
      </dgm:prSet>
      <dgm:spPr/>
    </dgm:pt>
    <dgm:pt modelId="{EB609FDB-D64A-47ED-B9E8-FEAC23B2C3A6}" type="pres">
      <dgm:prSet presAssocID="{A001EAA2-581D-4BB7-B1D8-B8451D87302F}" presName="Accent" presStyleLbl="parChTrans1D1" presStyleIdx="2" presStyleCnt="3"/>
      <dgm:spPr/>
    </dgm:pt>
  </dgm:ptLst>
  <dgm:cxnLst>
    <dgm:cxn modelId="{36629138-6808-418B-9F14-DE063597448D}" type="presOf" srcId="{F5F99392-49C5-4C13-A53F-857B81212D90}" destId="{27A71F52-3192-4E89-9614-1AC820CC2DBB}" srcOrd="0" destOrd="0" presId="urn:microsoft.com/office/officeart/2011/layout/TabList"/>
    <dgm:cxn modelId="{3CF4B93B-8583-4606-8D5A-8AA1C73DA52F}" type="presOf" srcId="{3C4BC7F4-1500-45C3-8D82-D9A5951FB92F}" destId="{20E48F43-B081-4576-B77D-C98BEFE010AA}"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822FBB74-BB33-4DC7-8F66-70ACD529A042}" type="presOf" srcId="{A001EAA2-581D-4BB7-B1D8-B8451D87302F}" destId="{0F661122-FF5C-41FD-8986-F2E25502D929}" srcOrd="0" destOrd="0" presId="urn:microsoft.com/office/officeart/2011/layout/TabList"/>
    <dgm:cxn modelId="{3BEDDC75-5547-4880-8FC8-B87B61138307}" type="presOf" srcId="{F62F349B-8D16-4257-90D1-2557AD4A6C40}" destId="{FC5AACF1-F8B3-48A5-9F17-DFD4F5124191}" srcOrd="0" destOrd="0" presId="urn:microsoft.com/office/officeart/2011/layout/TabList"/>
    <dgm:cxn modelId="{91BAF776-E87B-426C-B454-B63FB19B465D}" srcId="{F5F99392-49C5-4C13-A53F-857B81212D90}" destId="{3C4BC7F4-1500-45C3-8D82-D9A5951FB92F}" srcOrd="1" destOrd="0" parTransId="{1C83A2D3-A084-43FC-9885-6686A46A9EBB}" sibTransId="{BF31B968-ACDF-4EE9-91BC-25B887E26070}"/>
    <dgm:cxn modelId="{59FF03B1-4791-4D61-B9E5-373ACD9A0F5A}" srcId="{3C4BC7F4-1500-45C3-8D82-D9A5951FB92F}" destId="{F62F349B-8D16-4257-90D1-2557AD4A6C40}" srcOrd="0" destOrd="0" parTransId="{CE055BC4-D7A6-49B7-AC27-478CD9AAAD79}" sibTransId="{3D4CA848-5A14-436B-8457-6CE4A7291560}"/>
    <dgm:cxn modelId="{2331FEB9-A73F-4A94-8E78-0CF19FB176CF}" srcId="{F5F99392-49C5-4C13-A53F-857B81212D90}" destId="{A001EAA2-581D-4BB7-B1D8-B8451D87302F}" srcOrd="2"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22DAAA47-7F59-4EE5-8BE2-365A49DEB3F7}" type="presParOf" srcId="{27A71F52-3192-4E89-9614-1AC820CC2DBB}" destId="{774759C4-99D4-4EF3-B5FC-2DF88C91E2CF}" srcOrd="2" destOrd="0" presId="urn:microsoft.com/office/officeart/2011/layout/TabList"/>
    <dgm:cxn modelId="{BC6D01A6-42A9-454B-9A69-2EF3636CFB00}" type="presParOf" srcId="{774759C4-99D4-4EF3-B5FC-2DF88C91E2CF}" destId="{FC5AACF1-F8B3-48A5-9F17-DFD4F5124191}" srcOrd="0" destOrd="0" presId="urn:microsoft.com/office/officeart/2011/layout/TabList"/>
    <dgm:cxn modelId="{2B2EEAB7-D44C-416E-8387-80D9A5896FA1}" type="presParOf" srcId="{774759C4-99D4-4EF3-B5FC-2DF88C91E2CF}" destId="{20E48F43-B081-4576-B77D-C98BEFE010AA}" srcOrd="1" destOrd="0" presId="urn:microsoft.com/office/officeart/2011/layout/TabList"/>
    <dgm:cxn modelId="{DDF26689-CE26-40EE-AFDC-C44B967A1A29}" type="presParOf" srcId="{774759C4-99D4-4EF3-B5FC-2DF88C91E2CF}" destId="{4C87646E-5C92-40EF-9209-D53F794D31BA}" srcOrd="2" destOrd="0" presId="urn:microsoft.com/office/officeart/2011/layout/TabList"/>
    <dgm:cxn modelId="{15D9613F-539B-4D32-A9B5-C50D05EA91CF}" type="presParOf" srcId="{27A71F52-3192-4E89-9614-1AC820CC2DBB}" destId="{8C0D3643-43D3-4BA5-9ABB-48EFD2CF5D5B}" srcOrd="3" destOrd="0" presId="urn:microsoft.com/office/officeart/2011/layout/TabList"/>
    <dgm:cxn modelId="{3FAC43AF-2E83-43C5-8A19-2BCF1A131542}" type="presParOf" srcId="{27A71F52-3192-4E89-9614-1AC820CC2DBB}" destId="{71F151DD-3898-4651-8AE7-F9BB12A09E63}" srcOrd="4"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Questioning.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suggest differences on a world map with support.</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suggest differences on a world map.</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answer questions about the size of Africa on a map.</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am confident in answering questions and responding to why Africa is misrepresented on a world map.</a:t>
          </a:r>
        </a:p>
        <a:p>
          <a:pPr marL="0" lvl="0" algn="l" defTabSz="62230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am able to respond to other students reasons for why Africa is misrepresented on a world map.</a:t>
          </a:r>
          <a:endParaRPr lang="en-GB" sz="1200" kern="1200" dirty="0"/>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start to compare HICs and LICs.</a:t>
          </a:r>
        </a:p>
        <a:p>
          <a:pPr marL="0" lvl="0" algn="l" defTabSz="62230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can find data to compare HICs and LICs.</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sort data to compare HICs and LICs.</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confidently use prior learning and apply this to a comparison of HICs and LICs.</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use prior learning and apply this to a comparison of HICs and LICs.</a:t>
          </a:r>
        </a:p>
        <a:p>
          <a:pPr marL="0" lvl="0" algn="l" defTabSz="622300">
            <a:lnSpc>
              <a:spcPct val="90000"/>
            </a:lnSpc>
            <a:spcBef>
              <a:spcPct val="0"/>
            </a:spcBef>
            <a:spcAft>
              <a:spcPct val="35000"/>
            </a:spcAft>
            <a:buNone/>
          </a:pPr>
          <a:endParaRPr lang="en-GB" sz="1400" b="1" kern="1200" dirty="0">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rtl="0"/>
          <a:r>
            <a:rPr lang="en-GB" sz="1400" b="1" dirty="0">
              <a:solidFill>
                <a:srgbClr val="002060"/>
              </a:solidFill>
              <a:latin typeface="Ink Free"/>
            </a:rPr>
            <a:t>Knowledge and Understanding. </a:t>
          </a:r>
        </a:p>
        <a:p>
          <a:pPr algn="l" rtl="0"/>
          <a:r>
            <a:rPr lang="en-GB" sz="1300" b="1" dirty="0">
              <a:solidFill>
                <a:srgbClr val="FF0000"/>
              </a:solidFill>
              <a:latin typeface="Calibri"/>
              <a:ea typeface="Calibri"/>
              <a:cs typeface="Calibri"/>
            </a:rPr>
            <a:t>I </a:t>
          </a:r>
          <a:r>
            <a:rPr lang="en-GB" sz="1300" b="1" dirty="0">
              <a:solidFill>
                <a:srgbClr val="FF0000"/>
              </a:solidFill>
              <a:latin typeface="Ink Free" panose="03080402000500000000" pitchFamily="66" charset="0"/>
              <a:ea typeface="Calibri"/>
              <a:cs typeface="Calibri"/>
            </a:rPr>
            <a:t>have a basic understanding of continents.</a:t>
          </a:r>
        </a:p>
        <a:p>
          <a:pPr algn="l" rtl="0"/>
          <a:r>
            <a:rPr lang="en-GB" sz="1300" b="1" dirty="0">
              <a:solidFill>
                <a:schemeClr val="accent2"/>
              </a:solidFill>
              <a:latin typeface="Ink Free" panose="03080402000500000000" pitchFamily="66" charset="0"/>
              <a:ea typeface="Calibri"/>
              <a:cs typeface="Calibri"/>
            </a:rPr>
            <a:t>I have a limited understanding of the location of continents.</a:t>
          </a:r>
        </a:p>
        <a:p>
          <a:pPr algn="l" rtl="0"/>
          <a:r>
            <a:rPr lang="en-GB" sz="1300" b="1" dirty="0">
              <a:solidFill>
                <a:srgbClr val="FFCC00"/>
              </a:solidFill>
              <a:latin typeface="Ink Free" panose="03080402000500000000" pitchFamily="66" charset="0"/>
              <a:ea typeface="Calibri"/>
              <a:cs typeface="Calibri"/>
            </a:rPr>
            <a:t>I am developing my knowledge of where continents are located.</a:t>
          </a:r>
        </a:p>
        <a:p>
          <a:pPr algn="l" rtl="0"/>
          <a:r>
            <a:rPr lang="en-GB" sz="1300" b="1" dirty="0">
              <a:solidFill>
                <a:srgbClr val="0070C0"/>
              </a:solidFill>
              <a:latin typeface="Ink Free" panose="03080402000500000000" pitchFamily="66" charset="0"/>
              <a:ea typeface="Calibri"/>
              <a:cs typeface="Calibri"/>
            </a:rPr>
            <a:t>I have a clear understanding of the location of continents and can use direction.</a:t>
          </a:r>
        </a:p>
        <a:p>
          <a:pPr algn="l" rtl="0"/>
          <a:r>
            <a:rPr lang="en-GB" sz="1300" b="1" dirty="0">
              <a:solidFill>
                <a:srgbClr val="00B050"/>
              </a:solidFill>
              <a:latin typeface="Ink Free" panose="03080402000500000000" pitchFamily="66" charset="0"/>
              <a:ea typeface="Calibri"/>
              <a:cs typeface="Calibri"/>
            </a:rPr>
            <a:t>I can confidently describe the location of continents using direction.</a:t>
          </a: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26560" custLinFactNeighborX="-7011" custLinFactNeighborY="18958">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30319" custLinFactNeighborX="188" custLinFactNeighborY="-29056">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28988" custLinFactY="-131" custLinFactNeighborX="-4829" custLinFactNeighborY="-100000">
        <dgm:presLayoutVars>
          <dgm:bulletEnabled val="1"/>
        </dgm:presLayoutVars>
      </dgm:prSet>
      <dgm:spPr/>
    </dgm:pt>
  </dgm:ptLst>
  <dgm:cxnLst>
    <dgm:cxn modelId="{7A011549-66E1-442B-B3B8-EE2194EE4D09}" type="presOf" srcId="{18FC90F7-43BA-48CD-A033-6CF1445E1B15}" destId="{4A391992-1D39-41EE-898A-D092113ED043}" srcOrd="0" destOrd="0" presId="urn:diagrams.loki3.com/VaryingWidthList"/>
    <dgm:cxn modelId="{12181E6B-0C51-4491-93B3-CD2F55906E2F}"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01CDBDBA-690E-411F-8C75-D676DF3F09BF}" type="presOf" srcId="{D6B5A32E-9A63-438E-A755-58D65FA152C4}" destId="{A007BD2E-B432-4D1C-9122-ABE7EC8D3E32}"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AF3B95EE-26A4-4052-B071-12350850CE83}" type="presParOf" srcId="{C8BEAD66-2628-4B43-9A6B-FF08F3444FAF}" destId="{3C17E512-A5D7-463D-B618-8D161FA01809}" srcOrd="0" destOrd="0" presId="urn:diagrams.loki3.com/VaryingWidthList"/>
    <dgm:cxn modelId="{1D4FEDDB-7537-45B3-8D6F-259D664E4DF5}" type="presParOf" srcId="{C8BEAD66-2628-4B43-9A6B-FF08F3444FAF}" destId="{8E05D897-61AC-4344-A2C3-C47677776E03}" srcOrd="1" destOrd="0" presId="urn:diagrams.loki3.com/VaryingWidthList"/>
    <dgm:cxn modelId="{52600FB2-4EFF-4DED-AE63-D3B15DC9DBA5}" type="presParOf" srcId="{C8BEAD66-2628-4B43-9A6B-FF08F3444FAF}" destId="{4A391992-1D39-41EE-898A-D092113ED043}" srcOrd="2" destOrd="0" presId="urn:diagrams.loki3.com/VaryingWidthList"/>
    <dgm:cxn modelId="{67DAD0BE-7378-42E3-960A-7780E27EE025}" type="presParOf" srcId="{C8BEAD66-2628-4B43-9A6B-FF08F3444FAF}" destId="{5C7D82B8-6EF8-4AE5-926E-55861C5971B5}" srcOrd="3" destOrd="0" presId="urn:diagrams.loki3.com/VaryingWidthList"/>
    <dgm:cxn modelId="{9AFD1C36-2294-40A5-8D17-84BF0B14C501}"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chemeClr val="accent1">
            <a:lumMod val="40000"/>
            <a:lumOff val="60000"/>
          </a:schemeClr>
        </a:solidFill>
        <a:ln>
          <a:solidFill>
            <a:schemeClr val="tx1"/>
          </a:solidFill>
        </a:ln>
      </dgm:spPr>
      <dgm:t>
        <a:bodyPr/>
        <a:lstStyle/>
        <a:p>
          <a:r>
            <a:rPr lang="en-GB" sz="1400" b="1" dirty="0">
              <a:latin typeface="Ink Free" panose="03080402000500000000" pitchFamily="66" charset="0"/>
            </a:rPr>
            <a:t>Literacy</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dirty="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A001EAA2-581D-4BB7-B1D8-B8451D87302F}">
      <dgm:prSet phldrT="[Text]" phldr="0" custT="1"/>
      <dgm:spPr>
        <a:solidFill>
          <a:schemeClr val="accent5">
            <a:lumMod val="75000"/>
          </a:schemeClr>
        </a:solidFill>
        <a:ln>
          <a:solidFill>
            <a:schemeClr val="tx1"/>
          </a:solidFill>
        </a:ln>
      </dgm:spPr>
      <dgm: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gm:t>
    </dgm:pt>
    <dgm:pt modelId="{09596C66-3125-404A-B04E-A198C808BD10}" type="parTrans" cxnId="{2331FEB9-A73F-4A94-8E78-0CF19FB176CF}">
      <dgm:prSet/>
      <dgm:spPr/>
      <dgm:t>
        <a:bodyPr/>
        <a:lstStyle/>
        <a:p>
          <a:endParaRPr lang="en-GB"/>
        </a:p>
      </dgm:t>
    </dgm:pt>
    <dgm:pt modelId="{A836EF9E-CB3B-407F-9D52-88097CC30FC9}" type="sibTrans" cxnId="{2331FEB9-A73F-4A94-8E78-0CF19FB176CF}">
      <dgm:prSet/>
      <dgm:spPr/>
      <dgm:t>
        <a:bodyPr/>
        <a:lstStyle/>
        <a:p>
          <a:endParaRPr lang="en-GB"/>
        </a:p>
      </dgm:t>
    </dgm:pt>
    <dgm:pt modelId="{749F371C-14CD-4319-BF0C-2E5AB2D68642}">
      <dgm:prSet phldrT="[Text]" custT="1"/>
      <dgm:spPr/>
      <dgm:t>
        <a:bodyPr/>
        <a:lstStyle/>
        <a:p>
          <a:r>
            <a:rPr lang="en-GB" sz="1400" dirty="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E0EAF1AA-1C8E-4EDD-B8F4-42ABE2F52785}">
      <dgm:prSet phldrT="[Text]" custT="1"/>
      <dgm:spPr>
        <a:solidFill>
          <a:schemeClr val="accent1">
            <a:lumMod val="75000"/>
          </a:schemeClr>
        </a:solidFill>
        <a:ln>
          <a:solidFill>
            <a:schemeClr val="tx1"/>
          </a:solidFill>
        </a:ln>
      </dgm:spPr>
      <dgm:t>
        <a:bodyPr/>
        <a:lstStyle/>
        <a:p>
          <a:pPr marL="0" lvl="0" indent="0" algn="ctr" defTabSz="622300" rtl="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Health and Wellbeing</a:t>
          </a:r>
        </a:p>
      </dgm:t>
    </dgm:pt>
    <dgm:pt modelId="{0AC79570-24C8-453E-8889-2847ABC6DD30}" type="parTrans" cxnId="{38936B53-FF2C-459A-9087-739EEA300667}">
      <dgm:prSet/>
      <dgm:spPr/>
      <dgm:t>
        <a:bodyPr/>
        <a:lstStyle/>
        <a:p>
          <a:endParaRPr lang="en-GB"/>
        </a:p>
      </dgm:t>
    </dgm:pt>
    <dgm:pt modelId="{A802B87A-B8E8-4B8B-BE1C-52303BFF5536}" type="sibTrans" cxnId="{38936B53-FF2C-459A-9087-739EEA300667}">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3">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3" custLinFactNeighborX="-36774" custLinFactNeighborY="1826">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3"/>
      <dgm:spPr/>
    </dgm:pt>
    <dgm:pt modelId="{7D2C6D4C-837E-4F4D-A472-4642BE18E557}" type="pres">
      <dgm:prSet presAssocID="{A43DB183-F9FE-4E77-8461-B773A97E3C3E}"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1" presStyleCnt="3">
        <dgm:presLayoutVars>
          <dgm:chMax val="0"/>
          <dgm:chPref val="0"/>
          <dgm:bulletEnabled val="1"/>
        </dgm:presLayoutVars>
      </dgm:prSet>
      <dgm:spPr/>
    </dgm:pt>
    <dgm:pt modelId="{0F661122-FF5C-41FD-8986-F2E25502D929}" type="pres">
      <dgm:prSet presAssocID="{A001EAA2-581D-4BB7-B1D8-B8451D87302F}" presName="Parent" presStyleLbl="alignNode1" presStyleIdx="1" presStyleCnt="3">
        <dgm:presLayoutVars>
          <dgm:chMax val="3"/>
          <dgm:chPref val="3"/>
          <dgm:bulletEnabled val="1"/>
        </dgm:presLayoutVars>
      </dgm:prSet>
      <dgm:spPr/>
    </dgm:pt>
    <dgm:pt modelId="{EB609FDB-D64A-47ED-B9E8-FEAC23B2C3A6}" type="pres">
      <dgm:prSet presAssocID="{A001EAA2-581D-4BB7-B1D8-B8451D87302F}" presName="Accent" presStyleLbl="parChTrans1D1" presStyleIdx="1" presStyleCnt="3"/>
      <dgm:spPr/>
    </dgm:pt>
    <dgm:pt modelId="{27591710-3DF1-43A0-AA86-7CE12598EEE4}" type="pres">
      <dgm:prSet presAssocID="{A836EF9E-CB3B-407F-9D52-88097CC30FC9}" presName="sibTrans" presStyleCnt="0"/>
      <dgm:spPr/>
    </dgm:pt>
    <dgm:pt modelId="{DABD9F9C-C61E-4696-8079-1E3CD3F10554}" type="pres">
      <dgm:prSet presAssocID="{E0EAF1AA-1C8E-4EDD-B8F4-42ABE2F52785}" presName="composite" presStyleCnt="0"/>
      <dgm:spPr/>
    </dgm:pt>
    <dgm:pt modelId="{CDBE7ECF-F590-467D-B269-19ED3E4AF0C5}" type="pres">
      <dgm:prSet presAssocID="{E0EAF1AA-1C8E-4EDD-B8F4-42ABE2F52785}" presName="FirstChild" presStyleLbl="revTx" presStyleIdx="2" presStyleCnt="3">
        <dgm:presLayoutVars>
          <dgm:chMax val="0"/>
          <dgm:chPref val="0"/>
          <dgm:bulletEnabled val="1"/>
        </dgm:presLayoutVars>
      </dgm:prSet>
      <dgm:spPr/>
    </dgm:pt>
    <dgm:pt modelId="{22BA5738-8198-414D-A6D5-D20E3D9E5F31}" type="pres">
      <dgm:prSet presAssocID="{E0EAF1AA-1C8E-4EDD-B8F4-42ABE2F52785}" presName="Parent" presStyleLbl="alignNode1" presStyleIdx="2" presStyleCnt="3" custLinFactNeighborX="-911" custLinFactNeighborY="2303">
        <dgm:presLayoutVars>
          <dgm:chMax val="3"/>
          <dgm:chPref val="3"/>
          <dgm:bulletEnabled val="1"/>
        </dgm:presLayoutVars>
      </dgm:prSet>
      <dgm:spPr/>
    </dgm:pt>
    <dgm:pt modelId="{A3F14F9C-E5F9-4FB7-A080-9CF96D84CD66}" type="pres">
      <dgm:prSet presAssocID="{E0EAF1AA-1C8E-4EDD-B8F4-42ABE2F52785}" presName="Accent" presStyleLbl="parChTrans1D1" presStyleIdx="2" presStyleCnt="3"/>
      <dgm:spPr/>
    </dgm:pt>
  </dgm:ptLst>
  <dgm:cxnLst>
    <dgm:cxn modelId="{36629138-6808-418B-9F14-DE063597448D}" type="presOf" srcId="{F5F99392-49C5-4C13-A53F-857B81212D90}" destId="{27A71F52-3192-4E89-9614-1AC820CC2DBB}"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38936B53-FF2C-459A-9087-739EEA300667}" srcId="{F5F99392-49C5-4C13-A53F-857B81212D90}" destId="{E0EAF1AA-1C8E-4EDD-B8F4-42ABE2F52785}" srcOrd="2" destOrd="0" parTransId="{0AC79570-24C8-453E-8889-2847ABC6DD30}" sibTransId="{A802B87A-B8E8-4B8B-BE1C-52303BFF5536}"/>
    <dgm:cxn modelId="{822FBB74-BB33-4DC7-8F66-70ACD529A042}" type="presOf" srcId="{A001EAA2-581D-4BB7-B1D8-B8451D87302F}" destId="{0F661122-FF5C-41FD-8986-F2E25502D929}" srcOrd="0" destOrd="0" presId="urn:microsoft.com/office/officeart/2011/layout/TabList"/>
    <dgm:cxn modelId="{49005277-C49E-4158-8FCA-72D07C4F5615}" type="presOf" srcId="{E0EAF1AA-1C8E-4EDD-B8F4-42ABE2F52785}" destId="{22BA5738-8198-414D-A6D5-D20E3D9E5F31}" srcOrd="0" destOrd="0" presId="urn:microsoft.com/office/officeart/2011/layout/TabList"/>
    <dgm:cxn modelId="{2331FEB9-A73F-4A94-8E78-0CF19FB176CF}" srcId="{F5F99392-49C5-4C13-A53F-857B81212D90}" destId="{A001EAA2-581D-4BB7-B1D8-B8451D87302F}" srcOrd="1"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3FAC43AF-2E83-43C5-8A19-2BCF1A131542}" type="presParOf" srcId="{27A71F52-3192-4E89-9614-1AC820CC2DBB}" destId="{71F151DD-3898-4651-8AE7-F9BB12A09E63}" srcOrd="2"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 modelId="{CD93F6C4-0E26-4638-8EC3-D0249EB6F05F}" type="presParOf" srcId="{27A71F52-3192-4E89-9614-1AC820CC2DBB}" destId="{27591710-3DF1-43A0-AA86-7CE12598EEE4}" srcOrd="3" destOrd="0" presId="urn:microsoft.com/office/officeart/2011/layout/TabList"/>
    <dgm:cxn modelId="{91031B1E-1537-4F8A-A09B-2115B2CD2B80}" type="presParOf" srcId="{27A71F52-3192-4E89-9614-1AC820CC2DBB}" destId="{DABD9F9C-C61E-4696-8079-1E3CD3F10554}" srcOrd="4" destOrd="0" presId="urn:microsoft.com/office/officeart/2011/layout/TabList"/>
    <dgm:cxn modelId="{39E34BCC-DB68-4546-99E4-A6B0585F23E9}" type="presParOf" srcId="{DABD9F9C-C61E-4696-8079-1E3CD3F10554}" destId="{CDBE7ECF-F590-467D-B269-19ED3E4AF0C5}" srcOrd="0" destOrd="0" presId="urn:microsoft.com/office/officeart/2011/layout/TabList"/>
    <dgm:cxn modelId="{CDEF5325-3902-4C58-865C-0749A3B16A75}" type="presParOf" srcId="{DABD9F9C-C61E-4696-8079-1E3CD3F10554}" destId="{22BA5738-8198-414D-A6D5-D20E3D9E5F31}" srcOrd="1" destOrd="0" presId="urn:microsoft.com/office/officeart/2011/layout/TabList"/>
    <dgm:cxn modelId="{D0C4D7FE-CFD6-4E4F-AD2A-A9A0E518EEBB}" type="presParOf" srcId="{DABD9F9C-C61E-4696-8079-1E3CD3F10554}" destId="{A3F14F9C-E5F9-4FB7-A080-9CF96D84CD66}"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Questioning and Responding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suggest where people live in the world</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suggest which areas of the world are densely and sparsely populated.</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answer questions about where people live in the world.</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am confident in answering questions and responding to where is densely and sparsely populated in the world..</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am able to respond to other students reasons for why areas are densely and sparsely populated and can suggest other places.</a:t>
          </a:r>
          <a:endParaRPr lang="en-GB" sz="1200" kern="1200" dirty="0"/>
        </a:p>
        <a:p>
          <a:pPr marL="0" lvl="0" algn="l" defTabSz="622300">
            <a:lnSpc>
              <a:spcPct val="90000"/>
            </a:lnSpc>
            <a:spcBef>
              <a:spcPct val="0"/>
            </a:spcBef>
            <a:spcAft>
              <a:spcPct val="35000"/>
            </a:spcAft>
            <a:buNone/>
          </a:pPr>
          <a:endParaRPr lang="en-GB" sz="1200" kern="1200" dirty="0"/>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think about the different population sizes around the world.</a:t>
          </a:r>
        </a:p>
        <a:p>
          <a:pPr marL="0" lvl="0" algn="l" defTabSz="622300" rtl="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can suggest the different population sizes around the world.</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use my prior knowledge to suggest population size around the world.</a:t>
          </a:r>
        </a:p>
        <a:p>
          <a:pPr marL="0" lvl="0" algn="l" defTabSz="62230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use my prior knowledge to decide on the population size around the world.</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make links to prior knowledge and make an informed  judgement about population size around the world.</a:t>
          </a:r>
        </a:p>
        <a:p>
          <a:pPr marL="0" lvl="0" algn="l" defTabSz="622300">
            <a:lnSpc>
              <a:spcPct val="90000"/>
            </a:lnSpc>
            <a:spcBef>
              <a:spcPct val="0"/>
            </a:spcBef>
            <a:spcAft>
              <a:spcPct val="35000"/>
            </a:spcAft>
            <a:buNone/>
          </a:pPr>
          <a:endParaRPr lang="en-GB" sz="1400" b="1" kern="1200" dirty="0">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rtl="0"/>
          <a:r>
            <a:rPr lang="en-GB" sz="1400" b="1" dirty="0">
              <a:solidFill>
                <a:srgbClr val="002060"/>
              </a:solidFill>
              <a:latin typeface="Ink Free"/>
            </a:rPr>
            <a:t>Skills</a:t>
          </a:r>
        </a:p>
        <a:p>
          <a:pPr algn="l" rtl="0"/>
          <a:r>
            <a:rPr lang="en-GB" sz="1300" b="1" dirty="0">
              <a:solidFill>
                <a:srgbClr val="FF0000"/>
              </a:solidFill>
              <a:latin typeface="Calibri"/>
              <a:ea typeface="Calibri"/>
              <a:cs typeface="Calibri"/>
            </a:rPr>
            <a:t>I </a:t>
          </a:r>
          <a:r>
            <a:rPr lang="en-GB" sz="1300" b="1" dirty="0">
              <a:solidFill>
                <a:srgbClr val="FF0000"/>
              </a:solidFill>
              <a:latin typeface="Ink Free" panose="03080402000500000000" pitchFamily="66" charset="0"/>
              <a:ea typeface="Calibri"/>
              <a:cs typeface="Calibri"/>
            </a:rPr>
            <a:t>can complete a line graph with teacher support.</a:t>
          </a:r>
        </a:p>
        <a:p>
          <a:pPr algn="l" rtl="0"/>
          <a:r>
            <a:rPr lang="en-GB" sz="1300" b="1" dirty="0">
              <a:solidFill>
                <a:schemeClr val="accent2"/>
              </a:solidFill>
              <a:latin typeface="Ink Free" panose="03080402000500000000" pitchFamily="66" charset="0"/>
              <a:ea typeface="Calibri"/>
              <a:cs typeface="Calibri"/>
            </a:rPr>
            <a:t>I can complete a line graph with the outline completed for me.</a:t>
          </a:r>
        </a:p>
        <a:p>
          <a:pPr algn="l" rtl="0"/>
          <a:r>
            <a:rPr lang="en-GB" sz="1300" b="1" dirty="0">
              <a:solidFill>
                <a:srgbClr val="FFCC00"/>
              </a:solidFill>
              <a:latin typeface="Ink Free" panose="03080402000500000000" pitchFamily="66" charset="0"/>
              <a:ea typeface="Calibri"/>
              <a:cs typeface="Calibri"/>
            </a:rPr>
            <a:t>I can complete a line graph.</a:t>
          </a:r>
        </a:p>
        <a:p>
          <a:pPr algn="l" rtl="0"/>
          <a:r>
            <a:rPr lang="en-GB" sz="1300" b="1" dirty="0">
              <a:solidFill>
                <a:srgbClr val="0070C0"/>
              </a:solidFill>
              <a:latin typeface="Ink Free" panose="03080402000500000000" pitchFamily="66" charset="0"/>
              <a:ea typeface="Calibri"/>
              <a:cs typeface="Calibri"/>
            </a:rPr>
            <a:t>I can complete a line graph and add a title and label the axis independently.</a:t>
          </a:r>
        </a:p>
        <a:p>
          <a:pPr algn="l" rtl="0"/>
          <a:r>
            <a:rPr lang="en-GB" sz="1300" b="1" dirty="0">
              <a:solidFill>
                <a:srgbClr val="00B050"/>
              </a:solidFill>
              <a:latin typeface="Ink Free" panose="03080402000500000000" pitchFamily="66" charset="0"/>
              <a:ea typeface="Calibri"/>
              <a:cs typeface="Calibri"/>
            </a:rPr>
            <a:t>I can confidently complete a line graph and annotate the key trends.</a:t>
          </a: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38935" custLinFactNeighborX="-18441" custLinFactNeighborY="6718">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43176" custLinFactNeighborX="188" custLinFactNeighborY="-29056">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49136" custLinFactY="-131" custLinFactNeighborX="-4829" custLinFactNeighborY="-100000">
        <dgm:presLayoutVars>
          <dgm:bulletEnabled val="1"/>
        </dgm:presLayoutVars>
      </dgm:prSet>
      <dgm:spPr/>
    </dgm:pt>
  </dgm:ptLst>
  <dgm:cxnLst>
    <dgm:cxn modelId="{7A011549-66E1-442B-B3B8-EE2194EE4D09}" type="presOf" srcId="{18FC90F7-43BA-48CD-A033-6CF1445E1B15}" destId="{4A391992-1D39-41EE-898A-D092113ED043}" srcOrd="0" destOrd="0" presId="urn:diagrams.loki3.com/VaryingWidthList"/>
    <dgm:cxn modelId="{12181E6B-0C51-4491-93B3-CD2F55906E2F}"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01CDBDBA-690E-411F-8C75-D676DF3F09BF}" type="presOf" srcId="{D6B5A32E-9A63-438E-A755-58D65FA152C4}" destId="{A007BD2E-B432-4D1C-9122-ABE7EC8D3E32}"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AF3B95EE-26A4-4052-B071-12350850CE83}" type="presParOf" srcId="{C8BEAD66-2628-4B43-9A6B-FF08F3444FAF}" destId="{3C17E512-A5D7-463D-B618-8D161FA01809}" srcOrd="0" destOrd="0" presId="urn:diagrams.loki3.com/VaryingWidthList"/>
    <dgm:cxn modelId="{1D4FEDDB-7537-45B3-8D6F-259D664E4DF5}" type="presParOf" srcId="{C8BEAD66-2628-4B43-9A6B-FF08F3444FAF}" destId="{8E05D897-61AC-4344-A2C3-C47677776E03}" srcOrd="1" destOrd="0" presId="urn:diagrams.loki3.com/VaryingWidthList"/>
    <dgm:cxn modelId="{52600FB2-4EFF-4DED-AE63-D3B15DC9DBA5}" type="presParOf" srcId="{C8BEAD66-2628-4B43-9A6B-FF08F3444FAF}" destId="{4A391992-1D39-41EE-898A-D092113ED043}" srcOrd="2" destOrd="0" presId="urn:diagrams.loki3.com/VaryingWidthList"/>
    <dgm:cxn modelId="{67DAD0BE-7378-42E3-960A-7780E27EE025}" type="presParOf" srcId="{C8BEAD66-2628-4B43-9A6B-FF08F3444FAF}" destId="{5C7D82B8-6EF8-4AE5-926E-55861C5971B5}" srcOrd="3" destOrd="0" presId="urn:diagrams.loki3.com/VaryingWidthList"/>
    <dgm:cxn modelId="{9AFD1C36-2294-40A5-8D17-84BF0B14C501}"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chemeClr val="accent1">
            <a:lumMod val="40000"/>
            <a:lumOff val="60000"/>
          </a:schemeClr>
        </a:solidFill>
        <a:ln>
          <a:solidFill>
            <a:schemeClr val="tx1"/>
          </a:solidFill>
        </a:ln>
      </dgm:spPr>
      <dgm:t>
        <a:bodyPr/>
        <a:lstStyle/>
        <a:p>
          <a:r>
            <a:rPr lang="en-GB" sz="1400" b="1" dirty="0">
              <a:latin typeface="Ink Free" panose="03080402000500000000" pitchFamily="66" charset="0"/>
            </a:rPr>
            <a:t>Literacy</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dirty="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E0EAF1AA-1C8E-4EDD-B8F4-42ABE2F52785}">
      <dgm:prSet phldrT="[Text]" custT="1"/>
      <dgm:spPr>
        <a:solidFill>
          <a:schemeClr val="accent1">
            <a:lumMod val="75000"/>
          </a:schemeClr>
        </a:solidFill>
        <a:ln>
          <a:solidFill>
            <a:schemeClr val="tx1"/>
          </a:solidFill>
        </a:ln>
      </dgm:spPr>
      <dgm:t>
        <a:bodyPr/>
        <a:lstStyle/>
        <a:p>
          <a:pPr marL="0" lvl="0" indent="0" algn="ctr" defTabSz="622300" rtl="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Health and Wellbeing</a:t>
          </a:r>
        </a:p>
      </dgm:t>
    </dgm:pt>
    <dgm:pt modelId="{0AC79570-24C8-453E-8889-2847ABC6DD30}" type="parTrans" cxnId="{38936B53-FF2C-459A-9087-739EEA300667}">
      <dgm:prSet/>
      <dgm:spPr/>
      <dgm:t>
        <a:bodyPr/>
        <a:lstStyle/>
        <a:p>
          <a:endParaRPr lang="en-GB"/>
        </a:p>
      </dgm:t>
    </dgm:pt>
    <dgm:pt modelId="{A802B87A-B8E8-4B8B-BE1C-52303BFF5536}" type="sibTrans" cxnId="{38936B53-FF2C-459A-9087-739EEA300667}">
      <dgm:prSet/>
      <dgm:spPr/>
      <dgm:t>
        <a:bodyPr/>
        <a:lstStyle/>
        <a:p>
          <a:endParaRPr lang="en-GB"/>
        </a:p>
      </dgm:t>
    </dgm:pt>
    <dgm:pt modelId="{FDC09A97-120B-4459-8FC8-6B982EDD88F8}">
      <dgm:prSet phldrT="[Text]" custT="1"/>
      <dgm:spPr/>
      <dgm:t>
        <a:bodyPr/>
        <a:lstStyle/>
        <a:p>
          <a:endParaRPr lang="en-GB" sz="1400" dirty="0"/>
        </a:p>
      </dgm:t>
    </dgm:pt>
    <dgm:pt modelId="{82436B6E-152D-4CFF-BB33-F031E990299C}" type="parTrans" cxnId="{1777463A-DE34-4742-BBEB-F5A3D0666AE9}">
      <dgm:prSet/>
      <dgm:spPr/>
      <dgm:t>
        <a:bodyPr/>
        <a:lstStyle/>
        <a:p>
          <a:endParaRPr lang="en-GB"/>
        </a:p>
      </dgm:t>
    </dgm:pt>
    <dgm:pt modelId="{0E14F6B7-9162-46B0-86D1-A39FE771D67D}" type="sibTrans" cxnId="{1777463A-DE34-4742-BBEB-F5A3D0666AE9}">
      <dgm:prSet/>
      <dgm:spPr/>
      <dgm:t>
        <a:bodyPr/>
        <a:lstStyle/>
        <a:p>
          <a:endParaRPr lang="en-GB"/>
        </a:p>
      </dgm:t>
    </dgm:pt>
    <dgm:pt modelId="{749F371C-14CD-4319-BF0C-2E5AB2D68642}">
      <dgm:prSet phldrT="[Text]" custT="1"/>
      <dgm:spPr/>
      <dgm:t>
        <a:bodyPr/>
        <a:lstStyle/>
        <a:p>
          <a:r>
            <a:rPr lang="en-GB" sz="1400" dirty="0"/>
            <a:t> </a:t>
          </a:r>
        </a:p>
      </dgm:t>
    </dgm:pt>
    <dgm:pt modelId="{47BEEE67-4BF7-425D-8A88-80C8F5DEEDAA}" type="sibTrans" cxnId="{4ECD78FF-9467-4572-A3EC-DC155AFBFCB3}">
      <dgm:prSet/>
      <dgm:spPr/>
      <dgm:t>
        <a:bodyPr/>
        <a:lstStyle/>
        <a:p>
          <a:endParaRPr lang="en-GB"/>
        </a:p>
      </dgm:t>
    </dgm:pt>
    <dgm:pt modelId="{853B845D-B3A6-4234-829D-5008A4034528}" type="parTrans" cxnId="{4ECD78FF-9467-4572-A3EC-DC155AFBFCB3}">
      <dgm:prSet/>
      <dgm:spPr/>
      <dgm:t>
        <a:bodyPr/>
        <a:lstStyle/>
        <a:p>
          <a:endParaRPr lang="en-GB"/>
        </a:p>
      </dgm:t>
    </dgm:pt>
    <dgm:pt modelId="{A001EAA2-581D-4BB7-B1D8-B8451D87302F}">
      <dgm:prSet phldrT="[Text]" phldr="0" custT="1"/>
      <dgm:spPr>
        <a:solidFill>
          <a:schemeClr val="accent5">
            <a:lumMod val="75000"/>
          </a:schemeClr>
        </a:solidFill>
        <a:ln>
          <a:solidFill>
            <a:schemeClr val="tx1"/>
          </a:solidFill>
        </a:ln>
      </dgm:spPr>
      <dgm: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gm:t>
    </dgm:pt>
    <dgm:pt modelId="{A836EF9E-CB3B-407F-9D52-88097CC30FC9}" type="sibTrans" cxnId="{2331FEB9-A73F-4A94-8E78-0CF19FB176CF}">
      <dgm:prSet/>
      <dgm:spPr/>
      <dgm:t>
        <a:bodyPr/>
        <a:lstStyle/>
        <a:p>
          <a:endParaRPr lang="en-GB"/>
        </a:p>
      </dgm:t>
    </dgm:pt>
    <dgm:pt modelId="{09596C66-3125-404A-B04E-A198C808BD10}" type="parTrans" cxnId="{2331FEB9-A73F-4A94-8E78-0CF19FB176CF}">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3">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3" custLinFactNeighborX="-36774" custLinFactNeighborY="1826">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3"/>
      <dgm:spPr/>
    </dgm:pt>
    <dgm:pt modelId="{7D2C6D4C-837E-4F4D-A472-4642BE18E557}" type="pres">
      <dgm:prSet presAssocID="{A43DB183-F9FE-4E77-8461-B773A97E3C3E}"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1" presStyleCnt="3">
        <dgm:presLayoutVars>
          <dgm:chMax val="0"/>
          <dgm:chPref val="0"/>
          <dgm:bulletEnabled val="1"/>
        </dgm:presLayoutVars>
      </dgm:prSet>
      <dgm:spPr/>
    </dgm:pt>
    <dgm:pt modelId="{0F661122-FF5C-41FD-8986-F2E25502D929}" type="pres">
      <dgm:prSet presAssocID="{A001EAA2-581D-4BB7-B1D8-B8451D87302F}" presName="Parent" presStyleLbl="alignNode1" presStyleIdx="1" presStyleCnt="3">
        <dgm:presLayoutVars>
          <dgm:chMax val="3"/>
          <dgm:chPref val="3"/>
          <dgm:bulletEnabled val="1"/>
        </dgm:presLayoutVars>
      </dgm:prSet>
      <dgm:spPr/>
    </dgm:pt>
    <dgm:pt modelId="{EB609FDB-D64A-47ED-B9E8-FEAC23B2C3A6}" type="pres">
      <dgm:prSet presAssocID="{A001EAA2-581D-4BB7-B1D8-B8451D87302F}" presName="Accent" presStyleLbl="parChTrans1D1" presStyleIdx="1" presStyleCnt="3"/>
      <dgm:spPr/>
    </dgm:pt>
    <dgm:pt modelId="{27591710-3DF1-43A0-AA86-7CE12598EEE4}" type="pres">
      <dgm:prSet presAssocID="{A836EF9E-CB3B-407F-9D52-88097CC30FC9}" presName="sibTrans" presStyleCnt="0"/>
      <dgm:spPr/>
    </dgm:pt>
    <dgm:pt modelId="{DABD9F9C-C61E-4696-8079-1E3CD3F10554}" type="pres">
      <dgm:prSet presAssocID="{E0EAF1AA-1C8E-4EDD-B8F4-42ABE2F52785}" presName="composite" presStyleCnt="0"/>
      <dgm:spPr/>
    </dgm:pt>
    <dgm:pt modelId="{CDBE7ECF-F590-467D-B269-19ED3E4AF0C5}" type="pres">
      <dgm:prSet presAssocID="{E0EAF1AA-1C8E-4EDD-B8F4-42ABE2F52785}" presName="FirstChild" presStyleLbl="revTx" presStyleIdx="2" presStyleCnt="3">
        <dgm:presLayoutVars>
          <dgm:chMax val="0"/>
          <dgm:chPref val="0"/>
          <dgm:bulletEnabled val="1"/>
        </dgm:presLayoutVars>
      </dgm:prSet>
      <dgm:spPr/>
    </dgm:pt>
    <dgm:pt modelId="{22BA5738-8198-414D-A6D5-D20E3D9E5F31}" type="pres">
      <dgm:prSet presAssocID="{E0EAF1AA-1C8E-4EDD-B8F4-42ABE2F52785}" presName="Parent" presStyleLbl="alignNode1" presStyleIdx="2" presStyleCnt="3" custLinFactNeighborX="-911" custLinFactNeighborY="2303">
        <dgm:presLayoutVars>
          <dgm:chMax val="3"/>
          <dgm:chPref val="3"/>
          <dgm:bulletEnabled val="1"/>
        </dgm:presLayoutVars>
      </dgm:prSet>
      <dgm:spPr/>
    </dgm:pt>
    <dgm:pt modelId="{A3F14F9C-E5F9-4FB7-A080-9CF96D84CD66}" type="pres">
      <dgm:prSet presAssocID="{E0EAF1AA-1C8E-4EDD-B8F4-42ABE2F52785}" presName="Accent" presStyleLbl="parChTrans1D1" presStyleIdx="2" presStyleCnt="3"/>
      <dgm:spPr/>
    </dgm:pt>
  </dgm:ptLst>
  <dgm:cxnLst>
    <dgm:cxn modelId="{28511200-297D-450E-AF58-A2FD0083E424}" type="presOf" srcId="{FDC09A97-120B-4459-8FC8-6B982EDD88F8}" destId="{CDBE7ECF-F590-467D-B269-19ED3E4AF0C5}" srcOrd="0" destOrd="0" presId="urn:microsoft.com/office/officeart/2011/layout/TabList"/>
    <dgm:cxn modelId="{36629138-6808-418B-9F14-DE063597448D}" type="presOf" srcId="{F5F99392-49C5-4C13-A53F-857B81212D90}" destId="{27A71F52-3192-4E89-9614-1AC820CC2DBB}" srcOrd="0" destOrd="0" presId="urn:microsoft.com/office/officeart/2011/layout/TabList"/>
    <dgm:cxn modelId="{1777463A-DE34-4742-BBEB-F5A3D0666AE9}" srcId="{E0EAF1AA-1C8E-4EDD-B8F4-42ABE2F52785}" destId="{FDC09A97-120B-4459-8FC8-6B982EDD88F8}" srcOrd="0" destOrd="0" parTransId="{82436B6E-152D-4CFF-BB33-F031E990299C}" sibTransId="{0E14F6B7-9162-46B0-86D1-A39FE771D67D}"/>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38936B53-FF2C-459A-9087-739EEA300667}" srcId="{F5F99392-49C5-4C13-A53F-857B81212D90}" destId="{E0EAF1AA-1C8E-4EDD-B8F4-42ABE2F52785}" srcOrd="2" destOrd="0" parTransId="{0AC79570-24C8-453E-8889-2847ABC6DD30}" sibTransId="{A802B87A-B8E8-4B8B-BE1C-52303BFF5536}"/>
    <dgm:cxn modelId="{822FBB74-BB33-4DC7-8F66-70ACD529A042}" type="presOf" srcId="{A001EAA2-581D-4BB7-B1D8-B8451D87302F}" destId="{0F661122-FF5C-41FD-8986-F2E25502D929}" srcOrd="0" destOrd="0" presId="urn:microsoft.com/office/officeart/2011/layout/TabList"/>
    <dgm:cxn modelId="{49005277-C49E-4158-8FCA-72D07C4F5615}" type="presOf" srcId="{E0EAF1AA-1C8E-4EDD-B8F4-42ABE2F52785}" destId="{22BA5738-8198-414D-A6D5-D20E3D9E5F31}" srcOrd="0" destOrd="0" presId="urn:microsoft.com/office/officeart/2011/layout/TabList"/>
    <dgm:cxn modelId="{2331FEB9-A73F-4A94-8E78-0CF19FB176CF}" srcId="{F5F99392-49C5-4C13-A53F-857B81212D90}" destId="{A001EAA2-581D-4BB7-B1D8-B8451D87302F}" srcOrd="1"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3FAC43AF-2E83-43C5-8A19-2BCF1A131542}" type="presParOf" srcId="{27A71F52-3192-4E89-9614-1AC820CC2DBB}" destId="{71F151DD-3898-4651-8AE7-F9BB12A09E63}" srcOrd="2"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 modelId="{CD93F6C4-0E26-4638-8EC3-D0249EB6F05F}" type="presParOf" srcId="{27A71F52-3192-4E89-9614-1AC820CC2DBB}" destId="{27591710-3DF1-43A0-AA86-7CE12598EEE4}" srcOrd="3" destOrd="0" presId="urn:microsoft.com/office/officeart/2011/layout/TabList"/>
    <dgm:cxn modelId="{91031B1E-1537-4F8A-A09B-2115B2CD2B80}" type="presParOf" srcId="{27A71F52-3192-4E89-9614-1AC820CC2DBB}" destId="{DABD9F9C-C61E-4696-8079-1E3CD3F10554}" srcOrd="4" destOrd="0" presId="urn:microsoft.com/office/officeart/2011/layout/TabList"/>
    <dgm:cxn modelId="{39E34BCC-DB68-4546-99E4-A6B0585F23E9}" type="presParOf" srcId="{DABD9F9C-C61E-4696-8079-1E3CD3F10554}" destId="{CDBE7ECF-F590-467D-B269-19ED3E4AF0C5}" srcOrd="0" destOrd="0" presId="urn:microsoft.com/office/officeart/2011/layout/TabList"/>
    <dgm:cxn modelId="{CDEF5325-3902-4C58-865C-0749A3B16A75}" type="presParOf" srcId="{DABD9F9C-C61E-4696-8079-1E3CD3F10554}" destId="{22BA5738-8198-414D-A6D5-D20E3D9E5F31}" srcOrd="1" destOrd="0" presId="urn:microsoft.com/office/officeart/2011/layout/TabList"/>
    <dgm:cxn modelId="{D0C4D7FE-CFD6-4E4F-AD2A-A9A0E518EEBB}" type="presParOf" srcId="{DABD9F9C-C61E-4696-8079-1E3CD3F10554}" destId="{A3F14F9C-E5F9-4FB7-A080-9CF96D84CD66}"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Independent learning.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create a diary of living in the rainforest with support</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write a diary entry with the support of key terms</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write a diary of living in the rainforest using the plan.</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create a realistic diary entry of living in the tropical rainforest.</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use key terminology to describe life in the tropical rainforest.</a:t>
          </a:r>
          <a:endParaRPr lang="en-GB" sz="1200" kern="1200" dirty="0"/>
        </a:p>
        <a:p>
          <a:pPr marL="0" lvl="0" algn="l" defTabSz="622300">
            <a:lnSpc>
              <a:spcPct val="90000"/>
            </a:lnSpc>
            <a:spcBef>
              <a:spcPct val="0"/>
            </a:spcBef>
            <a:spcAft>
              <a:spcPct val="35000"/>
            </a:spcAft>
            <a:buNone/>
          </a:pPr>
          <a:endParaRPr lang="en-GB" sz="1200" kern="1200" dirty="0"/>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identify some ways plants and animals have adapted to living in the tropical rainforest.</a:t>
          </a:r>
        </a:p>
        <a:p>
          <a:pPr marL="0" lvl="0" algn="l" defTabSz="62230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identify ways plants and animals have adapted to living in the tropical rainforest.</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identify reasons why plants and animals have adapted to living in the tropical rainforest.</a:t>
          </a:r>
        </a:p>
        <a:p>
          <a:pPr marL="0" lvl="0" algn="l" defTabSz="62230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make links between the structure of the tropical rainforest and how plants and animals have adapted to live there.</a:t>
          </a:r>
        </a:p>
        <a:p>
          <a:pPr marL="0" lvl="0" algn="l" defTabSz="62230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make links between the structure of the tropical rainforest and how plants and animals have adapted to live there.</a:t>
          </a:r>
          <a:endParaRPr lang="en-GB" sz="1400" b="1" kern="1200" dirty="0">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rtl="0"/>
          <a:r>
            <a:rPr lang="en-GB" sz="1400" b="1" dirty="0">
              <a:solidFill>
                <a:srgbClr val="002060"/>
              </a:solidFill>
              <a:latin typeface="Ink Free"/>
            </a:rPr>
            <a:t>Knowledge and Understanding. </a:t>
          </a:r>
        </a:p>
        <a:p>
          <a:pPr algn="l" rtl="0"/>
          <a:r>
            <a:rPr lang="en-GB" sz="1300" b="1" dirty="0">
              <a:solidFill>
                <a:srgbClr val="FF0000"/>
              </a:solidFill>
              <a:latin typeface="Calibri"/>
              <a:ea typeface="Calibri"/>
              <a:cs typeface="Calibri"/>
            </a:rPr>
            <a:t>I </a:t>
          </a:r>
          <a:r>
            <a:rPr lang="en-GB" sz="1300" b="1" dirty="0">
              <a:solidFill>
                <a:srgbClr val="FF0000"/>
              </a:solidFill>
              <a:latin typeface="Ink Free" panose="03080402000500000000" pitchFamily="66" charset="0"/>
              <a:ea typeface="Calibri"/>
              <a:cs typeface="Calibri"/>
            </a:rPr>
            <a:t>have a basic understanding of the location of the world's main biomes.</a:t>
          </a:r>
        </a:p>
        <a:p>
          <a:pPr algn="l" rtl="0"/>
          <a:r>
            <a:rPr lang="en-GB" sz="1300" b="1" dirty="0">
              <a:solidFill>
                <a:schemeClr val="accent2"/>
              </a:solidFill>
              <a:latin typeface="Ink Free" panose="03080402000500000000" pitchFamily="66" charset="0"/>
              <a:ea typeface="Calibri"/>
              <a:cs typeface="Calibri"/>
            </a:rPr>
            <a:t>I have a limited understanding of the location of the world’s main biomes</a:t>
          </a:r>
        </a:p>
        <a:p>
          <a:pPr algn="l" rtl="0"/>
          <a:r>
            <a:rPr lang="en-GB" sz="1300" b="1" dirty="0">
              <a:solidFill>
                <a:srgbClr val="FFCC00"/>
              </a:solidFill>
              <a:latin typeface="Ink Free" panose="03080402000500000000" pitchFamily="66" charset="0"/>
              <a:ea typeface="Calibri"/>
              <a:cs typeface="Calibri"/>
            </a:rPr>
            <a:t>I have a good knowledge of where the world’s main biomes are located and why.</a:t>
          </a:r>
        </a:p>
        <a:p>
          <a:pPr algn="l" rtl="0"/>
          <a:r>
            <a:rPr lang="en-GB" sz="1300" b="1" dirty="0">
              <a:solidFill>
                <a:srgbClr val="0070C0"/>
              </a:solidFill>
              <a:latin typeface="Ink Free" panose="03080402000500000000" pitchFamily="66" charset="0"/>
              <a:ea typeface="Calibri"/>
              <a:cs typeface="Calibri"/>
            </a:rPr>
            <a:t>I have a clear understanding of where the world’s main </a:t>
          </a:r>
          <a:r>
            <a:rPr lang="en-GB" sz="1300" b="1" dirty="0" err="1">
              <a:solidFill>
                <a:srgbClr val="0070C0"/>
              </a:solidFill>
              <a:latin typeface="Ink Free" panose="03080402000500000000" pitchFamily="66" charset="0"/>
              <a:ea typeface="Calibri"/>
              <a:cs typeface="Calibri"/>
            </a:rPr>
            <a:t>biomse</a:t>
          </a:r>
          <a:r>
            <a:rPr lang="en-GB" sz="1300" b="1" dirty="0">
              <a:solidFill>
                <a:srgbClr val="0070C0"/>
              </a:solidFill>
              <a:latin typeface="Ink Free" panose="03080402000500000000" pitchFamily="66" charset="0"/>
              <a:ea typeface="Calibri"/>
              <a:cs typeface="Calibri"/>
            </a:rPr>
            <a:t> are located and why.</a:t>
          </a:r>
        </a:p>
        <a:p>
          <a:pPr algn="l" rtl="0"/>
          <a:r>
            <a:rPr lang="en-GB" sz="1300" b="1" dirty="0">
              <a:solidFill>
                <a:srgbClr val="00B050"/>
              </a:solidFill>
              <a:latin typeface="Ink Free" panose="03080402000500000000" pitchFamily="66" charset="0"/>
              <a:ea typeface="Calibri"/>
              <a:cs typeface="Calibri"/>
            </a:rPr>
            <a:t>I can confidently use latitude to describe and explain the location of the world’s main biomes.</a:t>
          </a: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50853" custLinFactNeighborX="18594" custLinFactNeighborY="12515">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39777" custLinFactNeighborX="188" custLinFactNeighborY="-29056">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58827" custLinFactNeighborX="8218" custLinFactNeighborY="-87236">
        <dgm:presLayoutVars>
          <dgm:bulletEnabled val="1"/>
        </dgm:presLayoutVars>
      </dgm:prSet>
      <dgm:spPr/>
    </dgm:pt>
  </dgm:ptLst>
  <dgm:cxnLst>
    <dgm:cxn modelId="{7A011549-66E1-442B-B3B8-EE2194EE4D09}" type="presOf" srcId="{18FC90F7-43BA-48CD-A033-6CF1445E1B15}" destId="{4A391992-1D39-41EE-898A-D092113ED043}" srcOrd="0" destOrd="0" presId="urn:diagrams.loki3.com/VaryingWidthList"/>
    <dgm:cxn modelId="{12181E6B-0C51-4491-93B3-CD2F55906E2F}"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01CDBDBA-690E-411F-8C75-D676DF3F09BF}" type="presOf" srcId="{D6B5A32E-9A63-438E-A755-58D65FA152C4}" destId="{A007BD2E-B432-4D1C-9122-ABE7EC8D3E32}"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AF3B95EE-26A4-4052-B071-12350850CE83}" type="presParOf" srcId="{C8BEAD66-2628-4B43-9A6B-FF08F3444FAF}" destId="{3C17E512-A5D7-463D-B618-8D161FA01809}" srcOrd="0" destOrd="0" presId="urn:diagrams.loki3.com/VaryingWidthList"/>
    <dgm:cxn modelId="{1D4FEDDB-7537-45B3-8D6F-259D664E4DF5}" type="presParOf" srcId="{C8BEAD66-2628-4B43-9A6B-FF08F3444FAF}" destId="{8E05D897-61AC-4344-A2C3-C47677776E03}" srcOrd="1" destOrd="0" presId="urn:diagrams.loki3.com/VaryingWidthList"/>
    <dgm:cxn modelId="{52600FB2-4EFF-4DED-AE63-D3B15DC9DBA5}" type="presParOf" srcId="{C8BEAD66-2628-4B43-9A6B-FF08F3444FAF}" destId="{4A391992-1D39-41EE-898A-D092113ED043}" srcOrd="2" destOrd="0" presId="urn:diagrams.loki3.com/VaryingWidthList"/>
    <dgm:cxn modelId="{67DAD0BE-7378-42E3-960A-7780E27EE025}" type="presParOf" srcId="{C8BEAD66-2628-4B43-9A6B-FF08F3444FAF}" destId="{5C7D82B8-6EF8-4AE5-926E-55861C5971B5}" srcOrd="3" destOrd="0" presId="urn:diagrams.loki3.com/VaryingWidthList"/>
    <dgm:cxn modelId="{9AFD1C36-2294-40A5-8D17-84BF0B14C501}"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609FDB-D64A-47ED-B9E8-FEAC23B2C3A6}">
      <dsp:nvSpPr>
        <dsp:cNvPr id="0" name=""/>
        <dsp:cNvSpPr/>
      </dsp:nvSpPr>
      <dsp:spPr>
        <a:xfrm>
          <a:off x="0" y="2330764"/>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87646E-5C92-40EF-9209-D53F794D31BA}">
      <dsp:nvSpPr>
        <dsp:cNvPr id="0" name=""/>
        <dsp:cNvSpPr/>
      </dsp:nvSpPr>
      <dsp:spPr>
        <a:xfrm>
          <a:off x="0" y="1541338"/>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751912"/>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1078376" y="78"/>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
        <a:ext cx="3069225" cy="751834"/>
      </dsp:txXfrm>
    </dsp:sp>
    <dsp:sp modelId="{47C47C67-97A9-4E02-8D22-9115C00A1B72}">
      <dsp:nvSpPr>
        <dsp:cNvPr id="0" name=""/>
        <dsp:cNvSpPr/>
      </dsp:nvSpPr>
      <dsp:spPr>
        <a:xfrm>
          <a:off x="0" y="13807"/>
          <a:ext cx="1078376" cy="751834"/>
        </a:xfrm>
        <a:prstGeom prst="round2SameRect">
          <a:avLst>
            <a:gd name="adj1" fmla="val 16670"/>
            <a:gd name="adj2" fmla="val 0"/>
          </a:avLst>
        </a:prstGeom>
        <a:solidFill>
          <a:schemeClr val="accent1">
            <a:lumMod val="40000"/>
            <a:lumOff val="6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latin typeface="Ink Free" panose="03080402000500000000" pitchFamily="66" charset="0"/>
            </a:rPr>
            <a:t>Literacy</a:t>
          </a:r>
        </a:p>
      </dsp:txBody>
      <dsp:txXfrm>
        <a:off x="36708" y="50515"/>
        <a:ext cx="1004960" cy="715126"/>
      </dsp:txXfrm>
    </dsp:sp>
    <dsp:sp modelId="{FC5AACF1-F8B3-48A5-9F17-DFD4F5124191}">
      <dsp:nvSpPr>
        <dsp:cNvPr id="0" name=""/>
        <dsp:cNvSpPr/>
      </dsp:nvSpPr>
      <dsp:spPr>
        <a:xfrm>
          <a:off x="1078376" y="789504"/>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9504"/>
        <a:ext cx="3069225" cy="751834"/>
      </dsp:txXfrm>
    </dsp:sp>
    <dsp:sp modelId="{20E48F43-B081-4576-B77D-C98BEFE010AA}">
      <dsp:nvSpPr>
        <dsp:cNvPr id="0" name=""/>
        <dsp:cNvSpPr/>
      </dsp:nvSpPr>
      <dsp:spPr>
        <a:xfrm>
          <a:off x="0" y="789504"/>
          <a:ext cx="1078376" cy="751834"/>
        </a:xfrm>
        <a:prstGeom prst="round2SameRect">
          <a:avLst>
            <a:gd name="adj1" fmla="val 16670"/>
            <a:gd name="adj2" fmla="val 0"/>
          </a:avLst>
        </a:prstGeom>
        <a:solidFill>
          <a:schemeClr val="accent1">
            <a:lumMod val="60000"/>
            <a:lumOff val="4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Welsh</a:t>
          </a:r>
        </a:p>
      </dsp:txBody>
      <dsp:txXfrm>
        <a:off x="36708" y="826212"/>
        <a:ext cx="1004960" cy="715126"/>
      </dsp:txXfrm>
    </dsp:sp>
    <dsp:sp modelId="{0D0F3F31-C825-4795-BCBE-D677066585E8}">
      <dsp:nvSpPr>
        <dsp:cNvPr id="0" name=""/>
        <dsp:cNvSpPr/>
      </dsp:nvSpPr>
      <dsp:spPr>
        <a:xfrm>
          <a:off x="1078376" y="1578930"/>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1578930"/>
        <a:ext cx="3069225" cy="751834"/>
      </dsp:txXfrm>
    </dsp:sp>
    <dsp:sp modelId="{0F661122-FF5C-41FD-8986-F2E25502D929}">
      <dsp:nvSpPr>
        <dsp:cNvPr id="0" name=""/>
        <dsp:cNvSpPr/>
      </dsp:nvSpPr>
      <dsp:spPr>
        <a:xfrm>
          <a:off x="0" y="1578930"/>
          <a:ext cx="1078376" cy="751834"/>
        </a:xfrm>
        <a:prstGeom prst="round2SameRect">
          <a:avLst>
            <a:gd name="adj1" fmla="val 16670"/>
            <a:gd name="adj2" fmla="val 0"/>
          </a:avLst>
        </a:prstGeom>
        <a:solidFill>
          <a:schemeClr val="accent5">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sp:txBody>
      <dsp:txXfrm>
        <a:off x="36708" y="1615638"/>
        <a:ext cx="1004960" cy="7151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222902"/>
          <a:ext cx="4659861" cy="1902288"/>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5560" tIns="35560" rIns="35560" bIns="35560" numCol="1" spcCol="1270" anchor="t" anchorCtr="0">
          <a:noAutofit/>
        </a:bodyPr>
        <a:lstStyle/>
        <a:p>
          <a:pPr marL="0" lvl="0" indent="0" algn="l" defTabSz="622300" rtl="0">
            <a:lnSpc>
              <a:spcPct val="90000"/>
            </a:lnSpc>
            <a:spcBef>
              <a:spcPct val="0"/>
            </a:spcBef>
            <a:spcAft>
              <a:spcPct val="35000"/>
            </a:spcAft>
            <a:buNone/>
          </a:pPr>
          <a:r>
            <a:rPr lang="en-GB" sz="1400" b="1" kern="1200" dirty="0">
              <a:solidFill>
                <a:srgbClr val="002060"/>
              </a:solidFill>
              <a:latin typeface="Ink Free"/>
            </a:rPr>
            <a:t>Knowledge and Understanding. </a:t>
          </a:r>
        </a:p>
        <a:p>
          <a:pPr marL="0" lvl="0" indent="0" algn="l" defTabSz="622300" rtl="0">
            <a:lnSpc>
              <a:spcPct val="90000"/>
            </a:lnSpc>
            <a:spcBef>
              <a:spcPct val="0"/>
            </a:spcBef>
            <a:spcAft>
              <a:spcPct val="35000"/>
            </a:spcAft>
            <a:buNone/>
          </a:pPr>
          <a:r>
            <a:rPr lang="en-GB" sz="1300" b="1" kern="1200" dirty="0">
              <a:solidFill>
                <a:srgbClr val="FF0000"/>
              </a:solidFill>
              <a:latin typeface="Calibri"/>
              <a:ea typeface="Calibri"/>
              <a:cs typeface="Calibri"/>
            </a:rPr>
            <a:t>I </a:t>
          </a:r>
          <a:r>
            <a:rPr lang="en-GB" sz="1300" b="1" kern="1200" dirty="0">
              <a:solidFill>
                <a:srgbClr val="FF0000"/>
              </a:solidFill>
              <a:latin typeface="Ink Free" panose="03080402000500000000" pitchFamily="66" charset="0"/>
              <a:ea typeface="Calibri"/>
              <a:cs typeface="Calibri"/>
            </a:rPr>
            <a:t>have a basic understanding of continents.</a:t>
          </a:r>
        </a:p>
        <a:p>
          <a:pPr marL="0" lvl="0" indent="0" algn="l" defTabSz="622300" rtl="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have a limited understanding of the location of continents.</a:t>
          </a:r>
        </a:p>
        <a:p>
          <a:pPr marL="0" lvl="0" indent="0" algn="l" defTabSz="622300" rtl="0">
            <a:lnSpc>
              <a:spcPct val="90000"/>
            </a:lnSpc>
            <a:spcBef>
              <a:spcPct val="0"/>
            </a:spcBef>
            <a:spcAft>
              <a:spcPct val="35000"/>
            </a:spcAft>
            <a:buNone/>
          </a:pPr>
          <a:r>
            <a:rPr lang="en-GB" sz="1300" b="1" kern="1200" dirty="0">
              <a:solidFill>
                <a:srgbClr val="FFCC00"/>
              </a:solidFill>
              <a:latin typeface="Ink Free" panose="03080402000500000000" pitchFamily="66" charset="0"/>
              <a:ea typeface="Calibri"/>
              <a:cs typeface="Calibri"/>
            </a:rPr>
            <a:t>I am developing my knowledge of where continents are located.</a:t>
          </a:r>
        </a:p>
        <a:p>
          <a:pPr marL="0" lvl="0" indent="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have a clear understanding of the location of continents and can use direction.</a:t>
          </a:r>
        </a:p>
        <a:p>
          <a:pPr marL="0" lvl="0" indent="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describe the location of continents using direction.</a:t>
          </a:r>
        </a:p>
      </dsp:txBody>
      <dsp:txXfrm>
        <a:off x="0" y="222902"/>
        <a:ext cx="4659861" cy="1902288"/>
      </dsp:txXfrm>
    </dsp:sp>
    <dsp:sp modelId="{4A391992-1D39-41EE-898A-D092113ED043}">
      <dsp:nvSpPr>
        <dsp:cNvPr id="0" name=""/>
        <dsp:cNvSpPr/>
      </dsp:nvSpPr>
      <dsp:spPr>
        <a:xfrm>
          <a:off x="0" y="2311359"/>
          <a:ext cx="4659861" cy="2171516"/>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5560" tIns="35560" rIns="35560" bIns="35560" numCol="1" spcCol="1270" anchor="t" anchorCtr="0">
          <a:noAutofit/>
        </a:bodyPr>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Questioning.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suggest differences on a world map with support.</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suggest differences on a world map.</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answer questions about the size of Africa on a map.</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am confident in answering questions and responding to why Africa is misrepresented on a world map.</a:t>
          </a:r>
        </a:p>
        <a:p>
          <a:pPr marL="0" lvl="0" algn="l" defTabSz="62230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am able to respond to other students reasons for why Africa is misrepresented on a world map.</a:t>
          </a:r>
          <a:endParaRPr lang="en-GB" sz="1200" kern="1200" dirty="0"/>
        </a:p>
      </dsp:txBody>
      <dsp:txXfrm>
        <a:off x="0" y="2311359"/>
        <a:ext cx="4659861" cy="2171516"/>
      </dsp:txXfrm>
    </dsp:sp>
    <dsp:sp modelId="{A007BD2E-B432-4D1C-9122-ABE7EC8D3E32}">
      <dsp:nvSpPr>
        <dsp:cNvPr id="0" name=""/>
        <dsp:cNvSpPr/>
      </dsp:nvSpPr>
      <dsp:spPr>
        <a:xfrm>
          <a:off x="0" y="4577546"/>
          <a:ext cx="4659861" cy="2076187"/>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indent="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start to compare HICs and LICs.</a:t>
          </a:r>
        </a:p>
        <a:p>
          <a:pPr marL="0" lvl="0" indent="0" algn="l" defTabSz="62230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can find data to compare HICs and LICs.</a:t>
          </a:r>
        </a:p>
        <a:p>
          <a:pPr marL="0" lvl="0" indent="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sort data to compare HICs and LICs.</a:t>
          </a:r>
        </a:p>
        <a:p>
          <a:pPr marL="0" lvl="0" indent="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confidently use prior learning and apply this to a comparison of HICs and LICs.</a:t>
          </a:r>
        </a:p>
        <a:p>
          <a:pPr marL="0" lvl="0" indent="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use prior learning and apply this to a comparison of HICs and LICs.</a:t>
          </a:r>
        </a:p>
        <a:p>
          <a:pPr marL="0" lvl="0" indent="0" algn="l" defTabSz="622300">
            <a:lnSpc>
              <a:spcPct val="90000"/>
            </a:lnSpc>
            <a:spcBef>
              <a:spcPct val="0"/>
            </a:spcBef>
            <a:spcAft>
              <a:spcPct val="35000"/>
            </a:spcAft>
            <a:buNone/>
          </a:pPr>
          <a:endParaRPr lang="en-GB" sz="1400" b="1" kern="1200" dirty="0">
            <a:latin typeface="Ink Free" panose="03080402000500000000" pitchFamily="66" charset="0"/>
          </a:endParaRPr>
        </a:p>
      </dsp:txBody>
      <dsp:txXfrm>
        <a:off x="0" y="4577546"/>
        <a:ext cx="4659861" cy="20761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F14F9C-E5F9-4FB7-A080-9CF96D84CD66}">
      <dsp:nvSpPr>
        <dsp:cNvPr id="0" name=""/>
        <dsp:cNvSpPr/>
      </dsp:nvSpPr>
      <dsp:spPr>
        <a:xfrm>
          <a:off x="0" y="2330764"/>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609FDB-D64A-47ED-B9E8-FEAC23B2C3A6}">
      <dsp:nvSpPr>
        <dsp:cNvPr id="0" name=""/>
        <dsp:cNvSpPr/>
      </dsp:nvSpPr>
      <dsp:spPr>
        <a:xfrm>
          <a:off x="0" y="1541338"/>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751912"/>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1078376" y="78"/>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
        <a:ext cx="3069225" cy="751834"/>
      </dsp:txXfrm>
    </dsp:sp>
    <dsp:sp modelId="{47C47C67-97A9-4E02-8D22-9115C00A1B72}">
      <dsp:nvSpPr>
        <dsp:cNvPr id="0" name=""/>
        <dsp:cNvSpPr/>
      </dsp:nvSpPr>
      <dsp:spPr>
        <a:xfrm>
          <a:off x="0" y="13807"/>
          <a:ext cx="1078376" cy="751834"/>
        </a:xfrm>
        <a:prstGeom prst="round2SameRect">
          <a:avLst>
            <a:gd name="adj1" fmla="val 16670"/>
            <a:gd name="adj2" fmla="val 0"/>
          </a:avLst>
        </a:prstGeom>
        <a:solidFill>
          <a:schemeClr val="accent1">
            <a:lumMod val="40000"/>
            <a:lumOff val="6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latin typeface="Ink Free" panose="03080402000500000000" pitchFamily="66" charset="0"/>
            </a:rPr>
            <a:t>Literacy</a:t>
          </a:r>
        </a:p>
      </dsp:txBody>
      <dsp:txXfrm>
        <a:off x="36708" y="50515"/>
        <a:ext cx="1004960" cy="715126"/>
      </dsp:txXfrm>
    </dsp:sp>
    <dsp:sp modelId="{0D0F3F31-C825-4795-BCBE-D677066585E8}">
      <dsp:nvSpPr>
        <dsp:cNvPr id="0" name=""/>
        <dsp:cNvSpPr/>
      </dsp:nvSpPr>
      <dsp:spPr>
        <a:xfrm>
          <a:off x="1078376" y="789504"/>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9504"/>
        <a:ext cx="3069225" cy="751834"/>
      </dsp:txXfrm>
    </dsp:sp>
    <dsp:sp modelId="{0F661122-FF5C-41FD-8986-F2E25502D929}">
      <dsp:nvSpPr>
        <dsp:cNvPr id="0" name=""/>
        <dsp:cNvSpPr/>
      </dsp:nvSpPr>
      <dsp:spPr>
        <a:xfrm>
          <a:off x="0" y="789504"/>
          <a:ext cx="1078376" cy="751834"/>
        </a:xfrm>
        <a:prstGeom prst="round2SameRect">
          <a:avLst>
            <a:gd name="adj1" fmla="val 16670"/>
            <a:gd name="adj2" fmla="val 0"/>
          </a:avLst>
        </a:prstGeom>
        <a:solidFill>
          <a:schemeClr val="accent5">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sp:txBody>
      <dsp:txXfrm>
        <a:off x="36708" y="826212"/>
        <a:ext cx="1004960" cy="715126"/>
      </dsp:txXfrm>
    </dsp:sp>
    <dsp:sp modelId="{CDBE7ECF-F590-467D-B269-19ED3E4AF0C5}">
      <dsp:nvSpPr>
        <dsp:cNvPr id="0" name=""/>
        <dsp:cNvSpPr/>
      </dsp:nvSpPr>
      <dsp:spPr>
        <a:xfrm>
          <a:off x="1078376" y="1578930"/>
          <a:ext cx="3069225" cy="751834"/>
        </a:xfrm>
        <a:prstGeom prst="rect">
          <a:avLst/>
        </a:prstGeom>
        <a:noFill/>
        <a:ln>
          <a:noFill/>
        </a:ln>
        <a:effectLst/>
      </dsp:spPr>
      <dsp:style>
        <a:lnRef idx="0">
          <a:scrgbClr r="0" g="0" b="0"/>
        </a:lnRef>
        <a:fillRef idx="0">
          <a:scrgbClr r="0" g="0" b="0"/>
        </a:fillRef>
        <a:effectRef idx="0">
          <a:scrgbClr r="0" g="0" b="0"/>
        </a:effectRef>
        <a:fontRef idx="minor"/>
      </dsp:style>
    </dsp:sp>
    <dsp:sp modelId="{22BA5738-8198-414D-A6D5-D20E3D9E5F31}">
      <dsp:nvSpPr>
        <dsp:cNvPr id="0" name=""/>
        <dsp:cNvSpPr/>
      </dsp:nvSpPr>
      <dsp:spPr>
        <a:xfrm>
          <a:off x="0" y="1579008"/>
          <a:ext cx="1078376" cy="751834"/>
        </a:xfrm>
        <a:prstGeom prst="round2SameRect">
          <a:avLst>
            <a:gd name="adj1" fmla="val 16670"/>
            <a:gd name="adj2" fmla="val 0"/>
          </a:avLst>
        </a:prstGeom>
        <a:solidFill>
          <a:schemeClr val="accent1">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rtl="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Health and Wellbeing</a:t>
          </a:r>
        </a:p>
      </dsp:txBody>
      <dsp:txXfrm>
        <a:off x="36708" y="1615716"/>
        <a:ext cx="1004960" cy="7151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24104"/>
          <a:ext cx="4659861" cy="1877932"/>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5560" tIns="35560" rIns="35560" bIns="35560" numCol="1" spcCol="1270" anchor="t" anchorCtr="0">
          <a:noAutofit/>
        </a:bodyPr>
        <a:lstStyle/>
        <a:p>
          <a:pPr marL="0" lvl="0" indent="0" algn="l" defTabSz="622300" rtl="0">
            <a:lnSpc>
              <a:spcPct val="90000"/>
            </a:lnSpc>
            <a:spcBef>
              <a:spcPct val="0"/>
            </a:spcBef>
            <a:spcAft>
              <a:spcPct val="35000"/>
            </a:spcAft>
            <a:buNone/>
          </a:pPr>
          <a:r>
            <a:rPr lang="en-GB" sz="1400" b="1" kern="1200" dirty="0">
              <a:solidFill>
                <a:srgbClr val="002060"/>
              </a:solidFill>
              <a:latin typeface="Ink Free"/>
            </a:rPr>
            <a:t>Skills</a:t>
          </a:r>
        </a:p>
        <a:p>
          <a:pPr marL="0" lvl="0" indent="0" algn="l" defTabSz="622300" rtl="0">
            <a:lnSpc>
              <a:spcPct val="90000"/>
            </a:lnSpc>
            <a:spcBef>
              <a:spcPct val="0"/>
            </a:spcBef>
            <a:spcAft>
              <a:spcPct val="35000"/>
            </a:spcAft>
            <a:buNone/>
          </a:pPr>
          <a:r>
            <a:rPr lang="en-GB" sz="1300" b="1" kern="1200" dirty="0">
              <a:solidFill>
                <a:srgbClr val="FF0000"/>
              </a:solidFill>
              <a:latin typeface="Calibri"/>
              <a:ea typeface="Calibri"/>
              <a:cs typeface="Calibri"/>
            </a:rPr>
            <a:t>I </a:t>
          </a:r>
          <a:r>
            <a:rPr lang="en-GB" sz="1300" b="1" kern="1200" dirty="0">
              <a:solidFill>
                <a:srgbClr val="FF0000"/>
              </a:solidFill>
              <a:latin typeface="Ink Free" panose="03080402000500000000" pitchFamily="66" charset="0"/>
              <a:ea typeface="Calibri"/>
              <a:cs typeface="Calibri"/>
            </a:rPr>
            <a:t>can complete a line graph with teacher support.</a:t>
          </a:r>
        </a:p>
        <a:p>
          <a:pPr marL="0" lvl="0" indent="0" algn="l" defTabSz="622300" rtl="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can complete a line graph with the outline completed for me.</a:t>
          </a:r>
        </a:p>
        <a:p>
          <a:pPr marL="0" lvl="0" indent="0" algn="l" defTabSz="622300" rtl="0">
            <a:lnSpc>
              <a:spcPct val="90000"/>
            </a:lnSpc>
            <a:spcBef>
              <a:spcPct val="0"/>
            </a:spcBef>
            <a:spcAft>
              <a:spcPct val="35000"/>
            </a:spcAft>
            <a:buNone/>
          </a:pPr>
          <a:r>
            <a:rPr lang="en-GB" sz="1300" b="1" kern="1200" dirty="0">
              <a:solidFill>
                <a:srgbClr val="FFCC00"/>
              </a:solidFill>
              <a:latin typeface="Ink Free" panose="03080402000500000000" pitchFamily="66" charset="0"/>
              <a:ea typeface="Calibri"/>
              <a:cs typeface="Calibri"/>
            </a:rPr>
            <a:t>I can complete a line graph.</a:t>
          </a:r>
        </a:p>
        <a:p>
          <a:pPr marL="0" lvl="0" indent="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complete a line graph and add a title and label the axis independently.</a:t>
          </a:r>
        </a:p>
        <a:p>
          <a:pPr marL="0" lvl="0" indent="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complete a line graph and annotate the key trends.</a:t>
          </a:r>
        </a:p>
      </dsp:txBody>
      <dsp:txXfrm>
        <a:off x="0" y="24104"/>
        <a:ext cx="4659861" cy="1877932"/>
      </dsp:txXfrm>
    </dsp:sp>
    <dsp:sp modelId="{4A391992-1D39-41EE-898A-D092113ED043}">
      <dsp:nvSpPr>
        <dsp:cNvPr id="0" name=""/>
        <dsp:cNvSpPr/>
      </dsp:nvSpPr>
      <dsp:spPr>
        <a:xfrm>
          <a:off x="0" y="2056925"/>
          <a:ext cx="4659861" cy="2082486"/>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5560" tIns="35560" rIns="35560" bIns="35560" numCol="1" spcCol="1270" anchor="t" anchorCtr="0">
          <a:noAutofit/>
        </a:bodyPr>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Questioning and Responding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suggest where people live in the world</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suggest which areas of the world are densely and sparsely populated.</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answer questions about where people live in the world.</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am confident in answering questions and responding to where is densely and sparsely populated in the world..</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am able to respond to other students reasons for why areas are densely and sparsely populated and can suggest other places.</a:t>
          </a:r>
          <a:endParaRPr lang="en-GB" sz="1200" kern="1200" dirty="0"/>
        </a:p>
        <a:p>
          <a:pPr marL="0" lvl="0" algn="l" defTabSz="622300">
            <a:lnSpc>
              <a:spcPct val="90000"/>
            </a:lnSpc>
            <a:spcBef>
              <a:spcPct val="0"/>
            </a:spcBef>
            <a:spcAft>
              <a:spcPct val="35000"/>
            </a:spcAft>
            <a:buNone/>
          </a:pPr>
          <a:endParaRPr lang="en-GB" sz="1200" kern="1200" dirty="0"/>
        </a:p>
      </dsp:txBody>
      <dsp:txXfrm>
        <a:off x="0" y="2056925"/>
        <a:ext cx="4659861" cy="2082486"/>
      </dsp:txXfrm>
    </dsp:sp>
    <dsp:sp modelId="{A007BD2E-B432-4D1C-9122-ABE7EC8D3E32}">
      <dsp:nvSpPr>
        <dsp:cNvPr id="0" name=""/>
        <dsp:cNvSpPr/>
      </dsp:nvSpPr>
      <dsp:spPr>
        <a:xfrm>
          <a:off x="0" y="4203165"/>
          <a:ext cx="4659861" cy="2369951"/>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indent="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think about the different population sizes around the world.</a:t>
          </a:r>
        </a:p>
        <a:p>
          <a:pPr marL="0" lvl="0" indent="0" algn="l" defTabSz="622300" rtl="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can suggest the different population sizes around the world.</a:t>
          </a:r>
        </a:p>
        <a:p>
          <a:pPr marL="0" lvl="0" indent="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use my prior knowledge to suggest population size around the world.</a:t>
          </a:r>
        </a:p>
        <a:p>
          <a:pPr marL="0" lvl="0" indent="0" algn="l" defTabSz="62230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use my prior knowledge to decide on the population size around the world.</a:t>
          </a:r>
        </a:p>
        <a:p>
          <a:pPr marL="0" lvl="0" indent="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make links to prior knowledge and make an informed  judgement about population size around the world.</a:t>
          </a:r>
        </a:p>
        <a:p>
          <a:pPr marL="0" lvl="0" indent="0" algn="l" defTabSz="622300">
            <a:lnSpc>
              <a:spcPct val="90000"/>
            </a:lnSpc>
            <a:spcBef>
              <a:spcPct val="0"/>
            </a:spcBef>
            <a:spcAft>
              <a:spcPct val="35000"/>
            </a:spcAft>
            <a:buNone/>
          </a:pPr>
          <a:endParaRPr lang="en-GB" sz="1400" b="1" kern="1200" dirty="0">
            <a:latin typeface="Ink Free" panose="03080402000500000000" pitchFamily="66" charset="0"/>
          </a:endParaRPr>
        </a:p>
      </dsp:txBody>
      <dsp:txXfrm>
        <a:off x="0" y="4203165"/>
        <a:ext cx="4659861" cy="236995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F14F9C-E5F9-4FB7-A080-9CF96D84CD66}">
      <dsp:nvSpPr>
        <dsp:cNvPr id="0" name=""/>
        <dsp:cNvSpPr/>
      </dsp:nvSpPr>
      <dsp:spPr>
        <a:xfrm>
          <a:off x="0" y="2330764"/>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609FDB-D64A-47ED-B9E8-FEAC23B2C3A6}">
      <dsp:nvSpPr>
        <dsp:cNvPr id="0" name=""/>
        <dsp:cNvSpPr/>
      </dsp:nvSpPr>
      <dsp:spPr>
        <a:xfrm>
          <a:off x="0" y="1541338"/>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751912"/>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1078376" y="78"/>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
        <a:ext cx="3069225" cy="751834"/>
      </dsp:txXfrm>
    </dsp:sp>
    <dsp:sp modelId="{47C47C67-97A9-4E02-8D22-9115C00A1B72}">
      <dsp:nvSpPr>
        <dsp:cNvPr id="0" name=""/>
        <dsp:cNvSpPr/>
      </dsp:nvSpPr>
      <dsp:spPr>
        <a:xfrm>
          <a:off x="0" y="13807"/>
          <a:ext cx="1078376" cy="751834"/>
        </a:xfrm>
        <a:prstGeom prst="round2SameRect">
          <a:avLst>
            <a:gd name="adj1" fmla="val 16670"/>
            <a:gd name="adj2" fmla="val 0"/>
          </a:avLst>
        </a:prstGeom>
        <a:solidFill>
          <a:schemeClr val="accent1">
            <a:lumMod val="40000"/>
            <a:lumOff val="6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latin typeface="Ink Free" panose="03080402000500000000" pitchFamily="66" charset="0"/>
            </a:rPr>
            <a:t>Literacy</a:t>
          </a:r>
        </a:p>
      </dsp:txBody>
      <dsp:txXfrm>
        <a:off x="36708" y="50515"/>
        <a:ext cx="1004960" cy="715126"/>
      </dsp:txXfrm>
    </dsp:sp>
    <dsp:sp modelId="{0D0F3F31-C825-4795-BCBE-D677066585E8}">
      <dsp:nvSpPr>
        <dsp:cNvPr id="0" name=""/>
        <dsp:cNvSpPr/>
      </dsp:nvSpPr>
      <dsp:spPr>
        <a:xfrm>
          <a:off x="1078376" y="789504"/>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9504"/>
        <a:ext cx="3069225" cy="751834"/>
      </dsp:txXfrm>
    </dsp:sp>
    <dsp:sp modelId="{0F661122-FF5C-41FD-8986-F2E25502D929}">
      <dsp:nvSpPr>
        <dsp:cNvPr id="0" name=""/>
        <dsp:cNvSpPr/>
      </dsp:nvSpPr>
      <dsp:spPr>
        <a:xfrm>
          <a:off x="0" y="789504"/>
          <a:ext cx="1078376" cy="751834"/>
        </a:xfrm>
        <a:prstGeom prst="round2SameRect">
          <a:avLst>
            <a:gd name="adj1" fmla="val 16670"/>
            <a:gd name="adj2" fmla="val 0"/>
          </a:avLst>
        </a:prstGeom>
        <a:solidFill>
          <a:schemeClr val="accent5">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sp:txBody>
      <dsp:txXfrm>
        <a:off x="36708" y="826212"/>
        <a:ext cx="1004960" cy="715126"/>
      </dsp:txXfrm>
    </dsp:sp>
    <dsp:sp modelId="{CDBE7ECF-F590-467D-B269-19ED3E4AF0C5}">
      <dsp:nvSpPr>
        <dsp:cNvPr id="0" name=""/>
        <dsp:cNvSpPr/>
      </dsp:nvSpPr>
      <dsp:spPr>
        <a:xfrm>
          <a:off x="1078376" y="1578930"/>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dirty="0"/>
        </a:p>
      </dsp:txBody>
      <dsp:txXfrm>
        <a:off x="1078376" y="1578930"/>
        <a:ext cx="3069225" cy="751834"/>
      </dsp:txXfrm>
    </dsp:sp>
    <dsp:sp modelId="{22BA5738-8198-414D-A6D5-D20E3D9E5F31}">
      <dsp:nvSpPr>
        <dsp:cNvPr id="0" name=""/>
        <dsp:cNvSpPr/>
      </dsp:nvSpPr>
      <dsp:spPr>
        <a:xfrm>
          <a:off x="0" y="1579008"/>
          <a:ext cx="1078376" cy="751834"/>
        </a:xfrm>
        <a:prstGeom prst="round2SameRect">
          <a:avLst>
            <a:gd name="adj1" fmla="val 16670"/>
            <a:gd name="adj2" fmla="val 0"/>
          </a:avLst>
        </a:prstGeom>
        <a:solidFill>
          <a:schemeClr val="accent1">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rtl="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Health and Wellbeing</a:t>
          </a:r>
        </a:p>
      </dsp:txBody>
      <dsp:txXfrm>
        <a:off x="36708" y="1615716"/>
        <a:ext cx="1004960" cy="71512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35614"/>
          <a:ext cx="4659861" cy="2494706"/>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5560" tIns="35560" rIns="35560" bIns="35560" numCol="1" spcCol="1270" anchor="t" anchorCtr="0">
          <a:noAutofit/>
        </a:bodyPr>
        <a:lstStyle/>
        <a:p>
          <a:pPr marL="0" lvl="0" indent="0" algn="l" defTabSz="622300" rtl="0">
            <a:lnSpc>
              <a:spcPct val="90000"/>
            </a:lnSpc>
            <a:spcBef>
              <a:spcPct val="0"/>
            </a:spcBef>
            <a:spcAft>
              <a:spcPct val="35000"/>
            </a:spcAft>
            <a:buNone/>
          </a:pPr>
          <a:r>
            <a:rPr lang="en-GB" sz="1400" b="1" kern="1200" dirty="0">
              <a:solidFill>
                <a:srgbClr val="002060"/>
              </a:solidFill>
              <a:latin typeface="Ink Free"/>
            </a:rPr>
            <a:t>Knowledge and Understanding. </a:t>
          </a:r>
        </a:p>
        <a:p>
          <a:pPr marL="0" lvl="0" indent="0" algn="l" defTabSz="622300" rtl="0">
            <a:lnSpc>
              <a:spcPct val="90000"/>
            </a:lnSpc>
            <a:spcBef>
              <a:spcPct val="0"/>
            </a:spcBef>
            <a:spcAft>
              <a:spcPct val="35000"/>
            </a:spcAft>
            <a:buNone/>
          </a:pPr>
          <a:r>
            <a:rPr lang="en-GB" sz="1300" b="1" kern="1200" dirty="0">
              <a:solidFill>
                <a:srgbClr val="FF0000"/>
              </a:solidFill>
              <a:latin typeface="Calibri"/>
              <a:ea typeface="Calibri"/>
              <a:cs typeface="Calibri"/>
            </a:rPr>
            <a:t>I </a:t>
          </a:r>
          <a:r>
            <a:rPr lang="en-GB" sz="1300" b="1" kern="1200" dirty="0">
              <a:solidFill>
                <a:srgbClr val="FF0000"/>
              </a:solidFill>
              <a:latin typeface="Ink Free" panose="03080402000500000000" pitchFamily="66" charset="0"/>
              <a:ea typeface="Calibri"/>
              <a:cs typeface="Calibri"/>
            </a:rPr>
            <a:t>have a basic understanding of the location of the world's main biomes.</a:t>
          </a:r>
        </a:p>
        <a:p>
          <a:pPr marL="0" lvl="0" indent="0" algn="l" defTabSz="622300" rtl="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have a limited understanding of the location of the world’s main biomes</a:t>
          </a:r>
        </a:p>
        <a:p>
          <a:pPr marL="0" lvl="0" indent="0" algn="l" defTabSz="622300" rtl="0">
            <a:lnSpc>
              <a:spcPct val="90000"/>
            </a:lnSpc>
            <a:spcBef>
              <a:spcPct val="0"/>
            </a:spcBef>
            <a:spcAft>
              <a:spcPct val="35000"/>
            </a:spcAft>
            <a:buNone/>
          </a:pPr>
          <a:r>
            <a:rPr lang="en-GB" sz="1300" b="1" kern="1200" dirty="0">
              <a:solidFill>
                <a:srgbClr val="FFCC00"/>
              </a:solidFill>
              <a:latin typeface="Ink Free" panose="03080402000500000000" pitchFamily="66" charset="0"/>
              <a:ea typeface="Calibri"/>
              <a:cs typeface="Calibri"/>
            </a:rPr>
            <a:t>I have a good knowledge of where the world’s main biomes are located and why.</a:t>
          </a:r>
        </a:p>
        <a:p>
          <a:pPr marL="0" lvl="0" indent="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have a clear understanding of where the world’s main </a:t>
          </a:r>
          <a:r>
            <a:rPr lang="en-GB" sz="1300" b="1" kern="1200" dirty="0" err="1">
              <a:solidFill>
                <a:srgbClr val="0070C0"/>
              </a:solidFill>
              <a:latin typeface="Ink Free" panose="03080402000500000000" pitchFamily="66" charset="0"/>
              <a:ea typeface="Calibri"/>
              <a:cs typeface="Calibri"/>
            </a:rPr>
            <a:t>biomse</a:t>
          </a:r>
          <a:r>
            <a:rPr lang="en-GB" sz="1300" b="1" kern="1200" dirty="0">
              <a:solidFill>
                <a:srgbClr val="0070C0"/>
              </a:solidFill>
              <a:latin typeface="Ink Free" panose="03080402000500000000" pitchFamily="66" charset="0"/>
              <a:ea typeface="Calibri"/>
              <a:cs typeface="Calibri"/>
            </a:rPr>
            <a:t> are located and why.</a:t>
          </a:r>
        </a:p>
        <a:p>
          <a:pPr marL="0" lvl="0" indent="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use latitude to describe and explain the location of the world’s main biomes.</a:t>
          </a:r>
        </a:p>
      </dsp:txBody>
      <dsp:txXfrm>
        <a:off x="0" y="35614"/>
        <a:ext cx="4659861" cy="2494706"/>
      </dsp:txXfrm>
    </dsp:sp>
    <dsp:sp modelId="{4A391992-1D39-41EE-898A-D092113ED043}">
      <dsp:nvSpPr>
        <dsp:cNvPr id="0" name=""/>
        <dsp:cNvSpPr/>
      </dsp:nvSpPr>
      <dsp:spPr>
        <a:xfrm>
          <a:off x="0" y="2673639"/>
          <a:ext cx="4659861" cy="1951348"/>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5560" tIns="35560" rIns="35560" bIns="35560" numCol="1" spcCol="1270" anchor="t" anchorCtr="0">
          <a:noAutofit/>
        </a:bodyPr>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Independent learning.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create a diary of living in the rainforest with support</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write a diary entry with the support of key terms</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write a diary of living in the rainforest using the plan.</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create a realistic diary entry of living in the tropical rainforest.</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use key terminology to describe life in the tropical rainforest.</a:t>
          </a:r>
          <a:endParaRPr lang="en-GB" sz="1200" kern="1200" dirty="0"/>
        </a:p>
        <a:p>
          <a:pPr marL="0" lvl="0" algn="l" defTabSz="622300">
            <a:lnSpc>
              <a:spcPct val="90000"/>
            </a:lnSpc>
            <a:spcBef>
              <a:spcPct val="0"/>
            </a:spcBef>
            <a:spcAft>
              <a:spcPct val="35000"/>
            </a:spcAft>
            <a:buNone/>
          </a:pPr>
          <a:endParaRPr lang="en-GB" sz="1200" kern="1200" dirty="0"/>
        </a:p>
      </dsp:txBody>
      <dsp:txXfrm>
        <a:off x="0" y="2673639"/>
        <a:ext cx="4659861" cy="1951348"/>
      </dsp:txXfrm>
    </dsp:sp>
    <dsp:sp modelId="{A007BD2E-B432-4D1C-9122-ABE7EC8D3E32}">
      <dsp:nvSpPr>
        <dsp:cNvPr id="0" name=""/>
        <dsp:cNvSpPr/>
      </dsp:nvSpPr>
      <dsp:spPr>
        <a:xfrm>
          <a:off x="0" y="4727566"/>
          <a:ext cx="4659861" cy="2885888"/>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indent="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identify some ways plants and animals have adapted to living in the tropical rainforest.</a:t>
          </a:r>
        </a:p>
        <a:p>
          <a:pPr marL="0" lvl="0" indent="0" algn="l" defTabSz="62230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identify ways plants and animals have adapted to living in the tropical rainforest.</a:t>
          </a:r>
        </a:p>
        <a:p>
          <a:pPr marL="0" lvl="0" indent="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identify reasons why plants and animals have adapted to living in the tropical rainforest.</a:t>
          </a:r>
        </a:p>
        <a:p>
          <a:pPr marL="0" lvl="0" indent="0" algn="l" defTabSz="62230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make links between the structure of the tropical rainforest and how plants and animals have adapted to live there.</a:t>
          </a:r>
        </a:p>
        <a:p>
          <a:pPr marL="0" lvl="0" indent="0" algn="l" defTabSz="62230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make links between the structure of the tropical rainforest and how plants and animals have adapted to live there.</a:t>
          </a:r>
          <a:endParaRPr lang="en-GB" sz="1400" b="1" kern="1200" dirty="0">
            <a:latin typeface="Ink Free" panose="03080402000500000000" pitchFamily="66" charset="0"/>
          </a:endParaRPr>
        </a:p>
      </dsp:txBody>
      <dsp:txXfrm>
        <a:off x="0" y="4727566"/>
        <a:ext cx="4659861" cy="2885888"/>
      </dsp:txXfrm>
    </dsp:sp>
  </dsp:spTree>
</dsp:drawing>
</file>

<file path=ppt/diagrams/layout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839289F-2697-439E-A271-6A188D0F25C8}" type="datetimeFigureOut">
              <a:rPr lang="en-GB" smtClean="0"/>
              <a:t>25/09/2025</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49CC178-AD28-46B9-B77D-67D11180479C}" type="slidenum">
              <a:rPr lang="en-GB" smtClean="0"/>
              <a:t>‹#›</a:t>
            </a:fld>
            <a:endParaRPr lang="en-GB"/>
          </a:p>
        </p:txBody>
      </p:sp>
    </p:spTree>
    <p:extLst>
      <p:ext uri="{BB962C8B-B14F-4D97-AF65-F5344CB8AC3E}">
        <p14:creationId xmlns:p14="http://schemas.microsoft.com/office/powerpoint/2010/main" val="77618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49CC178-AD28-46B9-B77D-67D11180479C}" type="slidenum">
              <a:rPr lang="en-GB" smtClean="0"/>
              <a:t>7</a:t>
            </a:fld>
            <a:endParaRPr lang="en-GB"/>
          </a:p>
        </p:txBody>
      </p:sp>
    </p:spTree>
    <p:extLst>
      <p:ext uri="{BB962C8B-B14F-4D97-AF65-F5344CB8AC3E}">
        <p14:creationId xmlns:p14="http://schemas.microsoft.com/office/powerpoint/2010/main" val="554620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49CC178-AD28-46B9-B77D-67D11180479C}" type="slidenum">
              <a:rPr lang="en-GB" smtClean="0"/>
              <a:t>8</a:t>
            </a:fld>
            <a:endParaRPr lang="en-GB"/>
          </a:p>
        </p:txBody>
      </p:sp>
    </p:spTree>
    <p:extLst>
      <p:ext uri="{BB962C8B-B14F-4D97-AF65-F5344CB8AC3E}">
        <p14:creationId xmlns:p14="http://schemas.microsoft.com/office/powerpoint/2010/main" val="1674295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49CC178-AD28-46B9-B77D-67D11180479C}" type="slidenum">
              <a:rPr lang="en-GB" smtClean="0"/>
              <a:t>9</a:t>
            </a:fld>
            <a:endParaRPr lang="en-GB"/>
          </a:p>
        </p:txBody>
      </p:sp>
    </p:spTree>
    <p:extLst>
      <p:ext uri="{BB962C8B-B14F-4D97-AF65-F5344CB8AC3E}">
        <p14:creationId xmlns:p14="http://schemas.microsoft.com/office/powerpoint/2010/main" val="1737542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F14812-C831-4D48-95A4-BD0ABD04584D}"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3594278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F14812-C831-4D48-95A4-BD0ABD04584D}"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941973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F14812-C831-4D48-95A4-BD0ABD04584D}"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300692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F14812-C831-4D48-95A4-BD0ABD04584D}"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1700491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CF14812-C831-4D48-95A4-BD0ABD04584D}"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4294520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F14812-C831-4D48-95A4-BD0ABD04584D}"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2815417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F14812-C831-4D48-95A4-BD0ABD04584D}" type="datetimeFigureOut">
              <a:rPr lang="en-GB" smtClean="0"/>
              <a:t>25/09/2025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442676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F14812-C831-4D48-95A4-BD0ABD04584D}" type="datetimeFigureOut">
              <a:rPr lang="en-GB" smtClean="0"/>
              <a:t>25/09/2025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3883640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F14812-C831-4D48-95A4-BD0ABD04584D}" type="datetimeFigureOut">
              <a:rPr lang="en-GB" smtClean="0"/>
              <a:t>25/09/2025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312681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CCF14812-C831-4D48-95A4-BD0ABD04584D}"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1271371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CCF14812-C831-4D48-95A4-BD0ABD04584D}"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2167461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CCF14812-C831-4D48-95A4-BD0ABD04584D}" type="datetimeFigureOut">
              <a:rPr lang="en-GB" smtClean="0"/>
              <a:t>25/09/2025</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343420D4-9840-4777-8F1C-E045E0343BFB}" type="slidenum">
              <a:rPr lang="en-GB" smtClean="0"/>
              <a:t>‹#›</a:t>
            </a:fld>
            <a:endParaRPr lang="en-GB"/>
          </a:p>
        </p:txBody>
      </p:sp>
    </p:spTree>
    <p:extLst>
      <p:ext uri="{BB962C8B-B14F-4D97-AF65-F5344CB8AC3E}">
        <p14:creationId xmlns:p14="http://schemas.microsoft.com/office/powerpoint/2010/main" val="1459226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diagramQuickStyle" Target="../diagrams/quickStyle2.xml"/><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diagramLayout" Target="../diagrams/layout2.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Data" Target="../diagrams/data2.xml"/><Relationship Id="rId5" Type="http://schemas.openxmlformats.org/officeDocument/2006/relationships/diagramQuickStyle" Target="../diagrams/quickStyle1.xml"/><Relationship Id="rId15" Type="http://schemas.microsoft.com/office/2007/relationships/diagramDrawing" Target="../diagrams/drawing2.xml"/><Relationship Id="rId10" Type="http://schemas.openxmlformats.org/officeDocument/2006/relationships/image" Target="../media/image1.png"/><Relationship Id="rId4" Type="http://schemas.openxmlformats.org/officeDocument/2006/relationships/diagramLayout" Target="../diagrams/layout1.xml"/><Relationship Id="rId9" Type="http://schemas.openxmlformats.org/officeDocument/2006/relationships/image" Target="../media/image3.png"/><Relationship Id="rId14" Type="http://schemas.openxmlformats.org/officeDocument/2006/relationships/diagramColors" Target="../diagrams/colors2.xml"/></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diagramQuickStyle" Target="../diagrams/quickStyle4.xml"/><Relationship Id="rId3" Type="http://schemas.openxmlformats.org/officeDocument/2006/relationships/diagramData" Target="../diagrams/data3.xml"/><Relationship Id="rId7" Type="http://schemas.microsoft.com/office/2007/relationships/diagramDrawing" Target="../diagrams/drawing3.xml"/><Relationship Id="rId12" Type="http://schemas.openxmlformats.org/officeDocument/2006/relationships/diagramLayout" Target="../diagrams/layout4.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3.xml"/><Relationship Id="rId11" Type="http://schemas.openxmlformats.org/officeDocument/2006/relationships/diagramData" Target="../diagrams/data4.xml"/><Relationship Id="rId5" Type="http://schemas.openxmlformats.org/officeDocument/2006/relationships/diagramQuickStyle" Target="../diagrams/quickStyle3.xml"/><Relationship Id="rId15" Type="http://schemas.microsoft.com/office/2007/relationships/diagramDrawing" Target="../diagrams/drawing4.xml"/><Relationship Id="rId10" Type="http://schemas.openxmlformats.org/officeDocument/2006/relationships/image" Target="../media/image1.png"/><Relationship Id="rId4" Type="http://schemas.openxmlformats.org/officeDocument/2006/relationships/diagramLayout" Target="../diagrams/layout3.xml"/><Relationship Id="rId9" Type="http://schemas.openxmlformats.org/officeDocument/2006/relationships/image" Target="../media/image3.png"/><Relationship Id="rId14" Type="http://schemas.openxmlformats.org/officeDocument/2006/relationships/diagramColors" Target="../diagrams/colors4.xml"/></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diagramQuickStyle" Target="../diagrams/quickStyle6.xml"/><Relationship Id="rId3" Type="http://schemas.openxmlformats.org/officeDocument/2006/relationships/diagramData" Target="../diagrams/data5.xml"/><Relationship Id="rId7" Type="http://schemas.microsoft.com/office/2007/relationships/diagramDrawing" Target="../diagrams/drawing5.xml"/><Relationship Id="rId12" Type="http://schemas.openxmlformats.org/officeDocument/2006/relationships/diagramLayout" Target="../diagrams/layout6.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5.xml"/><Relationship Id="rId11" Type="http://schemas.openxmlformats.org/officeDocument/2006/relationships/diagramData" Target="../diagrams/data6.xml"/><Relationship Id="rId5" Type="http://schemas.openxmlformats.org/officeDocument/2006/relationships/diagramQuickStyle" Target="../diagrams/quickStyle5.xml"/><Relationship Id="rId15" Type="http://schemas.microsoft.com/office/2007/relationships/diagramDrawing" Target="../diagrams/drawing6.xml"/><Relationship Id="rId10" Type="http://schemas.openxmlformats.org/officeDocument/2006/relationships/image" Target="../media/image1.png"/><Relationship Id="rId4" Type="http://schemas.openxmlformats.org/officeDocument/2006/relationships/diagramLayout" Target="../diagrams/layout5.xml"/><Relationship Id="rId9" Type="http://schemas.openxmlformats.org/officeDocument/2006/relationships/image" Target="../media/image3.png"/><Relationship Id="rId14" Type="http://schemas.openxmlformats.org/officeDocument/2006/relationships/diagramColors" Target="../diagrams/colors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D69D38BD-897C-4C97-A665-D17757529280}"/>
              </a:ext>
            </a:extLst>
          </p:cNvPr>
          <p:cNvSpPr/>
          <p:nvPr/>
        </p:nvSpPr>
        <p:spPr>
          <a:xfrm>
            <a:off x="0" y="0"/>
            <a:ext cx="1828800" cy="1739900"/>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F67E40D0-73F6-42E0-AF3D-BB88FEEE0D50}"/>
              </a:ext>
            </a:extLst>
          </p:cNvPr>
          <p:cNvSpPr txBox="1"/>
          <p:nvPr/>
        </p:nvSpPr>
        <p:spPr>
          <a:xfrm>
            <a:off x="2101836" y="320923"/>
            <a:ext cx="9042400" cy="1077218"/>
          </a:xfrm>
          <a:prstGeom prst="rect">
            <a:avLst/>
          </a:prstGeom>
          <a:noFill/>
        </p:spPr>
        <p:txBody>
          <a:bodyPr wrap="square" rtlCol="0">
            <a:spAutoFit/>
          </a:bodyPr>
          <a:lstStyle/>
          <a:p>
            <a:r>
              <a:rPr lang="en-GB" sz="3200" b="1" dirty="0">
                <a:solidFill>
                  <a:srgbClr val="002060"/>
                </a:solidFill>
                <a:latin typeface="Ink Free"/>
              </a:rPr>
              <a:t>Lower School Plan</a:t>
            </a:r>
          </a:p>
          <a:p>
            <a:r>
              <a:rPr lang="en-GB" sz="3200" b="1" dirty="0">
                <a:solidFill>
                  <a:srgbClr val="002060"/>
                </a:solidFill>
                <a:latin typeface="Ink Free"/>
              </a:rPr>
              <a:t>Subject: Geography</a:t>
            </a:r>
            <a:endParaRPr lang="en-GB" b="1" dirty="0">
              <a:solidFill>
                <a:srgbClr val="002060"/>
              </a:solidFill>
              <a:latin typeface="Ink Free"/>
            </a:endParaRPr>
          </a:p>
        </p:txBody>
      </p:sp>
      <p:graphicFrame>
        <p:nvGraphicFramePr>
          <p:cNvPr id="4" name="Table 3">
            <a:extLst>
              <a:ext uri="{FF2B5EF4-FFF2-40B4-BE49-F238E27FC236}">
                <a16:creationId xmlns:a16="http://schemas.microsoft.com/office/drawing/2014/main" id="{A822BF62-C2DF-4521-AAF4-8E4F1CF61FEF}"/>
              </a:ext>
            </a:extLst>
          </p:cNvPr>
          <p:cNvGraphicFramePr>
            <a:graphicFrameLocks noGrp="1"/>
          </p:cNvGraphicFramePr>
          <p:nvPr>
            <p:extLst>
              <p:ext uri="{D42A27DB-BD31-4B8C-83A1-F6EECF244321}">
                <p14:modId xmlns:p14="http://schemas.microsoft.com/office/powerpoint/2010/main" val="3793338694"/>
              </p:ext>
            </p:extLst>
          </p:nvPr>
        </p:nvGraphicFramePr>
        <p:xfrm>
          <a:off x="603249" y="2387600"/>
          <a:ext cx="11595101" cy="5410200"/>
        </p:xfrm>
        <a:graphic>
          <a:graphicData uri="http://schemas.openxmlformats.org/drawingml/2006/table">
            <a:tbl>
              <a:tblPr firstRow="1" bandRow="1">
                <a:tableStyleId>{5C22544A-7EE6-4342-B048-85BDC9FD1C3A}</a:tableStyleId>
              </a:tblPr>
              <a:tblGrid>
                <a:gridCol w="1483897">
                  <a:extLst>
                    <a:ext uri="{9D8B030D-6E8A-4147-A177-3AD203B41FA5}">
                      <a16:colId xmlns:a16="http://schemas.microsoft.com/office/drawing/2014/main" val="4255388034"/>
                    </a:ext>
                  </a:extLst>
                </a:gridCol>
                <a:gridCol w="3537196">
                  <a:extLst>
                    <a:ext uri="{9D8B030D-6E8A-4147-A177-3AD203B41FA5}">
                      <a16:colId xmlns:a16="http://schemas.microsoft.com/office/drawing/2014/main" val="737985667"/>
                    </a:ext>
                  </a:extLst>
                </a:gridCol>
                <a:gridCol w="3675233">
                  <a:extLst>
                    <a:ext uri="{9D8B030D-6E8A-4147-A177-3AD203B41FA5}">
                      <a16:colId xmlns:a16="http://schemas.microsoft.com/office/drawing/2014/main" val="1945210272"/>
                    </a:ext>
                  </a:extLst>
                </a:gridCol>
                <a:gridCol w="2898775">
                  <a:extLst>
                    <a:ext uri="{9D8B030D-6E8A-4147-A177-3AD203B41FA5}">
                      <a16:colId xmlns:a16="http://schemas.microsoft.com/office/drawing/2014/main" val="2569708753"/>
                    </a:ext>
                  </a:extLst>
                </a:gridCol>
              </a:tblGrid>
              <a:tr h="1352550">
                <a:tc>
                  <a:txBody>
                    <a:bodyPr/>
                    <a:lstStyle/>
                    <a:p>
                      <a:r>
                        <a:rPr lang="en-GB" dirty="0">
                          <a:latin typeface="Ink Free" panose="03080402000500000000" pitchFamily="66" charset="0"/>
                        </a:rPr>
                        <a:t>Term</a:t>
                      </a:r>
                    </a:p>
                  </a:txBody>
                  <a:tcPr/>
                </a:tc>
                <a:tc>
                  <a:txBody>
                    <a:bodyPr/>
                    <a:lstStyle/>
                    <a:p>
                      <a:r>
                        <a:rPr lang="en-GB" dirty="0">
                          <a:latin typeface="Ink Free" panose="03080402000500000000" pitchFamily="66" charset="0"/>
                        </a:rPr>
                        <a:t>1</a:t>
                      </a:r>
                    </a:p>
                  </a:txBody>
                  <a:tcPr/>
                </a:tc>
                <a:tc>
                  <a:txBody>
                    <a:bodyPr/>
                    <a:lstStyle/>
                    <a:p>
                      <a:r>
                        <a:rPr lang="en-GB" dirty="0">
                          <a:latin typeface="Ink Free" panose="03080402000500000000" pitchFamily="66" charset="0"/>
                        </a:rPr>
                        <a:t>2</a:t>
                      </a:r>
                    </a:p>
                  </a:txBody>
                  <a:tcPr/>
                </a:tc>
                <a:tc>
                  <a:txBody>
                    <a:bodyPr/>
                    <a:lstStyle/>
                    <a:p>
                      <a:r>
                        <a:rPr lang="en-GB" dirty="0">
                          <a:latin typeface="Ink Free" panose="03080402000500000000" pitchFamily="66" charset="0"/>
                        </a:rPr>
                        <a:t>3</a:t>
                      </a:r>
                    </a:p>
                  </a:txBody>
                  <a:tcPr/>
                </a:tc>
                <a:extLst>
                  <a:ext uri="{0D108BD9-81ED-4DB2-BD59-A6C34878D82A}">
                    <a16:rowId xmlns:a16="http://schemas.microsoft.com/office/drawing/2014/main" val="1953012476"/>
                  </a:ext>
                </a:extLst>
              </a:tr>
              <a:tr h="1352550">
                <a:tc>
                  <a:txBody>
                    <a:bodyPr/>
                    <a:lstStyle/>
                    <a:p>
                      <a:r>
                        <a:rPr lang="en-GB" dirty="0">
                          <a:solidFill>
                            <a:srgbClr val="002060"/>
                          </a:solidFill>
                          <a:latin typeface="Ink Free" panose="03080402000500000000" pitchFamily="66" charset="0"/>
                        </a:rPr>
                        <a:t>Year 9</a:t>
                      </a:r>
                    </a:p>
                  </a:txBody>
                  <a:tcPr/>
                </a:tc>
                <a:tc>
                  <a:txBody>
                    <a:bodyPr/>
                    <a:lstStyle/>
                    <a:p>
                      <a:r>
                        <a:rPr lang="en-GB" b="1" dirty="0">
                          <a:solidFill>
                            <a:srgbClr val="002060"/>
                          </a:solidFill>
                          <a:latin typeface="Ink Free" panose="03080402000500000000" pitchFamily="66" charset="0"/>
                        </a:rPr>
                        <a:t>Ecosystems 25-26</a:t>
                      </a:r>
                    </a:p>
                    <a:p>
                      <a:r>
                        <a:rPr lang="en-GB" b="1" dirty="0">
                          <a:solidFill>
                            <a:srgbClr val="A39665"/>
                          </a:solidFill>
                          <a:latin typeface="Ink Free" panose="03080402000500000000" pitchFamily="66" charset="0"/>
                        </a:rPr>
                        <a:t>Weather and Climate 26-27</a:t>
                      </a:r>
                    </a:p>
                  </a:txBody>
                  <a:tcPr/>
                </a:tc>
                <a:tc>
                  <a:txBody>
                    <a:bodyPr/>
                    <a:lstStyle/>
                    <a:p>
                      <a:r>
                        <a:rPr lang="en-GB" b="1" dirty="0">
                          <a:solidFill>
                            <a:srgbClr val="002060"/>
                          </a:solidFill>
                          <a:latin typeface="Ink Free" panose="03080402000500000000" pitchFamily="66" charset="0"/>
                        </a:rPr>
                        <a:t>Development &amp; Superpowers</a:t>
                      </a:r>
                    </a:p>
                  </a:txBody>
                  <a:tcPr/>
                </a:tc>
                <a:tc>
                  <a:txBody>
                    <a:bodyPr/>
                    <a:lstStyle/>
                    <a:p>
                      <a:r>
                        <a:rPr lang="en-GB" b="1" dirty="0">
                          <a:solidFill>
                            <a:srgbClr val="002060"/>
                          </a:solidFill>
                          <a:latin typeface="Ink Free" panose="03080402000500000000" pitchFamily="66" charset="0"/>
                        </a:rPr>
                        <a:t>Hazards</a:t>
                      </a:r>
                    </a:p>
                  </a:txBody>
                  <a:tcPr/>
                </a:tc>
                <a:extLst>
                  <a:ext uri="{0D108BD9-81ED-4DB2-BD59-A6C34878D82A}">
                    <a16:rowId xmlns:a16="http://schemas.microsoft.com/office/drawing/2014/main" val="2287100114"/>
                  </a:ext>
                </a:extLst>
              </a:tr>
              <a:tr h="1352550">
                <a:tc>
                  <a:txBody>
                    <a:bodyPr/>
                    <a:lstStyle/>
                    <a:p>
                      <a:r>
                        <a:rPr lang="en-GB" dirty="0">
                          <a:solidFill>
                            <a:srgbClr val="002060"/>
                          </a:solidFill>
                          <a:latin typeface="Ink Free" panose="03080402000500000000" pitchFamily="66" charset="0"/>
                        </a:rPr>
                        <a:t>Year 8</a:t>
                      </a:r>
                    </a:p>
                  </a:txBody>
                  <a:tcPr/>
                </a:tc>
                <a:tc>
                  <a:txBody>
                    <a:bodyPr/>
                    <a:lstStyle/>
                    <a:p>
                      <a:r>
                        <a:rPr lang="en-GB" b="1" dirty="0">
                          <a:solidFill>
                            <a:srgbClr val="002060"/>
                          </a:solidFill>
                          <a:latin typeface="Ink Free" panose="03080402000500000000" pitchFamily="66" charset="0"/>
                        </a:rPr>
                        <a:t>Population</a:t>
                      </a:r>
                    </a:p>
                  </a:txBody>
                  <a:tcPr/>
                </a:tc>
                <a:tc>
                  <a:txBody>
                    <a:bodyPr/>
                    <a:lstStyle/>
                    <a:p>
                      <a:r>
                        <a:rPr lang="en-GB" b="1" dirty="0">
                          <a:solidFill>
                            <a:srgbClr val="002060"/>
                          </a:solidFill>
                          <a:latin typeface="Ink Free" panose="03080402000500000000" pitchFamily="66" charset="0"/>
                        </a:rPr>
                        <a:t>Ecosystems</a:t>
                      </a:r>
                    </a:p>
                  </a:txBody>
                  <a:tcPr/>
                </a:tc>
                <a:tc>
                  <a:txBody>
                    <a:bodyPr/>
                    <a:lstStyle/>
                    <a:p>
                      <a:r>
                        <a:rPr lang="en-GB" b="1" dirty="0">
                          <a:solidFill>
                            <a:srgbClr val="002060"/>
                          </a:solidFill>
                          <a:latin typeface="Ink Free" panose="03080402000500000000" pitchFamily="66" charset="0"/>
                        </a:rPr>
                        <a:t>Coasts</a:t>
                      </a:r>
                    </a:p>
                  </a:txBody>
                  <a:tcPr/>
                </a:tc>
                <a:extLst>
                  <a:ext uri="{0D108BD9-81ED-4DB2-BD59-A6C34878D82A}">
                    <a16:rowId xmlns:a16="http://schemas.microsoft.com/office/drawing/2014/main" val="2707672348"/>
                  </a:ext>
                </a:extLst>
              </a:tr>
              <a:tr h="1352550">
                <a:tc>
                  <a:txBody>
                    <a:bodyPr/>
                    <a:lstStyle/>
                    <a:p>
                      <a:r>
                        <a:rPr lang="en-GB" dirty="0">
                          <a:solidFill>
                            <a:srgbClr val="002060"/>
                          </a:solidFill>
                          <a:latin typeface="Ink Free" panose="03080402000500000000" pitchFamily="66" charset="0"/>
                        </a:rPr>
                        <a:t>Year 7</a:t>
                      </a:r>
                    </a:p>
                  </a:txBody>
                  <a:tcPr/>
                </a:tc>
                <a:tc>
                  <a:txBody>
                    <a:bodyPr/>
                    <a:lstStyle/>
                    <a:p>
                      <a:r>
                        <a:rPr lang="en-GB" b="1" dirty="0" err="1">
                          <a:solidFill>
                            <a:srgbClr val="002060"/>
                          </a:solidFill>
                          <a:latin typeface="Ink Free" panose="03080402000500000000" pitchFamily="66" charset="0"/>
                        </a:rPr>
                        <a:t>Cynefin</a:t>
                      </a:r>
                      <a:endParaRPr lang="en-GB" b="1" dirty="0">
                        <a:solidFill>
                          <a:srgbClr val="002060"/>
                        </a:solidFill>
                        <a:latin typeface="Ink Free" panose="03080402000500000000" pitchFamily="66" charset="0"/>
                      </a:endParaRPr>
                    </a:p>
                  </a:txBody>
                  <a:tcPr/>
                </a:tc>
                <a:tc>
                  <a:txBody>
                    <a:bodyPr/>
                    <a:lstStyle/>
                    <a:p>
                      <a:r>
                        <a:rPr lang="en-GB" b="1" dirty="0">
                          <a:solidFill>
                            <a:srgbClr val="002060"/>
                          </a:solidFill>
                          <a:latin typeface="Ink Free" panose="03080402000500000000" pitchFamily="66" charset="0"/>
                        </a:rPr>
                        <a:t>Tectonics</a:t>
                      </a:r>
                    </a:p>
                  </a:txBody>
                  <a:tcPr/>
                </a:tc>
                <a:tc>
                  <a:txBody>
                    <a:bodyPr/>
                    <a:lstStyle/>
                    <a:p>
                      <a:r>
                        <a:rPr lang="en-GB" b="1" dirty="0">
                          <a:solidFill>
                            <a:srgbClr val="002060"/>
                          </a:solidFill>
                          <a:latin typeface="Ink Free" panose="03080402000500000000" pitchFamily="66" charset="0"/>
                        </a:rPr>
                        <a:t>Rivers</a:t>
                      </a:r>
                    </a:p>
                  </a:txBody>
                  <a:tcPr/>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540793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0" y="0"/>
            <a:ext cx="1828800" cy="1739900"/>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2101836" y="320923"/>
            <a:ext cx="9042400" cy="1077218"/>
          </a:xfrm>
          <a:prstGeom prst="rect">
            <a:avLst/>
          </a:prstGeom>
          <a:noFill/>
        </p:spPr>
        <p:txBody>
          <a:bodyPr wrap="square" rtlCol="0">
            <a:spAutoFit/>
          </a:bodyPr>
          <a:lstStyle/>
          <a:p>
            <a:r>
              <a:rPr lang="en-GB" sz="3200" b="1" dirty="0">
                <a:solidFill>
                  <a:srgbClr val="002060"/>
                </a:solidFill>
                <a:latin typeface="Ink Free"/>
              </a:rPr>
              <a:t>Lower School Plan</a:t>
            </a:r>
          </a:p>
          <a:p>
            <a:r>
              <a:rPr lang="en-GB" sz="3200" b="1" dirty="0">
                <a:solidFill>
                  <a:srgbClr val="002060"/>
                </a:solidFill>
                <a:latin typeface="Ink Free"/>
              </a:rPr>
              <a:t>Subject: Geography				Numeracy Progression</a:t>
            </a:r>
            <a:endParaRPr lang="en-GB"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ext uri="{D42A27DB-BD31-4B8C-83A1-F6EECF244321}">
                <p14:modId xmlns:p14="http://schemas.microsoft.com/office/powerpoint/2010/main" val="3624211997"/>
              </p:ext>
            </p:extLst>
          </p:nvPr>
        </p:nvGraphicFramePr>
        <p:xfrm>
          <a:off x="425449" y="1943100"/>
          <a:ext cx="12084051" cy="7340600"/>
        </p:xfrm>
        <a:graphic>
          <a:graphicData uri="http://schemas.openxmlformats.org/drawingml/2006/table">
            <a:tbl>
              <a:tblPr firstRow="1" bandRow="1">
                <a:tableStyleId>{5C22544A-7EE6-4342-B048-85BDC9FD1C3A}</a:tableStyleId>
              </a:tblPr>
              <a:tblGrid>
                <a:gridCol w="1105169">
                  <a:extLst>
                    <a:ext uri="{9D8B030D-6E8A-4147-A177-3AD203B41FA5}">
                      <a16:colId xmlns:a16="http://schemas.microsoft.com/office/drawing/2014/main" val="4255388034"/>
                    </a:ext>
                  </a:extLst>
                </a:gridCol>
                <a:gridCol w="4127657">
                  <a:extLst>
                    <a:ext uri="{9D8B030D-6E8A-4147-A177-3AD203B41FA5}">
                      <a16:colId xmlns:a16="http://schemas.microsoft.com/office/drawing/2014/main" val="737985667"/>
                    </a:ext>
                  </a:extLst>
                </a:gridCol>
                <a:gridCol w="3830213">
                  <a:extLst>
                    <a:ext uri="{9D8B030D-6E8A-4147-A177-3AD203B41FA5}">
                      <a16:colId xmlns:a16="http://schemas.microsoft.com/office/drawing/2014/main" val="1945210272"/>
                    </a:ext>
                  </a:extLst>
                </a:gridCol>
                <a:gridCol w="3021012">
                  <a:extLst>
                    <a:ext uri="{9D8B030D-6E8A-4147-A177-3AD203B41FA5}">
                      <a16:colId xmlns:a16="http://schemas.microsoft.com/office/drawing/2014/main" val="2569708753"/>
                    </a:ext>
                  </a:extLst>
                </a:gridCol>
              </a:tblGrid>
              <a:tr h="482600">
                <a:tc>
                  <a:txBody>
                    <a:bodyPr/>
                    <a:lstStyle/>
                    <a:p>
                      <a:r>
                        <a:rPr lang="en-GB" sz="1800" dirty="0">
                          <a:latin typeface="Ink Free" panose="03080402000500000000" pitchFamily="66" charset="0"/>
                        </a:rPr>
                        <a:t>Term</a:t>
                      </a:r>
                    </a:p>
                  </a:txBody>
                  <a:tcPr/>
                </a:tc>
                <a:tc>
                  <a:txBody>
                    <a:bodyPr/>
                    <a:lstStyle/>
                    <a:p>
                      <a:r>
                        <a:rPr lang="en-GB" sz="1800" dirty="0">
                          <a:latin typeface="Ink Free" panose="03080402000500000000" pitchFamily="66" charset="0"/>
                        </a:rPr>
                        <a:t>1</a:t>
                      </a:r>
                    </a:p>
                  </a:txBody>
                  <a:tcPr/>
                </a:tc>
                <a:tc>
                  <a:txBody>
                    <a:bodyPr/>
                    <a:lstStyle/>
                    <a:p>
                      <a:r>
                        <a:rPr lang="en-GB" sz="1800" dirty="0">
                          <a:latin typeface="Ink Free" panose="03080402000500000000" pitchFamily="66" charset="0"/>
                        </a:rPr>
                        <a:t>2</a:t>
                      </a:r>
                    </a:p>
                  </a:txBody>
                  <a:tcPr/>
                </a:tc>
                <a:tc>
                  <a:txBody>
                    <a:bodyPr/>
                    <a:lstStyle/>
                    <a:p>
                      <a:r>
                        <a:rPr lang="en-GB" sz="1800" dirty="0">
                          <a:latin typeface="Ink Free" panose="03080402000500000000" pitchFamily="66" charset="0"/>
                        </a:rPr>
                        <a:t>3</a:t>
                      </a:r>
                    </a:p>
                  </a:txBody>
                  <a:tcPr/>
                </a:tc>
                <a:extLst>
                  <a:ext uri="{0D108BD9-81ED-4DB2-BD59-A6C34878D82A}">
                    <a16:rowId xmlns:a16="http://schemas.microsoft.com/office/drawing/2014/main" val="1953012476"/>
                  </a:ext>
                </a:extLst>
              </a:tr>
              <a:tr h="1352550">
                <a:tc>
                  <a:txBody>
                    <a:bodyPr/>
                    <a:lstStyle/>
                    <a:p>
                      <a:r>
                        <a:rPr lang="en-GB" dirty="0">
                          <a:solidFill>
                            <a:srgbClr val="002060"/>
                          </a:solidFill>
                          <a:latin typeface="Ink Free" panose="03080402000500000000" pitchFamily="66" charset="0"/>
                        </a:rPr>
                        <a:t>Year 9</a:t>
                      </a:r>
                    </a:p>
                  </a:txBody>
                  <a:tcPr/>
                </a:tc>
                <a:tc>
                  <a:txBody>
                    <a:bodyPr/>
                    <a:lstStyle/>
                    <a:p>
                      <a:r>
                        <a:rPr lang="en-GB" sz="1800" b="1" dirty="0">
                          <a:solidFill>
                            <a:srgbClr val="002060"/>
                          </a:solidFill>
                          <a:latin typeface="Ink Free" panose="03080402000500000000" pitchFamily="66" charset="0"/>
                        </a:rPr>
                        <a:t>Ecosystems</a:t>
                      </a:r>
                    </a:p>
                    <a:p>
                      <a:pPr rtl="0" fontAlgn="base"/>
                      <a:r>
                        <a:rPr lang="en-GB" sz="1800" b="0" i="0" kern="1200" dirty="0">
                          <a:solidFill>
                            <a:schemeClr val="dk1"/>
                          </a:solidFill>
                          <a:effectLst/>
                          <a:latin typeface="Ink Free" panose="03080402000500000000" pitchFamily="66" charset="0"/>
                          <a:ea typeface="+mn-ea"/>
                          <a:cs typeface="+mn-cs"/>
                        </a:rPr>
                        <a:t>Distribution: Latitude </a:t>
                      </a:r>
                    </a:p>
                    <a:p>
                      <a:pPr rtl="0" fontAlgn="base"/>
                      <a:r>
                        <a:rPr lang="en-GB" sz="1800" b="0" i="0" kern="1200" dirty="0">
                          <a:solidFill>
                            <a:schemeClr val="dk1"/>
                          </a:solidFill>
                          <a:effectLst/>
                          <a:latin typeface="Ink Free" panose="03080402000500000000" pitchFamily="66" charset="0"/>
                          <a:ea typeface="+mn-ea"/>
                          <a:cs typeface="+mn-cs"/>
                        </a:rPr>
                        <a:t>Deforestation: Decrease by percentage  </a:t>
                      </a:r>
                    </a:p>
                    <a:p>
                      <a:endParaRPr lang="en-GB" sz="1800" b="1" dirty="0">
                        <a:solidFill>
                          <a:srgbClr val="002060"/>
                        </a:solidFill>
                        <a:latin typeface="Ink Free" panose="03080402000500000000" pitchFamily="66" charset="0"/>
                      </a:endParaRPr>
                    </a:p>
                    <a:p>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Development &amp; Superpowers</a:t>
                      </a:r>
                    </a:p>
                    <a:p>
                      <a:pPr rtl="0" fontAlgn="base"/>
                      <a:r>
                        <a:rPr lang="en-GB" sz="1800" b="0" i="0" kern="1200" dirty="0">
                          <a:solidFill>
                            <a:schemeClr val="dk1"/>
                          </a:solidFill>
                          <a:effectLst/>
                          <a:latin typeface="Ink Free" panose="03080402000500000000" pitchFamily="66" charset="0"/>
                          <a:ea typeface="+mn-ea"/>
                          <a:cs typeface="+mn-cs"/>
                        </a:rPr>
                        <a:t>Development indicators: Data analysis </a:t>
                      </a:r>
                    </a:p>
                    <a:p>
                      <a:pPr rtl="0" fontAlgn="base"/>
                      <a:r>
                        <a:rPr lang="en-GB" sz="1800" b="0" i="0" kern="1200" dirty="0">
                          <a:solidFill>
                            <a:schemeClr val="dk1"/>
                          </a:solidFill>
                          <a:effectLst/>
                          <a:latin typeface="Ink Free" panose="03080402000500000000" pitchFamily="66" charset="0"/>
                          <a:ea typeface="+mn-ea"/>
                          <a:cs typeface="+mn-cs"/>
                        </a:rPr>
                        <a:t>Graphs: bar graph </a:t>
                      </a:r>
                    </a:p>
                    <a:p>
                      <a:pPr rtl="0" fontAlgn="base"/>
                      <a:r>
                        <a:rPr lang="en-GB" sz="1800" b="0" i="0" kern="1200" dirty="0">
                          <a:solidFill>
                            <a:schemeClr val="dk1"/>
                          </a:solidFill>
                          <a:effectLst/>
                          <a:latin typeface="Ink Free" panose="03080402000500000000" pitchFamily="66" charset="0"/>
                          <a:ea typeface="+mn-ea"/>
                          <a:cs typeface="+mn-cs"/>
                        </a:rPr>
                        <a:t>Superpowers: Ranking </a:t>
                      </a:r>
                    </a:p>
                    <a:p>
                      <a:pPr rtl="0" fontAlgn="base"/>
                      <a:r>
                        <a:rPr lang="en-GB" sz="1800" b="0" i="0" kern="1200" dirty="0">
                          <a:solidFill>
                            <a:schemeClr val="dk1"/>
                          </a:solidFill>
                          <a:effectLst/>
                          <a:latin typeface="Ink Free" panose="03080402000500000000" pitchFamily="66" charset="0"/>
                          <a:ea typeface="+mn-ea"/>
                          <a:cs typeface="+mn-cs"/>
                        </a:rPr>
                        <a:t>Hard power: map work, direction, scale </a:t>
                      </a:r>
                    </a:p>
                    <a:p>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Hazards</a:t>
                      </a:r>
                    </a:p>
                    <a:p>
                      <a:pPr rtl="0" fontAlgn="base"/>
                      <a:r>
                        <a:rPr lang="en-GB" sz="1800" b="0" i="0" kern="1200" dirty="0">
                          <a:solidFill>
                            <a:schemeClr val="dk1"/>
                          </a:solidFill>
                          <a:effectLst/>
                          <a:latin typeface="Ink Free" panose="03080402000500000000" pitchFamily="66" charset="0"/>
                          <a:ea typeface="+mn-ea"/>
                          <a:cs typeface="+mn-cs"/>
                        </a:rPr>
                        <a:t>Earthquakes: magnitude, map work </a:t>
                      </a:r>
                    </a:p>
                    <a:p>
                      <a:pPr rtl="0" fontAlgn="base"/>
                      <a:r>
                        <a:rPr lang="en-GB" sz="1800" b="0" i="0" kern="1200" dirty="0">
                          <a:solidFill>
                            <a:schemeClr val="dk1"/>
                          </a:solidFill>
                          <a:effectLst/>
                          <a:latin typeface="Ink Free" panose="03080402000500000000" pitchFamily="66" charset="0"/>
                          <a:ea typeface="+mn-ea"/>
                          <a:cs typeface="+mn-cs"/>
                        </a:rPr>
                        <a:t>Sink holes: map work, direction, scale </a:t>
                      </a:r>
                    </a:p>
                    <a:p>
                      <a:endParaRPr lang="en-GB" sz="1800" b="1" dirty="0">
                        <a:solidFill>
                          <a:srgbClr val="002060"/>
                        </a:solidFill>
                        <a:latin typeface="Ink Free" panose="03080402000500000000" pitchFamily="66" charset="0"/>
                      </a:endParaRPr>
                    </a:p>
                  </a:txBody>
                  <a:tcPr/>
                </a:tc>
                <a:extLst>
                  <a:ext uri="{0D108BD9-81ED-4DB2-BD59-A6C34878D82A}">
                    <a16:rowId xmlns:a16="http://schemas.microsoft.com/office/drawing/2014/main" val="2287100114"/>
                  </a:ext>
                </a:extLst>
              </a:tr>
              <a:tr h="1352550">
                <a:tc>
                  <a:txBody>
                    <a:bodyPr/>
                    <a:lstStyle/>
                    <a:p>
                      <a:r>
                        <a:rPr lang="en-GB" dirty="0">
                          <a:solidFill>
                            <a:srgbClr val="002060"/>
                          </a:solidFill>
                          <a:latin typeface="Ink Free" panose="03080402000500000000" pitchFamily="66" charset="0"/>
                        </a:rPr>
                        <a:t>Year 8</a:t>
                      </a:r>
                    </a:p>
                  </a:txBody>
                  <a:tcPr/>
                </a:tc>
                <a:tc>
                  <a:txBody>
                    <a:bodyPr/>
                    <a:lstStyle/>
                    <a:p>
                      <a:r>
                        <a:rPr lang="en-GB" sz="1800" b="1" dirty="0">
                          <a:solidFill>
                            <a:srgbClr val="002060"/>
                          </a:solidFill>
                          <a:latin typeface="Ink Free" panose="03080402000500000000" pitchFamily="66" charset="0"/>
                        </a:rPr>
                        <a:t>Population</a:t>
                      </a:r>
                    </a:p>
                    <a:p>
                      <a:pPr rtl="0" fontAlgn="base"/>
                      <a:r>
                        <a:rPr lang="en-GB" sz="1800" b="0" i="0" kern="1200" dirty="0">
                          <a:solidFill>
                            <a:schemeClr val="dk1"/>
                          </a:solidFill>
                          <a:effectLst/>
                          <a:latin typeface="Ink Free" panose="03080402000500000000" pitchFamily="66" charset="0"/>
                          <a:ea typeface="+mn-ea"/>
                          <a:cs typeface="+mn-cs"/>
                        </a:rPr>
                        <a:t>World Population: Significant numbers, line graph, analysis </a:t>
                      </a:r>
                    </a:p>
                    <a:p>
                      <a:pPr rtl="0" fontAlgn="base"/>
                      <a:r>
                        <a:rPr lang="en-GB" sz="1800" b="0" i="0" kern="1200" dirty="0">
                          <a:solidFill>
                            <a:schemeClr val="dk1"/>
                          </a:solidFill>
                          <a:effectLst/>
                          <a:latin typeface="Ink Free" panose="03080402000500000000" pitchFamily="66" charset="0"/>
                          <a:ea typeface="+mn-ea"/>
                          <a:cs typeface="+mn-cs"/>
                        </a:rPr>
                        <a:t>Census: mean, median, range </a:t>
                      </a:r>
                    </a:p>
                    <a:p>
                      <a:pPr rtl="0" fontAlgn="base"/>
                      <a:r>
                        <a:rPr lang="en-GB" sz="1800" b="0" i="0" kern="1200" dirty="0">
                          <a:solidFill>
                            <a:schemeClr val="dk1"/>
                          </a:solidFill>
                          <a:effectLst/>
                          <a:latin typeface="Ink Free" panose="03080402000500000000" pitchFamily="66" charset="0"/>
                          <a:ea typeface="+mn-ea"/>
                          <a:cs typeface="+mn-cs"/>
                        </a:rPr>
                        <a:t>Ageing Population: Percentage change </a:t>
                      </a:r>
                    </a:p>
                    <a:p>
                      <a:pPr rtl="0" fontAlgn="base"/>
                      <a:r>
                        <a:rPr lang="en-GB" sz="1800" b="0" i="0" kern="1200" dirty="0">
                          <a:solidFill>
                            <a:schemeClr val="dk1"/>
                          </a:solidFill>
                          <a:effectLst/>
                          <a:latin typeface="Ink Free" panose="03080402000500000000" pitchFamily="66" charset="0"/>
                          <a:ea typeface="+mn-ea"/>
                          <a:cs typeface="+mn-cs"/>
                        </a:rPr>
                        <a:t>Migration: Convert Euros to Pounds </a:t>
                      </a:r>
                    </a:p>
                    <a:p>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Weather and Climate</a:t>
                      </a:r>
                    </a:p>
                    <a:p>
                      <a:pPr rtl="0" fontAlgn="base"/>
                      <a:r>
                        <a:rPr lang="en-GB" sz="1800" b="0" i="0" kern="1200" dirty="0">
                          <a:solidFill>
                            <a:schemeClr val="dk1"/>
                          </a:solidFill>
                          <a:effectLst/>
                          <a:latin typeface="Ink Free" panose="03080402000500000000" pitchFamily="66" charset="0"/>
                          <a:ea typeface="+mn-ea"/>
                          <a:cs typeface="+mn-cs"/>
                        </a:rPr>
                        <a:t>Climate graph: rounding, range, justification for choice of graph </a:t>
                      </a:r>
                    </a:p>
                    <a:p>
                      <a:pPr rtl="0" fontAlgn="base"/>
                      <a:r>
                        <a:rPr lang="en-GB" sz="1800" b="0" i="0" kern="1200" dirty="0">
                          <a:solidFill>
                            <a:schemeClr val="dk1"/>
                          </a:solidFill>
                          <a:effectLst/>
                          <a:latin typeface="Ink Free" panose="03080402000500000000" pitchFamily="66" charset="0"/>
                          <a:ea typeface="+mn-ea"/>
                          <a:cs typeface="+mn-cs"/>
                        </a:rPr>
                        <a:t>Heatwave: Pie chart </a:t>
                      </a:r>
                    </a:p>
                    <a:p>
                      <a:pPr rtl="0" fontAlgn="base"/>
                      <a:r>
                        <a:rPr lang="en-GB" sz="1800" b="0" i="0" kern="1200" dirty="0">
                          <a:solidFill>
                            <a:schemeClr val="dk1"/>
                          </a:solidFill>
                          <a:effectLst/>
                          <a:latin typeface="Ink Free" panose="03080402000500000000" pitchFamily="66" charset="0"/>
                          <a:ea typeface="+mn-ea"/>
                          <a:cs typeface="+mn-cs"/>
                        </a:rPr>
                        <a:t>Micro-climates investigation: Graphs, mean, median, range </a:t>
                      </a:r>
                    </a:p>
                    <a:p>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Coasts</a:t>
                      </a:r>
                    </a:p>
                    <a:p>
                      <a:pPr rtl="0" fontAlgn="base"/>
                      <a:r>
                        <a:rPr lang="en-GB" sz="1800" b="0" i="0" kern="1200" dirty="0">
                          <a:solidFill>
                            <a:schemeClr val="dk1"/>
                          </a:solidFill>
                          <a:effectLst/>
                          <a:latin typeface="Ink Free" panose="03080402000500000000" pitchFamily="66" charset="0"/>
                          <a:ea typeface="+mn-ea"/>
                          <a:cs typeface="+mn-cs"/>
                        </a:rPr>
                        <a:t>Depositional Landform: 6 figure grid reference </a:t>
                      </a:r>
                    </a:p>
                    <a:p>
                      <a:pPr rtl="0" fontAlgn="base"/>
                      <a:r>
                        <a:rPr lang="en-GB" sz="1800" b="0" i="0" kern="1200" dirty="0">
                          <a:solidFill>
                            <a:schemeClr val="dk1"/>
                          </a:solidFill>
                          <a:effectLst/>
                          <a:latin typeface="Ink Free" panose="03080402000500000000" pitchFamily="66" charset="0"/>
                          <a:ea typeface="+mn-ea"/>
                          <a:cs typeface="+mn-cs"/>
                        </a:rPr>
                        <a:t>Investigation: Costing calculation, % of each management strategy, cost per km.  </a:t>
                      </a:r>
                    </a:p>
                    <a:p>
                      <a:endParaRPr lang="en-GB" sz="1800" b="1" dirty="0">
                        <a:solidFill>
                          <a:srgbClr val="002060"/>
                        </a:solidFill>
                        <a:latin typeface="Ink Free" panose="03080402000500000000" pitchFamily="66" charset="0"/>
                      </a:endParaRPr>
                    </a:p>
                  </a:txBody>
                  <a:tcPr/>
                </a:tc>
                <a:extLst>
                  <a:ext uri="{0D108BD9-81ED-4DB2-BD59-A6C34878D82A}">
                    <a16:rowId xmlns:a16="http://schemas.microsoft.com/office/drawing/2014/main" val="2707672348"/>
                  </a:ext>
                </a:extLst>
              </a:tr>
              <a:tr h="1352550">
                <a:tc>
                  <a:txBody>
                    <a:bodyPr/>
                    <a:lstStyle/>
                    <a:p>
                      <a:r>
                        <a:rPr lang="en-GB" dirty="0">
                          <a:solidFill>
                            <a:srgbClr val="002060"/>
                          </a:solidFill>
                          <a:latin typeface="Ink Free" panose="03080402000500000000" pitchFamily="66" charset="0"/>
                        </a:rPr>
                        <a:t>Year 7</a:t>
                      </a:r>
                    </a:p>
                  </a:txBody>
                  <a:tcPr/>
                </a:tc>
                <a:tc>
                  <a:txBody>
                    <a:bodyPr/>
                    <a:lstStyle/>
                    <a:p>
                      <a:r>
                        <a:rPr lang="en-GB" sz="1800" b="1" dirty="0" err="1">
                          <a:solidFill>
                            <a:srgbClr val="002060"/>
                          </a:solidFill>
                          <a:latin typeface="Ink Free" panose="03080402000500000000" pitchFamily="66" charset="0"/>
                        </a:rPr>
                        <a:t>Cynefin</a:t>
                      </a:r>
                      <a:endParaRPr lang="en-GB" sz="1800" b="1" dirty="0">
                        <a:solidFill>
                          <a:srgbClr val="002060"/>
                        </a:solidFill>
                        <a:latin typeface="Ink Free" panose="03080402000500000000" pitchFamily="66" charset="0"/>
                      </a:endParaRPr>
                    </a:p>
                    <a:p>
                      <a:pPr rtl="0" fontAlgn="base"/>
                      <a:r>
                        <a:rPr lang="en-GB" sz="1800" b="0" i="0" kern="1200" dirty="0">
                          <a:solidFill>
                            <a:schemeClr val="dk1"/>
                          </a:solidFill>
                          <a:effectLst/>
                          <a:latin typeface="Ink Free" panose="03080402000500000000" pitchFamily="66" charset="0"/>
                          <a:ea typeface="+mn-ea"/>
                          <a:cs typeface="+mn-cs"/>
                        </a:rPr>
                        <a:t>World Map: Direction, Latitude/Longitude </a:t>
                      </a:r>
                    </a:p>
                    <a:p>
                      <a:pPr rtl="0" fontAlgn="base"/>
                      <a:r>
                        <a:rPr lang="en-GB" sz="1800" b="0" i="0" kern="1200" dirty="0">
                          <a:solidFill>
                            <a:schemeClr val="dk1"/>
                          </a:solidFill>
                          <a:effectLst/>
                          <a:latin typeface="Ink Free" panose="03080402000500000000" pitchFamily="66" charset="0"/>
                          <a:ea typeface="+mn-ea"/>
                          <a:cs typeface="+mn-cs"/>
                        </a:rPr>
                        <a:t>Investigation: Graphs, mean, range </a:t>
                      </a:r>
                    </a:p>
                    <a:p>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Tectonics</a:t>
                      </a:r>
                    </a:p>
                    <a:p>
                      <a:r>
                        <a:rPr lang="en-GB" sz="1800" b="0" i="0" kern="1200" dirty="0">
                          <a:solidFill>
                            <a:schemeClr val="dk1"/>
                          </a:solidFill>
                          <a:effectLst/>
                          <a:latin typeface="Ink Free" panose="03080402000500000000" pitchFamily="66" charset="0"/>
                          <a:ea typeface="+mn-ea"/>
                          <a:cs typeface="+mn-cs"/>
                        </a:rPr>
                        <a:t>Mt St Helens: Eruption distance calculate radius and convert from m/km  </a:t>
                      </a:r>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Rivers</a:t>
                      </a:r>
                    </a:p>
                    <a:p>
                      <a:pPr rtl="0" fontAlgn="base"/>
                      <a:r>
                        <a:rPr lang="en-GB" sz="1800" b="0" i="0" kern="1200" dirty="0">
                          <a:solidFill>
                            <a:schemeClr val="dk1"/>
                          </a:solidFill>
                          <a:effectLst/>
                          <a:latin typeface="Ink Free" panose="03080402000500000000" pitchFamily="66" charset="0"/>
                          <a:ea typeface="+mn-ea"/>
                          <a:cs typeface="+mn-cs"/>
                        </a:rPr>
                        <a:t>Drainage basin: 4 figure grid reference, scale </a:t>
                      </a:r>
                    </a:p>
                    <a:p>
                      <a:pPr rtl="0" fontAlgn="base"/>
                      <a:r>
                        <a:rPr lang="en-GB" sz="1800" b="0" i="0" kern="1200" dirty="0">
                          <a:solidFill>
                            <a:schemeClr val="dk1"/>
                          </a:solidFill>
                          <a:effectLst/>
                          <a:latin typeface="Ink Free" panose="03080402000500000000" pitchFamily="66" charset="0"/>
                          <a:ea typeface="+mn-ea"/>
                          <a:cs typeface="+mn-cs"/>
                        </a:rPr>
                        <a:t>River Dee: Analysis of graphs </a:t>
                      </a:r>
                    </a:p>
                    <a:p>
                      <a:pPr rtl="0" fontAlgn="base"/>
                      <a:r>
                        <a:rPr lang="en-GB" sz="1800" b="0" i="0" kern="1200" dirty="0">
                          <a:solidFill>
                            <a:schemeClr val="dk1"/>
                          </a:solidFill>
                          <a:effectLst/>
                          <a:latin typeface="Ink Free" panose="03080402000500000000" pitchFamily="66" charset="0"/>
                          <a:ea typeface="+mn-ea"/>
                          <a:cs typeface="+mn-cs"/>
                        </a:rPr>
                        <a:t>Flooding: cost-benefit analysis </a:t>
                      </a:r>
                    </a:p>
                    <a:p>
                      <a:endParaRPr lang="en-GB" sz="1800" b="1" dirty="0">
                        <a:solidFill>
                          <a:srgbClr val="002060"/>
                        </a:solidFill>
                        <a:latin typeface="Ink Free" panose="03080402000500000000" pitchFamily="66" charset="0"/>
                      </a:endParaRPr>
                    </a:p>
                  </a:txBody>
                  <a:tcPr/>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3726697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0" y="0"/>
            <a:ext cx="1828800" cy="1739900"/>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2101836" y="320923"/>
            <a:ext cx="9042400" cy="1077218"/>
          </a:xfrm>
          <a:prstGeom prst="rect">
            <a:avLst/>
          </a:prstGeom>
          <a:noFill/>
        </p:spPr>
        <p:txBody>
          <a:bodyPr wrap="square" rtlCol="0">
            <a:spAutoFit/>
          </a:bodyPr>
          <a:lstStyle/>
          <a:p>
            <a:r>
              <a:rPr lang="en-GB" sz="3200" b="1" dirty="0">
                <a:solidFill>
                  <a:srgbClr val="002060"/>
                </a:solidFill>
                <a:latin typeface="Ink Free"/>
              </a:rPr>
              <a:t>Lower School Plan</a:t>
            </a:r>
          </a:p>
          <a:p>
            <a:r>
              <a:rPr lang="en-GB" sz="3200" b="1" dirty="0">
                <a:solidFill>
                  <a:srgbClr val="002060"/>
                </a:solidFill>
                <a:latin typeface="Ink Free"/>
              </a:rPr>
              <a:t>Subject: Geography				Literacy Progression</a:t>
            </a:r>
            <a:endParaRPr lang="en-GB"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ext uri="{D42A27DB-BD31-4B8C-83A1-F6EECF244321}">
                <p14:modId xmlns:p14="http://schemas.microsoft.com/office/powerpoint/2010/main" val="4166961415"/>
              </p:ext>
            </p:extLst>
          </p:nvPr>
        </p:nvGraphicFramePr>
        <p:xfrm>
          <a:off x="349250" y="1739900"/>
          <a:ext cx="12103100" cy="7709972"/>
        </p:xfrm>
        <a:graphic>
          <a:graphicData uri="http://schemas.openxmlformats.org/drawingml/2006/table">
            <a:tbl>
              <a:tblPr firstRow="1" bandRow="1">
                <a:tableStyleId>{5C22544A-7EE6-4342-B048-85BDC9FD1C3A}</a:tableStyleId>
              </a:tblPr>
              <a:tblGrid>
                <a:gridCol w="1279902">
                  <a:extLst>
                    <a:ext uri="{9D8B030D-6E8A-4147-A177-3AD203B41FA5}">
                      <a16:colId xmlns:a16="http://schemas.microsoft.com/office/drawing/2014/main" val="4255388034"/>
                    </a:ext>
                  </a:extLst>
                </a:gridCol>
                <a:gridCol w="3374648">
                  <a:extLst>
                    <a:ext uri="{9D8B030D-6E8A-4147-A177-3AD203B41FA5}">
                      <a16:colId xmlns:a16="http://schemas.microsoft.com/office/drawing/2014/main" val="737985667"/>
                    </a:ext>
                  </a:extLst>
                </a:gridCol>
                <a:gridCol w="3644900">
                  <a:extLst>
                    <a:ext uri="{9D8B030D-6E8A-4147-A177-3AD203B41FA5}">
                      <a16:colId xmlns:a16="http://schemas.microsoft.com/office/drawing/2014/main" val="1945210272"/>
                    </a:ext>
                  </a:extLst>
                </a:gridCol>
                <a:gridCol w="3803650">
                  <a:extLst>
                    <a:ext uri="{9D8B030D-6E8A-4147-A177-3AD203B41FA5}">
                      <a16:colId xmlns:a16="http://schemas.microsoft.com/office/drawing/2014/main" val="2569708753"/>
                    </a:ext>
                  </a:extLst>
                </a:gridCol>
              </a:tblGrid>
              <a:tr h="466020">
                <a:tc>
                  <a:txBody>
                    <a:bodyPr/>
                    <a:lstStyle/>
                    <a:p>
                      <a:r>
                        <a:rPr lang="en-GB" dirty="0">
                          <a:latin typeface="Ink Free" panose="03080402000500000000" pitchFamily="66" charset="0"/>
                        </a:rPr>
                        <a:t>Term</a:t>
                      </a:r>
                    </a:p>
                  </a:txBody>
                  <a:tcPr/>
                </a:tc>
                <a:tc>
                  <a:txBody>
                    <a:bodyPr/>
                    <a:lstStyle/>
                    <a:p>
                      <a:r>
                        <a:rPr lang="en-GB" dirty="0">
                          <a:latin typeface="Ink Free" panose="03080402000500000000" pitchFamily="66" charset="0"/>
                        </a:rPr>
                        <a:t>1</a:t>
                      </a:r>
                    </a:p>
                  </a:txBody>
                  <a:tcPr/>
                </a:tc>
                <a:tc>
                  <a:txBody>
                    <a:bodyPr/>
                    <a:lstStyle/>
                    <a:p>
                      <a:r>
                        <a:rPr lang="en-GB" dirty="0">
                          <a:latin typeface="Ink Free" panose="03080402000500000000" pitchFamily="66" charset="0"/>
                        </a:rPr>
                        <a:t>2</a:t>
                      </a:r>
                    </a:p>
                  </a:txBody>
                  <a:tcPr/>
                </a:tc>
                <a:tc>
                  <a:txBody>
                    <a:bodyPr/>
                    <a:lstStyle/>
                    <a:p>
                      <a:r>
                        <a:rPr lang="en-GB" dirty="0">
                          <a:latin typeface="Ink Free" panose="03080402000500000000" pitchFamily="66" charset="0"/>
                        </a:rPr>
                        <a:t>3</a:t>
                      </a:r>
                    </a:p>
                  </a:txBody>
                  <a:tcPr/>
                </a:tc>
                <a:extLst>
                  <a:ext uri="{0D108BD9-81ED-4DB2-BD59-A6C34878D82A}">
                    <a16:rowId xmlns:a16="http://schemas.microsoft.com/office/drawing/2014/main" val="1953012476"/>
                  </a:ext>
                </a:extLst>
              </a:tr>
              <a:tr h="2684273">
                <a:tc>
                  <a:txBody>
                    <a:bodyPr/>
                    <a:lstStyle/>
                    <a:p>
                      <a:r>
                        <a:rPr lang="en-GB" dirty="0">
                          <a:solidFill>
                            <a:srgbClr val="002060"/>
                          </a:solidFill>
                          <a:latin typeface="Ink Free" panose="03080402000500000000" pitchFamily="66" charset="0"/>
                        </a:rPr>
                        <a:t>Year 9</a:t>
                      </a:r>
                    </a:p>
                  </a:txBody>
                  <a:tcPr/>
                </a:tc>
                <a:tc>
                  <a:txBody>
                    <a:bodyPr/>
                    <a:lstStyle/>
                    <a:p>
                      <a:r>
                        <a:rPr lang="en-GB" b="1" dirty="0">
                          <a:solidFill>
                            <a:srgbClr val="002060"/>
                          </a:solidFill>
                          <a:latin typeface="Ink Free" panose="03080402000500000000" pitchFamily="66" charset="0"/>
                        </a:rPr>
                        <a:t>Ecosystems</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Know the key terminology in each subject and can accurately spell these words in my books.</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Use more complex punctuation (semi colons, colons, brackets, apostrophes) for effect.</a:t>
                      </a:r>
                    </a:p>
                    <a:p>
                      <a:pPr marL="0" algn="l" defTabSz="1280160" rtl="0" eaLnBrk="1" latinLnBrk="0" hangingPunct="1"/>
                      <a:endParaRPr lang="en-GB" sz="1800" b="0" i="0" kern="1200" dirty="0">
                        <a:solidFill>
                          <a:schemeClr val="dk1"/>
                        </a:solidFill>
                        <a:effectLst/>
                        <a:latin typeface="Ink Free" panose="03080402000500000000" pitchFamily="66" charset="0"/>
                        <a:ea typeface="+mn-ea"/>
                        <a:cs typeface="+mn-cs"/>
                      </a:endParaRPr>
                    </a:p>
                  </a:txBody>
                  <a:tcPr/>
                </a:tc>
                <a:tc>
                  <a:txBody>
                    <a:bodyPr/>
                    <a:lstStyle/>
                    <a:p>
                      <a:r>
                        <a:rPr lang="en-GB" b="1" dirty="0">
                          <a:solidFill>
                            <a:srgbClr val="002060"/>
                          </a:solidFill>
                          <a:latin typeface="Ink Free" panose="03080402000500000000" pitchFamily="66" charset="0"/>
                        </a:rPr>
                        <a:t>Development &amp; Superpowers</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Decode printed and digital texts, </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considering context, genre and implied meaning. </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Organise my talk in a detailed and </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accurate manner.</a:t>
                      </a:r>
                    </a:p>
                  </a:txBody>
                  <a:tcPr/>
                </a:tc>
                <a:tc>
                  <a:txBody>
                    <a:bodyPr/>
                    <a:lstStyle/>
                    <a:p>
                      <a:r>
                        <a:rPr lang="en-GB" b="1" dirty="0">
                          <a:solidFill>
                            <a:srgbClr val="002060"/>
                          </a:solidFill>
                          <a:latin typeface="Ink Free" panose="03080402000500000000" pitchFamily="66" charset="0"/>
                        </a:rPr>
                        <a:t>Hazards</a:t>
                      </a:r>
                    </a:p>
                    <a:p>
                      <a:r>
                        <a:rPr lang="en-GB" sz="1800" b="0" i="0" kern="1200" dirty="0">
                          <a:solidFill>
                            <a:schemeClr val="dk1"/>
                          </a:solidFill>
                          <a:effectLst/>
                          <a:latin typeface="Ink Free" panose="03080402000500000000" pitchFamily="66" charset="0"/>
                          <a:ea typeface="+mn-ea"/>
                          <a:cs typeface="+mn-cs"/>
                        </a:rPr>
                        <a:t>Know the key terminology in each subject and can accurately spell these words in my books.</a:t>
                      </a:r>
                    </a:p>
                    <a:p>
                      <a:r>
                        <a:rPr lang="en-GB" sz="1800" b="0" i="0" kern="1200" dirty="0">
                          <a:solidFill>
                            <a:schemeClr val="dk1"/>
                          </a:solidFill>
                          <a:effectLst/>
                          <a:latin typeface="Ink Free" panose="03080402000500000000" pitchFamily="66" charset="0"/>
                          <a:ea typeface="+mn-ea"/>
                          <a:cs typeface="+mn-cs"/>
                        </a:rPr>
                        <a:t>Build upon the viewpoint of </a:t>
                      </a:r>
                    </a:p>
                    <a:p>
                      <a:r>
                        <a:rPr lang="en-GB" sz="1800" b="0" i="0" kern="1200" dirty="0">
                          <a:solidFill>
                            <a:schemeClr val="dk1"/>
                          </a:solidFill>
                          <a:effectLst/>
                          <a:latin typeface="Ink Free" panose="03080402000500000000" pitchFamily="66" charset="0"/>
                          <a:ea typeface="+mn-ea"/>
                          <a:cs typeface="+mn-cs"/>
                        </a:rPr>
                        <a:t>others by offering an evaluative comment upon what I have heard.</a:t>
                      </a:r>
                    </a:p>
                  </a:txBody>
                  <a:tcPr/>
                </a:tc>
                <a:extLst>
                  <a:ext uri="{0D108BD9-81ED-4DB2-BD59-A6C34878D82A}">
                    <a16:rowId xmlns:a16="http://schemas.microsoft.com/office/drawing/2014/main" val="2287100114"/>
                  </a:ext>
                </a:extLst>
              </a:tr>
              <a:tr h="2048524">
                <a:tc>
                  <a:txBody>
                    <a:bodyPr/>
                    <a:lstStyle/>
                    <a:p>
                      <a:r>
                        <a:rPr lang="en-GB" dirty="0">
                          <a:solidFill>
                            <a:srgbClr val="002060"/>
                          </a:solidFill>
                          <a:latin typeface="Ink Free" panose="03080402000500000000" pitchFamily="66" charset="0"/>
                        </a:rPr>
                        <a:t>Year 8</a:t>
                      </a:r>
                    </a:p>
                  </a:txBody>
                  <a:tcPr/>
                </a:tc>
                <a:tc>
                  <a:txBody>
                    <a:bodyPr/>
                    <a:lstStyle/>
                    <a:p>
                      <a:r>
                        <a:rPr lang="en-GB" b="1" dirty="0">
                          <a:solidFill>
                            <a:srgbClr val="002060"/>
                          </a:solidFill>
                          <a:latin typeface="Ink Free" panose="03080402000500000000" pitchFamily="66" charset="0"/>
                        </a:rPr>
                        <a:t>Population</a:t>
                      </a:r>
                    </a:p>
                    <a:p>
                      <a:r>
                        <a:rPr lang="en-GB" sz="1800" b="0" i="0" kern="1200" dirty="0">
                          <a:solidFill>
                            <a:schemeClr val="dk1"/>
                          </a:solidFill>
                          <a:effectLst/>
                          <a:latin typeface="Ink Free" panose="03080402000500000000" pitchFamily="66" charset="0"/>
                          <a:ea typeface="+mn-ea"/>
                          <a:cs typeface="+mn-cs"/>
                        </a:rPr>
                        <a:t>Annotate a text appropriately</a:t>
                      </a:r>
                      <a:r>
                        <a:rPr lang="en-GB" b="1" dirty="0">
                          <a:solidFill>
                            <a:srgbClr val="002060"/>
                          </a:solidFill>
                          <a:latin typeface="Ink Free" panose="03080402000500000000" pitchFamily="66" charset="0"/>
                        </a:rPr>
                        <a:t>.</a:t>
                      </a:r>
                    </a:p>
                    <a:p>
                      <a:r>
                        <a:rPr lang="en-GB" sz="1800" b="0" i="0" kern="1200" dirty="0">
                          <a:solidFill>
                            <a:schemeClr val="dk1"/>
                          </a:solidFill>
                          <a:effectLst/>
                          <a:latin typeface="Ink Free" panose="03080402000500000000" pitchFamily="66" charset="0"/>
                          <a:ea typeface="+mn-ea"/>
                          <a:cs typeface="+mn-cs"/>
                        </a:rPr>
                        <a:t>Can use more complex punctuation (semi colons, colons, brackets, apostrophes).</a:t>
                      </a:r>
                    </a:p>
                  </a:txBody>
                  <a:tcPr/>
                </a:tc>
                <a:tc>
                  <a:txBody>
                    <a:bodyPr/>
                    <a:lstStyle/>
                    <a:p>
                      <a:r>
                        <a:rPr lang="en-GB" b="1" dirty="0">
                          <a:solidFill>
                            <a:srgbClr val="002060"/>
                          </a:solidFill>
                          <a:latin typeface="Ink Free" panose="03080402000500000000" pitchFamily="66" charset="0"/>
                        </a:rPr>
                        <a:t>Weather and Climate</a:t>
                      </a:r>
                    </a:p>
                    <a:p>
                      <a:r>
                        <a:rPr lang="en-GB" sz="1800" b="0" dirty="0">
                          <a:solidFill>
                            <a:schemeClr val="tx1"/>
                          </a:solidFill>
                          <a:latin typeface="Ink Free" panose="03080402000500000000" pitchFamily="66" charset="0"/>
                        </a:rPr>
                        <a:t>Know the key terminology in each subject and  how to accurately spell these words in my books. I regularly use subject specific (Tier 3) terminology in my books and spell these terms accurately.</a:t>
                      </a:r>
                    </a:p>
                    <a:p>
                      <a:endParaRPr lang="en-GB" sz="1800" b="0" dirty="0">
                        <a:solidFill>
                          <a:schemeClr val="tx1"/>
                        </a:solidFill>
                        <a:latin typeface="Ink Free" panose="03080402000500000000" pitchFamily="66" charset="0"/>
                      </a:endParaRPr>
                    </a:p>
                  </a:txBody>
                  <a:tcPr/>
                </a:tc>
                <a:tc>
                  <a:txBody>
                    <a:bodyPr/>
                    <a:lstStyle/>
                    <a:p>
                      <a:r>
                        <a:rPr lang="en-GB" b="1" dirty="0">
                          <a:solidFill>
                            <a:srgbClr val="002060"/>
                          </a:solidFill>
                          <a:latin typeface="Ink Free" panose="03080402000500000000" pitchFamily="66" charset="0"/>
                        </a:rPr>
                        <a:t>Coasts</a:t>
                      </a:r>
                    </a:p>
                    <a:p>
                      <a:r>
                        <a:rPr lang="en-GB" sz="1800" b="0" kern="1200" dirty="0">
                          <a:solidFill>
                            <a:schemeClr val="tx1"/>
                          </a:solidFill>
                          <a:latin typeface="Ink Free" panose="03080402000500000000" pitchFamily="66" charset="0"/>
                          <a:ea typeface="+mn-ea"/>
                          <a:cs typeface="+mn-cs"/>
                        </a:rPr>
                        <a:t>Organise my talk in a detailed and </a:t>
                      </a:r>
                    </a:p>
                    <a:p>
                      <a:r>
                        <a:rPr lang="en-GB" sz="1800" b="0" kern="1200" dirty="0">
                          <a:solidFill>
                            <a:schemeClr val="tx1"/>
                          </a:solidFill>
                          <a:latin typeface="Ink Free" panose="03080402000500000000" pitchFamily="66" charset="0"/>
                          <a:ea typeface="+mn-ea"/>
                          <a:cs typeface="+mn-cs"/>
                        </a:rPr>
                        <a:t>accurate manner.</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800" b="0" kern="1200" dirty="0">
                          <a:solidFill>
                            <a:schemeClr val="tx1"/>
                          </a:solidFill>
                          <a:latin typeface="Ink Free" panose="03080402000500000000" pitchFamily="66" charset="0"/>
                          <a:ea typeface="+mn-ea"/>
                          <a:cs typeface="+mn-cs"/>
                        </a:rPr>
                        <a:t>Respond to the viewpoint of others by offering a critical comment upon what they have heard. </a:t>
                      </a:r>
                    </a:p>
                  </a:txBody>
                  <a:tcPr/>
                </a:tc>
                <a:extLst>
                  <a:ext uri="{0D108BD9-81ED-4DB2-BD59-A6C34878D82A}">
                    <a16:rowId xmlns:a16="http://schemas.microsoft.com/office/drawing/2014/main" val="2707672348"/>
                  </a:ext>
                </a:extLst>
              </a:tr>
              <a:tr h="2154483">
                <a:tc>
                  <a:txBody>
                    <a:bodyPr/>
                    <a:lstStyle/>
                    <a:p>
                      <a:r>
                        <a:rPr lang="en-GB" dirty="0">
                          <a:solidFill>
                            <a:srgbClr val="002060"/>
                          </a:solidFill>
                          <a:latin typeface="Ink Free" panose="03080402000500000000" pitchFamily="66" charset="0"/>
                        </a:rPr>
                        <a:t>Year 7</a:t>
                      </a:r>
                    </a:p>
                  </a:txBody>
                  <a:tcPr/>
                </a:tc>
                <a:tc>
                  <a:txBody>
                    <a:bodyPr/>
                    <a:lstStyle/>
                    <a:p>
                      <a:r>
                        <a:rPr lang="en-GB" b="1" dirty="0" err="1">
                          <a:solidFill>
                            <a:srgbClr val="002060"/>
                          </a:solidFill>
                          <a:latin typeface="Ink Free" panose="03080402000500000000" pitchFamily="66" charset="0"/>
                        </a:rPr>
                        <a:t>Cynefin</a:t>
                      </a:r>
                      <a:endParaRPr lang="en-GB" b="1" dirty="0">
                        <a:solidFill>
                          <a:srgbClr val="002060"/>
                        </a:solidFill>
                        <a:latin typeface="Ink Free" panose="03080402000500000000" pitchFamily="66" charset="0"/>
                      </a:endParaRP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Competently spell and use subject specific Words.</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Organise my writing into accurate </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paragraphs. </a:t>
                      </a:r>
                    </a:p>
                  </a:txBody>
                  <a:tcPr/>
                </a:tc>
                <a:tc>
                  <a:txBody>
                    <a:bodyPr/>
                    <a:lstStyle/>
                    <a:p>
                      <a:r>
                        <a:rPr lang="en-GB" b="1" dirty="0">
                          <a:solidFill>
                            <a:srgbClr val="002060"/>
                          </a:solidFill>
                          <a:latin typeface="Ink Free" panose="03080402000500000000" pitchFamily="66" charset="0"/>
                        </a:rPr>
                        <a:t>Tectonics</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Listen attentively to the </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viewpoints of others.</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Identify quotations from printed </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and digital texts to support a viewpoint.</a:t>
                      </a:r>
                    </a:p>
                  </a:txBody>
                  <a:tcPr/>
                </a:tc>
                <a:tc>
                  <a:txBody>
                    <a:bodyPr/>
                    <a:lstStyle/>
                    <a:p>
                      <a:r>
                        <a:rPr lang="en-GB" b="1" dirty="0">
                          <a:solidFill>
                            <a:srgbClr val="002060"/>
                          </a:solidFill>
                          <a:latin typeface="Ink Free" panose="03080402000500000000" pitchFamily="66" charset="0"/>
                        </a:rPr>
                        <a:t>Rivers</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Respond to the viewpoint of others by offering a critical comment upon what they have heard. </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Use Standard English appropriately to present a point of view.</a:t>
                      </a:r>
                    </a:p>
                  </a:txBody>
                  <a:tcPr/>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2222420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0" y="0"/>
            <a:ext cx="1828800" cy="1739900"/>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2101836" y="320923"/>
            <a:ext cx="9042400" cy="1077218"/>
          </a:xfrm>
          <a:prstGeom prst="rect">
            <a:avLst/>
          </a:prstGeom>
          <a:noFill/>
        </p:spPr>
        <p:txBody>
          <a:bodyPr wrap="square" rtlCol="0">
            <a:spAutoFit/>
          </a:bodyPr>
          <a:lstStyle/>
          <a:p>
            <a:r>
              <a:rPr lang="en-GB" sz="3200" b="1" dirty="0">
                <a:solidFill>
                  <a:srgbClr val="002060"/>
                </a:solidFill>
                <a:latin typeface="Ink Free"/>
              </a:rPr>
              <a:t>Lower School Plan</a:t>
            </a:r>
          </a:p>
          <a:p>
            <a:r>
              <a:rPr lang="en-GB" sz="3200" b="1" dirty="0">
                <a:solidFill>
                  <a:srgbClr val="002060"/>
                </a:solidFill>
                <a:latin typeface="Ink Free"/>
              </a:rPr>
              <a:t>Subject: Geography				DCF Progression</a:t>
            </a:r>
            <a:endParaRPr lang="en-GB"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ext uri="{D42A27DB-BD31-4B8C-83A1-F6EECF244321}">
                <p14:modId xmlns:p14="http://schemas.microsoft.com/office/powerpoint/2010/main" val="557073577"/>
              </p:ext>
            </p:extLst>
          </p:nvPr>
        </p:nvGraphicFramePr>
        <p:xfrm>
          <a:off x="603249" y="2387600"/>
          <a:ext cx="11595101" cy="4540250"/>
        </p:xfrm>
        <a:graphic>
          <a:graphicData uri="http://schemas.openxmlformats.org/drawingml/2006/table">
            <a:tbl>
              <a:tblPr firstRow="1" bandRow="1">
                <a:tableStyleId>{5C22544A-7EE6-4342-B048-85BDC9FD1C3A}</a:tableStyleId>
              </a:tblPr>
              <a:tblGrid>
                <a:gridCol w="1483897">
                  <a:extLst>
                    <a:ext uri="{9D8B030D-6E8A-4147-A177-3AD203B41FA5}">
                      <a16:colId xmlns:a16="http://schemas.microsoft.com/office/drawing/2014/main" val="4255388034"/>
                    </a:ext>
                  </a:extLst>
                </a:gridCol>
                <a:gridCol w="3537196">
                  <a:extLst>
                    <a:ext uri="{9D8B030D-6E8A-4147-A177-3AD203B41FA5}">
                      <a16:colId xmlns:a16="http://schemas.microsoft.com/office/drawing/2014/main" val="737985667"/>
                    </a:ext>
                  </a:extLst>
                </a:gridCol>
                <a:gridCol w="3675233">
                  <a:extLst>
                    <a:ext uri="{9D8B030D-6E8A-4147-A177-3AD203B41FA5}">
                      <a16:colId xmlns:a16="http://schemas.microsoft.com/office/drawing/2014/main" val="1945210272"/>
                    </a:ext>
                  </a:extLst>
                </a:gridCol>
                <a:gridCol w="2898775">
                  <a:extLst>
                    <a:ext uri="{9D8B030D-6E8A-4147-A177-3AD203B41FA5}">
                      <a16:colId xmlns:a16="http://schemas.microsoft.com/office/drawing/2014/main" val="2569708753"/>
                    </a:ext>
                  </a:extLst>
                </a:gridCol>
              </a:tblGrid>
              <a:tr h="482600">
                <a:tc>
                  <a:txBody>
                    <a:bodyPr/>
                    <a:lstStyle/>
                    <a:p>
                      <a:r>
                        <a:rPr lang="en-GB" dirty="0">
                          <a:latin typeface="Ink Free" panose="03080402000500000000" pitchFamily="66" charset="0"/>
                        </a:rPr>
                        <a:t>Term</a:t>
                      </a:r>
                    </a:p>
                  </a:txBody>
                  <a:tcPr/>
                </a:tc>
                <a:tc>
                  <a:txBody>
                    <a:bodyPr/>
                    <a:lstStyle/>
                    <a:p>
                      <a:r>
                        <a:rPr lang="en-GB" dirty="0">
                          <a:latin typeface="Ink Free" panose="03080402000500000000" pitchFamily="66" charset="0"/>
                        </a:rPr>
                        <a:t>1</a:t>
                      </a:r>
                    </a:p>
                  </a:txBody>
                  <a:tcPr/>
                </a:tc>
                <a:tc>
                  <a:txBody>
                    <a:bodyPr/>
                    <a:lstStyle/>
                    <a:p>
                      <a:r>
                        <a:rPr lang="en-GB" dirty="0">
                          <a:latin typeface="Ink Free" panose="03080402000500000000" pitchFamily="66" charset="0"/>
                        </a:rPr>
                        <a:t>2</a:t>
                      </a:r>
                    </a:p>
                  </a:txBody>
                  <a:tcPr/>
                </a:tc>
                <a:tc>
                  <a:txBody>
                    <a:bodyPr/>
                    <a:lstStyle/>
                    <a:p>
                      <a:r>
                        <a:rPr lang="en-GB" dirty="0">
                          <a:latin typeface="Ink Free" panose="03080402000500000000" pitchFamily="66" charset="0"/>
                        </a:rPr>
                        <a:t>3</a:t>
                      </a:r>
                    </a:p>
                  </a:txBody>
                  <a:tcPr/>
                </a:tc>
                <a:extLst>
                  <a:ext uri="{0D108BD9-81ED-4DB2-BD59-A6C34878D82A}">
                    <a16:rowId xmlns:a16="http://schemas.microsoft.com/office/drawing/2014/main" val="1953012476"/>
                  </a:ext>
                </a:extLst>
              </a:tr>
              <a:tr h="1352550">
                <a:tc>
                  <a:txBody>
                    <a:bodyPr/>
                    <a:lstStyle/>
                    <a:p>
                      <a:r>
                        <a:rPr lang="en-GB" dirty="0">
                          <a:solidFill>
                            <a:srgbClr val="002060"/>
                          </a:solidFill>
                          <a:latin typeface="Ink Free" panose="03080402000500000000" pitchFamily="66" charset="0"/>
                        </a:rPr>
                        <a:t>Year 9</a:t>
                      </a:r>
                    </a:p>
                  </a:txBody>
                  <a:tcPr/>
                </a:tc>
                <a:tc>
                  <a:txBody>
                    <a:bodyPr/>
                    <a:lstStyle/>
                    <a:p>
                      <a:r>
                        <a:rPr lang="en-GB" b="1" dirty="0">
                          <a:solidFill>
                            <a:srgbClr val="002060"/>
                          </a:solidFill>
                          <a:latin typeface="Ink Free" panose="03080402000500000000" pitchFamily="66" charset="0"/>
                        </a:rPr>
                        <a:t>Ecosystems</a:t>
                      </a:r>
                    </a:p>
                    <a:p>
                      <a:endParaRPr lang="en-GB" b="1" dirty="0">
                        <a:solidFill>
                          <a:srgbClr val="002060"/>
                        </a:solidFill>
                        <a:latin typeface="Ink Free" panose="03080402000500000000" pitchFamily="66" charset="0"/>
                      </a:endParaRPr>
                    </a:p>
                  </a:txBody>
                  <a:tcPr/>
                </a:tc>
                <a:tc>
                  <a:txBody>
                    <a:bodyPr/>
                    <a:lstStyle/>
                    <a:p>
                      <a:r>
                        <a:rPr lang="en-GB" b="1" dirty="0">
                          <a:solidFill>
                            <a:srgbClr val="A39665"/>
                          </a:solidFill>
                          <a:latin typeface="Ink Free" panose="03080402000500000000" pitchFamily="66" charset="0"/>
                        </a:rPr>
                        <a:t>Development &amp; Superpowers</a:t>
                      </a:r>
                    </a:p>
                    <a:p>
                      <a:r>
                        <a:rPr lang="en-GB" sz="1800" b="1" dirty="0">
                          <a:solidFill>
                            <a:srgbClr val="002060"/>
                          </a:solidFill>
                          <a:latin typeface="Ink Free" panose="03080402000500000000" pitchFamily="66" charset="0"/>
                        </a:rPr>
                        <a:t>Spreadsheets</a:t>
                      </a:r>
                    </a:p>
                  </a:txBody>
                  <a:tcPr/>
                </a:tc>
                <a:tc>
                  <a:txBody>
                    <a:bodyPr/>
                    <a:lstStyle/>
                    <a:p>
                      <a:r>
                        <a:rPr lang="en-GB" b="1" dirty="0">
                          <a:solidFill>
                            <a:srgbClr val="002060"/>
                          </a:solidFill>
                          <a:latin typeface="Ink Free" panose="03080402000500000000" pitchFamily="66" charset="0"/>
                        </a:rPr>
                        <a:t>Hazards</a:t>
                      </a:r>
                    </a:p>
                  </a:txBody>
                  <a:tcPr/>
                </a:tc>
                <a:extLst>
                  <a:ext uri="{0D108BD9-81ED-4DB2-BD59-A6C34878D82A}">
                    <a16:rowId xmlns:a16="http://schemas.microsoft.com/office/drawing/2014/main" val="2287100114"/>
                  </a:ext>
                </a:extLst>
              </a:tr>
              <a:tr h="1352550">
                <a:tc>
                  <a:txBody>
                    <a:bodyPr/>
                    <a:lstStyle/>
                    <a:p>
                      <a:r>
                        <a:rPr lang="en-GB" dirty="0">
                          <a:solidFill>
                            <a:srgbClr val="002060"/>
                          </a:solidFill>
                          <a:latin typeface="Ink Free" panose="03080402000500000000" pitchFamily="66" charset="0"/>
                        </a:rPr>
                        <a:t>Year 8</a:t>
                      </a:r>
                    </a:p>
                  </a:txBody>
                  <a:tcPr/>
                </a:tc>
                <a:tc>
                  <a:txBody>
                    <a:bodyPr/>
                    <a:lstStyle/>
                    <a:p>
                      <a:r>
                        <a:rPr lang="en-GB" b="1" dirty="0">
                          <a:solidFill>
                            <a:srgbClr val="002060"/>
                          </a:solidFill>
                          <a:latin typeface="Ink Free" panose="03080402000500000000" pitchFamily="66" charset="0"/>
                        </a:rPr>
                        <a:t>Population</a:t>
                      </a:r>
                    </a:p>
                  </a:txBody>
                  <a:tcPr/>
                </a:tc>
                <a:tc>
                  <a:txBody>
                    <a:bodyPr/>
                    <a:lstStyle/>
                    <a:p>
                      <a:r>
                        <a:rPr lang="en-GB" b="1" dirty="0">
                          <a:solidFill>
                            <a:srgbClr val="002060"/>
                          </a:solidFill>
                          <a:latin typeface="Ink Free" panose="03080402000500000000" pitchFamily="66" charset="0"/>
                        </a:rPr>
                        <a:t>Weather and Climate</a:t>
                      </a:r>
                    </a:p>
                  </a:txBody>
                  <a:tcPr/>
                </a:tc>
                <a:tc>
                  <a:txBody>
                    <a:bodyPr/>
                    <a:lstStyle/>
                    <a:p>
                      <a:r>
                        <a:rPr lang="en-GB" b="1" dirty="0">
                          <a:solidFill>
                            <a:srgbClr val="A39665"/>
                          </a:solidFill>
                          <a:latin typeface="Ink Free" panose="03080402000500000000" pitchFamily="66" charset="0"/>
                        </a:rPr>
                        <a:t>Coasts</a:t>
                      </a:r>
                    </a:p>
                    <a:p>
                      <a:r>
                        <a:rPr lang="en-GB" sz="1800" b="1" dirty="0">
                          <a:solidFill>
                            <a:srgbClr val="002060"/>
                          </a:solidFill>
                          <a:latin typeface="Ink Free" panose="03080402000500000000" pitchFamily="66" charset="0"/>
                        </a:rPr>
                        <a:t>Website</a:t>
                      </a:r>
                    </a:p>
                  </a:txBody>
                  <a:tcPr/>
                </a:tc>
                <a:extLst>
                  <a:ext uri="{0D108BD9-81ED-4DB2-BD59-A6C34878D82A}">
                    <a16:rowId xmlns:a16="http://schemas.microsoft.com/office/drawing/2014/main" val="2707672348"/>
                  </a:ext>
                </a:extLst>
              </a:tr>
              <a:tr h="1352550">
                <a:tc>
                  <a:txBody>
                    <a:bodyPr/>
                    <a:lstStyle/>
                    <a:p>
                      <a:r>
                        <a:rPr lang="en-GB" dirty="0">
                          <a:solidFill>
                            <a:srgbClr val="002060"/>
                          </a:solidFill>
                          <a:latin typeface="Ink Free" panose="03080402000500000000" pitchFamily="66" charset="0"/>
                        </a:rPr>
                        <a:t>Year 7</a:t>
                      </a:r>
                    </a:p>
                  </a:txBody>
                  <a:tcPr/>
                </a:tc>
                <a:tc>
                  <a:txBody>
                    <a:bodyPr/>
                    <a:lstStyle/>
                    <a:p>
                      <a:r>
                        <a:rPr lang="en-GB" b="1" dirty="0" err="1">
                          <a:solidFill>
                            <a:srgbClr val="002060"/>
                          </a:solidFill>
                          <a:latin typeface="Ink Free" panose="03080402000500000000" pitchFamily="66" charset="0"/>
                        </a:rPr>
                        <a:t>Cynefin</a:t>
                      </a:r>
                      <a:endParaRPr lang="en-GB" b="1" dirty="0">
                        <a:solidFill>
                          <a:srgbClr val="002060"/>
                        </a:solidFill>
                        <a:latin typeface="Ink Free" panose="03080402000500000000" pitchFamily="66" charset="0"/>
                      </a:endParaRPr>
                    </a:p>
                  </a:txBody>
                  <a:tcPr/>
                </a:tc>
                <a:tc>
                  <a:txBody>
                    <a:bodyPr/>
                    <a:lstStyle/>
                    <a:p>
                      <a:r>
                        <a:rPr lang="en-GB" b="1" dirty="0">
                          <a:solidFill>
                            <a:srgbClr val="002060"/>
                          </a:solidFill>
                          <a:latin typeface="Ink Free" panose="03080402000500000000" pitchFamily="66" charset="0"/>
                        </a:rPr>
                        <a:t>Tectonics</a:t>
                      </a:r>
                    </a:p>
                  </a:txBody>
                  <a:tcPr/>
                </a:tc>
                <a:tc>
                  <a:txBody>
                    <a:bodyPr/>
                    <a:lstStyle/>
                    <a:p>
                      <a:r>
                        <a:rPr lang="en-GB" b="1" dirty="0">
                          <a:solidFill>
                            <a:srgbClr val="A39665"/>
                          </a:solidFill>
                          <a:latin typeface="Ink Free" panose="03080402000500000000" pitchFamily="66" charset="0"/>
                        </a:rPr>
                        <a:t>Rivers</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800" b="1" dirty="0">
                          <a:solidFill>
                            <a:srgbClr val="002060"/>
                          </a:solidFill>
                          <a:latin typeface="Ink Free" panose="03080402000500000000" pitchFamily="66" charset="0"/>
                        </a:rPr>
                        <a:t>Website</a:t>
                      </a:r>
                    </a:p>
                    <a:p>
                      <a:endParaRPr lang="en-GB" b="1" dirty="0">
                        <a:solidFill>
                          <a:srgbClr val="A39665"/>
                        </a:solidFill>
                        <a:latin typeface="Ink Free" panose="03080402000500000000" pitchFamily="66" charset="0"/>
                      </a:endParaRPr>
                    </a:p>
                  </a:txBody>
                  <a:tcPr/>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721693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252508" y="1323468"/>
            <a:ext cx="1371600" cy="1304925"/>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2052638" y="1558105"/>
            <a:ext cx="6781800" cy="830997"/>
          </a:xfrm>
          <a:prstGeom prst="rect">
            <a:avLst/>
          </a:prstGeom>
          <a:noFill/>
        </p:spPr>
        <p:txBody>
          <a:bodyPr wrap="square" rtlCol="0">
            <a:spAutoFit/>
          </a:bodyPr>
          <a:lstStyle/>
          <a:p>
            <a:r>
              <a:rPr lang="en-GB" sz="2400" b="1" dirty="0">
                <a:solidFill>
                  <a:srgbClr val="002060"/>
                </a:solidFill>
                <a:latin typeface="Ink Free"/>
              </a:rPr>
              <a:t>Lower School Plan</a:t>
            </a:r>
          </a:p>
          <a:p>
            <a:r>
              <a:rPr lang="en-GB" sz="2400" b="1" dirty="0">
                <a:solidFill>
                  <a:srgbClr val="002060"/>
                </a:solidFill>
                <a:latin typeface="Ink Free"/>
              </a:rPr>
              <a:t>Subject: Geography		CWRE Progression</a:t>
            </a:r>
            <a:endParaRPr lang="en-GB" sz="1350"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ext uri="{D42A27DB-BD31-4B8C-83A1-F6EECF244321}">
                <p14:modId xmlns:p14="http://schemas.microsoft.com/office/powerpoint/2010/main" val="3412553888"/>
              </p:ext>
            </p:extLst>
          </p:nvPr>
        </p:nvGraphicFramePr>
        <p:xfrm>
          <a:off x="1017431" y="2990847"/>
          <a:ext cx="10908407" cy="5908453"/>
        </p:xfrm>
        <a:graphic>
          <a:graphicData uri="http://schemas.openxmlformats.org/drawingml/2006/table">
            <a:tbl>
              <a:tblPr firstRow="1" bandRow="1">
                <a:tableStyleId>{5C22544A-7EE6-4342-B048-85BDC9FD1C3A}</a:tableStyleId>
              </a:tblPr>
              <a:tblGrid>
                <a:gridCol w="1396016">
                  <a:extLst>
                    <a:ext uri="{9D8B030D-6E8A-4147-A177-3AD203B41FA5}">
                      <a16:colId xmlns:a16="http://schemas.microsoft.com/office/drawing/2014/main" val="4255388034"/>
                    </a:ext>
                  </a:extLst>
                </a:gridCol>
                <a:gridCol w="3327714">
                  <a:extLst>
                    <a:ext uri="{9D8B030D-6E8A-4147-A177-3AD203B41FA5}">
                      <a16:colId xmlns:a16="http://schemas.microsoft.com/office/drawing/2014/main" val="737985667"/>
                    </a:ext>
                  </a:extLst>
                </a:gridCol>
                <a:gridCol w="3457575">
                  <a:extLst>
                    <a:ext uri="{9D8B030D-6E8A-4147-A177-3AD203B41FA5}">
                      <a16:colId xmlns:a16="http://schemas.microsoft.com/office/drawing/2014/main" val="1945210272"/>
                    </a:ext>
                  </a:extLst>
                </a:gridCol>
                <a:gridCol w="2727102">
                  <a:extLst>
                    <a:ext uri="{9D8B030D-6E8A-4147-A177-3AD203B41FA5}">
                      <a16:colId xmlns:a16="http://schemas.microsoft.com/office/drawing/2014/main" val="2569708753"/>
                    </a:ext>
                  </a:extLst>
                </a:gridCol>
              </a:tblGrid>
              <a:tr h="443718">
                <a:tc>
                  <a:txBody>
                    <a:bodyPr/>
                    <a:lstStyle/>
                    <a:p>
                      <a:r>
                        <a:rPr lang="en-GB" sz="1400" dirty="0">
                          <a:latin typeface="Ink Free" panose="03080402000500000000" pitchFamily="66" charset="0"/>
                        </a:rPr>
                        <a:t>Term</a:t>
                      </a:r>
                    </a:p>
                  </a:txBody>
                  <a:tcPr marL="68580" marR="68580" marT="34290" marB="34290"/>
                </a:tc>
                <a:tc>
                  <a:txBody>
                    <a:bodyPr/>
                    <a:lstStyle/>
                    <a:p>
                      <a:r>
                        <a:rPr lang="en-GB" sz="1400" dirty="0">
                          <a:latin typeface="Ink Free" panose="03080402000500000000" pitchFamily="66" charset="0"/>
                        </a:rPr>
                        <a:t>1</a:t>
                      </a:r>
                    </a:p>
                  </a:txBody>
                  <a:tcPr marL="68580" marR="68580" marT="34290" marB="34290"/>
                </a:tc>
                <a:tc>
                  <a:txBody>
                    <a:bodyPr/>
                    <a:lstStyle/>
                    <a:p>
                      <a:r>
                        <a:rPr lang="en-GB" sz="1400" dirty="0">
                          <a:latin typeface="Ink Free" panose="03080402000500000000" pitchFamily="66" charset="0"/>
                        </a:rPr>
                        <a:t>2</a:t>
                      </a:r>
                    </a:p>
                  </a:txBody>
                  <a:tcPr marL="68580" marR="68580" marT="34290" marB="34290"/>
                </a:tc>
                <a:tc>
                  <a:txBody>
                    <a:bodyPr/>
                    <a:lstStyle/>
                    <a:p>
                      <a:r>
                        <a:rPr lang="en-GB" sz="1400" dirty="0">
                          <a:latin typeface="Ink Free" panose="03080402000500000000" pitchFamily="66" charset="0"/>
                        </a:rPr>
                        <a:t>3</a:t>
                      </a:r>
                    </a:p>
                  </a:txBody>
                  <a:tcPr marL="68580" marR="68580" marT="34290" marB="34290"/>
                </a:tc>
                <a:extLst>
                  <a:ext uri="{0D108BD9-81ED-4DB2-BD59-A6C34878D82A}">
                    <a16:rowId xmlns:a16="http://schemas.microsoft.com/office/drawing/2014/main" val="1953012476"/>
                  </a:ext>
                </a:extLst>
              </a:tr>
              <a:tr h="1447921">
                <a:tc>
                  <a:txBody>
                    <a:bodyPr/>
                    <a:lstStyle/>
                    <a:p>
                      <a:r>
                        <a:rPr lang="en-GB" sz="1400" dirty="0">
                          <a:solidFill>
                            <a:srgbClr val="002060"/>
                          </a:solidFill>
                          <a:latin typeface="Ink Free" panose="03080402000500000000" pitchFamily="66" charset="0"/>
                        </a:rPr>
                        <a:t>Year 7</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1a: </a:t>
                      </a:r>
                      <a:r>
                        <a:rPr lang="en-GB" sz="1500" dirty="0">
                          <a:latin typeface="Ink Free" panose="03080402000500000000" pitchFamily="66" charset="0"/>
                        </a:rPr>
                        <a:t>Who am I? </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1b. </a:t>
                      </a:r>
                      <a:r>
                        <a:rPr lang="en-GB" sz="1500" dirty="0">
                          <a:latin typeface="Ink Free" panose="03080402000500000000" pitchFamily="66" charset="0"/>
                        </a:rPr>
                        <a:t>Exploring Possibilities – Dream Jobs!</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2a. </a:t>
                      </a:r>
                      <a:r>
                        <a:rPr lang="en-GB" sz="1500" dirty="0">
                          <a:latin typeface="Ink Free" panose="03080402000500000000" pitchFamily="66" charset="0"/>
                        </a:rPr>
                        <a:t>What is a career in my subject?</a:t>
                      </a:r>
                    </a:p>
                    <a:p>
                      <a:endParaRPr lang="en-GB" sz="14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2b. </a:t>
                      </a:r>
                      <a:r>
                        <a:rPr lang="en-GB" sz="1500" dirty="0">
                          <a:latin typeface="Ink Free" panose="03080402000500000000" pitchFamily="66" charset="0"/>
                        </a:rPr>
                        <a:t>What is an entrepreneur? Can my subject lead me to be one?</a:t>
                      </a:r>
                    </a:p>
                    <a:p>
                      <a:endParaRPr lang="en-GB" sz="1400" b="1" dirty="0">
                        <a:solidFill>
                          <a:srgbClr val="A39665"/>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3a. </a:t>
                      </a:r>
                      <a:r>
                        <a:rPr lang="en-GB" sz="1500" dirty="0">
                          <a:latin typeface="Ink Free" panose="03080402000500000000" pitchFamily="66" charset="0"/>
                        </a:rPr>
                        <a:t>What is work-life balance? </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3b. </a:t>
                      </a:r>
                      <a:r>
                        <a:rPr lang="en-GB" sz="1500" dirty="0">
                          <a:latin typeface="Ink Free" panose="03080402000500000000" pitchFamily="66" charset="0"/>
                        </a:rPr>
                        <a:t>Careers and the future</a:t>
                      </a:r>
                    </a:p>
                    <a:p>
                      <a:endParaRPr lang="en-GB" sz="1400" b="1" dirty="0">
                        <a:solidFill>
                          <a:srgbClr val="002060"/>
                        </a:solidFill>
                        <a:latin typeface="Ink Free" panose="03080402000500000000" pitchFamily="66" charset="0"/>
                      </a:endParaRPr>
                    </a:p>
                  </a:txBody>
                  <a:tcPr marL="68580" marR="68580" marT="34290" marB="34290"/>
                </a:tc>
                <a:extLst>
                  <a:ext uri="{0D108BD9-81ED-4DB2-BD59-A6C34878D82A}">
                    <a16:rowId xmlns:a16="http://schemas.microsoft.com/office/drawing/2014/main" val="2287100114"/>
                  </a:ext>
                </a:extLst>
              </a:tr>
              <a:tr h="1728164">
                <a:tc>
                  <a:txBody>
                    <a:bodyPr/>
                    <a:lstStyle/>
                    <a:p>
                      <a:r>
                        <a:rPr lang="en-GB" sz="1400" dirty="0">
                          <a:solidFill>
                            <a:srgbClr val="002060"/>
                          </a:solidFill>
                          <a:latin typeface="Ink Free" panose="03080402000500000000" pitchFamily="66" charset="0"/>
                        </a:rPr>
                        <a:t>Year 8</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1a. </a:t>
                      </a:r>
                      <a:r>
                        <a:rPr lang="en-GB" sz="1500" dirty="0">
                          <a:latin typeface="Ink Free" panose="03080402000500000000" pitchFamily="66" charset="0"/>
                        </a:rPr>
                        <a:t>What are my interests?</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1b. </a:t>
                      </a:r>
                      <a:r>
                        <a:rPr lang="en-GB" sz="1500" dirty="0">
                          <a:latin typeface="Ink Free" panose="03080402000500000000" pitchFamily="66" charset="0"/>
                        </a:rPr>
                        <a:t>Job applications and CV’s – how can my subject enhance mine?</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2a. </a:t>
                      </a:r>
                      <a:r>
                        <a:rPr lang="en-GB" sz="1500" dirty="0">
                          <a:latin typeface="Ink Free" panose="03080402000500000000" pitchFamily="66" charset="0"/>
                        </a:rPr>
                        <a:t>Challenges and rewards of work</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2b. </a:t>
                      </a:r>
                      <a:r>
                        <a:rPr lang="en-GB" sz="1500" dirty="0">
                          <a:latin typeface="Ink Free" panose="03080402000500000000" pitchFamily="66" charset="0"/>
                        </a:rPr>
                        <a:t>Creating the life you want – how can skill development in my subject help? Create a vision board</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3a. </a:t>
                      </a:r>
                      <a:r>
                        <a:rPr lang="en-GB" sz="1500" dirty="0">
                          <a:latin typeface="Ink Free" panose="03080402000500000000" pitchFamily="66" charset="0"/>
                        </a:rPr>
                        <a:t>What does success mean to me? What does it look like in my subject?</a:t>
                      </a:r>
                    </a:p>
                    <a:p>
                      <a:endParaRPr lang="en-GB" sz="14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3b. </a:t>
                      </a:r>
                      <a:r>
                        <a:rPr lang="en-GB" sz="1500" dirty="0">
                          <a:latin typeface="Ink Free" panose="03080402000500000000" pitchFamily="66" charset="0"/>
                        </a:rPr>
                        <a:t>Careers and the climate</a:t>
                      </a:r>
                    </a:p>
                    <a:p>
                      <a:endParaRPr lang="en-GB" sz="1400" b="1" dirty="0">
                        <a:solidFill>
                          <a:srgbClr val="A39665"/>
                        </a:solidFill>
                        <a:latin typeface="Ink Free" panose="03080402000500000000" pitchFamily="66" charset="0"/>
                      </a:endParaRPr>
                    </a:p>
                  </a:txBody>
                  <a:tcPr marL="68580" marR="68580" marT="34290" marB="34290"/>
                </a:tc>
                <a:extLst>
                  <a:ext uri="{0D108BD9-81ED-4DB2-BD59-A6C34878D82A}">
                    <a16:rowId xmlns:a16="http://schemas.microsoft.com/office/drawing/2014/main" val="2707672348"/>
                  </a:ext>
                </a:extLst>
              </a:tr>
              <a:tr h="2288650">
                <a:tc>
                  <a:txBody>
                    <a:bodyPr/>
                    <a:lstStyle/>
                    <a:p>
                      <a:r>
                        <a:rPr lang="en-GB" sz="1400" dirty="0">
                          <a:solidFill>
                            <a:srgbClr val="002060"/>
                          </a:solidFill>
                          <a:latin typeface="Ink Free" panose="03080402000500000000" pitchFamily="66" charset="0"/>
                        </a:rPr>
                        <a:t>Year 9</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1a. </a:t>
                      </a:r>
                      <a:r>
                        <a:rPr lang="en-GB" sz="1500" dirty="0">
                          <a:latin typeface="Ink Free" panose="03080402000500000000" pitchFamily="66" charset="0"/>
                        </a:rPr>
                        <a:t>What are my skills?</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1b. </a:t>
                      </a:r>
                      <a:r>
                        <a:rPr lang="en-GB" sz="1500" dirty="0">
                          <a:latin typeface="Ink Free" panose="03080402000500000000" pitchFamily="66" charset="0"/>
                        </a:rPr>
                        <a:t>What comes after school? Learning pathways for my subject</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2a. </a:t>
                      </a:r>
                      <a:r>
                        <a:rPr lang="en-GB" sz="1500" dirty="0">
                          <a:latin typeface="Ink Free" panose="03080402000500000000" pitchFamily="66" charset="0"/>
                        </a:rPr>
                        <a:t>Decision making – choosing what to study at KS4. </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2b. </a:t>
                      </a:r>
                      <a:r>
                        <a:rPr lang="en-GB" sz="1500" dirty="0">
                          <a:latin typeface="Ink Free" panose="03080402000500000000" pitchFamily="66" charset="0"/>
                        </a:rPr>
                        <a:t>Taking control of your career journey. How to overcome potential barriers</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3a. </a:t>
                      </a:r>
                      <a:r>
                        <a:rPr lang="en-GB" sz="1500" dirty="0">
                          <a:latin typeface="Ink Free" panose="03080402000500000000" pitchFamily="66" charset="0"/>
                        </a:rPr>
                        <a:t>Working and earning, managing your money</a:t>
                      </a:r>
                    </a:p>
                    <a:p>
                      <a:endParaRPr lang="en-GB" sz="14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3b. </a:t>
                      </a:r>
                      <a:r>
                        <a:rPr lang="en-GB" sz="1500" dirty="0">
                          <a:latin typeface="Ink Free" panose="03080402000500000000" pitchFamily="66" charset="0"/>
                        </a:rPr>
                        <a:t>What is the labour market and what is it saying about jobs in your subject sector?</a:t>
                      </a:r>
                    </a:p>
                    <a:p>
                      <a:endParaRPr lang="en-GB" sz="1400" b="1" dirty="0">
                        <a:solidFill>
                          <a:srgbClr val="A39665"/>
                        </a:solidFill>
                        <a:latin typeface="Ink Free" panose="03080402000500000000" pitchFamily="66" charset="0"/>
                      </a:endParaRPr>
                    </a:p>
                  </a:txBody>
                  <a:tcPr marL="68580" marR="68580" marT="34290" marB="34290"/>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950634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97816" y="1285551"/>
            <a:ext cx="1264641" cy="123133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2052638" y="1827976"/>
            <a:ext cx="6781800" cy="830997"/>
          </a:xfrm>
          <a:prstGeom prst="rect">
            <a:avLst/>
          </a:prstGeom>
          <a:noFill/>
        </p:spPr>
        <p:txBody>
          <a:bodyPr wrap="square" rtlCol="0">
            <a:spAutoFit/>
          </a:bodyPr>
          <a:lstStyle/>
          <a:p>
            <a:r>
              <a:rPr lang="en-GB" sz="2400" b="1" dirty="0">
                <a:solidFill>
                  <a:srgbClr val="002060"/>
                </a:solidFill>
                <a:latin typeface="Ink Free"/>
              </a:rPr>
              <a:t>Upper School Plan</a:t>
            </a:r>
          </a:p>
          <a:p>
            <a:r>
              <a:rPr lang="en-GB" sz="2400" b="1" dirty="0">
                <a:solidFill>
                  <a:srgbClr val="002060"/>
                </a:solidFill>
                <a:latin typeface="Ink Free"/>
              </a:rPr>
              <a:t>Subject: 	Geography	CWRE Progression</a:t>
            </a:r>
            <a:endParaRPr lang="en-GB" sz="1350"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ext uri="{D42A27DB-BD31-4B8C-83A1-F6EECF244321}">
                <p14:modId xmlns:p14="http://schemas.microsoft.com/office/powerpoint/2010/main" val="2066796609"/>
              </p:ext>
            </p:extLst>
          </p:nvPr>
        </p:nvGraphicFramePr>
        <p:xfrm>
          <a:off x="837127" y="2945129"/>
          <a:ext cx="10267754" cy="5657958"/>
        </p:xfrm>
        <a:graphic>
          <a:graphicData uri="http://schemas.openxmlformats.org/drawingml/2006/table">
            <a:tbl>
              <a:tblPr firstRow="1" bandRow="1">
                <a:tableStyleId>{5C22544A-7EE6-4342-B048-85BDC9FD1C3A}</a:tableStyleId>
              </a:tblPr>
              <a:tblGrid>
                <a:gridCol w="1314027">
                  <a:extLst>
                    <a:ext uri="{9D8B030D-6E8A-4147-A177-3AD203B41FA5}">
                      <a16:colId xmlns:a16="http://schemas.microsoft.com/office/drawing/2014/main" val="4255388034"/>
                    </a:ext>
                  </a:extLst>
                </a:gridCol>
                <a:gridCol w="3132277">
                  <a:extLst>
                    <a:ext uri="{9D8B030D-6E8A-4147-A177-3AD203B41FA5}">
                      <a16:colId xmlns:a16="http://schemas.microsoft.com/office/drawing/2014/main" val="737985667"/>
                    </a:ext>
                  </a:extLst>
                </a:gridCol>
                <a:gridCol w="3254511">
                  <a:extLst>
                    <a:ext uri="{9D8B030D-6E8A-4147-A177-3AD203B41FA5}">
                      <a16:colId xmlns:a16="http://schemas.microsoft.com/office/drawing/2014/main" val="1945210272"/>
                    </a:ext>
                  </a:extLst>
                </a:gridCol>
                <a:gridCol w="2566939">
                  <a:extLst>
                    <a:ext uri="{9D8B030D-6E8A-4147-A177-3AD203B41FA5}">
                      <a16:colId xmlns:a16="http://schemas.microsoft.com/office/drawing/2014/main" val="2569708753"/>
                    </a:ext>
                  </a:extLst>
                </a:gridCol>
              </a:tblGrid>
              <a:tr h="449796">
                <a:tc>
                  <a:txBody>
                    <a:bodyPr/>
                    <a:lstStyle/>
                    <a:p>
                      <a:r>
                        <a:rPr lang="en-GB" sz="1400" dirty="0">
                          <a:latin typeface="Ink Free" panose="03080402000500000000" pitchFamily="66" charset="0"/>
                        </a:rPr>
                        <a:t>Term</a:t>
                      </a:r>
                    </a:p>
                  </a:txBody>
                  <a:tcPr marL="68580" marR="68580" marT="34290" marB="34290"/>
                </a:tc>
                <a:tc>
                  <a:txBody>
                    <a:bodyPr/>
                    <a:lstStyle/>
                    <a:p>
                      <a:r>
                        <a:rPr lang="en-GB" sz="1400" dirty="0">
                          <a:latin typeface="Ink Free" panose="03080402000500000000" pitchFamily="66" charset="0"/>
                        </a:rPr>
                        <a:t>1</a:t>
                      </a:r>
                    </a:p>
                  </a:txBody>
                  <a:tcPr marL="68580" marR="68580" marT="34290" marB="34290"/>
                </a:tc>
                <a:tc>
                  <a:txBody>
                    <a:bodyPr/>
                    <a:lstStyle/>
                    <a:p>
                      <a:r>
                        <a:rPr lang="en-GB" sz="1400" dirty="0">
                          <a:latin typeface="Ink Free" panose="03080402000500000000" pitchFamily="66" charset="0"/>
                        </a:rPr>
                        <a:t>2</a:t>
                      </a:r>
                    </a:p>
                  </a:txBody>
                  <a:tcPr marL="68580" marR="68580" marT="34290" marB="34290"/>
                </a:tc>
                <a:tc>
                  <a:txBody>
                    <a:bodyPr/>
                    <a:lstStyle/>
                    <a:p>
                      <a:r>
                        <a:rPr lang="en-GB" sz="1400" dirty="0">
                          <a:latin typeface="Ink Free" panose="03080402000500000000" pitchFamily="66" charset="0"/>
                        </a:rPr>
                        <a:t>3</a:t>
                      </a:r>
                    </a:p>
                  </a:txBody>
                  <a:tcPr marL="68580" marR="68580" marT="34290" marB="34290"/>
                </a:tc>
                <a:extLst>
                  <a:ext uri="{0D108BD9-81ED-4DB2-BD59-A6C34878D82A}">
                    <a16:rowId xmlns:a16="http://schemas.microsoft.com/office/drawing/2014/main" val="1953012476"/>
                  </a:ext>
                </a:extLst>
              </a:tr>
              <a:tr h="3172244">
                <a:tc>
                  <a:txBody>
                    <a:bodyPr/>
                    <a:lstStyle/>
                    <a:p>
                      <a:r>
                        <a:rPr lang="en-GB" sz="1400" dirty="0">
                          <a:solidFill>
                            <a:srgbClr val="002060"/>
                          </a:solidFill>
                          <a:latin typeface="Ink Free" panose="03080402000500000000" pitchFamily="66" charset="0"/>
                        </a:rPr>
                        <a:t>Year 10</a:t>
                      </a:r>
                    </a:p>
                  </a:txBody>
                  <a:tcPr marL="68580" marR="68580" marT="34290" marB="34290"/>
                </a:tc>
                <a:tc>
                  <a:txBody>
                    <a:bodyPr/>
                    <a:lstStyle/>
                    <a:p>
                      <a:r>
                        <a:rPr lang="en-GB" sz="1400" b="1" dirty="0">
                          <a:solidFill>
                            <a:srgbClr val="002060"/>
                          </a:solidFill>
                          <a:latin typeface="Ink Free" panose="03080402000500000000" pitchFamily="66" charset="0"/>
                        </a:rPr>
                        <a:t>1a: </a:t>
                      </a:r>
                      <a:r>
                        <a:rPr lang="en-GB" sz="1500" dirty="0">
                          <a:latin typeface="Ink Free" panose="03080402000500000000" pitchFamily="66" charset="0"/>
                        </a:rPr>
                        <a:t>Interests and Skills Profile – what makes you good at this subject? How will your skills transfer into the world of work?</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1b. </a:t>
                      </a:r>
                      <a:r>
                        <a:rPr lang="en-GB" sz="1500" dirty="0">
                          <a:latin typeface="Ink Free" panose="03080402000500000000" pitchFamily="66" charset="0"/>
                        </a:rPr>
                        <a:t>Preparing to go on work experience. How is skill development in my subject helping you prepare?</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2a. </a:t>
                      </a:r>
                      <a:r>
                        <a:rPr lang="en-GB" sz="1500" dirty="0">
                          <a:latin typeface="Ink Free" panose="03080402000500000000" pitchFamily="66" charset="0"/>
                        </a:rPr>
                        <a:t>In person, hybrid, remote. What works best for your subject sector?</a:t>
                      </a:r>
                    </a:p>
                    <a:p>
                      <a:endParaRPr lang="en-GB" sz="14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2b. </a:t>
                      </a:r>
                      <a:r>
                        <a:rPr lang="en-GB" sz="1500" dirty="0">
                          <a:latin typeface="Ink Free" panose="03080402000500000000" pitchFamily="66" charset="0"/>
                        </a:rPr>
                        <a:t>Taking control of your career journey. How to overcome potential barriers</a:t>
                      </a:r>
                    </a:p>
                    <a:p>
                      <a:endParaRPr lang="en-GB" sz="1400" b="1" dirty="0">
                        <a:solidFill>
                          <a:srgbClr val="A39665"/>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3a. </a:t>
                      </a:r>
                      <a:r>
                        <a:rPr lang="en-GB" sz="1500" dirty="0">
                          <a:latin typeface="Ink Free" panose="03080402000500000000" pitchFamily="66" charset="0"/>
                        </a:rPr>
                        <a:t>Wellbeing in the workplace. Discuss jobs linked to your subject and the possible challenges employees may face.</a:t>
                      </a:r>
                    </a:p>
                    <a:p>
                      <a:endParaRPr lang="en-GB" sz="1400" b="1" dirty="0">
                        <a:solidFill>
                          <a:srgbClr val="002060"/>
                        </a:solidFill>
                        <a:latin typeface="Ink Free" panose="03080402000500000000" pitchFamily="66" charset="0"/>
                      </a:endParaRPr>
                    </a:p>
                    <a:p>
                      <a:r>
                        <a:rPr lang="en-GB" sz="1400" b="1" dirty="0">
                          <a:solidFill>
                            <a:srgbClr val="002060"/>
                          </a:solidFill>
                          <a:latin typeface="Ink Free" panose="03080402000500000000" pitchFamily="66" charset="0"/>
                        </a:rPr>
                        <a:t>3b. </a:t>
                      </a:r>
                      <a:r>
                        <a:rPr lang="en-GB" sz="1500" dirty="0">
                          <a:latin typeface="Ink Free" panose="03080402000500000000" pitchFamily="66" charset="0"/>
                        </a:rPr>
                        <a:t>What are my employability skills? How does my subject make students employable.</a:t>
                      </a:r>
                    </a:p>
                    <a:p>
                      <a:endParaRPr lang="en-GB" sz="1400" b="1" dirty="0">
                        <a:solidFill>
                          <a:srgbClr val="002060"/>
                        </a:solidFill>
                        <a:latin typeface="Ink Free" panose="03080402000500000000" pitchFamily="66" charset="0"/>
                      </a:endParaRPr>
                    </a:p>
                  </a:txBody>
                  <a:tcPr marL="68580" marR="68580" marT="34290" marB="34290"/>
                </a:tc>
                <a:extLst>
                  <a:ext uri="{0D108BD9-81ED-4DB2-BD59-A6C34878D82A}">
                    <a16:rowId xmlns:a16="http://schemas.microsoft.com/office/drawing/2014/main" val="2287100114"/>
                  </a:ext>
                </a:extLst>
              </a:tr>
              <a:tr h="2035918">
                <a:tc>
                  <a:txBody>
                    <a:bodyPr/>
                    <a:lstStyle/>
                    <a:p>
                      <a:r>
                        <a:rPr lang="en-GB" sz="1400" dirty="0">
                          <a:solidFill>
                            <a:srgbClr val="002060"/>
                          </a:solidFill>
                          <a:latin typeface="Ink Free" panose="03080402000500000000" pitchFamily="66" charset="0"/>
                        </a:rPr>
                        <a:t>Year 11</a:t>
                      </a:r>
                    </a:p>
                  </a:txBody>
                  <a:tcPr marL="68580" marR="68580" marT="34290" marB="34290"/>
                </a:tc>
                <a:tc>
                  <a:txBody>
                    <a:bodyPr/>
                    <a:lstStyle/>
                    <a:p>
                      <a:r>
                        <a:rPr lang="en-GB" sz="1400" b="1" dirty="0">
                          <a:solidFill>
                            <a:srgbClr val="002060"/>
                          </a:solidFill>
                          <a:latin typeface="Ink Free" panose="03080402000500000000" pitchFamily="66" charset="0"/>
                        </a:rPr>
                        <a:t>1a. </a:t>
                      </a:r>
                      <a:r>
                        <a:rPr lang="en-GB" sz="1500" dirty="0">
                          <a:latin typeface="Ink Free" panose="03080402000500000000" pitchFamily="66" charset="0"/>
                        </a:rPr>
                        <a:t>Post 16 Choices in my subject</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1b. </a:t>
                      </a:r>
                      <a:r>
                        <a:rPr lang="en-GB" sz="1500" dirty="0">
                          <a:latin typeface="Ink Free" panose="03080402000500000000" pitchFamily="66" charset="0"/>
                        </a:rPr>
                        <a:t>Decision making – choosing your post 16 pathway. What pathways are available linked to your subject?</a:t>
                      </a:r>
                    </a:p>
                    <a:p>
                      <a:endParaRPr lang="en-GB" sz="1400" b="1" dirty="0">
                        <a:solidFill>
                          <a:srgbClr val="002060"/>
                        </a:solidFill>
                        <a:latin typeface="Ink Free" panose="03080402000500000000" pitchFamily="66" charset="0"/>
                      </a:endParaRPr>
                    </a:p>
                  </a:txBody>
                  <a:tcPr marL="68580" marR="68580" marT="34290" marB="34290"/>
                </a:tc>
                <a:tc>
                  <a:txBody>
                    <a:bodyPr/>
                    <a:lstStyle/>
                    <a:p>
                      <a:r>
                        <a:rPr lang="en-GB" sz="1400" b="1" dirty="0">
                          <a:solidFill>
                            <a:srgbClr val="002060"/>
                          </a:solidFill>
                          <a:latin typeface="Ink Free" panose="03080402000500000000" pitchFamily="66" charset="0"/>
                        </a:rPr>
                        <a:t>2a. </a:t>
                      </a:r>
                      <a:r>
                        <a:rPr lang="en-GB" sz="1500" dirty="0">
                          <a:latin typeface="Ink Free" panose="03080402000500000000" pitchFamily="66" charset="0"/>
                        </a:rPr>
                        <a:t>Money talks – apprenticeships vs higher education in your subject</a:t>
                      </a:r>
                    </a:p>
                    <a:p>
                      <a:endParaRPr lang="en-GB" sz="1400" b="1" dirty="0">
                        <a:solidFill>
                          <a:srgbClr val="002060"/>
                        </a:solidFill>
                        <a:latin typeface="Ink Free" panose="03080402000500000000" pitchFamily="66" charset="0"/>
                      </a:endParaRPr>
                    </a:p>
                    <a:p>
                      <a:endParaRPr lang="en-GB" sz="1400" b="1" dirty="0">
                        <a:solidFill>
                          <a:srgbClr val="002060"/>
                        </a:solidFill>
                        <a:latin typeface="Ink Free" panose="03080402000500000000" pitchFamily="66" charset="0"/>
                      </a:endParaRPr>
                    </a:p>
                  </a:txBody>
                  <a:tcPr marL="68580" marR="68580" marT="34290" marB="34290"/>
                </a:tc>
                <a:tc>
                  <a:txBody>
                    <a:bodyPr/>
                    <a:lstStyle/>
                    <a:p>
                      <a:endParaRPr lang="en-GB" sz="1400" b="1" dirty="0">
                        <a:solidFill>
                          <a:srgbClr val="A39665"/>
                        </a:solidFill>
                        <a:latin typeface="Ink Free" panose="03080402000500000000" pitchFamily="66" charset="0"/>
                      </a:endParaRPr>
                    </a:p>
                  </a:txBody>
                  <a:tcPr marL="68580" marR="68580" marT="34290" marB="34290">
                    <a:solidFill>
                      <a:schemeClr val="bg2">
                        <a:lumMod val="75000"/>
                      </a:schemeClr>
                    </a:solidFill>
                  </a:tcPr>
                </a:tc>
                <a:extLst>
                  <a:ext uri="{0D108BD9-81ED-4DB2-BD59-A6C34878D82A}">
                    <a16:rowId xmlns:a16="http://schemas.microsoft.com/office/drawing/2014/main" val="2707672348"/>
                  </a:ext>
                </a:extLst>
              </a:tr>
            </a:tbl>
          </a:graphicData>
        </a:graphic>
      </p:graphicFrame>
    </p:spTree>
    <p:extLst>
      <p:ext uri="{BB962C8B-B14F-4D97-AF65-F5344CB8AC3E}">
        <p14:creationId xmlns:p14="http://schemas.microsoft.com/office/powerpoint/2010/main" val="1781399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304C6C9-6A60-4ABD-9D73-B6E3DF440077}"/>
              </a:ext>
            </a:extLst>
          </p:cNvPr>
          <p:cNvSpPr txBox="1"/>
          <p:nvPr/>
        </p:nvSpPr>
        <p:spPr>
          <a:xfrm>
            <a:off x="1301668" y="268224"/>
            <a:ext cx="6476828" cy="830997"/>
          </a:xfrm>
          <a:prstGeom prst="rect">
            <a:avLst/>
          </a:prstGeom>
          <a:noFill/>
        </p:spPr>
        <p:txBody>
          <a:bodyPr wrap="square" lIns="91440" tIns="45720" rIns="91440" bIns="45720" rtlCol="0" anchor="t">
            <a:spAutoFit/>
          </a:bodyPr>
          <a:lstStyle/>
          <a:p>
            <a:r>
              <a:rPr lang="en-GB" sz="1600" b="1" dirty="0">
                <a:solidFill>
                  <a:srgbClr val="002060"/>
                </a:solidFill>
                <a:latin typeface="Ink Free"/>
              </a:rPr>
              <a:t>Subject: Geography</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Topic: </a:t>
            </a:r>
            <a:r>
              <a:rPr lang="en-GB" sz="1600" b="1" dirty="0" err="1">
                <a:solidFill>
                  <a:srgbClr val="002060"/>
                </a:solidFill>
                <a:latin typeface="Ink Free"/>
              </a:rPr>
              <a:t>Cynefin</a:t>
            </a:r>
            <a:r>
              <a:rPr lang="en-GB" sz="1600" b="1" dirty="0">
                <a:solidFill>
                  <a:srgbClr val="002060"/>
                </a:solidFill>
                <a:latin typeface="Ink Free"/>
              </a:rPr>
              <a:t> </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Key Question: </a:t>
            </a:r>
            <a:r>
              <a:rPr lang="es-ES" sz="1600" b="1" dirty="0">
                <a:solidFill>
                  <a:srgbClr val="002060"/>
                </a:solidFill>
                <a:latin typeface="Ink Free"/>
              </a:rPr>
              <a:t> </a:t>
            </a:r>
            <a:r>
              <a:rPr lang="es-ES" sz="1600" b="1" dirty="0" err="1">
                <a:solidFill>
                  <a:srgbClr val="002060"/>
                </a:solidFill>
                <a:latin typeface="Ink Free"/>
                <a:ea typeface="Malgun Gothic"/>
              </a:rPr>
              <a:t>What</a:t>
            </a:r>
            <a:r>
              <a:rPr lang="es-ES" sz="1600" b="1" dirty="0">
                <a:solidFill>
                  <a:srgbClr val="002060"/>
                </a:solidFill>
                <a:latin typeface="Ink Free"/>
                <a:ea typeface="Malgun Gothic"/>
              </a:rPr>
              <a:t> </a:t>
            </a:r>
            <a:r>
              <a:rPr lang="es-ES" sz="1600" b="1" dirty="0" err="1">
                <a:solidFill>
                  <a:srgbClr val="002060"/>
                </a:solidFill>
                <a:latin typeface="Ink Free"/>
                <a:ea typeface="Malgun Gothic"/>
              </a:rPr>
              <a:t>is</a:t>
            </a:r>
            <a:r>
              <a:rPr lang="es-ES" sz="1600" b="1" dirty="0">
                <a:solidFill>
                  <a:srgbClr val="002060"/>
                </a:solidFill>
                <a:latin typeface="Ink Free"/>
                <a:ea typeface="Malgun Gothic"/>
              </a:rPr>
              <a:t> </a:t>
            </a:r>
            <a:r>
              <a:rPr lang="es-ES" sz="1600" b="1" dirty="0" err="1">
                <a:solidFill>
                  <a:srgbClr val="002060"/>
                </a:solidFill>
                <a:latin typeface="Ink Free"/>
                <a:ea typeface="Malgun Gothic"/>
              </a:rPr>
              <a:t>our</a:t>
            </a:r>
            <a:r>
              <a:rPr lang="es-ES" sz="1600" b="1" dirty="0">
                <a:solidFill>
                  <a:srgbClr val="002060"/>
                </a:solidFill>
                <a:latin typeface="Ink Free"/>
                <a:ea typeface="Malgun Gothic"/>
              </a:rPr>
              <a:t> </a:t>
            </a:r>
            <a:r>
              <a:rPr lang="es-ES" sz="1600" b="1" dirty="0" err="1">
                <a:solidFill>
                  <a:srgbClr val="002060"/>
                </a:solidFill>
                <a:latin typeface="Ink Free"/>
                <a:ea typeface="Malgun Gothic"/>
              </a:rPr>
              <a:t>cynefin</a:t>
            </a:r>
            <a:r>
              <a:rPr lang="es-ES" sz="1600" b="1" dirty="0">
                <a:solidFill>
                  <a:srgbClr val="002060"/>
                </a:solidFill>
                <a:latin typeface="Ink Free"/>
                <a:ea typeface="Malgun Gothic"/>
              </a:rPr>
              <a:t> </a:t>
            </a:r>
            <a:r>
              <a:rPr lang="es-ES" sz="1600" b="1" dirty="0" err="1">
                <a:solidFill>
                  <a:srgbClr val="002060"/>
                </a:solidFill>
                <a:latin typeface="Ink Free"/>
                <a:ea typeface="Malgun Gothic"/>
              </a:rPr>
              <a:t>like</a:t>
            </a:r>
            <a:r>
              <a:rPr lang="es-ES" sz="1600" b="1" dirty="0">
                <a:solidFill>
                  <a:srgbClr val="002060"/>
                </a:solidFill>
                <a:latin typeface="Ink Free"/>
                <a:ea typeface="Malgun Gothic"/>
              </a:rPr>
              <a:t>?</a:t>
            </a:r>
            <a:endParaRPr lang="en-GB" sz="1600" b="1" dirty="0">
              <a:solidFill>
                <a:srgbClr val="002060"/>
              </a:solidFill>
              <a:latin typeface="Ink Free"/>
            </a:endParaRPr>
          </a:p>
        </p:txBody>
      </p:sp>
      <p:sp>
        <p:nvSpPr>
          <p:cNvPr id="10" name="TextBox 9">
            <a:extLst>
              <a:ext uri="{FF2B5EF4-FFF2-40B4-BE49-F238E27FC236}">
                <a16:creationId xmlns:a16="http://schemas.microsoft.com/office/drawing/2014/main" id="{5F219E5C-58C7-4F2F-A031-1B2EBCE5B9ED}"/>
              </a:ext>
            </a:extLst>
          </p:cNvPr>
          <p:cNvSpPr txBox="1"/>
          <p:nvPr/>
        </p:nvSpPr>
        <p:spPr>
          <a:xfrm>
            <a:off x="78584" y="1230022"/>
            <a:ext cx="7482913" cy="2154436"/>
          </a:xfrm>
          <a:prstGeom prst="rect">
            <a:avLst/>
          </a:prstGeom>
          <a:noFill/>
          <a:ln w="28575">
            <a:solidFill>
              <a:schemeClr val="accent1"/>
            </a:solidFill>
          </a:ln>
        </p:spPr>
        <p:txBody>
          <a:bodyPr wrap="square" lIns="91440" tIns="45720" rIns="91440" bIns="45720" rtlCol="0" anchor="t">
            <a:spAutoFit/>
          </a:bodyPr>
          <a:lstStyle/>
          <a:p>
            <a:r>
              <a:rPr lang="en-GB" sz="1200" b="1" dirty="0">
                <a:solidFill>
                  <a:srgbClr val="002060"/>
                </a:solidFill>
                <a:latin typeface="Ink Free" panose="03080402000500000000" pitchFamily="66" charset="0"/>
              </a:rPr>
              <a:t>Overview</a:t>
            </a:r>
            <a:r>
              <a:rPr lang="en-GB" sz="1200" dirty="0">
                <a:solidFill>
                  <a:srgbClr val="002060"/>
                </a:solidFill>
                <a:latin typeface="Ink Free" panose="03080402000500000000" pitchFamily="66" charset="0"/>
              </a:rPr>
              <a:t>: In this unit students will learn </a:t>
            </a:r>
            <a:r>
              <a:rPr lang="en-US" sz="1200" dirty="0">
                <a:solidFill>
                  <a:srgbClr val="002060"/>
                </a:solidFill>
                <a:latin typeface="Ink Free" panose="03080402000500000000" pitchFamily="66" charset="0"/>
              </a:rPr>
              <a:t>­to identify and understand how people in Buckley interact and connect with our place, Wales, the UK and the world. Students will be able to locate the continents using compass directions. They will discuss why Africa is misrepresented on a map and decide whether world maps should be redrawn. Students will use data to determine why some countries are rich and others are poor and compare countries. Students will think about what it means to be British and discuss how this identity is different for different groups of people. They will also learn about migration and its impact on the cultural diversity of the UK. Students will produce a landscape map of Wales and be able to describe its distinctive features. The unit ends in Buckley with an investigation in the town </a:t>
            </a:r>
            <a:r>
              <a:rPr lang="en-US" sz="1200" dirty="0" err="1">
                <a:solidFill>
                  <a:srgbClr val="002060"/>
                </a:solidFill>
                <a:latin typeface="Ink Free" panose="03080402000500000000" pitchFamily="66" charset="0"/>
              </a:rPr>
              <a:t>centre</a:t>
            </a:r>
            <a:r>
              <a:rPr lang="en-US" sz="1200" dirty="0">
                <a:solidFill>
                  <a:srgbClr val="002060"/>
                </a:solidFill>
                <a:latin typeface="Ink Free" panose="03080402000500000000" pitchFamily="66" charset="0"/>
              </a:rPr>
              <a:t>.</a:t>
            </a:r>
            <a:endParaRPr lang="en-GB" sz="1200" dirty="0">
              <a:solidFill>
                <a:srgbClr val="002060"/>
              </a:solidFill>
              <a:latin typeface="Ink Free" panose="03080402000500000000" pitchFamily="66" charset="0"/>
            </a:endParaRPr>
          </a:p>
          <a:p>
            <a:endParaRPr lang="en-GB" sz="1200" dirty="0"/>
          </a:p>
          <a:p>
            <a:endParaRPr lang="en-GB" sz="1200" dirty="0"/>
          </a:p>
          <a:p>
            <a:r>
              <a:rPr lang="en-GB" sz="1400" b="1" dirty="0">
                <a:solidFill>
                  <a:schemeClr val="bg1"/>
                </a:solidFill>
              </a:rPr>
              <a:t>Lesson objectives</a:t>
            </a:r>
            <a:endParaRPr lang="en-GB" sz="1400" b="1" dirty="0">
              <a:solidFill>
                <a:schemeClr val="bg1"/>
              </a:solidFill>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8389154" y="7524793"/>
            <a:ext cx="4718304" cy="307777"/>
          </a:xfrm>
          <a:prstGeom prst="rect">
            <a:avLst/>
          </a:prstGeom>
          <a:noFill/>
        </p:spPr>
        <p:txBody>
          <a:bodyPr wrap="square" rtlCol="0">
            <a:spAutoFit/>
          </a:bodyPr>
          <a:lstStyle/>
          <a:p>
            <a:pPr algn="ctr"/>
            <a:r>
              <a:rPr lang="en-GB" sz="1400" b="1" dirty="0">
                <a:solidFill>
                  <a:srgbClr val="002060"/>
                </a:solidFill>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58666" y="8567664"/>
            <a:ext cx="3843528" cy="815608"/>
          </a:xfrm>
          <a:prstGeom prst="rect">
            <a:avLst/>
          </a:prstGeom>
          <a:noFill/>
          <a:ln w="28575">
            <a:solidFill>
              <a:schemeClr val="accent1"/>
            </a:solidFill>
          </a:ln>
        </p:spPr>
        <p:txBody>
          <a:bodyPr wrap="square" lIns="91440" tIns="45720" rIns="91440" bIns="45720" rtlCol="0" anchor="t">
            <a:spAutoFit/>
          </a:bodyPr>
          <a:lstStyle/>
          <a:p>
            <a:r>
              <a:rPr lang="en-GB" sz="1400" b="1" dirty="0">
                <a:solidFill>
                  <a:srgbClr val="002060"/>
                </a:solidFill>
                <a:latin typeface="Ink Free" panose="03080402000500000000" pitchFamily="66" charset="0"/>
              </a:rPr>
              <a:t>Universal Experience</a:t>
            </a:r>
          </a:p>
          <a:p>
            <a:endParaRPr lang="en-GB" sz="500" b="1" dirty="0">
              <a:latin typeface="Ink Free" panose="03080402000500000000" pitchFamily="66" charset="0"/>
            </a:endParaRPr>
          </a:p>
          <a:p>
            <a:r>
              <a:rPr lang="en-GB" sz="1200" dirty="0">
                <a:solidFill>
                  <a:srgbClr val="002060"/>
                </a:solidFill>
                <a:latin typeface="Ink Free" panose="03080402000500000000" pitchFamily="66" charset="0"/>
              </a:rPr>
              <a:t>Fieldwork in Buckley Town Centre</a:t>
            </a:r>
          </a:p>
          <a:p>
            <a:endParaRPr lang="en-GB" sz="1400" dirty="0">
              <a:latin typeface="Ink Free" panose="03080402000500000000" pitchFamily="66" charset="0"/>
            </a:endParaRPr>
          </a:p>
        </p:txBody>
      </p:sp>
      <p:sp>
        <p:nvSpPr>
          <p:cNvPr id="16" name="TextBox 15">
            <a:extLst>
              <a:ext uri="{FF2B5EF4-FFF2-40B4-BE49-F238E27FC236}">
                <a16:creationId xmlns:a16="http://schemas.microsoft.com/office/drawing/2014/main" id="{958F7D37-7D4A-4B04-9C63-2CCF2BEF98D0}"/>
              </a:ext>
            </a:extLst>
          </p:cNvPr>
          <p:cNvSpPr txBox="1"/>
          <p:nvPr/>
        </p:nvSpPr>
        <p:spPr>
          <a:xfrm>
            <a:off x="85344" y="6955407"/>
            <a:ext cx="3836768" cy="1446550"/>
          </a:xfrm>
          <a:prstGeom prst="rect">
            <a:avLst/>
          </a:prstGeom>
          <a:noFill/>
          <a:ln w="28575">
            <a:solidFill>
              <a:schemeClr val="accent1"/>
            </a:solidFill>
          </a:ln>
        </p:spPr>
        <p:txBody>
          <a:bodyPr wrap="square" lIns="91440" tIns="45720" rIns="91440" bIns="45720" rtlCol="0" anchor="t">
            <a:spAutoFit/>
          </a:bodyPr>
          <a:lstStyle/>
          <a:p>
            <a:r>
              <a:rPr lang="en-GB" sz="1600" b="1" dirty="0">
                <a:solidFill>
                  <a:srgbClr val="002060"/>
                </a:solidFill>
                <a:latin typeface="Ink Free" panose="03080402000500000000" pitchFamily="66" charset="0"/>
              </a:rPr>
              <a:t>Key Words</a:t>
            </a:r>
          </a:p>
          <a:p>
            <a:r>
              <a:rPr lang="en-US" sz="1200" dirty="0">
                <a:solidFill>
                  <a:srgbClr val="002060"/>
                </a:solidFill>
                <a:latin typeface="Ink Free" panose="03080402000500000000" pitchFamily="66" charset="0"/>
                <a:ea typeface="Calibri"/>
                <a:cs typeface="Calibri"/>
              </a:rPr>
              <a:t>Place				Hypothesis</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Distinctive			Methodology</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Direction			Representation of data</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Distribution			Analysis</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HIC, NIC, LIC		Conclusions</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Development			Evaluation</a:t>
            </a:r>
            <a:endParaRPr lang="en-GB" sz="1200" dirty="0">
              <a:solidFill>
                <a:srgbClr val="002060"/>
              </a:solidFill>
              <a:latin typeface="Ink Free" panose="03080402000500000000" pitchFamily="66" charset="0"/>
              <a:ea typeface="Calibri"/>
              <a:cs typeface="Calibri"/>
            </a:endParaRP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ext uri="{D42A27DB-BD31-4B8C-83A1-F6EECF244321}">
                <p14:modId xmlns:p14="http://schemas.microsoft.com/office/powerpoint/2010/main" val="3790198829"/>
              </p:ext>
            </p:extLst>
          </p:nvPr>
        </p:nvGraphicFramePr>
        <p:xfrm>
          <a:off x="3948421" y="7052429"/>
          <a:ext cx="4147602" cy="23308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B6C8A6DB-024D-49F8-B6B9-DDC955E7AE64}"/>
              </a:ext>
            </a:extLst>
          </p:cNvPr>
          <p:cNvSpPr txBox="1"/>
          <p:nvPr/>
        </p:nvSpPr>
        <p:spPr>
          <a:xfrm>
            <a:off x="5108422" y="7736949"/>
            <a:ext cx="3116029" cy="646331"/>
          </a:xfrm>
          <a:prstGeom prst="rect">
            <a:avLst/>
          </a:prstGeom>
          <a:noFill/>
        </p:spPr>
        <p:txBody>
          <a:bodyPr wrap="square" lIns="91440" tIns="45720" rIns="91440" bIns="45720" rtlCol="0" anchor="t">
            <a:spAutoFit/>
          </a:bodyPr>
          <a:lstStyle/>
          <a:p>
            <a:r>
              <a:rPr lang="en-GB" sz="1200" dirty="0"/>
              <a:t> </a:t>
            </a:r>
          </a:p>
          <a:p>
            <a:r>
              <a:rPr lang="en-GB" sz="1200" dirty="0">
                <a:solidFill>
                  <a:srgbClr val="002060"/>
                </a:solidFill>
                <a:latin typeface="Ink Free" panose="03080402000500000000" pitchFamily="66" charset="0"/>
              </a:rPr>
              <a:t>Identify how Buckley connect with Wales, UK, Europe and the World.</a:t>
            </a:r>
          </a:p>
        </p:txBody>
      </p:sp>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ext uri="{D42A27DB-BD31-4B8C-83A1-F6EECF244321}">
                <p14:modId xmlns:p14="http://schemas.microsoft.com/office/powerpoint/2010/main" val="908450727"/>
              </p:ext>
            </p:extLst>
          </p:nvPr>
        </p:nvGraphicFramePr>
        <p:xfrm>
          <a:off x="78583" y="2726822"/>
          <a:ext cx="7482914" cy="4388936"/>
        </p:xfrm>
        <a:graphic>
          <a:graphicData uri="http://schemas.openxmlformats.org/drawingml/2006/table">
            <a:tbl>
              <a:tblPr firstRow="1" bandRow="1">
                <a:tableStyleId>{5C22544A-7EE6-4342-B048-85BDC9FD1C3A}</a:tableStyleId>
              </a:tblPr>
              <a:tblGrid>
                <a:gridCol w="3325017">
                  <a:extLst>
                    <a:ext uri="{9D8B030D-6E8A-4147-A177-3AD203B41FA5}">
                      <a16:colId xmlns:a16="http://schemas.microsoft.com/office/drawing/2014/main" val="1008402731"/>
                    </a:ext>
                  </a:extLst>
                </a:gridCol>
                <a:gridCol w="4157897">
                  <a:extLst>
                    <a:ext uri="{9D8B030D-6E8A-4147-A177-3AD203B41FA5}">
                      <a16:colId xmlns:a16="http://schemas.microsoft.com/office/drawing/2014/main" val="3928792102"/>
                    </a:ext>
                  </a:extLst>
                </a:gridCol>
              </a:tblGrid>
              <a:tr h="295778">
                <a:tc gridSpan="2">
                  <a:txBody>
                    <a:bodyPr/>
                    <a:lstStyle/>
                    <a:p>
                      <a:r>
                        <a:rPr lang="en-GB" dirty="0">
                          <a:latin typeface="Ink Free" panose="03080402000500000000" pitchFamily="66" charset="0"/>
                        </a:rPr>
                        <a:t>Content</a:t>
                      </a:r>
                    </a:p>
                  </a:txBody>
                  <a:tcPr>
                    <a:solidFill>
                      <a:schemeClr val="accent1">
                        <a:lumMod val="75000"/>
                      </a:schemeClr>
                    </a:solidFill>
                  </a:tcPr>
                </a:tc>
                <a:tc hMerge="1">
                  <a:txBody>
                    <a:bodyPr/>
                    <a:lstStyle/>
                    <a:p>
                      <a:endParaRPr lang="en-GB" dirty="0"/>
                    </a:p>
                  </a:txBody>
                  <a:tcPr/>
                </a:tc>
                <a:extLst>
                  <a:ext uri="{0D108BD9-81ED-4DB2-BD59-A6C34878D82A}">
                    <a16:rowId xmlns:a16="http://schemas.microsoft.com/office/drawing/2014/main" val="1656761556"/>
                  </a:ext>
                </a:extLst>
              </a:tr>
              <a:tr h="549059">
                <a:tc>
                  <a:txBody>
                    <a:bodyPr/>
                    <a:lstStyle/>
                    <a:p>
                      <a:pPr lvl="0">
                        <a:buNone/>
                      </a:pPr>
                      <a:r>
                        <a:rPr lang="en-GB" sz="1100" b="0" i="0" u="none" strike="noStrike" kern="1200" dirty="0">
                          <a:solidFill>
                            <a:schemeClr val="dk1"/>
                          </a:solidFill>
                          <a:latin typeface="Ink Free"/>
                          <a:ea typeface="+mn-ea"/>
                          <a:cs typeface="+mn-cs"/>
                        </a:rPr>
                        <a:t>Where in the world?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lvl="0" algn="l"/>
                      <a:r>
                        <a:rPr lang="en-GB" sz="1100" dirty="0">
                          <a:solidFill>
                            <a:srgbClr val="002060"/>
                          </a:solidFill>
                          <a:latin typeface="Ink Free" panose="03080402000500000000" pitchFamily="66" charset="0"/>
                        </a:rPr>
                        <a:t>I can recall the 7 continents</a:t>
                      </a:r>
                    </a:p>
                    <a:p>
                      <a:pPr lvl="0" algn="l">
                        <a:buNone/>
                      </a:pPr>
                      <a:r>
                        <a:rPr lang="en-GB" sz="1100" dirty="0">
                          <a:solidFill>
                            <a:srgbClr val="002060"/>
                          </a:solidFill>
                          <a:latin typeface="Ink Free" panose="03080402000500000000" pitchFamily="66" charset="0"/>
                        </a:rPr>
                        <a:t>I can describe the location of continents using longitude and latitude.</a:t>
                      </a:r>
                    </a:p>
                  </a:txBody>
                  <a:tcPr>
                    <a:solidFill>
                      <a:schemeClr val="accent1">
                        <a:lumMod val="20000"/>
                        <a:lumOff val="80000"/>
                      </a:schemeClr>
                    </a:solidFill>
                  </a:tcPr>
                </a:tc>
                <a:extLst>
                  <a:ext uri="{0D108BD9-81ED-4DB2-BD59-A6C34878D82A}">
                    <a16:rowId xmlns:a16="http://schemas.microsoft.com/office/drawing/2014/main" val="1798448332"/>
                  </a:ext>
                </a:extLst>
              </a:tr>
              <a:tr h="457830">
                <a:tc>
                  <a:txBody>
                    <a:bodyPr/>
                    <a:lstStyle/>
                    <a:p>
                      <a:pPr lvl="0">
                        <a:buNone/>
                      </a:pPr>
                      <a:r>
                        <a:rPr lang="en-GB" sz="1100" b="0" i="0" u="none" strike="noStrike" kern="1200" dirty="0">
                          <a:solidFill>
                            <a:schemeClr val="dk1"/>
                          </a:solidFill>
                          <a:latin typeface="Ink Free"/>
                          <a:ea typeface="+mn-ea"/>
                          <a:cs typeface="+mn-cs"/>
                        </a:rPr>
                        <a:t>Why are some countries rich and poor? </a:t>
                      </a:r>
                      <a:endParaRPr lang="en-GB" sz="1100" b="0" i="0" u="none" strike="noStrike" kern="1200" noProof="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can identify the characteristic of a HIC and LIC country</a:t>
                      </a:r>
                    </a:p>
                    <a:p>
                      <a:pPr lvl="0" algn="l">
                        <a:buNone/>
                      </a:pPr>
                      <a:r>
                        <a:rPr lang="en-GB" sz="1100" dirty="0">
                          <a:solidFill>
                            <a:srgbClr val="002060"/>
                          </a:solidFill>
                          <a:latin typeface="Ink Free" panose="03080402000500000000" pitchFamily="66" charset="0"/>
                        </a:rPr>
                        <a:t>I can present an argument about Africa’s size on a map.</a:t>
                      </a:r>
                    </a:p>
                  </a:txBody>
                  <a:tcPr>
                    <a:solidFill>
                      <a:schemeClr val="accent1">
                        <a:lumMod val="20000"/>
                        <a:lumOff val="80000"/>
                      </a:schemeClr>
                    </a:solidFill>
                  </a:tcPr>
                </a:tc>
                <a:extLst>
                  <a:ext uri="{0D108BD9-81ED-4DB2-BD59-A6C34878D82A}">
                    <a16:rowId xmlns:a16="http://schemas.microsoft.com/office/drawing/2014/main" val="2719558772"/>
                  </a:ext>
                </a:extLst>
              </a:tr>
              <a:tr h="446829">
                <a:tc>
                  <a:txBody>
                    <a:bodyPr/>
                    <a:lstStyle/>
                    <a:p>
                      <a:pPr lvl="0">
                        <a:buNone/>
                      </a:pPr>
                      <a:r>
                        <a:rPr lang="en-GB" sz="1100" b="0" i="0" u="none" strike="noStrike" kern="1200" dirty="0">
                          <a:solidFill>
                            <a:schemeClr val="dk1"/>
                          </a:solidFill>
                          <a:latin typeface="Ink Free"/>
                          <a:ea typeface="+mn-ea"/>
                          <a:cs typeface="+mn-cs"/>
                        </a:rPr>
                        <a:t>What does is mean to be British? </a:t>
                      </a:r>
                      <a:endParaRPr lang="en-GB" sz="1100" b="0" i="0" u="none" strike="noStrike" kern="1200" noProof="0" dirty="0">
                        <a:solidFill>
                          <a:schemeClr val="dk1"/>
                        </a:solidFill>
                        <a:latin typeface="Ink Free"/>
                        <a:ea typeface="+mn-ea"/>
                        <a:cs typeface="+mn-cs"/>
                      </a:endParaRPr>
                    </a:p>
                  </a:txBody>
                  <a:tcPr>
                    <a:solidFill>
                      <a:schemeClr val="accent1">
                        <a:lumMod val="40000"/>
                        <a:lumOff val="60000"/>
                      </a:schemeClr>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solidFill>
                            <a:srgbClr val="002060"/>
                          </a:solidFill>
                          <a:latin typeface="Ink Free" panose="03080402000500000000" pitchFamily="66" charset="0"/>
                        </a:rPr>
                        <a:t>I can identify the different identities that exists in the UK</a:t>
                      </a:r>
                    </a:p>
                    <a:p>
                      <a:pPr algn="l"/>
                      <a:r>
                        <a:rPr lang="en-GB" sz="1100" dirty="0">
                          <a:solidFill>
                            <a:srgbClr val="002060"/>
                          </a:solidFill>
                          <a:latin typeface="Ink Free" panose="03080402000500000000" pitchFamily="66" charset="0"/>
                        </a:rPr>
                        <a:t>I understand that identify is different for different groups of people</a:t>
                      </a:r>
                    </a:p>
                  </a:txBody>
                  <a:tcPr>
                    <a:solidFill>
                      <a:schemeClr val="accent1">
                        <a:lumMod val="20000"/>
                        <a:lumOff val="80000"/>
                      </a:schemeClr>
                    </a:solidFill>
                  </a:tcPr>
                </a:tc>
                <a:extLst>
                  <a:ext uri="{0D108BD9-81ED-4DB2-BD59-A6C34878D82A}">
                    <a16:rowId xmlns:a16="http://schemas.microsoft.com/office/drawing/2014/main" val="809324157"/>
                  </a:ext>
                </a:extLst>
              </a:tr>
              <a:tr h="446829">
                <a:tc>
                  <a:txBody>
                    <a:bodyPr/>
                    <a:lstStyle/>
                    <a:p>
                      <a:pPr lvl="0">
                        <a:buNone/>
                      </a:pPr>
                      <a:r>
                        <a:rPr lang="en-GB" sz="1100" b="0" i="0" u="none" strike="noStrike" kern="1200" dirty="0">
                          <a:solidFill>
                            <a:schemeClr val="dk1"/>
                          </a:solidFill>
                          <a:latin typeface="Ink Free"/>
                          <a:ea typeface="+mn-ea"/>
                          <a:cs typeface="+mn-cs"/>
                        </a:rPr>
                        <a:t>We are in the UK </a:t>
                      </a:r>
                      <a:r>
                        <a:rPr lang="en-US" sz="1100" b="0" i="0" u="none" strike="noStrike" kern="1200" dirty="0">
                          <a:solidFill>
                            <a:schemeClr val="dk1"/>
                          </a:solidFill>
                          <a:latin typeface="Ink Free"/>
                          <a:ea typeface="+mn-ea"/>
                          <a:cs typeface="+mn-cs"/>
                        </a:rPr>
                        <a:t>–</a:t>
                      </a:r>
                      <a:r>
                        <a:rPr lang="en-GB" sz="1100" b="0" i="0" u="none" strike="noStrike" kern="1200" dirty="0">
                          <a:solidFill>
                            <a:schemeClr val="dk1"/>
                          </a:solidFill>
                          <a:latin typeface="Ink Free"/>
                          <a:ea typeface="+mn-ea"/>
                          <a:cs typeface="+mn-cs"/>
                        </a:rPr>
                        <a:t> how did we get here?</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can </a:t>
                      </a:r>
                      <a:r>
                        <a:rPr lang="en-GB" sz="1100" kern="1200" dirty="0">
                          <a:solidFill>
                            <a:srgbClr val="002060"/>
                          </a:solidFill>
                          <a:latin typeface="Ink Free" panose="03080402000500000000" pitchFamily="66" charset="0"/>
                          <a:ea typeface="+mn-ea"/>
                          <a:cs typeface="+mn-cs"/>
                        </a:rPr>
                        <a:t>describe the composition of the population of the UK</a:t>
                      </a:r>
                    </a:p>
                    <a:p>
                      <a:pPr lvl="0" algn="l">
                        <a:buNone/>
                      </a:pPr>
                      <a:r>
                        <a:rPr lang="en-GB" sz="1100" dirty="0">
                          <a:solidFill>
                            <a:srgbClr val="002060"/>
                          </a:solidFill>
                          <a:latin typeface="Ink Free" panose="03080402000500000000" pitchFamily="66" charset="0"/>
                        </a:rPr>
                        <a:t>I can describe and explain the reasons for cultural diversity</a:t>
                      </a:r>
                    </a:p>
                  </a:txBody>
                  <a:tcPr>
                    <a:solidFill>
                      <a:schemeClr val="accent1">
                        <a:lumMod val="20000"/>
                        <a:lumOff val="80000"/>
                      </a:schemeClr>
                    </a:solidFill>
                  </a:tcPr>
                </a:tc>
                <a:extLst>
                  <a:ext uri="{0D108BD9-81ED-4DB2-BD59-A6C34878D82A}">
                    <a16:rowId xmlns:a16="http://schemas.microsoft.com/office/drawing/2014/main" val="1860905795"/>
                  </a:ext>
                </a:extLst>
              </a:tr>
              <a:tr h="446829">
                <a:tc>
                  <a:txBody>
                    <a:bodyPr/>
                    <a:lstStyle/>
                    <a:p>
                      <a:pPr lvl="0">
                        <a:buNone/>
                      </a:pPr>
                      <a:r>
                        <a:rPr lang="en-GB" sz="1100" b="0" i="0" u="none" strike="noStrike" kern="1200" dirty="0">
                          <a:solidFill>
                            <a:schemeClr val="dk1"/>
                          </a:solidFill>
                          <a:latin typeface="Ink Free"/>
                          <a:ea typeface="+mn-ea"/>
                          <a:cs typeface="+mn-cs"/>
                        </a:rPr>
                        <a:t>What kind of work do we do?</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can identify the different types of jobs found in Wales</a:t>
                      </a:r>
                    </a:p>
                    <a:p>
                      <a:pPr lvl="0" algn="l">
                        <a:buNone/>
                      </a:pPr>
                      <a:r>
                        <a:rPr lang="en-GB" sz="1100" dirty="0">
                          <a:solidFill>
                            <a:srgbClr val="002060"/>
                          </a:solidFill>
                          <a:latin typeface="Ink Free" panose="03080402000500000000" pitchFamily="66" charset="0"/>
                        </a:rPr>
                        <a:t>I can identify which economic sector jobs belong to</a:t>
                      </a:r>
                    </a:p>
                  </a:txBody>
                  <a:tcPr>
                    <a:solidFill>
                      <a:schemeClr val="accent1">
                        <a:lumMod val="20000"/>
                        <a:lumOff val="80000"/>
                      </a:schemeClr>
                    </a:solidFill>
                  </a:tcPr>
                </a:tc>
                <a:extLst>
                  <a:ext uri="{0D108BD9-81ED-4DB2-BD59-A6C34878D82A}">
                    <a16:rowId xmlns:a16="http://schemas.microsoft.com/office/drawing/2014/main" val="1519713273"/>
                  </a:ext>
                </a:extLst>
              </a:tr>
              <a:tr h="479582">
                <a:tc>
                  <a:txBody>
                    <a:bodyPr/>
                    <a:lstStyle/>
                    <a:p>
                      <a:pPr lvl="0">
                        <a:buNone/>
                      </a:pPr>
                      <a:r>
                        <a:rPr lang="en-GB" sz="1100" b="0" i="0" u="none" strike="noStrike" kern="1200" dirty="0">
                          <a:solidFill>
                            <a:schemeClr val="dk1"/>
                          </a:solidFill>
                          <a:latin typeface="Ink Free"/>
                          <a:ea typeface="+mn-ea"/>
                          <a:cs typeface="+mn-cs"/>
                        </a:rPr>
                        <a:t>What is Wales like?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can locate human and physical features of Wales on a map.</a:t>
                      </a:r>
                      <a:endParaRPr lang="en-US" sz="2400" dirty="0">
                        <a:solidFill>
                          <a:srgbClr val="002060"/>
                        </a:solidFill>
                        <a:latin typeface="Ink Free" panose="03080402000500000000" pitchFamily="66" charset="0"/>
                      </a:endParaRPr>
                    </a:p>
                    <a:p>
                      <a:pPr lvl="0" algn="l">
                        <a:buNone/>
                      </a:pPr>
                      <a:r>
                        <a:rPr lang="en-GB" sz="1100" dirty="0">
                          <a:solidFill>
                            <a:srgbClr val="002060"/>
                          </a:solidFill>
                          <a:latin typeface="Ink Free" panose="03080402000500000000" pitchFamily="66" charset="0"/>
                        </a:rPr>
                        <a:t>I can describe and explain what makes Wales distinctive</a:t>
                      </a:r>
                    </a:p>
                  </a:txBody>
                  <a:tcPr>
                    <a:solidFill>
                      <a:schemeClr val="accent1">
                        <a:lumMod val="20000"/>
                        <a:lumOff val="80000"/>
                      </a:schemeClr>
                    </a:solidFill>
                  </a:tcPr>
                </a:tc>
                <a:extLst>
                  <a:ext uri="{0D108BD9-81ED-4DB2-BD59-A6C34878D82A}">
                    <a16:rowId xmlns:a16="http://schemas.microsoft.com/office/drawing/2014/main" val="2268160746"/>
                  </a:ext>
                </a:extLst>
              </a:tr>
              <a:tr h="446829">
                <a:tc>
                  <a:txBody>
                    <a:bodyPr/>
                    <a:lstStyle/>
                    <a:p>
                      <a:pPr lvl="0">
                        <a:buNone/>
                      </a:pPr>
                      <a:r>
                        <a:rPr lang="en-GB" sz="1100" b="0" i="0" u="none" strike="noStrike" kern="1200" dirty="0">
                          <a:solidFill>
                            <a:schemeClr val="dk1"/>
                          </a:solidFill>
                          <a:latin typeface="Ink Free"/>
                          <a:ea typeface="+mn-ea"/>
                          <a:cs typeface="+mn-cs"/>
                        </a:rPr>
                        <a:t>What is the future for Buckley Town Centre? </a:t>
                      </a:r>
                      <a:r>
                        <a:rPr lang="en-GB" sz="1100" b="0" i="0" u="none" strike="noStrike" kern="1200" noProof="0" dirty="0">
                          <a:solidFill>
                            <a:schemeClr val="dk1"/>
                          </a:solidFill>
                          <a:latin typeface="Ink Free"/>
                          <a:ea typeface="+mn-ea"/>
                          <a:cs typeface="+mn-cs"/>
                        </a:rPr>
                        <a:t>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can collect data from different sites in Buckley</a:t>
                      </a:r>
                    </a:p>
                    <a:p>
                      <a:pPr lvl="0" algn="l">
                        <a:buNone/>
                      </a:pPr>
                      <a:r>
                        <a:rPr lang="en-GB" sz="1100" dirty="0">
                          <a:solidFill>
                            <a:srgbClr val="002060"/>
                          </a:solidFill>
                          <a:latin typeface="Ink Free" panose="03080402000500000000" pitchFamily="66" charset="0"/>
                        </a:rPr>
                        <a:t>I can make a decision about the future of Buckley Town Centre</a:t>
                      </a:r>
                    </a:p>
                  </a:txBody>
                  <a:tcPr>
                    <a:solidFill>
                      <a:schemeClr val="accent1">
                        <a:lumMod val="20000"/>
                        <a:lumOff val="80000"/>
                      </a:schemeClr>
                    </a:solidFill>
                  </a:tcPr>
                </a:tc>
                <a:extLst>
                  <a:ext uri="{0D108BD9-81ED-4DB2-BD59-A6C34878D82A}">
                    <a16:rowId xmlns:a16="http://schemas.microsoft.com/office/drawing/2014/main" val="182193339"/>
                  </a:ext>
                </a:extLst>
              </a:tr>
              <a:tr h="446829">
                <a:tc>
                  <a:txBody>
                    <a:bodyPr/>
                    <a:lstStyle/>
                    <a:p>
                      <a:pPr lvl="0">
                        <a:buNone/>
                      </a:pPr>
                      <a:r>
                        <a:rPr lang="en-GB" sz="1100" b="0" i="0" u="none" strike="noStrike" noProof="0" dirty="0">
                          <a:latin typeface="Ink Free"/>
                        </a:rPr>
                        <a:t>Feedback</a:t>
                      </a: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know how to identify my mistakes and respond to feedback</a:t>
                      </a:r>
                    </a:p>
                    <a:p>
                      <a:pPr lvl="0" algn="l">
                        <a:buNone/>
                      </a:pPr>
                      <a:r>
                        <a:rPr lang="en-GB" sz="1100" dirty="0">
                          <a:solidFill>
                            <a:srgbClr val="002060"/>
                          </a:solidFill>
                          <a:latin typeface="Ink Free" panose="03080402000500000000" pitchFamily="66" charset="0"/>
                        </a:rPr>
                        <a:t>I can improve my work to show progress in my understanding</a:t>
                      </a:r>
                    </a:p>
                  </a:txBody>
                  <a:tcPr>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8"/>
          <a:stretch>
            <a:fillRect/>
          </a:stretch>
        </p:blipFill>
        <p:spPr>
          <a:xfrm>
            <a:off x="7587806" y="464831"/>
            <a:ext cx="381773" cy="6640425"/>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9"/>
          <a:stretch>
            <a:fillRect/>
          </a:stretch>
        </p:blipFill>
        <p:spPr>
          <a:xfrm>
            <a:off x="8535229" y="7444990"/>
            <a:ext cx="456407" cy="467381"/>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25468" y="31901"/>
            <a:ext cx="1327136" cy="1212913"/>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0"/>
            <a:stretch>
              <a:fillRect/>
            </a:stretch>
          </a:blipFill>
        </p:spPr>
      </p:sp>
      <p:sp>
        <p:nvSpPr>
          <p:cNvPr id="180" name="TextBox 179">
            <a:extLst>
              <a:ext uri="{FF2B5EF4-FFF2-40B4-BE49-F238E27FC236}">
                <a16:creationId xmlns:a16="http://schemas.microsoft.com/office/drawing/2014/main" id="{788FB824-0974-4899-1B3D-408216FA4311}"/>
              </a:ext>
            </a:extLst>
          </p:cNvPr>
          <p:cNvSpPr txBox="1"/>
          <p:nvPr/>
        </p:nvSpPr>
        <p:spPr>
          <a:xfrm>
            <a:off x="8627684" y="7916245"/>
            <a:ext cx="3897451" cy="1200329"/>
          </a:xfrm>
          <a:prstGeom prst="rect">
            <a:avLst/>
          </a:prstGeom>
          <a:noFill/>
          <a:ln w="28575">
            <a:solidFill>
              <a:schemeClr val="accent1"/>
            </a:solidFill>
          </a:ln>
        </p:spPr>
        <p:txBody>
          <a:bodyPr wrap="square" lIns="91440" tIns="45720" rIns="91440" bIns="45720" rtlCol="0" anchor="t">
            <a:spAutoFit/>
          </a:bodyPr>
          <a:lstStyle/>
          <a:p>
            <a:pPr marL="342900" indent="-342900">
              <a:buFont typeface="+mj-lt"/>
              <a:buAutoNum type="arabicPeriod"/>
            </a:pPr>
            <a:r>
              <a:rPr lang="en-US" dirty="0">
                <a:solidFill>
                  <a:srgbClr val="002060"/>
                </a:solidFill>
                <a:latin typeface="Ink Free" panose="03080402000500000000" pitchFamily="66" charset="0"/>
              </a:rPr>
              <a:t>Should Africa’s size on the world map be changed?</a:t>
            </a:r>
            <a:endParaRPr lang="en-GB" dirty="0">
              <a:solidFill>
                <a:srgbClr val="002060"/>
              </a:solidFill>
              <a:latin typeface="Ink Free" panose="03080402000500000000" pitchFamily="66" charset="0"/>
            </a:endParaRPr>
          </a:p>
          <a:p>
            <a:pPr marL="342900" indent="-342900">
              <a:buFont typeface="+mj-lt"/>
              <a:buAutoNum type="arabicPeriod"/>
            </a:pPr>
            <a:r>
              <a:rPr lang="en-US" dirty="0">
                <a:solidFill>
                  <a:srgbClr val="002060"/>
                </a:solidFill>
                <a:latin typeface="Ink Free" panose="03080402000500000000" pitchFamily="66" charset="0"/>
              </a:rPr>
              <a:t>DME: What is the future for Buckley Town Centre? </a:t>
            </a:r>
            <a:endParaRPr lang="en-GB" dirty="0">
              <a:solidFill>
                <a:srgbClr val="002060"/>
              </a:solidFill>
              <a:latin typeface="Ink Free" panose="03080402000500000000" pitchFamily="66" charset="0"/>
            </a:endParaRPr>
          </a:p>
        </p:txBody>
      </p:sp>
      <p:sp>
        <p:nvSpPr>
          <p:cNvPr id="655" name="TextBox 654">
            <a:extLst>
              <a:ext uri="{FF2B5EF4-FFF2-40B4-BE49-F238E27FC236}">
                <a16:creationId xmlns:a16="http://schemas.microsoft.com/office/drawing/2014/main" id="{02BAC200-20C9-5826-56A7-BCB9487544A4}"/>
              </a:ext>
            </a:extLst>
          </p:cNvPr>
          <p:cNvSpPr txBox="1"/>
          <p:nvPr/>
        </p:nvSpPr>
        <p:spPr>
          <a:xfrm>
            <a:off x="5077132" y="8606136"/>
            <a:ext cx="3225683" cy="738664"/>
          </a:xfrm>
          <a:prstGeom prst="rect">
            <a:avLst/>
          </a:prstGeom>
          <a:noFill/>
        </p:spPr>
        <p:txBody>
          <a:bodyPr wrap="square" lIns="91440" tIns="45720" rIns="91440" bIns="45720" rtlCol="0" anchor="t">
            <a:spAutoFit/>
          </a:bodyPr>
          <a:lstStyle/>
          <a:p>
            <a:r>
              <a:rPr lang="en-GB" sz="1200" dirty="0"/>
              <a:t> </a:t>
            </a:r>
          </a:p>
          <a:p>
            <a:r>
              <a:rPr lang="en-US" sz="1200" dirty="0">
                <a:solidFill>
                  <a:srgbClr val="002060"/>
                </a:solidFill>
                <a:latin typeface="Ink Free" panose="03080402000500000000" pitchFamily="66" charset="0"/>
              </a:rPr>
              <a:t>Direction, latitude and longitude, ranking, graphs and analysis – mean and range</a:t>
            </a:r>
            <a:r>
              <a:rPr lang="en-US" dirty="0"/>
              <a:t>. </a:t>
            </a:r>
            <a:endParaRPr lang="en-GB" dirty="0"/>
          </a:p>
        </p:txBody>
      </p:sp>
      <p:sp>
        <p:nvSpPr>
          <p:cNvPr id="656" name="TextBox 655">
            <a:extLst>
              <a:ext uri="{FF2B5EF4-FFF2-40B4-BE49-F238E27FC236}">
                <a16:creationId xmlns:a16="http://schemas.microsoft.com/office/drawing/2014/main" id="{CE2E44CF-FB09-52F2-D893-34D6FC8C0201}"/>
              </a:ext>
            </a:extLst>
          </p:cNvPr>
          <p:cNvSpPr txBox="1"/>
          <p:nvPr/>
        </p:nvSpPr>
        <p:spPr>
          <a:xfrm>
            <a:off x="5014799" y="6720920"/>
            <a:ext cx="3059419" cy="276999"/>
          </a:xfrm>
          <a:prstGeom prst="rect">
            <a:avLst/>
          </a:prstGeom>
          <a:noFill/>
        </p:spPr>
        <p:txBody>
          <a:bodyPr wrap="square" lIns="91440" tIns="45720" rIns="91440" bIns="45720" rtlCol="0" anchor="t">
            <a:spAutoFit/>
          </a:bodyPr>
          <a:lstStyle/>
          <a:p>
            <a:r>
              <a:rPr lang="en-GB" sz="1200" dirty="0"/>
              <a:t> </a:t>
            </a:r>
          </a:p>
        </p:txBody>
      </p:sp>
      <p:grpSp>
        <p:nvGrpSpPr>
          <p:cNvPr id="30" name="Group 29">
            <a:extLst>
              <a:ext uri="{FF2B5EF4-FFF2-40B4-BE49-F238E27FC236}">
                <a16:creationId xmlns:a16="http://schemas.microsoft.com/office/drawing/2014/main" id="{1D1C9FB9-314C-4365-A4DA-BA6A76701D76}"/>
              </a:ext>
            </a:extLst>
          </p:cNvPr>
          <p:cNvGrpSpPr/>
          <p:nvPr/>
        </p:nvGrpSpPr>
        <p:grpSpPr>
          <a:xfrm>
            <a:off x="8021484" y="-29814"/>
            <a:ext cx="4780116" cy="7621510"/>
            <a:chOff x="7349337" y="36399"/>
            <a:chExt cx="5427879" cy="1755976"/>
          </a:xfrm>
        </p:grpSpPr>
        <p:graphicFrame>
          <p:nvGraphicFramePr>
            <p:cNvPr id="31" name="Diagram 30">
              <a:extLst>
                <a:ext uri="{FF2B5EF4-FFF2-40B4-BE49-F238E27FC236}">
                  <a16:creationId xmlns:a16="http://schemas.microsoft.com/office/drawing/2014/main" id="{ABABA638-FD9B-4816-878A-E669DF61B98A}"/>
                </a:ext>
              </a:extLst>
            </p:cNvPr>
            <p:cNvGraphicFramePr/>
            <p:nvPr>
              <p:extLst>
                <p:ext uri="{D42A27DB-BD31-4B8C-83A1-F6EECF244321}">
                  <p14:modId xmlns:p14="http://schemas.microsoft.com/office/powerpoint/2010/main" val="627780493"/>
                </p:ext>
              </p:extLst>
            </p:nvPr>
          </p:nvGraphicFramePr>
          <p:xfrm>
            <a:off x="7485888" y="138988"/>
            <a:ext cx="5291328" cy="1653387"/>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
          <p:nvSpPr>
            <p:cNvPr id="32" name="TextBox 31">
              <a:extLst>
                <a:ext uri="{FF2B5EF4-FFF2-40B4-BE49-F238E27FC236}">
                  <a16:creationId xmlns:a16="http://schemas.microsoft.com/office/drawing/2014/main" id="{080E08A9-C5AC-468A-995F-4F28115AB0E6}"/>
                </a:ext>
              </a:extLst>
            </p:cNvPr>
            <p:cNvSpPr txBox="1"/>
            <p:nvPr/>
          </p:nvSpPr>
          <p:spPr>
            <a:xfrm>
              <a:off x="7349337" y="36399"/>
              <a:ext cx="5291328" cy="63820"/>
            </a:xfrm>
            <a:prstGeom prst="rect">
              <a:avLst/>
            </a:prstGeom>
            <a:noFill/>
          </p:spPr>
          <p:txBody>
            <a:bodyPr wrap="square" rtlCol="0">
              <a:spAutoFit/>
            </a:bodyPr>
            <a:lstStyle/>
            <a:p>
              <a:endParaRPr lang="en-GB" sz="1200" b="1" dirty="0">
                <a:latin typeface="Ink Free" panose="03080402000500000000" pitchFamily="66" charset="0"/>
              </a:endParaRPr>
            </a:p>
          </p:txBody>
        </p:sp>
      </p:grpSp>
      <p:sp>
        <p:nvSpPr>
          <p:cNvPr id="2" name="TextBox 1">
            <a:extLst>
              <a:ext uri="{FF2B5EF4-FFF2-40B4-BE49-F238E27FC236}">
                <a16:creationId xmlns:a16="http://schemas.microsoft.com/office/drawing/2014/main" id="{0D3DE2F0-8F9D-40B3-A1CB-6055AD13C721}"/>
              </a:ext>
            </a:extLst>
          </p:cNvPr>
          <p:cNvSpPr txBox="1"/>
          <p:nvPr/>
        </p:nvSpPr>
        <p:spPr>
          <a:xfrm>
            <a:off x="5054311" y="7052429"/>
            <a:ext cx="3151513" cy="1107996"/>
          </a:xfrm>
          <a:prstGeom prst="rect">
            <a:avLst/>
          </a:prstGeom>
          <a:noFill/>
        </p:spPr>
        <p:txBody>
          <a:bodyPr wrap="square" rtlCol="0">
            <a:spAutoFit/>
          </a:bodyPr>
          <a:lstStyle/>
          <a:p>
            <a:r>
              <a:rPr lang="en-US" sz="1200" dirty="0">
                <a:solidFill>
                  <a:srgbClr val="002060"/>
                </a:solidFill>
                <a:latin typeface="Ink Free" panose="03080402000500000000" pitchFamily="66" charset="0"/>
                <a:ea typeface="Calibri"/>
                <a:cs typeface="Calibri"/>
              </a:rPr>
              <a:t>Use competently spell and use subject specific words (Tier 3 vocabulary).</a:t>
            </a:r>
            <a:endParaRPr lang="en-GB" sz="1200" dirty="0">
              <a:solidFill>
                <a:srgbClr val="002060"/>
              </a:solidFill>
              <a:latin typeface="Ink Free" panose="03080402000500000000" pitchFamily="66" charset="0"/>
              <a:ea typeface="Calibri"/>
              <a:cs typeface="Calibri"/>
            </a:endParaRPr>
          </a:p>
          <a:p>
            <a:r>
              <a:rPr lang="en-US" sz="1200" dirty="0" err="1">
                <a:solidFill>
                  <a:srgbClr val="002060"/>
                </a:solidFill>
                <a:latin typeface="Ink Free" panose="03080402000500000000" pitchFamily="66" charset="0"/>
                <a:ea typeface="Calibri"/>
                <a:cs typeface="Calibri"/>
              </a:rPr>
              <a:t>Organise</a:t>
            </a:r>
            <a:r>
              <a:rPr lang="en-US" sz="1200" dirty="0">
                <a:solidFill>
                  <a:srgbClr val="002060"/>
                </a:solidFill>
                <a:latin typeface="Ink Free" panose="03080402000500000000" pitchFamily="66" charset="0"/>
                <a:ea typeface="Calibri"/>
                <a:cs typeface="Calibri"/>
              </a:rPr>
              <a:t> my writing into accurate </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paragraphs.</a:t>
            </a:r>
            <a:endParaRPr lang="en-GB" sz="1200" dirty="0">
              <a:solidFill>
                <a:srgbClr val="002060"/>
              </a:solidFill>
              <a:latin typeface="Ink Free" panose="03080402000500000000" pitchFamily="66" charset="0"/>
              <a:ea typeface="Calibri"/>
              <a:cs typeface="Calibri"/>
            </a:endParaRPr>
          </a:p>
          <a:p>
            <a:r>
              <a:rPr lang="en-GB" dirty="0"/>
              <a:t>s</a:t>
            </a:r>
          </a:p>
        </p:txBody>
      </p:sp>
    </p:spTree>
    <p:extLst>
      <p:ext uri="{BB962C8B-B14F-4D97-AF65-F5344CB8AC3E}">
        <p14:creationId xmlns:p14="http://schemas.microsoft.com/office/powerpoint/2010/main" val="1775851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304C6C9-6A60-4ABD-9D73-B6E3DF440077}"/>
              </a:ext>
            </a:extLst>
          </p:cNvPr>
          <p:cNvSpPr txBox="1"/>
          <p:nvPr/>
        </p:nvSpPr>
        <p:spPr>
          <a:xfrm>
            <a:off x="1405720" y="231681"/>
            <a:ext cx="6476828" cy="861774"/>
          </a:xfrm>
          <a:prstGeom prst="rect">
            <a:avLst/>
          </a:prstGeom>
          <a:noFill/>
        </p:spPr>
        <p:txBody>
          <a:bodyPr wrap="square" lIns="91440" tIns="45720" rIns="91440" bIns="45720" rtlCol="0" anchor="t">
            <a:spAutoFit/>
          </a:bodyPr>
          <a:lstStyle/>
          <a:p>
            <a:r>
              <a:rPr lang="en-GB" sz="1600" b="1" dirty="0">
                <a:solidFill>
                  <a:srgbClr val="002060"/>
                </a:solidFill>
                <a:latin typeface="Ink Free"/>
              </a:rPr>
              <a:t>Subject: Geography</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Topic: Population</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Key Question: </a:t>
            </a:r>
            <a:r>
              <a:rPr lang="es-ES" sz="1600" b="1" dirty="0">
                <a:solidFill>
                  <a:srgbClr val="002060"/>
                </a:solidFill>
                <a:latin typeface="Ink Free"/>
              </a:rPr>
              <a:t> </a:t>
            </a:r>
            <a:r>
              <a:rPr lang="en-GB" sz="1600" b="1" dirty="0">
                <a:solidFill>
                  <a:srgbClr val="002060"/>
                </a:solidFill>
                <a:latin typeface="Ink Free"/>
              </a:rPr>
              <a:t>How did the world get to 8 million?</a:t>
            </a:r>
          </a:p>
        </p:txBody>
      </p:sp>
      <p:sp>
        <p:nvSpPr>
          <p:cNvPr id="10" name="TextBox 9">
            <a:extLst>
              <a:ext uri="{FF2B5EF4-FFF2-40B4-BE49-F238E27FC236}">
                <a16:creationId xmlns:a16="http://schemas.microsoft.com/office/drawing/2014/main" id="{5F219E5C-58C7-4F2F-A031-1B2EBCE5B9ED}"/>
              </a:ext>
            </a:extLst>
          </p:cNvPr>
          <p:cNvSpPr txBox="1"/>
          <p:nvPr/>
        </p:nvSpPr>
        <p:spPr>
          <a:xfrm>
            <a:off x="78584" y="1230022"/>
            <a:ext cx="7482913" cy="1969770"/>
          </a:xfrm>
          <a:prstGeom prst="rect">
            <a:avLst/>
          </a:prstGeom>
          <a:noFill/>
          <a:ln w="28575">
            <a:solidFill>
              <a:schemeClr val="accent1"/>
            </a:solidFill>
          </a:ln>
        </p:spPr>
        <p:txBody>
          <a:bodyPr wrap="square" lIns="91440" tIns="45720" rIns="91440" bIns="45720" rtlCol="0" anchor="t">
            <a:spAutoFit/>
          </a:bodyPr>
          <a:lstStyle/>
          <a:p>
            <a:r>
              <a:rPr lang="en-GB" sz="1200" b="1" dirty="0">
                <a:solidFill>
                  <a:srgbClr val="002060"/>
                </a:solidFill>
                <a:latin typeface="Ink Free" panose="03080402000500000000" pitchFamily="66" charset="0"/>
              </a:rPr>
              <a:t>Overview</a:t>
            </a:r>
            <a:r>
              <a:rPr lang="en-GB" sz="1200" dirty="0">
                <a:solidFill>
                  <a:srgbClr val="002060"/>
                </a:solidFill>
                <a:latin typeface="Ink Free" panose="03080402000500000000" pitchFamily="66" charset="0"/>
              </a:rPr>
              <a:t>: In this unit students will learn </a:t>
            </a:r>
            <a:r>
              <a:rPr lang="en-US" sz="1200" dirty="0">
                <a:solidFill>
                  <a:srgbClr val="002060"/>
                </a:solidFill>
                <a:latin typeface="Ink Free" panose="03080402000500000000" pitchFamily="66" charset="0"/>
                <a:ea typeface="Malgun Gothic"/>
                <a:cs typeface="Calibri"/>
              </a:rPr>
              <a:t>where people live in the world and identify the population explosion of the last 100 years. Students will be able to describe where people live in the world and reasons why areas are either sparsely or densely populated. Students will learn the use of the Census to monitor the population and be able to </a:t>
            </a:r>
            <a:r>
              <a:rPr lang="en-US" sz="1200" dirty="0" err="1">
                <a:solidFill>
                  <a:srgbClr val="002060"/>
                </a:solidFill>
                <a:latin typeface="Ink Free" panose="03080402000500000000" pitchFamily="66" charset="0"/>
                <a:ea typeface="Malgun Gothic"/>
                <a:cs typeface="Calibri"/>
              </a:rPr>
              <a:t>analyse</a:t>
            </a:r>
            <a:r>
              <a:rPr lang="en-US" sz="1200" dirty="0">
                <a:solidFill>
                  <a:srgbClr val="002060"/>
                </a:solidFill>
                <a:latin typeface="Ink Free" panose="03080402000500000000" pitchFamily="66" charset="0"/>
                <a:ea typeface="Malgun Gothic"/>
                <a:cs typeface="Calibri"/>
              </a:rPr>
              <a:t> and </a:t>
            </a:r>
            <a:r>
              <a:rPr lang="en-US" sz="1200" dirty="0" err="1">
                <a:solidFill>
                  <a:srgbClr val="002060"/>
                </a:solidFill>
                <a:latin typeface="Ink Free" panose="03080402000500000000" pitchFamily="66" charset="0"/>
                <a:ea typeface="Malgun Gothic"/>
                <a:cs typeface="Calibri"/>
              </a:rPr>
              <a:t>summarise</a:t>
            </a:r>
            <a:r>
              <a:rPr lang="en-US" sz="1200" dirty="0">
                <a:solidFill>
                  <a:srgbClr val="002060"/>
                </a:solidFill>
                <a:latin typeface="Ink Free" panose="03080402000500000000" pitchFamily="66" charset="0"/>
                <a:ea typeface="Malgun Gothic"/>
                <a:cs typeface="Calibri"/>
              </a:rPr>
              <a:t> the findings from the 2021 Census. Students will calculate how the UK has an ageing population and identify the opportunities and challenges this presents. They will show empathy to older people. Students will study migration within and to the UK. They will be able to identify reasons for forced migration and discuss people attitudes towards migrants and the policies in place. Students will identify ways that countries </a:t>
            </a:r>
            <a:r>
              <a:rPr lang="en-US" sz="1200" dirty="0" err="1">
                <a:solidFill>
                  <a:srgbClr val="002060"/>
                </a:solidFill>
                <a:latin typeface="Ink Free" panose="03080402000500000000" pitchFamily="66" charset="0"/>
                <a:ea typeface="Malgun Gothic"/>
                <a:cs typeface="Calibri"/>
              </a:rPr>
              <a:t>contral</a:t>
            </a:r>
            <a:r>
              <a:rPr lang="en-US" sz="1200" dirty="0">
                <a:solidFill>
                  <a:srgbClr val="002060"/>
                </a:solidFill>
                <a:latin typeface="Ink Free" panose="03080402000500000000" pitchFamily="66" charset="0"/>
                <a:ea typeface="Malgun Gothic"/>
                <a:cs typeface="Calibri"/>
              </a:rPr>
              <a:t> their population and </a:t>
            </a:r>
            <a:r>
              <a:rPr lang="en-US" sz="1200" dirty="0" err="1">
                <a:solidFill>
                  <a:srgbClr val="002060"/>
                </a:solidFill>
                <a:latin typeface="Ink Free" panose="03080402000500000000" pitchFamily="66" charset="0"/>
                <a:ea typeface="Malgun Gothic"/>
                <a:cs typeface="Calibri"/>
              </a:rPr>
              <a:t>foucs</a:t>
            </a:r>
            <a:r>
              <a:rPr lang="en-US" sz="1200" dirty="0">
                <a:solidFill>
                  <a:srgbClr val="002060"/>
                </a:solidFill>
                <a:latin typeface="Ink Free" panose="03080402000500000000" pitchFamily="66" charset="0"/>
                <a:ea typeface="Malgun Gothic"/>
                <a:cs typeface="Calibri"/>
              </a:rPr>
              <a:t> on China’s One Child Policy.</a:t>
            </a:r>
            <a:endParaRPr lang="en-GB" sz="1200" dirty="0"/>
          </a:p>
          <a:p>
            <a:endParaRPr lang="en-GB" sz="1200" dirty="0"/>
          </a:p>
          <a:p>
            <a:r>
              <a:rPr lang="en-GB" sz="1400" b="1" dirty="0">
                <a:solidFill>
                  <a:schemeClr val="bg1"/>
                </a:solidFill>
              </a:rPr>
              <a:t>Lesson objectives</a:t>
            </a:r>
            <a:endParaRPr lang="en-GB" sz="1400" b="1" dirty="0">
              <a:solidFill>
                <a:schemeClr val="bg1"/>
              </a:solidFill>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8372542" y="7897799"/>
            <a:ext cx="4718304" cy="307777"/>
          </a:xfrm>
          <a:prstGeom prst="rect">
            <a:avLst/>
          </a:prstGeom>
          <a:noFill/>
        </p:spPr>
        <p:txBody>
          <a:bodyPr wrap="square" rtlCol="0">
            <a:spAutoFit/>
          </a:bodyPr>
          <a:lstStyle/>
          <a:p>
            <a:pPr algn="ctr"/>
            <a:r>
              <a:rPr lang="en-GB" sz="1400" b="1" dirty="0">
                <a:solidFill>
                  <a:srgbClr val="002060"/>
                </a:solidFill>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78584" y="8523104"/>
            <a:ext cx="3843528" cy="1031051"/>
          </a:xfrm>
          <a:prstGeom prst="rect">
            <a:avLst/>
          </a:prstGeom>
          <a:noFill/>
          <a:ln w="28575">
            <a:solidFill>
              <a:schemeClr val="accent1"/>
            </a:solidFill>
          </a:ln>
        </p:spPr>
        <p:txBody>
          <a:bodyPr wrap="square" lIns="91440" tIns="45720" rIns="91440" bIns="45720" rtlCol="0" anchor="t">
            <a:spAutoFit/>
          </a:bodyPr>
          <a:lstStyle/>
          <a:p>
            <a:r>
              <a:rPr lang="en-GB" sz="1400" b="1" dirty="0">
                <a:solidFill>
                  <a:srgbClr val="002060"/>
                </a:solidFill>
                <a:latin typeface="Ink Free" panose="03080402000500000000" pitchFamily="66" charset="0"/>
              </a:rPr>
              <a:t>Universal Experience</a:t>
            </a:r>
          </a:p>
          <a:p>
            <a:r>
              <a:rPr lang="en-GB" sz="1400" dirty="0">
                <a:solidFill>
                  <a:srgbClr val="002060"/>
                </a:solidFill>
                <a:latin typeface="Ink Free" panose="03080402000500000000" pitchFamily="66" charset="0"/>
              </a:rPr>
              <a:t>To identify how a country’s population provides opportunities and challenges. That countries have a variety of policies to control population.</a:t>
            </a:r>
            <a:endParaRPr lang="en-GB" sz="1400" b="1" dirty="0">
              <a:solidFill>
                <a:srgbClr val="002060"/>
              </a:solidFill>
              <a:latin typeface="Ink Free" panose="03080402000500000000" pitchFamily="66" charset="0"/>
            </a:endParaRPr>
          </a:p>
          <a:p>
            <a:endParaRPr lang="en-GB" sz="500" b="1" dirty="0">
              <a:latin typeface="Ink Free" panose="03080402000500000000" pitchFamily="66" charset="0"/>
            </a:endParaRPr>
          </a:p>
        </p:txBody>
      </p:sp>
      <p:sp>
        <p:nvSpPr>
          <p:cNvPr id="16" name="TextBox 15">
            <a:extLst>
              <a:ext uri="{FF2B5EF4-FFF2-40B4-BE49-F238E27FC236}">
                <a16:creationId xmlns:a16="http://schemas.microsoft.com/office/drawing/2014/main" id="{958F7D37-7D4A-4B04-9C63-2CCF2BEF98D0}"/>
              </a:ext>
            </a:extLst>
          </p:cNvPr>
          <p:cNvSpPr txBox="1"/>
          <p:nvPr/>
        </p:nvSpPr>
        <p:spPr>
          <a:xfrm>
            <a:off x="85344" y="6955407"/>
            <a:ext cx="3836768" cy="1415772"/>
          </a:xfrm>
          <a:prstGeom prst="rect">
            <a:avLst/>
          </a:prstGeom>
          <a:noFill/>
          <a:ln w="28575">
            <a:solidFill>
              <a:schemeClr val="accent1"/>
            </a:solidFill>
          </a:ln>
        </p:spPr>
        <p:txBody>
          <a:bodyPr wrap="square" lIns="91440" tIns="45720" rIns="91440" bIns="45720" rtlCol="0" anchor="t">
            <a:spAutoFit/>
          </a:bodyPr>
          <a:lstStyle/>
          <a:p>
            <a:r>
              <a:rPr lang="en-GB" sz="1600" b="1" dirty="0">
                <a:solidFill>
                  <a:srgbClr val="002060"/>
                </a:solidFill>
                <a:latin typeface="Ink Free" panose="03080402000500000000" pitchFamily="66" charset="0"/>
              </a:rPr>
              <a:t>Key Words</a:t>
            </a:r>
          </a:p>
          <a:p>
            <a:r>
              <a:rPr lang="en-US" sz="1400" dirty="0">
                <a:solidFill>
                  <a:srgbClr val="002060"/>
                </a:solidFill>
                <a:latin typeface="Ink Free" panose="03080402000500000000" pitchFamily="66" charset="0"/>
              </a:rPr>
              <a:t>Distribution – sparsely, densely</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Migration – immigration, emigration, refugee, push and pull factors</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Dependency – ageing population</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Policies – pro-natal, anti-natal.</a:t>
            </a:r>
            <a:endParaRPr lang="en-GB" sz="1400" dirty="0">
              <a:solidFill>
                <a:srgbClr val="002060"/>
              </a:solidFill>
              <a:latin typeface="Ink Free" panose="03080402000500000000" pitchFamily="66" charset="0"/>
            </a:endParaRP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ext uri="{D42A27DB-BD31-4B8C-83A1-F6EECF244321}">
                <p14:modId xmlns:p14="http://schemas.microsoft.com/office/powerpoint/2010/main" val="3119238988"/>
              </p:ext>
            </p:extLst>
          </p:nvPr>
        </p:nvGraphicFramePr>
        <p:xfrm>
          <a:off x="3948421" y="7052429"/>
          <a:ext cx="4147602" cy="23308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ext uri="{D42A27DB-BD31-4B8C-83A1-F6EECF244321}">
                <p14:modId xmlns:p14="http://schemas.microsoft.com/office/powerpoint/2010/main" val="28039817"/>
              </p:ext>
            </p:extLst>
          </p:nvPr>
        </p:nvGraphicFramePr>
        <p:xfrm>
          <a:off x="78583" y="2726822"/>
          <a:ext cx="7482914" cy="4166260"/>
        </p:xfrm>
        <a:graphic>
          <a:graphicData uri="http://schemas.openxmlformats.org/drawingml/2006/table">
            <a:tbl>
              <a:tblPr firstRow="1" bandRow="1">
                <a:tableStyleId>{5C22544A-7EE6-4342-B048-85BDC9FD1C3A}</a:tableStyleId>
              </a:tblPr>
              <a:tblGrid>
                <a:gridCol w="2944017">
                  <a:extLst>
                    <a:ext uri="{9D8B030D-6E8A-4147-A177-3AD203B41FA5}">
                      <a16:colId xmlns:a16="http://schemas.microsoft.com/office/drawing/2014/main" val="1008402731"/>
                    </a:ext>
                  </a:extLst>
                </a:gridCol>
                <a:gridCol w="4538897">
                  <a:extLst>
                    <a:ext uri="{9D8B030D-6E8A-4147-A177-3AD203B41FA5}">
                      <a16:colId xmlns:a16="http://schemas.microsoft.com/office/drawing/2014/main" val="3928792102"/>
                    </a:ext>
                  </a:extLst>
                </a:gridCol>
              </a:tblGrid>
              <a:tr h="295778">
                <a:tc gridSpan="2">
                  <a:txBody>
                    <a:bodyPr/>
                    <a:lstStyle/>
                    <a:p>
                      <a:r>
                        <a:rPr lang="en-GB" dirty="0">
                          <a:latin typeface="Ink Free" panose="03080402000500000000" pitchFamily="66" charset="0"/>
                        </a:rPr>
                        <a:t>Content</a:t>
                      </a:r>
                    </a:p>
                  </a:txBody>
                  <a:tcPr>
                    <a:solidFill>
                      <a:schemeClr val="accent1">
                        <a:lumMod val="75000"/>
                      </a:schemeClr>
                    </a:solidFill>
                  </a:tcPr>
                </a:tc>
                <a:tc hMerge="1">
                  <a:txBody>
                    <a:bodyPr/>
                    <a:lstStyle/>
                    <a:p>
                      <a:endParaRPr lang="en-GB" dirty="0"/>
                    </a:p>
                  </a:txBody>
                  <a:tcPr/>
                </a:tc>
                <a:extLst>
                  <a:ext uri="{0D108BD9-81ED-4DB2-BD59-A6C34878D82A}">
                    <a16:rowId xmlns:a16="http://schemas.microsoft.com/office/drawing/2014/main" val="1656761556"/>
                  </a:ext>
                </a:extLst>
              </a:tr>
              <a:tr h="44682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What is the world</a:t>
                      </a:r>
                      <a:r>
                        <a:rPr lang="en-US" sz="1100" b="0" i="0" u="none" strike="noStrike" kern="1200" dirty="0">
                          <a:solidFill>
                            <a:schemeClr val="dk1"/>
                          </a:solidFill>
                          <a:latin typeface="Ink Free"/>
                          <a:ea typeface="+mn-ea"/>
                          <a:cs typeface="+mn-cs"/>
                        </a:rPr>
                        <a:t>’</a:t>
                      </a:r>
                      <a:r>
                        <a:rPr lang="en-GB" sz="1100" b="0" i="0" u="none" strike="noStrike" kern="1200" dirty="0">
                          <a:solidFill>
                            <a:schemeClr val="dk1"/>
                          </a:solidFill>
                          <a:latin typeface="Ink Free"/>
                          <a:ea typeface="+mn-ea"/>
                          <a:cs typeface="+mn-cs"/>
                        </a:rPr>
                        <a:t>s population?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lvl="0" algn="l"/>
                      <a:r>
                        <a:rPr lang="en-GB" sz="1200" dirty="0">
                          <a:solidFill>
                            <a:srgbClr val="002060"/>
                          </a:solidFill>
                          <a:latin typeface="Ink Free" panose="03080402000500000000" pitchFamily="66" charset="0"/>
                        </a:rPr>
                        <a:t>I can use significant numbers </a:t>
                      </a:r>
                    </a:p>
                    <a:p>
                      <a:pPr lvl="0" algn="l">
                        <a:buNone/>
                      </a:pPr>
                      <a:r>
                        <a:rPr lang="en-GB" sz="1200" dirty="0">
                          <a:solidFill>
                            <a:srgbClr val="002060"/>
                          </a:solidFill>
                          <a:latin typeface="Ink Free" panose="03080402000500000000" pitchFamily="66" charset="0"/>
                        </a:rPr>
                        <a:t>I can draw a population line graph</a:t>
                      </a:r>
                    </a:p>
                  </a:txBody>
                  <a:tcPr>
                    <a:solidFill>
                      <a:schemeClr val="accent1">
                        <a:lumMod val="20000"/>
                        <a:lumOff val="80000"/>
                      </a:schemeClr>
                    </a:solidFill>
                  </a:tcPr>
                </a:tc>
                <a:extLst>
                  <a:ext uri="{0D108BD9-81ED-4DB2-BD59-A6C34878D82A}">
                    <a16:rowId xmlns:a16="http://schemas.microsoft.com/office/drawing/2014/main" val="1798448332"/>
                  </a:ext>
                </a:extLst>
              </a:tr>
              <a:tr h="467990">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What factors affect population distribution?</a:t>
                      </a:r>
                      <a:endParaRPr lang="en-US" sz="1100" b="0" i="0" u="none" strike="noStrike" kern="1200" dirty="0">
                        <a:solidFill>
                          <a:schemeClr val="dk1"/>
                        </a:solidFill>
                        <a:latin typeface="Ink Free"/>
                        <a:ea typeface="+mn-ea"/>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lang="en-GB" sz="1100" b="0" i="0" u="none" strike="noStrike" kern="1200" noProof="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area that are sparsely and densely populated</a:t>
                      </a:r>
                    </a:p>
                    <a:p>
                      <a:pPr lvl="0" algn="l">
                        <a:buNone/>
                      </a:pPr>
                      <a:r>
                        <a:rPr lang="en-GB" sz="1200" dirty="0">
                          <a:solidFill>
                            <a:srgbClr val="002060"/>
                          </a:solidFill>
                          <a:latin typeface="Ink Free" panose="03080402000500000000" pitchFamily="66" charset="0"/>
                        </a:rPr>
                        <a:t>I can identify reasons for population distribution</a:t>
                      </a:r>
                    </a:p>
                  </a:txBody>
                  <a:tcPr>
                    <a:solidFill>
                      <a:schemeClr val="accent1">
                        <a:lumMod val="20000"/>
                        <a:lumOff val="80000"/>
                      </a:schemeClr>
                    </a:solidFill>
                  </a:tcPr>
                </a:tc>
                <a:extLst>
                  <a:ext uri="{0D108BD9-81ED-4DB2-BD59-A6C34878D82A}">
                    <a16:rowId xmlns:a16="http://schemas.microsoft.com/office/drawing/2014/main" val="2719558772"/>
                  </a:ext>
                </a:extLst>
              </a:tr>
              <a:tr h="44682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Census 2021: How has Wales</a:t>
                      </a:r>
                      <a:r>
                        <a:rPr lang="en-US" sz="1100" b="0" i="0" u="none" strike="noStrike" kern="1200" dirty="0">
                          <a:solidFill>
                            <a:schemeClr val="dk1"/>
                          </a:solidFill>
                          <a:latin typeface="Ink Free"/>
                          <a:ea typeface="+mn-ea"/>
                          <a:cs typeface="+mn-cs"/>
                        </a:rPr>
                        <a:t>’</a:t>
                      </a:r>
                      <a:r>
                        <a:rPr lang="en-GB" sz="1100" b="0" i="0" u="none" strike="noStrike" kern="1200" dirty="0">
                          <a:solidFill>
                            <a:schemeClr val="dk1"/>
                          </a:solidFill>
                          <a:latin typeface="Ink Free"/>
                          <a:ea typeface="+mn-ea"/>
                          <a:cs typeface="+mn-cs"/>
                        </a:rPr>
                        <a:t> population changed? </a:t>
                      </a:r>
                      <a:endParaRPr lang="en-GB" sz="1100" b="0" i="0" u="none" strike="noStrike" kern="1200" noProof="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analyse data from the Census 2021</a:t>
                      </a:r>
                    </a:p>
                    <a:p>
                      <a:pPr lvl="0" algn="l">
                        <a:buNone/>
                      </a:pPr>
                      <a:r>
                        <a:rPr lang="en-GB" sz="1200" dirty="0">
                          <a:solidFill>
                            <a:srgbClr val="002060"/>
                          </a:solidFill>
                          <a:latin typeface="Ink Free" panose="03080402000500000000" pitchFamily="66" charset="0"/>
                        </a:rPr>
                        <a:t>I can summarise the population of Wales in 2021</a:t>
                      </a:r>
                    </a:p>
                  </a:txBody>
                  <a:tcPr>
                    <a:solidFill>
                      <a:schemeClr val="accent1">
                        <a:lumMod val="20000"/>
                        <a:lumOff val="80000"/>
                      </a:schemeClr>
                    </a:solidFill>
                  </a:tcPr>
                </a:tc>
                <a:extLst>
                  <a:ext uri="{0D108BD9-81ED-4DB2-BD59-A6C34878D82A}">
                    <a16:rowId xmlns:a16="http://schemas.microsoft.com/office/drawing/2014/main" val="809324157"/>
                  </a:ext>
                </a:extLst>
              </a:tr>
              <a:tr h="44682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What does an ageing population mean for the UK?  </a:t>
                      </a:r>
                      <a:endParaRPr lang="en-GB" sz="1100" b="0" i="0" u="none" strike="noStrike" kern="1200" noProof="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explain the change to the age of the UK’s population </a:t>
                      </a:r>
                    </a:p>
                    <a:p>
                      <a:pPr lvl="0" algn="l">
                        <a:buNone/>
                      </a:pPr>
                      <a:r>
                        <a:rPr lang="en-GB" sz="1200" dirty="0">
                          <a:solidFill>
                            <a:srgbClr val="002060"/>
                          </a:solidFill>
                          <a:latin typeface="Ink Free" panose="03080402000500000000" pitchFamily="66" charset="0"/>
                        </a:rPr>
                        <a:t>I can display empathy towards older people</a:t>
                      </a:r>
                    </a:p>
                  </a:txBody>
                  <a:tcPr>
                    <a:solidFill>
                      <a:schemeClr val="accent1">
                        <a:lumMod val="20000"/>
                        <a:lumOff val="80000"/>
                      </a:schemeClr>
                    </a:solidFill>
                  </a:tcPr>
                </a:tc>
                <a:extLst>
                  <a:ext uri="{0D108BD9-81ED-4DB2-BD59-A6C34878D82A}">
                    <a16:rowId xmlns:a16="http://schemas.microsoft.com/office/drawing/2014/main" val="1860905795"/>
                  </a:ext>
                </a:extLst>
              </a:tr>
              <a:tr h="444500">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What is migration?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reasons for migration</a:t>
                      </a:r>
                    </a:p>
                    <a:p>
                      <a:pPr lvl="0" algn="l">
                        <a:buNone/>
                      </a:pPr>
                      <a:r>
                        <a:rPr lang="en-GB" sz="1200" dirty="0">
                          <a:solidFill>
                            <a:srgbClr val="002060"/>
                          </a:solidFill>
                          <a:latin typeface="Ink Free" panose="03080402000500000000" pitchFamily="66" charset="0"/>
                        </a:rPr>
                        <a:t>I can describe the distribution of refugees and economic migrants</a:t>
                      </a:r>
                    </a:p>
                  </a:txBody>
                  <a:tcPr>
                    <a:solidFill>
                      <a:schemeClr val="accent1">
                        <a:lumMod val="20000"/>
                        <a:lumOff val="80000"/>
                      </a:schemeClr>
                    </a:solidFill>
                  </a:tcPr>
                </a:tc>
                <a:extLst>
                  <a:ext uri="{0D108BD9-81ED-4DB2-BD59-A6C34878D82A}">
                    <a16:rowId xmlns:a16="http://schemas.microsoft.com/office/drawing/2014/main" val="1519713273"/>
                  </a:ext>
                </a:extLst>
              </a:tr>
              <a:tr h="479582">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Why do countries try and control their population?</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reasons why countries control their population</a:t>
                      </a:r>
                      <a:endParaRPr lang="en-US" dirty="0">
                        <a:solidFill>
                          <a:srgbClr val="002060"/>
                        </a:solidFill>
                        <a:latin typeface="Ink Free" panose="03080402000500000000" pitchFamily="66" charset="0"/>
                      </a:endParaRPr>
                    </a:p>
                    <a:p>
                      <a:pPr lvl="0" algn="l">
                        <a:buNone/>
                      </a:pPr>
                      <a:r>
                        <a:rPr lang="en-GB" sz="1200" dirty="0">
                          <a:solidFill>
                            <a:srgbClr val="002060"/>
                          </a:solidFill>
                          <a:latin typeface="Ink Free" panose="03080402000500000000" pitchFamily="66" charset="0"/>
                        </a:rPr>
                        <a:t>I can compare population policies</a:t>
                      </a:r>
                    </a:p>
                  </a:txBody>
                  <a:tcPr>
                    <a:solidFill>
                      <a:schemeClr val="accent1">
                        <a:lumMod val="20000"/>
                        <a:lumOff val="80000"/>
                      </a:schemeClr>
                    </a:solidFill>
                  </a:tcPr>
                </a:tc>
                <a:extLst>
                  <a:ext uri="{0D108BD9-81ED-4DB2-BD59-A6C34878D82A}">
                    <a16:rowId xmlns:a16="http://schemas.microsoft.com/office/drawing/2014/main" val="2268160746"/>
                  </a:ext>
                </a:extLst>
              </a:tr>
              <a:tr h="44682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Why did China introduce the One Child Policy?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the effects of the One Child Policy</a:t>
                      </a:r>
                    </a:p>
                    <a:p>
                      <a:pPr lvl="0" algn="l">
                        <a:buNone/>
                      </a:pPr>
                      <a:r>
                        <a:rPr lang="en-GB" sz="1200" dirty="0">
                          <a:solidFill>
                            <a:srgbClr val="002060"/>
                          </a:solidFill>
                          <a:latin typeface="Ink Free" panose="03080402000500000000" pitchFamily="66" charset="0"/>
                        </a:rPr>
                        <a:t>I can make a decision about the future of China’s population policy </a:t>
                      </a:r>
                    </a:p>
                  </a:txBody>
                  <a:tcPr>
                    <a:solidFill>
                      <a:schemeClr val="accent1">
                        <a:lumMod val="20000"/>
                        <a:lumOff val="80000"/>
                      </a:schemeClr>
                    </a:solidFill>
                  </a:tcPr>
                </a:tc>
                <a:extLst>
                  <a:ext uri="{0D108BD9-81ED-4DB2-BD59-A6C34878D82A}">
                    <a16:rowId xmlns:a16="http://schemas.microsoft.com/office/drawing/2014/main" val="182193339"/>
                  </a:ext>
                </a:extLst>
              </a:tr>
              <a:tr h="446829">
                <a:tc>
                  <a:txBody>
                    <a:bodyPr/>
                    <a:lstStyle/>
                    <a:p>
                      <a:pPr lvl="0">
                        <a:buNone/>
                      </a:pPr>
                      <a:r>
                        <a:rPr lang="en-GB" sz="1100" b="0" i="0" u="none" strike="noStrike" noProof="0" dirty="0">
                          <a:latin typeface="Ink Free"/>
                        </a:rPr>
                        <a:t>Feedback</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know how to identify my mistakes and respond to feedback</a:t>
                      </a:r>
                    </a:p>
                    <a:p>
                      <a:pPr lvl="0" algn="l">
                        <a:buNone/>
                      </a:pPr>
                      <a:r>
                        <a:rPr lang="en-GB" sz="1200" dirty="0">
                          <a:solidFill>
                            <a:srgbClr val="002060"/>
                          </a:solidFill>
                          <a:latin typeface="Ink Free" panose="03080402000500000000" pitchFamily="66" charset="0"/>
                        </a:rPr>
                        <a:t>I can improve my work to show progress in my understanding</a:t>
                      </a:r>
                    </a:p>
                  </a:txBody>
                  <a:tcPr>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8"/>
          <a:stretch>
            <a:fillRect/>
          </a:stretch>
        </p:blipFill>
        <p:spPr>
          <a:xfrm>
            <a:off x="7587806" y="464831"/>
            <a:ext cx="381773" cy="6640425"/>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9"/>
          <a:stretch>
            <a:fillRect/>
          </a:stretch>
        </p:blipFill>
        <p:spPr>
          <a:xfrm>
            <a:off x="8535229" y="7812409"/>
            <a:ext cx="456407" cy="442625"/>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25468" y="31901"/>
            <a:ext cx="1327136" cy="1212913"/>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0"/>
            <a:stretch>
              <a:fillRect/>
            </a:stretch>
          </a:blipFill>
        </p:spPr>
      </p:sp>
      <p:sp>
        <p:nvSpPr>
          <p:cNvPr id="180" name="TextBox 179">
            <a:extLst>
              <a:ext uri="{FF2B5EF4-FFF2-40B4-BE49-F238E27FC236}">
                <a16:creationId xmlns:a16="http://schemas.microsoft.com/office/drawing/2014/main" id="{788FB824-0974-4899-1B3D-408216FA4311}"/>
              </a:ext>
            </a:extLst>
          </p:cNvPr>
          <p:cNvSpPr txBox="1"/>
          <p:nvPr/>
        </p:nvSpPr>
        <p:spPr>
          <a:xfrm>
            <a:off x="8666321" y="8255034"/>
            <a:ext cx="3897451" cy="1106713"/>
          </a:xfrm>
          <a:prstGeom prst="rect">
            <a:avLst/>
          </a:prstGeom>
          <a:noFill/>
          <a:ln w="28575">
            <a:solidFill>
              <a:schemeClr val="accent1"/>
            </a:solidFill>
          </a:ln>
        </p:spPr>
        <p:txBody>
          <a:bodyPr wrap="square" lIns="91440" tIns="45720" rIns="91440" bIns="45720" rtlCol="0" anchor="t">
            <a:spAutoFit/>
          </a:bodyPr>
          <a:lstStyle/>
          <a:p>
            <a:pPr marL="342900" indent="-342900">
              <a:buFont typeface="+mj-lt"/>
              <a:buAutoNum type="arabicPeriod"/>
            </a:pPr>
            <a:r>
              <a:rPr lang="en-US" sz="1600" dirty="0">
                <a:solidFill>
                  <a:srgbClr val="002060"/>
                </a:solidFill>
                <a:latin typeface="Ink Free" panose="03080402000500000000" pitchFamily="66" charset="0"/>
              </a:rPr>
              <a:t>Census 2021: How has the population of Wales changed?</a:t>
            </a:r>
            <a:endParaRPr lang="en-GB" sz="1600" dirty="0">
              <a:solidFill>
                <a:srgbClr val="002060"/>
              </a:solidFill>
              <a:latin typeface="Ink Free" panose="03080402000500000000" pitchFamily="66" charset="0"/>
            </a:endParaRPr>
          </a:p>
          <a:p>
            <a:pPr marL="342900" indent="-342900">
              <a:lnSpc>
                <a:spcPct val="106000"/>
              </a:lnSpc>
              <a:buFont typeface="+mj-lt"/>
              <a:buAutoNum type="arabicPeriod"/>
            </a:pPr>
            <a:r>
              <a:rPr lang="en-US" sz="1600" dirty="0">
                <a:solidFill>
                  <a:srgbClr val="002060"/>
                </a:solidFill>
                <a:latin typeface="Ink Free" panose="03080402000500000000" pitchFamily="66" charset="0"/>
              </a:rPr>
              <a:t>Discussion: Was China correct to abolish the One Child Policy? </a:t>
            </a:r>
            <a:endParaRPr lang="en-GB" sz="1600" dirty="0">
              <a:solidFill>
                <a:srgbClr val="002060"/>
              </a:solidFill>
              <a:latin typeface="Ink Free" panose="03080402000500000000" pitchFamily="66" charset="0"/>
            </a:endParaRPr>
          </a:p>
        </p:txBody>
      </p:sp>
      <p:sp>
        <p:nvSpPr>
          <p:cNvPr id="655" name="TextBox 654">
            <a:extLst>
              <a:ext uri="{FF2B5EF4-FFF2-40B4-BE49-F238E27FC236}">
                <a16:creationId xmlns:a16="http://schemas.microsoft.com/office/drawing/2014/main" id="{02BAC200-20C9-5826-56A7-BCB9487544A4}"/>
              </a:ext>
            </a:extLst>
          </p:cNvPr>
          <p:cNvSpPr txBox="1"/>
          <p:nvPr/>
        </p:nvSpPr>
        <p:spPr>
          <a:xfrm>
            <a:off x="5024496" y="7653411"/>
            <a:ext cx="3348046" cy="1015663"/>
          </a:xfrm>
          <a:prstGeom prst="rect">
            <a:avLst/>
          </a:prstGeom>
          <a:noFill/>
        </p:spPr>
        <p:txBody>
          <a:bodyPr wrap="square" lIns="91440" tIns="45720" rIns="91440" bIns="45720" rtlCol="0" anchor="t">
            <a:spAutoFit/>
          </a:bodyPr>
          <a:lstStyle/>
          <a:p>
            <a:r>
              <a:rPr lang="en-GB" sz="1200" dirty="0"/>
              <a:t> </a:t>
            </a:r>
          </a:p>
          <a:p>
            <a:r>
              <a:rPr lang="en-US" sz="1200" dirty="0">
                <a:solidFill>
                  <a:srgbClr val="002060"/>
                </a:solidFill>
                <a:latin typeface="Ink Free" panose="03080402000500000000" pitchFamily="66" charset="0"/>
                <a:ea typeface="Calibri"/>
                <a:cs typeface="Calibri"/>
              </a:rPr>
              <a:t>Round numbers to significant figures.</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Accurately draw a line graph and interpret population pyramids. Calculate the estimated mean, median and range.</a:t>
            </a:r>
            <a:endParaRPr lang="en-GB" sz="1200" dirty="0">
              <a:solidFill>
                <a:srgbClr val="002060"/>
              </a:solidFill>
              <a:latin typeface="Ink Free" panose="03080402000500000000" pitchFamily="66" charset="0"/>
              <a:ea typeface="Calibri"/>
              <a:cs typeface="Calibri"/>
            </a:endParaRPr>
          </a:p>
        </p:txBody>
      </p:sp>
      <p:sp>
        <p:nvSpPr>
          <p:cNvPr id="656" name="TextBox 655">
            <a:extLst>
              <a:ext uri="{FF2B5EF4-FFF2-40B4-BE49-F238E27FC236}">
                <a16:creationId xmlns:a16="http://schemas.microsoft.com/office/drawing/2014/main" id="{CE2E44CF-FB09-52F2-D893-34D6FC8C0201}"/>
              </a:ext>
            </a:extLst>
          </p:cNvPr>
          <p:cNvSpPr txBox="1"/>
          <p:nvPr/>
        </p:nvSpPr>
        <p:spPr>
          <a:xfrm>
            <a:off x="5061213" y="6957350"/>
            <a:ext cx="3059419" cy="830997"/>
          </a:xfrm>
          <a:prstGeom prst="rect">
            <a:avLst/>
          </a:prstGeom>
          <a:noFill/>
        </p:spPr>
        <p:txBody>
          <a:bodyPr wrap="square" lIns="91440" tIns="45720" rIns="91440" bIns="45720" rtlCol="0" anchor="t">
            <a:spAutoFit/>
          </a:bodyPr>
          <a:lstStyle/>
          <a:p>
            <a:r>
              <a:rPr lang="en-GB" sz="1200" dirty="0"/>
              <a:t> </a:t>
            </a:r>
          </a:p>
          <a:p>
            <a:r>
              <a:rPr lang="en-US" sz="1200" dirty="0">
                <a:solidFill>
                  <a:srgbClr val="002060"/>
                </a:solidFill>
                <a:latin typeface="Ink Free" panose="03080402000500000000" pitchFamily="66" charset="0"/>
                <a:ea typeface="Calibri"/>
                <a:cs typeface="Calibri"/>
              </a:rPr>
              <a:t>Use Standard English appropriately to </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present a point of view. </a:t>
            </a:r>
            <a:r>
              <a:rPr lang="en-US" sz="1200" dirty="0" err="1">
                <a:solidFill>
                  <a:srgbClr val="002060"/>
                </a:solidFill>
                <a:latin typeface="Ink Free" panose="03080402000500000000" pitchFamily="66" charset="0"/>
                <a:ea typeface="Calibri"/>
                <a:cs typeface="Calibri"/>
              </a:rPr>
              <a:t>Organise</a:t>
            </a:r>
            <a:r>
              <a:rPr lang="en-US" sz="1200" dirty="0">
                <a:solidFill>
                  <a:srgbClr val="002060"/>
                </a:solidFill>
                <a:latin typeface="Ink Free" panose="03080402000500000000" pitchFamily="66" charset="0"/>
                <a:ea typeface="Calibri"/>
                <a:cs typeface="Calibri"/>
              </a:rPr>
              <a:t> talk in a detailed and accurate manner</a:t>
            </a:r>
            <a:endParaRPr lang="en-GB" sz="1200" dirty="0">
              <a:solidFill>
                <a:srgbClr val="002060"/>
              </a:solidFill>
              <a:latin typeface="Ink Free" panose="03080402000500000000" pitchFamily="66" charset="0"/>
              <a:ea typeface="Calibri"/>
              <a:cs typeface="Calibri"/>
            </a:endParaRPr>
          </a:p>
        </p:txBody>
      </p:sp>
      <p:sp>
        <p:nvSpPr>
          <p:cNvPr id="658" name="TextBox 657">
            <a:extLst>
              <a:ext uri="{FF2B5EF4-FFF2-40B4-BE49-F238E27FC236}">
                <a16:creationId xmlns:a16="http://schemas.microsoft.com/office/drawing/2014/main" id="{BD37F57E-3155-8D84-B062-69F7A1A4DC65}"/>
              </a:ext>
            </a:extLst>
          </p:cNvPr>
          <p:cNvSpPr txBox="1"/>
          <p:nvPr/>
        </p:nvSpPr>
        <p:spPr>
          <a:xfrm>
            <a:off x="5057761" y="8808391"/>
            <a:ext cx="3127265" cy="461665"/>
          </a:xfrm>
          <a:prstGeom prst="rect">
            <a:avLst/>
          </a:prstGeom>
          <a:noFill/>
        </p:spPr>
        <p:txBody>
          <a:bodyPr wrap="square" lIns="91440" tIns="45720" rIns="91440" bIns="45720" rtlCol="0" anchor="t">
            <a:spAutoFit/>
          </a:bodyPr>
          <a:lstStyle/>
          <a:p>
            <a:r>
              <a:rPr lang="en-GB" sz="1200" dirty="0">
                <a:solidFill>
                  <a:srgbClr val="002060"/>
                </a:solidFill>
                <a:latin typeface="Ink Free" panose="03080402000500000000" pitchFamily="66" charset="0"/>
              </a:rPr>
              <a:t>To understand factors that affect birth and death rates, life expectancy.</a:t>
            </a:r>
            <a:endParaRPr lang="en-GB" sz="1200" dirty="0">
              <a:solidFill>
                <a:srgbClr val="002060"/>
              </a:solidFill>
              <a:latin typeface="Ink Free" panose="03080402000500000000" pitchFamily="66" charset="0"/>
              <a:ea typeface="Calibri"/>
              <a:cs typeface="Calibri"/>
            </a:endParaRPr>
          </a:p>
        </p:txBody>
      </p:sp>
      <p:graphicFrame>
        <p:nvGraphicFramePr>
          <p:cNvPr id="31" name="Diagram 30">
            <a:extLst>
              <a:ext uri="{FF2B5EF4-FFF2-40B4-BE49-F238E27FC236}">
                <a16:creationId xmlns:a16="http://schemas.microsoft.com/office/drawing/2014/main" id="{ABABA638-FD9B-4816-878A-E669DF61B98A}"/>
              </a:ext>
            </a:extLst>
          </p:cNvPr>
          <p:cNvGraphicFramePr/>
          <p:nvPr>
            <p:extLst>
              <p:ext uri="{D42A27DB-BD31-4B8C-83A1-F6EECF244321}">
                <p14:modId xmlns:p14="http://schemas.microsoft.com/office/powerpoint/2010/main" val="3813287545"/>
              </p:ext>
            </p:extLst>
          </p:nvPr>
        </p:nvGraphicFramePr>
        <p:xfrm>
          <a:off x="8002803" y="477171"/>
          <a:ext cx="4659861" cy="6828502"/>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Tree>
    <p:extLst>
      <p:ext uri="{BB962C8B-B14F-4D97-AF65-F5344CB8AC3E}">
        <p14:creationId xmlns:p14="http://schemas.microsoft.com/office/powerpoint/2010/main" val="3260070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304C6C9-6A60-4ABD-9D73-B6E3DF440077}"/>
              </a:ext>
            </a:extLst>
          </p:cNvPr>
          <p:cNvSpPr txBox="1"/>
          <p:nvPr/>
        </p:nvSpPr>
        <p:spPr>
          <a:xfrm>
            <a:off x="1405720" y="231681"/>
            <a:ext cx="6476828" cy="861774"/>
          </a:xfrm>
          <a:prstGeom prst="rect">
            <a:avLst/>
          </a:prstGeom>
          <a:noFill/>
        </p:spPr>
        <p:txBody>
          <a:bodyPr wrap="square" lIns="91440" tIns="45720" rIns="91440" bIns="45720" rtlCol="0" anchor="t">
            <a:spAutoFit/>
          </a:bodyPr>
          <a:lstStyle/>
          <a:p>
            <a:r>
              <a:rPr lang="en-GB" sz="1600" b="1" dirty="0">
                <a:solidFill>
                  <a:srgbClr val="002060"/>
                </a:solidFill>
                <a:latin typeface="Ink Free"/>
              </a:rPr>
              <a:t>Subject: Geography</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Topic: Ecosystems</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Key Question: </a:t>
            </a:r>
            <a:r>
              <a:rPr lang="es-ES" sz="1600" b="1" dirty="0">
                <a:solidFill>
                  <a:srgbClr val="002060"/>
                </a:solidFill>
                <a:latin typeface="Ink Free"/>
              </a:rPr>
              <a:t> </a:t>
            </a:r>
            <a:r>
              <a:rPr lang="en-GB" sz="1600" b="1" dirty="0">
                <a:solidFill>
                  <a:srgbClr val="002060"/>
                </a:solidFill>
                <a:latin typeface="Ink Free"/>
              </a:rPr>
              <a:t>How do people affect Ecosystems?</a:t>
            </a:r>
          </a:p>
        </p:txBody>
      </p:sp>
      <p:sp>
        <p:nvSpPr>
          <p:cNvPr id="10" name="TextBox 9">
            <a:extLst>
              <a:ext uri="{FF2B5EF4-FFF2-40B4-BE49-F238E27FC236}">
                <a16:creationId xmlns:a16="http://schemas.microsoft.com/office/drawing/2014/main" id="{5F219E5C-58C7-4F2F-A031-1B2EBCE5B9ED}"/>
              </a:ext>
            </a:extLst>
          </p:cNvPr>
          <p:cNvSpPr txBox="1"/>
          <p:nvPr/>
        </p:nvSpPr>
        <p:spPr>
          <a:xfrm>
            <a:off x="78584" y="1230022"/>
            <a:ext cx="7482913" cy="1969770"/>
          </a:xfrm>
          <a:prstGeom prst="rect">
            <a:avLst/>
          </a:prstGeom>
          <a:noFill/>
          <a:ln w="28575">
            <a:solidFill>
              <a:schemeClr val="accent1"/>
            </a:solidFill>
          </a:ln>
        </p:spPr>
        <p:txBody>
          <a:bodyPr wrap="square" lIns="91440" tIns="45720" rIns="91440" bIns="45720" rtlCol="0" anchor="t">
            <a:spAutoFit/>
          </a:bodyPr>
          <a:lstStyle/>
          <a:p>
            <a:r>
              <a:rPr lang="en-GB" sz="1200" b="1" dirty="0">
                <a:solidFill>
                  <a:srgbClr val="002060"/>
                </a:solidFill>
                <a:latin typeface="Ink Free" panose="03080402000500000000" pitchFamily="66" charset="0"/>
              </a:rPr>
              <a:t>Overview</a:t>
            </a:r>
            <a:r>
              <a:rPr lang="en-GB" sz="1200" dirty="0">
                <a:solidFill>
                  <a:srgbClr val="002060"/>
                </a:solidFill>
                <a:latin typeface="Ink Free" panose="03080402000500000000" pitchFamily="66" charset="0"/>
              </a:rPr>
              <a:t>: In this unit students will learn about the different characteristics of biomes around the world. They will be able to use latitude, solar energy and the nutrient cycle to locate the world’s largest biomes. Students will be able to describe how the rainforest works and how and why plants and animals have adapted to life in the different layers of the rainforest. They will also be able to write a informative diary about living in the rainforest. Students will be able to identify the main cause of deforestation and give reasons for the increasing concern about the use of palm oil. A visit to Chester Zoo will help students form an argument in favour or against the use of sustainable palm oil in everyday product and decide whether Wales should be a sustainable palm oil country.</a:t>
            </a:r>
            <a:endParaRPr lang="en-GB" sz="1200" dirty="0"/>
          </a:p>
          <a:p>
            <a:endParaRPr lang="en-GB" sz="1200" dirty="0"/>
          </a:p>
          <a:p>
            <a:r>
              <a:rPr lang="en-GB" sz="1400" b="1" dirty="0">
                <a:solidFill>
                  <a:schemeClr val="bg1"/>
                </a:solidFill>
              </a:rPr>
              <a:t>Lesson objectives</a:t>
            </a:r>
            <a:endParaRPr lang="en-GB" sz="1400" b="1" dirty="0">
              <a:solidFill>
                <a:schemeClr val="bg1"/>
              </a:solidFill>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8403785" y="7935172"/>
            <a:ext cx="4718304" cy="307777"/>
          </a:xfrm>
          <a:prstGeom prst="rect">
            <a:avLst/>
          </a:prstGeom>
          <a:noFill/>
        </p:spPr>
        <p:txBody>
          <a:bodyPr wrap="square" rtlCol="0">
            <a:spAutoFit/>
          </a:bodyPr>
          <a:lstStyle/>
          <a:p>
            <a:pPr algn="ctr"/>
            <a:r>
              <a:rPr lang="en-GB" sz="1400" b="1" dirty="0">
                <a:solidFill>
                  <a:srgbClr val="002060"/>
                </a:solidFill>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78584" y="8523104"/>
            <a:ext cx="3843528" cy="938719"/>
          </a:xfrm>
          <a:prstGeom prst="rect">
            <a:avLst/>
          </a:prstGeom>
          <a:noFill/>
          <a:ln w="28575">
            <a:solidFill>
              <a:schemeClr val="accent1"/>
            </a:solidFill>
          </a:ln>
        </p:spPr>
        <p:txBody>
          <a:bodyPr wrap="square" lIns="91440" tIns="45720" rIns="91440" bIns="45720" rtlCol="0" anchor="t">
            <a:spAutoFit/>
          </a:bodyPr>
          <a:lstStyle/>
          <a:p>
            <a:r>
              <a:rPr lang="en-GB" sz="1400" b="1" dirty="0">
                <a:solidFill>
                  <a:srgbClr val="002060"/>
                </a:solidFill>
                <a:latin typeface="Ink Free" panose="03080402000500000000" pitchFamily="66" charset="0"/>
              </a:rPr>
              <a:t>Universal Experience</a:t>
            </a:r>
          </a:p>
          <a:p>
            <a:endParaRPr lang="en-GB" sz="500" b="1" dirty="0">
              <a:latin typeface="Ink Free" panose="03080402000500000000" pitchFamily="66" charset="0"/>
            </a:endParaRPr>
          </a:p>
          <a:p>
            <a:r>
              <a:rPr lang="en-GB" sz="1200" dirty="0">
                <a:solidFill>
                  <a:srgbClr val="002060"/>
                </a:solidFill>
                <a:latin typeface="Ink Free" panose="03080402000500000000" pitchFamily="66" charset="0"/>
              </a:rPr>
              <a:t>Students will have the opportunity to visit Chester Zoo and take part in a workshop about the Zoo’s role in the promotion of sustainable palm oil.</a:t>
            </a:r>
          </a:p>
        </p:txBody>
      </p:sp>
      <p:sp>
        <p:nvSpPr>
          <p:cNvPr id="16" name="TextBox 15">
            <a:extLst>
              <a:ext uri="{FF2B5EF4-FFF2-40B4-BE49-F238E27FC236}">
                <a16:creationId xmlns:a16="http://schemas.microsoft.com/office/drawing/2014/main" id="{958F7D37-7D4A-4B04-9C63-2CCF2BEF98D0}"/>
              </a:ext>
            </a:extLst>
          </p:cNvPr>
          <p:cNvSpPr txBox="1"/>
          <p:nvPr/>
        </p:nvSpPr>
        <p:spPr>
          <a:xfrm>
            <a:off x="93641" y="7023774"/>
            <a:ext cx="3836768" cy="1415772"/>
          </a:xfrm>
          <a:prstGeom prst="rect">
            <a:avLst/>
          </a:prstGeom>
          <a:noFill/>
          <a:ln w="28575">
            <a:solidFill>
              <a:schemeClr val="accent1"/>
            </a:solidFill>
          </a:ln>
        </p:spPr>
        <p:txBody>
          <a:bodyPr wrap="square" lIns="91440" tIns="45720" rIns="91440" bIns="45720" rtlCol="0" anchor="t">
            <a:spAutoFit/>
          </a:bodyPr>
          <a:lstStyle/>
          <a:p>
            <a:r>
              <a:rPr lang="en-GB" sz="1600" b="1" dirty="0">
                <a:solidFill>
                  <a:srgbClr val="002060"/>
                </a:solidFill>
                <a:latin typeface="Ink Free" panose="03080402000500000000" pitchFamily="66" charset="0"/>
              </a:rPr>
              <a:t>Key Words</a:t>
            </a:r>
          </a:p>
          <a:p>
            <a:r>
              <a:rPr lang="en-US" sz="1400" dirty="0">
                <a:solidFill>
                  <a:srgbClr val="002060"/>
                </a:solidFill>
                <a:latin typeface="Ink Free" panose="03080402000500000000" pitchFamily="66" charset="0"/>
              </a:rPr>
              <a:t>Biome – flora, fauna, nutrient cycle, producer, consumer, decomposer</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Value – produce, regulation, service</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Sustainable – economic, social, environmental</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Management – stakeholders, indigenous</a:t>
            </a:r>
            <a:endParaRPr lang="en-GB" sz="1400" dirty="0">
              <a:solidFill>
                <a:srgbClr val="002060"/>
              </a:solidFill>
              <a:latin typeface="Ink Free" panose="03080402000500000000" pitchFamily="66" charset="0"/>
            </a:endParaRP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ext uri="{D42A27DB-BD31-4B8C-83A1-F6EECF244321}">
                <p14:modId xmlns:p14="http://schemas.microsoft.com/office/powerpoint/2010/main" val="3850283113"/>
              </p:ext>
            </p:extLst>
          </p:nvPr>
        </p:nvGraphicFramePr>
        <p:xfrm>
          <a:off x="3948421" y="7052429"/>
          <a:ext cx="4147602" cy="23308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ext uri="{D42A27DB-BD31-4B8C-83A1-F6EECF244321}">
                <p14:modId xmlns:p14="http://schemas.microsoft.com/office/powerpoint/2010/main" val="3037943322"/>
              </p:ext>
            </p:extLst>
          </p:nvPr>
        </p:nvGraphicFramePr>
        <p:xfrm>
          <a:off x="78583" y="2726822"/>
          <a:ext cx="7482914" cy="4252917"/>
        </p:xfrm>
        <a:graphic>
          <a:graphicData uri="http://schemas.openxmlformats.org/drawingml/2006/table">
            <a:tbl>
              <a:tblPr firstRow="1" bandRow="1">
                <a:tableStyleId>{5C22544A-7EE6-4342-B048-85BDC9FD1C3A}</a:tableStyleId>
              </a:tblPr>
              <a:tblGrid>
                <a:gridCol w="2329766">
                  <a:extLst>
                    <a:ext uri="{9D8B030D-6E8A-4147-A177-3AD203B41FA5}">
                      <a16:colId xmlns:a16="http://schemas.microsoft.com/office/drawing/2014/main" val="1008402731"/>
                    </a:ext>
                  </a:extLst>
                </a:gridCol>
                <a:gridCol w="5153148">
                  <a:extLst>
                    <a:ext uri="{9D8B030D-6E8A-4147-A177-3AD203B41FA5}">
                      <a16:colId xmlns:a16="http://schemas.microsoft.com/office/drawing/2014/main" val="3928792102"/>
                    </a:ext>
                  </a:extLst>
                </a:gridCol>
              </a:tblGrid>
              <a:tr h="295778">
                <a:tc gridSpan="2">
                  <a:txBody>
                    <a:bodyPr/>
                    <a:lstStyle/>
                    <a:p>
                      <a:r>
                        <a:rPr lang="en-GB" dirty="0">
                          <a:latin typeface="Ink Free" panose="03080402000500000000" pitchFamily="66" charset="0"/>
                        </a:rPr>
                        <a:t>Content</a:t>
                      </a:r>
                    </a:p>
                  </a:txBody>
                  <a:tcPr>
                    <a:solidFill>
                      <a:schemeClr val="accent1">
                        <a:lumMod val="75000"/>
                      </a:schemeClr>
                    </a:solidFill>
                  </a:tcPr>
                </a:tc>
                <a:tc hMerge="1">
                  <a:txBody>
                    <a:bodyPr/>
                    <a:lstStyle/>
                    <a:p>
                      <a:endParaRPr lang="en-GB" dirty="0"/>
                    </a:p>
                  </a:txBody>
                  <a:tcPr/>
                </a:tc>
                <a:extLst>
                  <a:ext uri="{0D108BD9-81ED-4DB2-BD59-A6C34878D82A}">
                    <a16:rowId xmlns:a16="http://schemas.microsoft.com/office/drawing/2014/main" val="1656761556"/>
                  </a:ext>
                </a:extLst>
              </a:tr>
              <a:tr h="446829">
                <a:tc>
                  <a:txBody>
                    <a:bodyPr/>
                    <a:lstStyle/>
                    <a:p>
                      <a:pPr lvl="0">
                        <a:buNone/>
                      </a:pPr>
                      <a:r>
                        <a:rPr lang="en-US" sz="1100" b="0" i="0" u="none" strike="noStrike" kern="1200" dirty="0">
                          <a:solidFill>
                            <a:srgbClr val="000000"/>
                          </a:solidFill>
                          <a:latin typeface="Ink Free"/>
                          <a:ea typeface="+mn-ea"/>
                          <a:cs typeface="+mn-cs"/>
                        </a:rPr>
                        <a:t>What is an ecosystem?</a:t>
                      </a:r>
                    </a:p>
                  </a:txBody>
                  <a:tcPr>
                    <a:solidFill>
                      <a:schemeClr val="accent1">
                        <a:lumMod val="40000"/>
                        <a:lumOff val="60000"/>
                      </a:schemeClr>
                    </a:solidFill>
                  </a:tcPr>
                </a:tc>
                <a:tc>
                  <a:txBody>
                    <a:bodyPr/>
                    <a:lstStyle/>
                    <a:p>
                      <a:pPr lvl="0" algn="l"/>
                      <a:r>
                        <a:rPr lang="en-GB" sz="1200" dirty="0">
                          <a:solidFill>
                            <a:srgbClr val="002060"/>
                          </a:solidFill>
                          <a:latin typeface="Ink Free" panose="03080402000500000000" pitchFamily="66" charset="0"/>
                        </a:rPr>
                        <a:t>I can identify producers, consumers and decomposers</a:t>
                      </a:r>
                    </a:p>
                    <a:p>
                      <a:pPr lvl="0" algn="l">
                        <a:buNone/>
                      </a:pPr>
                      <a:r>
                        <a:rPr lang="en-GB" sz="1200" dirty="0">
                          <a:solidFill>
                            <a:srgbClr val="002060"/>
                          </a:solidFill>
                          <a:latin typeface="Ink Free" panose="03080402000500000000" pitchFamily="66" charset="0"/>
                        </a:rPr>
                        <a:t>I can annotate diagrams</a:t>
                      </a:r>
                    </a:p>
                  </a:txBody>
                  <a:tcPr>
                    <a:solidFill>
                      <a:schemeClr val="accent1">
                        <a:lumMod val="20000"/>
                        <a:lumOff val="80000"/>
                      </a:schemeClr>
                    </a:solidFill>
                  </a:tcPr>
                </a:tc>
                <a:extLst>
                  <a:ext uri="{0D108BD9-81ED-4DB2-BD59-A6C34878D82A}">
                    <a16:rowId xmlns:a16="http://schemas.microsoft.com/office/drawing/2014/main" val="1798448332"/>
                  </a:ext>
                </a:extLst>
              </a:tr>
              <a:tr h="467990">
                <a:tc>
                  <a:txBody>
                    <a:bodyPr/>
                    <a:lstStyle/>
                    <a:p>
                      <a:pPr lvl="0">
                        <a:buNone/>
                      </a:pPr>
                      <a:r>
                        <a:rPr lang="en-GB" sz="1100" b="0" i="0" u="none" strike="noStrike" kern="1200" noProof="0" dirty="0">
                          <a:solidFill>
                            <a:srgbClr val="000000"/>
                          </a:solidFill>
                          <a:latin typeface="Ink Free"/>
                          <a:ea typeface="+mn-ea"/>
                          <a:cs typeface="+mn-cs"/>
                        </a:rPr>
                        <a:t>What are the characteristics of biomes?</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the climatic characteristics of ecosystems</a:t>
                      </a:r>
                    </a:p>
                    <a:p>
                      <a:pPr lvl="0" algn="l">
                        <a:buNone/>
                      </a:pPr>
                      <a:r>
                        <a:rPr lang="en-GB" sz="1200" dirty="0">
                          <a:solidFill>
                            <a:srgbClr val="002060"/>
                          </a:solidFill>
                          <a:latin typeface="Ink Free" panose="03080402000500000000" pitchFamily="66" charset="0"/>
                        </a:rPr>
                        <a:t>I can explain how the nutrient cycle works</a:t>
                      </a:r>
                    </a:p>
                  </a:txBody>
                  <a:tcPr>
                    <a:solidFill>
                      <a:schemeClr val="accent1">
                        <a:lumMod val="20000"/>
                        <a:lumOff val="80000"/>
                      </a:schemeClr>
                    </a:solidFill>
                  </a:tcPr>
                </a:tc>
                <a:extLst>
                  <a:ext uri="{0D108BD9-81ED-4DB2-BD59-A6C34878D82A}">
                    <a16:rowId xmlns:a16="http://schemas.microsoft.com/office/drawing/2014/main" val="2719558772"/>
                  </a:ext>
                </a:extLst>
              </a:tr>
              <a:tr h="446829">
                <a:tc>
                  <a:txBody>
                    <a:bodyPr/>
                    <a:lstStyle/>
                    <a:p>
                      <a:pPr lvl="0">
                        <a:buNone/>
                      </a:pPr>
                      <a:r>
                        <a:rPr lang="en-US" sz="1100" b="0" i="0" u="none" strike="noStrike" kern="1200" dirty="0">
                          <a:solidFill>
                            <a:srgbClr val="000000"/>
                          </a:solidFill>
                          <a:latin typeface="Ink Free"/>
                          <a:ea typeface="+mn-ea"/>
                          <a:cs typeface="+mn-cs"/>
                        </a:rPr>
                        <a:t>Where are the world’s biome located? </a:t>
                      </a:r>
                      <a:endParaRPr lang="en-GB" sz="1100" b="0" i="0" u="none" strike="noStrike" kern="1200" noProof="0" dirty="0">
                        <a:solidFill>
                          <a:srgbClr val="000000"/>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describe the location of four biomes</a:t>
                      </a:r>
                    </a:p>
                    <a:p>
                      <a:pPr lvl="0" algn="l">
                        <a:buNone/>
                      </a:pPr>
                      <a:r>
                        <a:rPr lang="en-GB" sz="1200" dirty="0">
                          <a:solidFill>
                            <a:srgbClr val="002060"/>
                          </a:solidFill>
                          <a:latin typeface="Ink Free" panose="03080402000500000000" pitchFamily="66" charset="0"/>
                        </a:rPr>
                        <a:t>I can explain the location of four biomes using latitude</a:t>
                      </a:r>
                    </a:p>
                  </a:txBody>
                  <a:tcPr>
                    <a:solidFill>
                      <a:schemeClr val="accent1">
                        <a:lumMod val="20000"/>
                        <a:lumOff val="80000"/>
                      </a:schemeClr>
                    </a:solidFill>
                  </a:tcPr>
                </a:tc>
                <a:extLst>
                  <a:ext uri="{0D108BD9-81ED-4DB2-BD59-A6C34878D82A}">
                    <a16:rowId xmlns:a16="http://schemas.microsoft.com/office/drawing/2014/main" val="809324157"/>
                  </a:ext>
                </a:extLst>
              </a:tr>
              <a:tr h="446829">
                <a:tc>
                  <a:txBody>
                    <a:bodyPr/>
                    <a:lstStyle/>
                    <a:p>
                      <a:pPr marL="0" lvl="0" algn="l" defTabSz="1280160" rtl="0" eaLnBrk="1" latinLnBrk="0" hangingPunct="1">
                        <a:buNone/>
                      </a:pPr>
                      <a:r>
                        <a:rPr lang="en-US" sz="1100" b="0" i="0" u="none" strike="noStrike" kern="1200" dirty="0">
                          <a:solidFill>
                            <a:schemeClr val="dk1"/>
                          </a:solidFill>
                          <a:latin typeface="Ink Free"/>
                          <a:ea typeface="+mn-ea"/>
                          <a:cs typeface="+mn-cs"/>
                        </a:rPr>
                        <a:t>What is the tropical rainforest like? </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draw the layers of the rainforest</a:t>
                      </a:r>
                    </a:p>
                    <a:p>
                      <a:pPr lvl="0" algn="l">
                        <a:buNone/>
                      </a:pPr>
                      <a:r>
                        <a:rPr lang="en-GB" sz="1200" dirty="0">
                          <a:solidFill>
                            <a:srgbClr val="002060"/>
                          </a:solidFill>
                          <a:latin typeface="Ink Free" panose="03080402000500000000" pitchFamily="66" charset="0"/>
                        </a:rPr>
                        <a:t>I can explain how plants and animals have adapted to life in the rainforest</a:t>
                      </a:r>
                    </a:p>
                  </a:txBody>
                  <a:tcPr>
                    <a:solidFill>
                      <a:schemeClr val="accent1">
                        <a:lumMod val="20000"/>
                        <a:lumOff val="80000"/>
                      </a:schemeClr>
                    </a:solidFill>
                  </a:tcPr>
                </a:tc>
                <a:extLst>
                  <a:ext uri="{0D108BD9-81ED-4DB2-BD59-A6C34878D82A}">
                    <a16:rowId xmlns:a16="http://schemas.microsoft.com/office/drawing/2014/main" val="1860905795"/>
                  </a:ext>
                </a:extLst>
              </a:tr>
              <a:tr h="543857">
                <a:tc>
                  <a:txBody>
                    <a:bodyPr/>
                    <a:lstStyle/>
                    <a:p>
                      <a:pPr marL="0" lvl="0" algn="l" defTabSz="1280160" rtl="0" eaLnBrk="1" latinLnBrk="0" hangingPunct="1">
                        <a:buNone/>
                      </a:pPr>
                      <a:r>
                        <a:rPr lang="en-US" sz="1100" b="0" i="0" u="none" strike="noStrike" kern="1200" dirty="0">
                          <a:solidFill>
                            <a:schemeClr val="dk1"/>
                          </a:solidFill>
                          <a:latin typeface="Ink Free"/>
                          <a:ea typeface="+mn-ea"/>
                          <a:cs typeface="+mn-cs"/>
                        </a:rPr>
                        <a:t>What is life like in the tropical rainforest? </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compare my life to that of a tribe in Brazil</a:t>
                      </a:r>
                    </a:p>
                    <a:p>
                      <a:pPr lvl="0" algn="l">
                        <a:buNone/>
                      </a:pPr>
                      <a:r>
                        <a:rPr lang="en-GB" sz="1200" dirty="0">
                          <a:solidFill>
                            <a:srgbClr val="002060"/>
                          </a:solidFill>
                          <a:latin typeface="Ink Free" panose="03080402000500000000" pitchFamily="66" charset="0"/>
                        </a:rPr>
                        <a:t>I can describe a day in the life of a tribe member</a:t>
                      </a:r>
                    </a:p>
                  </a:txBody>
                  <a:tcPr>
                    <a:solidFill>
                      <a:schemeClr val="accent1">
                        <a:lumMod val="20000"/>
                        <a:lumOff val="80000"/>
                      </a:schemeClr>
                    </a:solidFill>
                  </a:tcPr>
                </a:tc>
                <a:extLst>
                  <a:ext uri="{0D108BD9-81ED-4DB2-BD59-A6C34878D82A}">
                    <a16:rowId xmlns:a16="http://schemas.microsoft.com/office/drawing/2014/main" val="1519713273"/>
                  </a:ext>
                </a:extLst>
              </a:tr>
              <a:tr h="479582">
                <a:tc>
                  <a:txBody>
                    <a:bodyPr/>
                    <a:lstStyle/>
                    <a:p>
                      <a:pPr marL="0" lvl="0" algn="l" defTabSz="1280160" rtl="0" eaLnBrk="1" latinLnBrk="0" hangingPunct="1">
                        <a:buNone/>
                      </a:pPr>
                      <a:r>
                        <a:rPr lang="en-US" sz="1100" b="0" i="0" u="none" strike="noStrike" kern="1200" dirty="0">
                          <a:solidFill>
                            <a:schemeClr val="dk1"/>
                          </a:solidFill>
                          <a:latin typeface="Ink Free"/>
                          <a:ea typeface="+mn-ea"/>
                          <a:cs typeface="+mn-cs"/>
                        </a:rPr>
                        <a:t>How do we use tropical rainforest?</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causes of deforestation</a:t>
                      </a:r>
                      <a:endParaRPr lang="en-US" dirty="0">
                        <a:solidFill>
                          <a:srgbClr val="002060"/>
                        </a:solidFill>
                        <a:latin typeface="Ink Free" panose="03080402000500000000" pitchFamily="66" charset="0"/>
                      </a:endParaRPr>
                    </a:p>
                    <a:p>
                      <a:pPr lvl="0" algn="l">
                        <a:buNone/>
                      </a:pPr>
                      <a:r>
                        <a:rPr lang="en-GB" sz="1200" dirty="0">
                          <a:solidFill>
                            <a:srgbClr val="002060"/>
                          </a:solidFill>
                          <a:latin typeface="Ink Free" panose="03080402000500000000" pitchFamily="66" charset="0"/>
                        </a:rPr>
                        <a:t>I can explain the benefits and costs of palm oil</a:t>
                      </a:r>
                    </a:p>
                  </a:txBody>
                  <a:tcPr>
                    <a:solidFill>
                      <a:schemeClr val="accent1">
                        <a:lumMod val="20000"/>
                        <a:lumOff val="80000"/>
                      </a:schemeClr>
                    </a:solidFill>
                  </a:tcPr>
                </a:tc>
                <a:extLst>
                  <a:ext uri="{0D108BD9-81ED-4DB2-BD59-A6C34878D82A}">
                    <a16:rowId xmlns:a16="http://schemas.microsoft.com/office/drawing/2014/main" val="2268160746"/>
                  </a:ext>
                </a:extLst>
              </a:tr>
              <a:tr h="446829">
                <a:tc>
                  <a:txBody>
                    <a:bodyPr/>
                    <a:lstStyle/>
                    <a:p>
                      <a:pPr marL="0" lvl="0" algn="l" defTabSz="1280160" rtl="0" eaLnBrk="1" latinLnBrk="0" hangingPunct="1">
                        <a:buNone/>
                      </a:pPr>
                      <a:r>
                        <a:rPr lang="en-US" sz="1100" b="0" i="0" u="none" strike="noStrike" kern="1200" dirty="0">
                          <a:solidFill>
                            <a:schemeClr val="dk1"/>
                          </a:solidFill>
                          <a:latin typeface="Ink Free"/>
                          <a:ea typeface="+mn-ea"/>
                          <a:cs typeface="+mn-cs"/>
                        </a:rPr>
                        <a:t>Should Wales become a sustainable palm oil country? </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why Chester is a palm oil free city</a:t>
                      </a:r>
                    </a:p>
                    <a:p>
                      <a:pPr lvl="0" algn="l">
                        <a:buNone/>
                      </a:pPr>
                      <a:r>
                        <a:rPr lang="en-GB" sz="1200" dirty="0">
                          <a:solidFill>
                            <a:srgbClr val="002060"/>
                          </a:solidFill>
                          <a:latin typeface="Ink Free" panose="03080402000500000000" pitchFamily="66" charset="0"/>
                        </a:rPr>
                        <a:t>I can make a decision about sustainable palm oil use in Wales</a:t>
                      </a:r>
                    </a:p>
                  </a:txBody>
                  <a:tcPr>
                    <a:solidFill>
                      <a:schemeClr val="accent1">
                        <a:lumMod val="20000"/>
                        <a:lumOff val="80000"/>
                      </a:schemeClr>
                    </a:solidFill>
                  </a:tcPr>
                </a:tc>
                <a:extLst>
                  <a:ext uri="{0D108BD9-81ED-4DB2-BD59-A6C34878D82A}">
                    <a16:rowId xmlns:a16="http://schemas.microsoft.com/office/drawing/2014/main" val="182193339"/>
                  </a:ext>
                </a:extLst>
              </a:tr>
              <a:tr h="446829">
                <a:tc>
                  <a:txBody>
                    <a:bodyPr/>
                    <a:lstStyle/>
                    <a:p>
                      <a:pPr lvl="0">
                        <a:buNone/>
                      </a:pPr>
                      <a:r>
                        <a:rPr lang="en-GB" sz="1100" b="0" i="0" u="none" strike="noStrike" noProof="0" dirty="0">
                          <a:latin typeface="Ink Free"/>
                        </a:rPr>
                        <a:t>Feedback</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know how to identify my mistakes and respond to feedback</a:t>
                      </a:r>
                    </a:p>
                    <a:p>
                      <a:pPr lvl="0" algn="l">
                        <a:buNone/>
                      </a:pPr>
                      <a:r>
                        <a:rPr lang="en-GB" sz="1200" dirty="0">
                          <a:solidFill>
                            <a:srgbClr val="002060"/>
                          </a:solidFill>
                          <a:latin typeface="Ink Free" panose="03080402000500000000" pitchFamily="66" charset="0"/>
                        </a:rPr>
                        <a:t>I can improve my work to show progress in my understanding</a:t>
                      </a:r>
                    </a:p>
                  </a:txBody>
                  <a:tcPr>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8"/>
          <a:stretch>
            <a:fillRect/>
          </a:stretch>
        </p:blipFill>
        <p:spPr>
          <a:xfrm>
            <a:off x="7587806" y="464831"/>
            <a:ext cx="381773" cy="6640425"/>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9"/>
          <a:stretch>
            <a:fillRect/>
          </a:stretch>
        </p:blipFill>
        <p:spPr>
          <a:xfrm>
            <a:off x="8618981" y="7819875"/>
            <a:ext cx="456407" cy="467381"/>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25468" y="31901"/>
            <a:ext cx="1327136" cy="1212913"/>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0"/>
            <a:stretch>
              <a:fillRect/>
            </a:stretch>
          </a:blipFill>
        </p:spPr>
      </p:sp>
      <p:sp>
        <p:nvSpPr>
          <p:cNvPr id="180" name="TextBox 179">
            <a:extLst>
              <a:ext uri="{FF2B5EF4-FFF2-40B4-BE49-F238E27FC236}">
                <a16:creationId xmlns:a16="http://schemas.microsoft.com/office/drawing/2014/main" id="{788FB824-0974-4899-1B3D-408216FA4311}"/>
              </a:ext>
            </a:extLst>
          </p:cNvPr>
          <p:cNvSpPr txBox="1"/>
          <p:nvPr/>
        </p:nvSpPr>
        <p:spPr>
          <a:xfrm>
            <a:off x="8535229" y="8353827"/>
            <a:ext cx="3897451" cy="1107996"/>
          </a:xfrm>
          <a:prstGeom prst="rect">
            <a:avLst/>
          </a:prstGeom>
          <a:noFill/>
          <a:ln w="28575">
            <a:solidFill>
              <a:schemeClr val="accent1"/>
            </a:solidFill>
          </a:ln>
        </p:spPr>
        <p:txBody>
          <a:bodyPr wrap="square" lIns="91440" tIns="45720" rIns="91440" bIns="45720" rtlCol="0" anchor="t">
            <a:spAutoFit/>
          </a:bodyPr>
          <a:lstStyle/>
          <a:p>
            <a:pPr marL="342900" indent="-342900">
              <a:buFont typeface="+mj-lt"/>
              <a:buAutoNum type="arabicPeriod"/>
            </a:pPr>
            <a:r>
              <a:rPr lang="en-US" sz="1800" dirty="0">
                <a:solidFill>
                  <a:srgbClr val="020E44"/>
                </a:solidFill>
                <a:effectLst/>
                <a:latin typeface="Malgun Gothic" panose="020B0503020000020004" pitchFamily="34" charset="-127"/>
                <a:ea typeface="Times New Roman" panose="02020603050405020304" pitchFamily="18" charset="0"/>
                <a:cs typeface="Times New Roman" panose="02020603050405020304" pitchFamily="18" charset="0"/>
              </a:rPr>
              <a:t>­</a:t>
            </a:r>
            <a:r>
              <a:rPr lang="en-US" sz="1600" dirty="0">
                <a:solidFill>
                  <a:srgbClr val="002060"/>
                </a:solidFill>
                <a:latin typeface="Ink Free" panose="03080402000500000000" pitchFamily="66" charset="0"/>
              </a:rPr>
              <a:t>Describe and explain the distribution of two global biomes. </a:t>
            </a:r>
            <a:endParaRPr lang="en-GB" sz="1600" dirty="0">
              <a:solidFill>
                <a:srgbClr val="002060"/>
              </a:solidFill>
              <a:latin typeface="Ink Free" panose="03080402000500000000" pitchFamily="66" charset="0"/>
            </a:endParaRPr>
          </a:p>
          <a:p>
            <a:pPr marL="342900" indent="-342900">
              <a:buFont typeface="+mj-lt"/>
              <a:buAutoNum type="arabicPeriod"/>
            </a:pPr>
            <a:r>
              <a:rPr lang="en-US" sz="1600" dirty="0">
                <a:solidFill>
                  <a:srgbClr val="002060"/>
                </a:solidFill>
                <a:latin typeface="Ink Free" panose="03080402000500000000" pitchFamily="66" charset="0"/>
              </a:rPr>
              <a:t>DME: Should Wales become a Sustainable Palm Oil Country?</a:t>
            </a:r>
            <a:endParaRPr lang="en-GB" sz="1600" dirty="0">
              <a:solidFill>
                <a:srgbClr val="002060"/>
              </a:solidFill>
              <a:latin typeface="Ink Free" panose="03080402000500000000" pitchFamily="66" charset="0"/>
            </a:endParaRPr>
          </a:p>
        </p:txBody>
      </p:sp>
      <p:sp>
        <p:nvSpPr>
          <p:cNvPr id="655" name="TextBox 654">
            <a:extLst>
              <a:ext uri="{FF2B5EF4-FFF2-40B4-BE49-F238E27FC236}">
                <a16:creationId xmlns:a16="http://schemas.microsoft.com/office/drawing/2014/main" id="{02BAC200-20C9-5826-56A7-BCB9487544A4}"/>
              </a:ext>
            </a:extLst>
          </p:cNvPr>
          <p:cNvSpPr txBox="1"/>
          <p:nvPr/>
        </p:nvSpPr>
        <p:spPr>
          <a:xfrm>
            <a:off x="5064007" y="7994365"/>
            <a:ext cx="3225683" cy="461665"/>
          </a:xfrm>
          <a:prstGeom prst="rect">
            <a:avLst/>
          </a:prstGeom>
          <a:noFill/>
        </p:spPr>
        <p:txBody>
          <a:bodyPr wrap="square" lIns="91440" tIns="45720" rIns="91440" bIns="45720" rtlCol="0" anchor="t">
            <a:spAutoFit/>
          </a:bodyPr>
          <a:lstStyle/>
          <a:p>
            <a:r>
              <a:rPr lang="en-GB" sz="1200" dirty="0"/>
              <a:t> </a:t>
            </a:r>
            <a:r>
              <a:rPr lang="en-GB" sz="1200" dirty="0">
                <a:solidFill>
                  <a:srgbClr val="002060"/>
                </a:solidFill>
                <a:latin typeface="Ink Free" panose="03080402000500000000" pitchFamily="66" charset="0"/>
                <a:ea typeface="Calibri"/>
                <a:cs typeface="Calibri"/>
              </a:rPr>
              <a:t>Use latitude to describe the location of world biomes.</a:t>
            </a:r>
            <a:endParaRPr lang="en-GB" sz="1200" dirty="0"/>
          </a:p>
        </p:txBody>
      </p:sp>
      <p:sp>
        <p:nvSpPr>
          <p:cNvPr id="656" name="TextBox 655">
            <a:extLst>
              <a:ext uri="{FF2B5EF4-FFF2-40B4-BE49-F238E27FC236}">
                <a16:creationId xmlns:a16="http://schemas.microsoft.com/office/drawing/2014/main" id="{CE2E44CF-FB09-52F2-D893-34D6FC8C0201}"/>
              </a:ext>
            </a:extLst>
          </p:cNvPr>
          <p:cNvSpPr txBox="1"/>
          <p:nvPr/>
        </p:nvSpPr>
        <p:spPr>
          <a:xfrm>
            <a:off x="5007077" y="6908049"/>
            <a:ext cx="2875471" cy="830997"/>
          </a:xfrm>
          <a:prstGeom prst="rect">
            <a:avLst/>
          </a:prstGeom>
          <a:noFill/>
        </p:spPr>
        <p:txBody>
          <a:bodyPr wrap="square" lIns="91440" tIns="45720" rIns="91440" bIns="45720" rtlCol="0" anchor="t">
            <a:spAutoFit/>
          </a:bodyPr>
          <a:lstStyle/>
          <a:p>
            <a:r>
              <a:rPr lang="en-GB" sz="1200" dirty="0"/>
              <a:t> </a:t>
            </a:r>
          </a:p>
          <a:p>
            <a:r>
              <a:rPr lang="en-US" sz="1200" dirty="0">
                <a:solidFill>
                  <a:srgbClr val="002060"/>
                </a:solidFill>
                <a:latin typeface="Ink Free" panose="03080402000500000000" pitchFamily="66" charset="0"/>
              </a:rPr>
              <a:t>Build upon the viewpoint of others by offering an evaluative comment upon what I have heard.</a:t>
            </a:r>
            <a:endParaRPr lang="en-GB" sz="1200" dirty="0">
              <a:solidFill>
                <a:srgbClr val="002060"/>
              </a:solidFill>
              <a:latin typeface="Ink Free" panose="03080402000500000000" pitchFamily="66" charset="0"/>
            </a:endParaRPr>
          </a:p>
        </p:txBody>
      </p:sp>
      <p:sp>
        <p:nvSpPr>
          <p:cNvPr id="658" name="TextBox 657">
            <a:extLst>
              <a:ext uri="{FF2B5EF4-FFF2-40B4-BE49-F238E27FC236}">
                <a16:creationId xmlns:a16="http://schemas.microsoft.com/office/drawing/2014/main" id="{BD37F57E-3155-8D84-B062-69F7A1A4DC65}"/>
              </a:ext>
            </a:extLst>
          </p:cNvPr>
          <p:cNvSpPr txBox="1"/>
          <p:nvPr/>
        </p:nvSpPr>
        <p:spPr>
          <a:xfrm>
            <a:off x="5064007" y="8761630"/>
            <a:ext cx="3127265" cy="461665"/>
          </a:xfrm>
          <a:prstGeom prst="rect">
            <a:avLst/>
          </a:prstGeom>
          <a:noFill/>
        </p:spPr>
        <p:txBody>
          <a:bodyPr wrap="square" lIns="91440" tIns="45720" rIns="91440" bIns="45720" rtlCol="0" anchor="t">
            <a:spAutoFit/>
          </a:bodyPr>
          <a:lstStyle/>
          <a:p>
            <a:r>
              <a:rPr lang="en-GB" sz="1200" dirty="0">
                <a:solidFill>
                  <a:srgbClr val="002060"/>
                </a:solidFill>
                <a:latin typeface="Ink Free" panose="03080402000500000000" pitchFamily="66" charset="0"/>
              </a:rPr>
              <a:t>To show empathy towards people who live in the tropical rainforest..</a:t>
            </a:r>
            <a:endParaRPr lang="en-GB" sz="1200" dirty="0">
              <a:solidFill>
                <a:srgbClr val="002060"/>
              </a:solidFill>
              <a:latin typeface="Ink Free" panose="03080402000500000000" pitchFamily="66" charset="0"/>
              <a:ea typeface="Calibri"/>
              <a:cs typeface="Calibri"/>
            </a:endParaRPr>
          </a:p>
        </p:txBody>
      </p:sp>
      <p:graphicFrame>
        <p:nvGraphicFramePr>
          <p:cNvPr id="31" name="Diagram 30">
            <a:extLst>
              <a:ext uri="{FF2B5EF4-FFF2-40B4-BE49-F238E27FC236}">
                <a16:creationId xmlns:a16="http://schemas.microsoft.com/office/drawing/2014/main" id="{ABABA638-FD9B-4816-878A-E669DF61B98A}"/>
              </a:ext>
            </a:extLst>
          </p:cNvPr>
          <p:cNvGraphicFramePr/>
          <p:nvPr>
            <p:extLst>
              <p:ext uri="{D42A27DB-BD31-4B8C-83A1-F6EECF244321}">
                <p14:modId xmlns:p14="http://schemas.microsoft.com/office/powerpoint/2010/main" val="3895941204"/>
              </p:ext>
            </p:extLst>
          </p:nvPr>
        </p:nvGraphicFramePr>
        <p:xfrm>
          <a:off x="8004372" y="190862"/>
          <a:ext cx="4659861" cy="7832350"/>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Tree>
    <p:extLst>
      <p:ext uri="{BB962C8B-B14F-4D97-AF65-F5344CB8AC3E}">
        <p14:creationId xmlns:p14="http://schemas.microsoft.com/office/powerpoint/2010/main" val="13943524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4642272-a132-4bf2-874a-c176713ef5d4" xsi:nil="true"/>
    <lcf76f155ced4ddcb4097134ff3c332f xmlns="5d7194bf-fa17-4d88-9ea8-e0ec8f97bf0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A3EE8B813A6F84E8F05A013DD43F95C" ma:contentTypeVersion="21" ma:contentTypeDescription="Create a new document." ma:contentTypeScope="" ma:versionID="725f044487a4b3129a838d69daeb9421">
  <xsd:schema xmlns:xsd="http://www.w3.org/2001/XMLSchema" xmlns:xs="http://www.w3.org/2001/XMLSchema" xmlns:p="http://schemas.microsoft.com/office/2006/metadata/properties" xmlns:ns2="5d7194bf-fa17-4d88-9ea8-e0ec8f97bf06" xmlns:ns3="14642272-a132-4bf2-874a-c176713ef5d4" targetNamespace="http://schemas.microsoft.com/office/2006/metadata/properties" ma:root="true" ma:fieldsID="f8bcc9e3a990e0a819dac3012ef9d691" ns2:_="" ns3:_="">
    <xsd:import namespace="5d7194bf-fa17-4d88-9ea8-e0ec8f97bf06"/>
    <xsd:import namespace="14642272-a132-4bf2-874a-c176713ef5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194bf-fa17-4d88-9ea8-e0ec8f97bf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4696d75-24b1-4859-9f6f-03025e9ba5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642272-a132-4bf2-874a-c176713ef5d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193d65-aeb0-4fa9-ab65-5bf235a4a751}" ma:internalName="TaxCatchAll" ma:showField="CatchAllData" ma:web="14642272-a132-4bf2-874a-c176713ef5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BCB431D-F2D2-4DD8-876D-645AB0F29427}">
  <ds:schemaRefs>
    <ds:schemaRef ds:uri="3e788aab-64a1-4db2-bcbf-960f32c298fe"/>
    <ds:schemaRef ds:uri="http://schemas.microsoft.com/office/2006/documentManagement/types"/>
    <ds:schemaRef ds:uri="http://purl.org/dc/elements/1.1/"/>
    <ds:schemaRef ds:uri="http://schemas.openxmlformats.org/package/2006/metadata/core-properties"/>
    <ds:schemaRef ds:uri="http://www.w3.org/XML/1998/namespace"/>
    <ds:schemaRef ds:uri="http://schemas.microsoft.com/office/2006/metadata/properties"/>
    <ds:schemaRef ds:uri="http://purl.org/dc/dcmitype/"/>
    <ds:schemaRef ds:uri="http://purl.org/dc/terms/"/>
    <ds:schemaRef ds:uri="http://schemas.microsoft.com/office/infopath/2007/PartnerControls"/>
    <ds:schemaRef ds:uri="e9d55c5a-2c48-4719-99c3-9cb92a67ab9d"/>
  </ds:schemaRefs>
</ds:datastoreItem>
</file>

<file path=customXml/itemProps2.xml><?xml version="1.0" encoding="utf-8"?>
<ds:datastoreItem xmlns:ds="http://schemas.openxmlformats.org/officeDocument/2006/customXml" ds:itemID="{C7D45CBC-5493-42CE-85C5-61F75F6BC348}"/>
</file>

<file path=customXml/itemProps3.xml><?xml version="1.0" encoding="utf-8"?>
<ds:datastoreItem xmlns:ds="http://schemas.openxmlformats.org/officeDocument/2006/customXml" ds:itemID="{B2AE43E8-4A0F-4288-85B8-AC5984B2AED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1467</TotalTime>
  <Words>3152</Words>
  <Application>Microsoft Office PowerPoint</Application>
  <PresentationFormat>A3 Paper (297x420 mm)</PresentationFormat>
  <Paragraphs>401</Paragraphs>
  <Slides>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Malgun Gothic</vt:lpstr>
      <vt:lpstr>Arial</vt:lpstr>
      <vt:lpstr>Calibri</vt:lpstr>
      <vt:lpstr>Calibri Light</vt:lpstr>
      <vt:lpstr>Ink Free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Andrea Osborn</dc:creator>
  <cp:lastModifiedBy>Cari Edwards</cp:lastModifiedBy>
  <cp:revision>449</cp:revision>
  <cp:lastPrinted>2025-09-18T12:11:43Z</cp:lastPrinted>
  <dcterms:created xsi:type="dcterms:W3CDTF">2023-03-03T10:50:45Z</dcterms:created>
  <dcterms:modified xsi:type="dcterms:W3CDTF">2025-09-25T10:10:07Z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0x0101004A3EE8B813A6F84E8F05A013DD43F95C</vt:lpwstr>
  </property>
  <property fmtid="{D5CDD505-2E9C-101B-9397-08002B2CF9AE}" pid="3" name="MediaServiceImageTags">
    <vt:lpwstr/>
  </property>
</Properties>
</file>