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sldIdLst>
    <p:sldId id="298" r:id="rId5"/>
    <p:sldId id="299" r:id="rId6"/>
    <p:sldId id="300" r:id="rId7"/>
    <p:sldId id="301" r:id="rId8"/>
    <p:sldId id="304" r:id="rId9"/>
    <p:sldId id="306" r:id="rId10"/>
    <p:sldId id="268" r:id="rId11"/>
    <p:sldId id="269" r:id="rId12"/>
    <p:sldId id="270" r:id="rId13"/>
    <p:sldId id="271" r:id="rId14"/>
  </p:sldIdLst>
  <p:sldSz cx="10693400" cy="7556500"/>
  <p:notesSz cx="9926638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D39212-B8C5-83D2-A4B1-8F3A8081794B}" v="6" dt="2025-09-10T14:42:21.37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6323" autoAdjust="0"/>
  </p:normalViewPr>
  <p:slideViewPr>
    <p:cSldViewPr>
      <p:cViewPr varScale="1">
        <p:scale>
          <a:sx n="103" d="100"/>
          <a:sy n="103" d="100"/>
        </p:scale>
        <p:origin x="116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ykes" userId="S::daniel.sykes@elfed-hs.flintshire.sch.uk::3fdb34db-dc05-4bbb-8e4f-08e1f37dcf44" providerId="AD" clId="Web-{8DD39212-B8C5-83D2-A4B1-8F3A8081794B}"/>
    <pc:docChg chg="mod modSld modMainMaster">
      <pc:chgData name="Daniel Sykes" userId="S::daniel.sykes@elfed-hs.flintshire.sch.uk::3fdb34db-dc05-4bbb-8e4f-08e1f37dcf44" providerId="AD" clId="Web-{8DD39212-B8C5-83D2-A4B1-8F3A8081794B}" dt="2025-09-10T14:42:21.377" v="5"/>
      <pc:docMkLst>
        <pc:docMk/>
      </pc:docMkLst>
      <pc:sldChg chg="delSp">
        <pc:chgData name="Daniel Sykes" userId="S::daniel.sykes@elfed-hs.flintshire.sch.uk::3fdb34db-dc05-4bbb-8e4f-08e1f37dcf44" providerId="AD" clId="Web-{8DD39212-B8C5-83D2-A4B1-8F3A8081794B}" dt="2025-09-10T14:42:17.798" v="2"/>
        <pc:sldMkLst>
          <pc:docMk/>
          <pc:sldMk cId="2827650540" sldId="268"/>
        </pc:sldMkLst>
        <pc:spChg chg="del">
          <ac:chgData name="Daniel Sykes" userId="S::daniel.sykes@elfed-hs.flintshire.sch.uk::3fdb34db-dc05-4bbb-8e4f-08e1f37dcf44" providerId="AD" clId="Web-{8DD39212-B8C5-83D2-A4B1-8F3A8081794B}" dt="2025-09-10T14:42:17.798" v="2"/>
          <ac:spMkLst>
            <pc:docMk/>
            <pc:sldMk cId="2827650540" sldId="268"/>
            <ac:spMk id="12" creationId="{84E554C0-0C57-46DC-B332-0EA2188A679D}"/>
          </ac:spMkLst>
        </pc:spChg>
      </pc:sldChg>
      <pc:sldChg chg="delSp">
        <pc:chgData name="Daniel Sykes" userId="S::daniel.sykes@elfed-hs.flintshire.sch.uk::3fdb34db-dc05-4bbb-8e4f-08e1f37dcf44" providerId="AD" clId="Web-{8DD39212-B8C5-83D2-A4B1-8F3A8081794B}" dt="2025-09-10T14:42:17.798" v="2"/>
        <pc:sldMkLst>
          <pc:docMk/>
          <pc:sldMk cId="138414544" sldId="269"/>
        </pc:sldMkLst>
        <pc:spChg chg="del">
          <ac:chgData name="Daniel Sykes" userId="S::daniel.sykes@elfed-hs.flintshire.sch.uk::3fdb34db-dc05-4bbb-8e4f-08e1f37dcf44" providerId="AD" clId="Web-{8DD39212-B8C5-83D2-A4B1-8F3A8081794B}" dt="2025-09-10T14:42:17.798" v="2"/>
          <ac:spMkLst>
            <pc:docMk/>
            <pc:sldMk cId="138414544" sldId="269"/>
            <ac:spMk id="12" creationId="{02B5854B-1FA6-4292-B3BE-7245BBB3C623}"/>
          </ac:spMkLst>
        </pc:spChg>
      </pc:sldChg>
      <pc:sldChg chg="delSp">
        <pc:chgData name="Daniel Sykes" userId="S::daniel.sykes@elfed-hs.flintshire.sch.uk::3fdb34db-dc05-4bbb-8e4f-08e1f37dcf44" providerId="AD" clId="Web-{8DD39212-B8C5-83D2-A4B1-8F3A8081794B}" dt="2025-09-10T14:42:17.798" v="2"/>
        <pc:sldMkLst>
          <pc:docMk/>
          <pc:sldMk cId="3344680362" sldId="270"/>
        </pc:sldMkLst>
        <pc:spChg chg="del">
          <ac:chgData name="Daniel Sykes" userId="S::daniel.sykes@elfed-hs.flintshire.sch.uk::3fdb34db-dc05-4bbb-8e4f-08e1f37dcf44" providerId="AD" clId="Web-{8DD39212-B8C5-83D2-A4B1-8F3A8081794B}" dt="2025-09-10T14:42:17.798" v="2"/>
          <ac:spMkLst>
            <pc:docMk/>
            <pc:sldMk cId="3344680362" sldId="270"/>
            <ac:spMk id="12" creationId="{0E03F2E9-D1FF-4F55-B42A-FC94798E7363}"/>
          </ac:spMkLst>
        </pc:spChg>
      </pc:sldChg>
      <pc:sldChg chg="delSp">
        <pc:chgData name="Daniel Sykes" userId="S::daniel.sykes@elfed-hs.flintshire.sch.uk::3fdb34db-dc05-4bbb-8e4f-08e1f37dcf44" providerId="AD" clId="Web-{8DD39212-B8C5-83D2-A4B1-8F3A8081794B}" dt="2025-09-10T14:42:17.798" v="2"/>
        <pc:sldMkLst>
          <pc:docMk/>
          <pc:sldMk cId="623397171" sldId="271"/>
        </pc:sldMkLst>
        <pc:spChg chg="del">
          <ac:chgData name="Daniel Sykes" userId="S::daniel.sykes@elfed-hs.flintshire.sch.uk::3fdb34db-dc05-4bbb-8e4f-08e1f37dcf44" providerId="AD" clId="Web-{8DD39212-B8C5-83D2-A4B1-8F3A8081794B}" dt="2025-09-10T14:42:17.798" v="2"/>
          <ac:spMkLst>
            <pc:docMk/>
            <pc:sldMk cId="623397171" sldId="271"/>
            <ac:spMk id="12" creationId="{96AC1A85-08EE-4DD6-ADD2-18B818C49619}"/>
          </ac:spMkLst>
        </pc:spChg>
      </pc:sldChg>
      <pc:sldChg chg="delSp">
        <pc:chgData name="Daniel Sykes" userId="S::daniel.sykes@elfed-hs.flintshire.sch.uk::3fdb34db-dc05-4bbb-8e4f-08e1f37dcf44" providerId="AD" clId="Web-{8DD39212-B8C5-83D2-A4B1-8F3A8081794B}" dt="2025-09-10T14:42:15.970" v="1"/>
        <pc:sldMkLst>
          <pc:docMk/>
          <pc:sldMk cId="172284610" sldId="298"/>
        </pc:sldMkLst>
        <pc:spChg chg="del">
          <ac:chgData name="Daniel Sykes" userId="S::daniel.sykes@elfed-hs.flintshire.sch.uk::3fdb34db-dc05-4bbb-8e4f-08e1f37dcf44" providerId="AD" clId="Web-{8DD39212-B8C5-83D2-A4B1-8F3A8081794B}" dt="2025-09-10T14:42:15.970" v="1"/>
          <ac:spMkLst>
            <pc:docMk/>
            <pc:sldMk cId="172284610" sldId="298"/>
            <ac:spMk id="2" creationId="{D776B62C-8BFE-499A-AFB8-6B7CBBFAB2BA}"/>
          </ac:spMkLst>
        </pc:spChg>
      </pc:sldChg>
      <pc:sldChg chg="delSp">
        <pc:chgData name="Daniel Sykes" userId="S::daniel.sykes@elfed-hs.flintshire.sch.uk::3fdb34db-dc05-4bbb-8e4f-08e1f37dcf44" providerId="AD" clId="Web-{8DD39212-B8C5-83D2-A4B1-8F3A8081794B}" dt="2025-09-10T14:42:17.798" v="2"/>
        <pc:sldMkLst>
          <pc:docMk/>
          <pc:sldMk cId="2463013780" sldId="299"/>
        </pc:sldMkLst>
        <pc:spChg chg="del">
          <ac:chgData name="Daniel Sykes" userId="S::daniel.sykes@elfed-hs.flintshire.sch.uk::3fdb34db-dc05-4bbb-8e4f-08e1f37dcf44" providerId="AD" clId="Web-{8DD39212-B8C5-83D2-A4B1-8F3A8081794B}" dt="2025-09-10T14:42:17.798" v="2"/>
          <ac:spMkLst>
            <pc:docMk/>
            <pc:sldMk cId="2463013780" sldId="299"/>
            <ac:spMk id="2" creationId="{D776B62C-8BFE-499A-AFB8-6B7CBBFAB2BA}"/>
          </ac:spMkLst>
        </pc:spChg>
      </pc:sldChg>
      <pc:sldChg chg="addSp delSp modSp">
        <pc:chgData name="Daniel Sykes" userId="S::daniel.sykes@elfed-hs.flintshire.sch.uk::3fdb34db-dc05-4bbb-8e4f-08e1f37dcf44" providerId="AD" clId="Web-{8DD39212-B8C5-83D2-A4B1-8F3A8081794B}" dt="2025-09-10T14:42:20.439" v="4"/>
        <pc:sldMkLst>
          <pc:docMk/>
          <pc:sldMk cId="2754062140" sldId="300"/>
        </pc:sldMkLst>
        <pc:spChg chg="del">
          <ac:chgData name="Daniel Sykes" userId="S::daniel.sykes@elfed-hs.flintshire.sch.uk::3fdb34db-dc05-4bbb-8e4f-08e1f37dcf44" providerId="AD" clId="Web-{8DD39212-B8C5-83D2-A4B1-8F3A8081794B}" dt="2025-09-10T14:42:17.798" v="2"/>
          <ac:spMkLst>
            <pc:docMk/>
            <pc:sldMk cId="2754062140" sldId="300"/>
            <ac:spMk id="2" creationId="{D776B62C-8BFE-499A-AFB8-6B7CBBFAB2BA}"/>
          </ac:spMkLst>
        </pc:spChg>
        <pc:spChg chg="add del mod">
          <ac:chgData name="Daniel Sykes" userId="S::daniel.sykes@elfed-hs.flintshire.sch.uk::3fdb34db-dc05-4bbb-8e4f-08e1f37dcf44" providerId="AD" clId="Web-{8DD39212-B8C5-83D2-A4B1-8F3A8081794B}" dt="2025-09-10T14:42:20.439" v="4"/>
          <ac:spMkLst>
            <pc:docMk/>
            <pc:sldMk cId="2754062140" sldId="300"/>
            <ac:spMk id="3" creationId="{014AC73F-1A4D-D5EE-FA5F-738C7D4B5402}"/>
          </ac:spMkLst>
        </pc:spChg>
      </pc:sldChg>
      <pc:sldChg chg="delSp">
        <pc:chgData name="Daniel Sykes" userId="S::daniel.sykes@elfed-hs.flintshire.sch.uk::3fdb34db-dc05-4bbb-8e4f-08e1f37dcf44" providerId="AD" clId="Web-{8DD39212-B8C5-83D2-A4B1-8F3A8081794B}" dt="2025-09-10T14:42:17.798" v="2"/>
        <pc:sldMkLst>
          <pc:docMk/>
          <pc:sldMk cId="62832750" sldId="301"/>
        </pc:sldMkLst>
        <pc:spChg chg="del">
          <ac:chgData name="Daniel Sykes" userId="S::daniel.sykes@elfed-hs.flintshire.sch.uk::3fdb34db-dc05-4bbb-8e4f-08e1f37dcf44" providerId="AD" clId="Web-{8DD39212-B8C5-83D2-A4B1-8F3A8081794B}" dt="2025-09-10T14:42:17.798" v="2"/>
          <ac:spMkLst>
            <pc:docMk/>
            <pc:sldMk cId="62832750" sldId="301"/>
            <ac:spMk id="2" creationId="{D776B62C-8BFE-499A-AFB8-6B7CBBFAB2BA}"/>
          </ac:spMkLst>
        </pc:spChg>
      </pc:sldChg>
      <pc:sldChg chg="delSp">
        <pc:chgData name="Daniel Sykes" userId="S::daniel.sykes@elfed-hs.flintshire.sch.uk::3fdb34db-dc05-4bbb-8e4f-08e1f37dcf44" providerId="AD" clId="Web-{8DD39212-B8C5-83D2-A4B1-8F3A8081794B}" dt="2025-09-10T14:42:17.798" v="2"/>
        <pc:sldMkLst>
          <pc:docMk/>
          <pc:sldMk cId="1678582824" sldId="304"/>
        </pc:sldMkLst>
        <pc:spChg chg="del">
          <ac:chgData name="Daniel Sykes" userId="S::daniel.sykes@elfed-hs.flintshire.sch.uk::3fdb34db-dc05-4bbb-8e4f-08e1f37dcf44" providerId="AD" clId="Web-{8DD39212-B8C5-83D2-A4B1-8F3A8081794B}" dt="2025-09-10T14:42:17.798" v="2"/>
          <ac:spMkLst>
            <pc:docMk/>
            <pc:sldMk cId="1678582824" sldId="304"/>
            <ac:spMk id="2" creationId="{CC986D69-0BE9-4781-ABD6-B9AAE6CDA488}"/>
          </ac:spMkLst>
        </pc:spChg>
      </pc:sldChg>
      <pc:sldChg chg="delSp">
        <pc:chgData name="Daniel Sykes" userId="S::daniel.sykes@elfed-hs.flintshire.sch.uk::3fdb34db-dc05-4bbb-8e4f-08e1f37dcf44" providerId="AD" clId="Web-{8DD39212-B8C5-83D2-A4B1-8F3A8081794B}" dt="2025-09-10T14:42:17.798" v="2"/>
        <pc:sldMkLst>
          <pc:docMk/>
          <pc:sldMk cId="268508294" sldId="306"/>
        </pc:sldMkLst>
        <pc:spChg chg="del">
          <ac:chgData name="Daniel Sykes" userId="S::daniel.sykes@elfed-hs.flintshire.sch.uk::3fdb34db-dc05-4bbb-8e4f-08e1f37dcf44" providerId="AD" clId="Web-{8DD39212-B8C5-83D2-A4B1-8F3A8081794B}" dt="2025-09-10T14:42:17.798" v="2"/>
          <ac:spMkLst>
            <pc:docMk/>
            <pc:sldMk cId="268508294" sldId="306"/>
            <ac:spMk id="2" creationId="{CC986D69-0BE9-4781-ABD6-B9AAE6CDA488}"/>
          </ac:spMkLst>
        </pc:spChg>
      </pc:sldChg>
      <pc:sldMasterChg chg="mod modSldLayout">
        <pc:chgData name="Daniel Sykes" userId="S::daniel.sykes@elfed-hs.flintshire.sch.uk::3fdb34db-dc05-4bbb-8e4f-08e1f37dcf44" providerId="AD" clId="Web-{8DD39212-B8C5-83D2-A4B1-8F3A8081794B}" dt="2025-09-10T14:42:21.377" v="5"/>
        <pc:sldMasterMkLst>
          <pc:docMk/>
          <pc:sldMasterMk cId="0" sldId="2147483648"/>
        </pc:sldMasterMkLst>
        <pc:sldLayoutChg chg="mod">
          <pc:chgData name="Daniel Sykes" userId="S::daniel.sykes@elfed-hs.flintshire.sch.uk::3fdb34db-dc05-4bbb-8e4f-08e1f37dcf44" providerId="AD" clId="Web-{8DD39212-B8C5-83D2-A4B1-8F3A8081794B}" dt="2025-09-10T14:42:21.377" v="5"/>
          <pc:sldLayoutMkLst>
            <pc:docMk/>
            <pc:sldMasterMk cId="0" sldId="2147483648"/>
            <pc:sldLayoutMk cId="0" sldId="2147483661"/>
          </pc:sldLayoutMkLst>
        </pc:sldLayoutChg>
        <pc:sldLayoutChg chg="mod">
          <pc:chgData name="Daniel Sykes" userId="S::daniel.sykes@elfed-hs.flintshire.sch.uk::3fdb34db-dc05-4bbb-8e4f-08e1f37dcf44" providerId="AD" clId="Web-{8DD39212-B8C5-83D2-A4B1-8F3A8081794B}" dt="2025-09-10T14:42:21.377" v="5"/>
          <pc:sldLayoutMkLst>
            <pc:docMk/>
            <pc:sldMasterMk cId="0" sldId="2147483648"/>
            <pc:sldLayoutMk cId="0" sldId="2147483662"/>
          </pc:sldLayoutMkLst>
        </pc:sldLayoutChg>
        <pc:sldLayoutChg chg="mod">
          <pc:chgData name="Daniel Sykes" userId="S::daniel.sykes@elfed-hs.flintshire.sch.uk::3fdb34db-dc05-4bbb-8e4f-08e1f37dcf44" providerId="AD" clId="Web-{8DD39212-B8C5-83D2-A4B1-8F3A8081794B}" dt="2025-09-10T14:42:21.377" v="5"/>
          <pc:sldLayoutMkLst>
            <pc:docMk/>
            <pc:sldMasterMk cId="0" sldId="2147483648"/>
            <pc:sldLayoutMk cId="0" sldId="2147483663"/>
          </pc:sldLayoutMkLst>
        </pc:sldLayoutChg>
        <pc:sldLayoutChg chg="mod">
          <pc:chgData name="Daniel Sykes" userId="S::daniel.sykes@elfed-hs.flintshire.sch.uk::3fdb34db-dc05-4bbb-8e4f-08e1f37dcf44" providerId="AD" clId="Web-{8DD39212-B8C5-83D2-A4B1-8F3A8081794B}" dt="2025-09-10T14:42:21.377" v="5"/>
          <pc:sldLayoutMkLst>
            <pc:docMk/>
            <pc:sldMasterMk cId="0" sldId="2147483648"/>
            <pc:sldLayoutMk cId="0" sldId="2147483664"/>
          </pc:sldLayoutMkLst>
        </pc:sldLayoutChg>
        <pc:sldLayoutChg chg="mod">
          <pc:chgData name="Daniel Sykes" userId="S::daniel.sykes@elfed-hs.flintshire.sch.uk::3fdb34db-dc05-4bbb-8e4f-08e1f37dcf44" providerId="AD" clId="Web-{8DD39212-B8C5-83D2-A4B1-8F3A8081794B}" dt="2025-09-10T14:42:21.377" v="5"/>
          <pc:sldLayoutMkLst>
            <pc:docMk/>
            <pc:sldMasterMk cId="0" sldId="2147483648"/>
            <pc:sldLayoutMk cId="0" sldId="214748366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99D1C-196A-4473-81C4-B63EF81AC52F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0100" y="849313"/>
            <a:ext cx="324643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535B7-78D3-459D-AEFE-7DFC989CBE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05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75A2F-6A1B-48CE-BC41-FDBE33E679E6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1FA8E-8F9A-40A4-A032-0DAA9BB504D5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57720-2BFC-4A0D-AB2A-854F4AB232DF}" type="datetime1">
              <a:rPr lang="en-US" smtClean="0"/>
              <a:t>9/10/2025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1C99D-B2E7-4D2D-B31A-027669E491B0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3ACE4-E9A1-4F26-A12D-D211BF1FB19E}" type="datetime1">
              <a:rPr lang="en-US" smtClean="0"/>
              <a:t>9/10/2025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0999" y="361950"/>
            <a:ext cx="910589" cy="9524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260"/>
            <a:ext cx="9624060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6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B61DD-7C21-4969-B3E4-54B730DCF867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02B4318-2F28-4B6A-8EB0-EF911AE34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02" y="1035050"/>
            <a:ext cx="10135395" cy="5798042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14A1BD37-982E-4753-AD79-2F262A6193A6}"/>
              </a:ext>
            </a:extLst>
          </p:cNvPr>
          <p:cNvGrpSpPr/>
          <p:nvPr/>
        </p:nvGrpSpPr>
        <p:grpSpPr>
          <a:xfrm>
            <a:off x="88900" y="117574"/>
            <a:ext cx="1219200" cy="1222276"/>
            <a:chOff x="88900" y="117574"/>
            <a:chExt cx="1219200" cy="122227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69FC1CA-7FA8-4A86-839C-7E75B7811F13}"/>
                </a:ext>
              </a:extLst>
            </p:cNvPr>
            <p:cNvSpPr/>
            <p:nvPr/>
          </p:nvSpPr>
          <p:spPr>
            <a:xfrm>
              <a:off x="88900" y="128139"/>
              <a:ext cx="1219200" cy="12117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CAACDA2-6B9E-4FF2-89B6-B2E8169E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7540" y="117574"/>
              <a:ext cx="978047" cy="10267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284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616873"/>
              </p:ext>
            </p:extLst>
          </p:nvPr>
        </p:nvGraphicFramePr>
        <p:xfrm>
          <a:off x="170892" y="2019538"/>
          <a:ext cx="6107954" cy="3648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3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3977">
                  <a:extLst>
                    <a:ext uri="{9D8B030D-6E8A-4147-A177-3AD203B41FA5}">
                      <a16:colId xmlns:a16="http://schemas.microsoft.com/office/drawing/2014/main" val="3922971457"/>
                    </a:ext>
                  </a:extLst>
                </a:gridCol>
              </a:tblGrid>
              <a:tr h="366395">
                <a:tc gridSpan="2"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21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Content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0D4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▪Calculating with negative numbers;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▪Estimate powers and roots of any positive integer;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▪Calculating with powers and roots;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▪Surds;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▪Product of prime factors and use this to find the HCF and LCM;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▪Negative indices;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▪Rounding to decimal places and significant figures;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▪Fractional indices;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▪Order of operations;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▪Estimating calculations;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▪Using a calculator to carry out calculations;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▪Index laws;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2228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▪Finding the reciprocal of a number;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7701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▪Writing numbers in standard form and carrying out calculations with numbers in standard form;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477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▪Arithmetic with fractions including mixed numbers;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065728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65A3C5CC-2387-4E49-8784-FACB8BD05A09}"/>
              </a:ext>
            </a:extLst>
          </p:cNvPr>
          <p:cNvGrpSpPr/>
          <p:nvPr/>
        </p:nvGrpSpPr>
        <p:grpSpPr>
          <a:xfrm>
            <a:off x="6467930" y="581481"/>
            <a:ext cx="231989" cy="5715000"/>
            <a:chOff x="6857999" y="361949"/>
            <a:chExt cx="231989" cy="5715000"/>
          </a:xfrm>
        </p:grpSpPr>
        <p:sp>
          <p:nvSpPr>
            <p:cNvPr id="42" name="object 42"/>
            <p:cNvSpPr/>
            <p:nvPr/>
          </p:nvSpPr>
          <p:spPr>
            <a:xfrm>
              <a:off x="6857999" y="4857749"/>
              <a:ext cx="228600" cy="1123950"/>
            </a:xfrm>
            <a:custGeom>
              <a:avLst/>
              <a:gdLst/>
              <a:ahLst/>
              <a:cxnLst/>
              <a:rect l="l" t="t" r="r" b="b"/>
              <a:pathLst>
                <a:path w="228600" h="1123950">
                  <a:moveTo>
                    <a:pt x="228599" y="1123949"/>
                  </a:moveTo>
                  <a:lnTo>
                    <a:pt x="0" y="1123949"/>
                  </a:lnTo>
                  <a:lnTo>
                    <a:pt x="0" y="0"/>
                  </a:lnTo>
                  <a:lnTo>
                    <a:pt x="228599" y="0"/>
                  </a:lnTo>
                  <a:lnTo>
                    <a:pt x="228599" y="1123949"/>
                  </a:lnTo>
                  <a:close/>
                </a:path>
              </a:pathLst>
            </a:custGeom>
            <a:solidFill>
              <a:srgbClr val="7CF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 txBox="1"/>
            <p:nvPr/>
          </p:nvSpPr>
          <p:spPr>
            <a:xfrm>
              <a:off x="6895678" y="5026024"/>
              <a:ext cx="194310" cy="77978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Embedding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44" name="object 44"/>
            <p:cNvGrpSpPr/>
            <p:nvPr/>
          </p:nvGrpSpPr>
          <p:grpSpPr>
            <a:xfrm>
              <a:off x="6857999" y="3733799"/>
              <a:ext cx="228600" cy="2343150"/>
              <a:chOff x="6857999" y="3733799"/>
              <a:chExt cx="228600" cy="2343150"/>
            </a:xfrm>
          </p:grpSpPr>
          <p:sp>
            <p:nvSpPr>
              <p:cNvPr id="45" name="object 45"/>
              <p:cNvSpPr/>
              <p:nvPr/>
            </p:nvSpPr>
            <p:spPr>
              <a:xfrm>
                <a:off x="6857999" y="598169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7CF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6" name="object 46"/>
              <p:cNvSpPr/>
              <p:nvPr/>
            </p:nvSpPr>
            <p:spPr>
              <a:xfrm>
                <a:off x="6857999" y="373379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ACFF2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7" name="object 47"/>
            <p:cNvSpPr txBox="1"/>
            <p:nvPr/>
          </p:nvSpPr>
          <p:spPr>
            <a:xfrm>
              <a:off x="6895678" y="3997325"/>
              <a:ext cx="194310" cy="60134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Securing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48" name="object 48"/>
            <p:cNvGrpSpPr/>
            <p:nvPr/>
          </p:nvGrpSpPr>
          <p:grpSpPr>
            <a:xfrm>
              <a:off x="6857999" y="2609849"/>
              <a:ext cx="228600" cy="2343150"/>
              <a:chOff x="6857999" y="2609849"/>
              <a:chExt cx="228600" cy="2343150"/>
            </a:xfrm>
          </p:grpSpPr>
          <p:sp>
            <p:nvSpPr>
              <p:cNvPr id="49" name="object 49"/>
              <p:cNvSpPr/>
              <p:nvPr/>
            </p:nvSpPr>
            <p:spPr>
              <a:xfrm>
                <a:off x="6857999" y="485774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ACFF2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50"/>
              <p:cNvSpPr/>
              <p:nvPr/>
            </p:nvSpPr>
            <p:spPr>
              <a:xfrm>
                <a:off x="6857999" y="260984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FF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1" name="object 51"/>
            <p:cNvSpPr txBox="1"/>
            <p:nvPr/>
          </p:nvSpPr>
          <p:spPr>
            <a:xfrm>
              <a:off x="6895678" y="2797174"/>
              <a:ext cx="194310" cy="75374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Developing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52" name="object 52"/>
            <p:cNvGrpSpPr/>
            <p:nvPr/>
          </p:nvGrpSpPr>
          <p:grpSpPr>
            <a:xfrm>
              <a:off x="6857999" y="1485899"/>
              <a:ext cx="228600" cy="2343150"/>
              <a:chOff x="6857999" y="1485899"/>
              <a:chExt cx="228600" cy="2343150"/>
            </a:xfrm>
          </p:grpSpPr>
          <p:sp>
            <p:nvSpPr>
              <p:cNvPr id="53" name="object 53"/>
              <p:cNvSpPr/>
              <p:nvPr/>
            </p:nvSpPr>
            <p:spPr>
              <a:xfrm>
                <a:off x="6857999" y="373379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FFFF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54"/>
              <p:cNvSpPr/>
              <p:nvPr/>
            </p:nvSpPr>
            <p:spPr>
              <a:xfrm>
                <a:off x="6857999" y="148589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A5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5" name="object 55"/>
            <p:cNvSpPr txBox="1"/>
            <p:nvPr/>
          </p:nvSpPr>
          <p:spPr>
            <a:xfrm>
              <a:off x="6895678" y="1720849"/>
              <a:ext cx="194310" cy="65786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Widening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56" name="object 56"/>
            <p:cNvGrpSpPr/>
            <p:nvPr/>
          </p:nvGrpSpPr>
          <p:grpSpPr>
            <a:xfrm>
              <a:off x="6857999" y="361949"/>
              <a:ext cx="228600" cy="2343150"/>
              <a:chOff x="6857999" y="361949"/>
              <a:chExt cx="228600" cy="2343150"/>
            </a:xfrm>
          </p:grpSpPr>
          <p:sp>
            <p:nvSpPr>
              <p:cNvPr id="57" name="object 57"/>
              <p:cNvSpPr/>
              <p:nvPr/>
            </p:nvSpPr>
            <p:spPr>
              <a:xfrm>
                <a:off x="6857999" y="260984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FFA5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8"/>
              <p:cNvSpPr/>
              <p:nvPr/>
            </p:nvSpPr>
            <p:spPr>
              <a:xfrm>
                <a:off x="6857999" y="36194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9" name="object 59"/>
            <p:cNvSpPr txBox="1"/>
            <p:nvPr/>
          </p:nvSpPr>
          <p:spPr>
            <a:xfrm>
              <a:off x="6895678" y="587374"/>
              <a:ext cx="194310" cy="66929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Emerging</a:t>
              </a:r>
              <a:endParaRPr sz="1200" dirty="0">
                <a:latin typeface="Times New Roman"/>
                <a:cs typeface="Times New Roman"/>
              </a:endParaRPr>
            </a:p>
          </p:txBody>
        </p:sp>
        <p:sp>
          <p:nvSpPr>
            <p:cNvPr id="60" name="object 60"/>
            <p:cNvSpPr/>
            <p:nvPr/>
          </p:nvSpPr>
          <p:spPr>
            <a:xfrm>
              <a:off x="6857999" y="1485899"/>
              <a:ext cx="228600" cy="95250"/>
            </a:xfrm>
            <a:custGeom>
              <a:avLst/>
              <a:gdLst/>
              <a:ahLst/>
              <a:cxnLst/>
              <a:rect l="l" t="t" r="r" b="b"/>
              <a:pathLst>
                <a:path w="228600" h="95250">
                  <a:moveTo>
                    <a:pt x="114299" y="95249"/>
                  </a:moveTo>
                  <a:lnTo>
                    <a:pt x="0" y="0"/>
                  </a:lnTo>
                  <a:lnTo>
                    <a:pt x="228599" y="0"/>
                  </a:lnTo>
                  <a:lnTo>
                    <a:pt x="114299" y="95249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7E83CCB-A3BC-4DB3-A1CF-64EDA23DB0BD}"/>
              </a:ext>
            </a:extLst>
          </p:cNvPr>
          <p:cNvGrpSpPr/>
          <p:nvPr/>
        </p:nvGrpSpPr>
        <p:grpSpPr>
          <a:xfrm>
            <a:off x="88900" y="117574"/>
            <a:ext cx="1219200" cy="1222276"/>
            <a:chOff x="88900" y="117574"/>
            <a:chExt cx="1219200" cy="122227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774E0B4-3B50-4122-A220-5DABF167F6BC}"/>
                </a:ext>
              </a:extLst>
            </p:cNvPr>
            <p:cNvSpPr/>
            <p:nvPr/>
          </p:nvSpPr>
          <p:spPr>
            <a:xfrm>
              <a:off x="88900" y="128139"/>
              <a:ext cx="1219200" cy="12117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26EF755-408A-4676-B95F-AE667C1346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7540" y="117574"/>
              <a:ext cx="978047" cy="1026707"/>
            </a:xfrm>
            <a:prstGeom prst="rect">
              <a:avLst/>
            </a:prstGeom>
          </p:spPr>
        </p:pic>
      </p:grpSp>
      <p:sp>
        <p:nvSpPr>
          <p:cNvPr id="3" name="object 3"/>
          <p:cNvSpPr txBox="1"/>
          <p:nvPr/>
        </p:nvSpPr>
        <p:spPr>
          <a:xfrm>
            <a:off x="170892" y="1205048"/>
            <a:ext cx="6107954" cy="666207"/>
          </a:xfrm>
          <a:prstGeom prst="rect">
            <a:avLst/>
          </a:prstGeom>
          <a:ln w="19049">
            <a:solidFill>
              <a:srgbClr val="010D44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54610" marR="166370">
              <a:lnSpc>
                <a:spcPts val="1050"/>
              </a:lnSpc>
              <a:spcBef>
                <a:spcPts val="434"/>
              </a:spcBef>
            </a:pPr>
            <a:r>
              <a:rPr sz="1050" b="1" dirty="0">
                <a:latin typeface="Times New Roman"/>
                <a:cs typeface="Times New Roman"/>
              </a:rPr>
              <a:t>Overview:</a:t>
            </a:r>
            <a:r>
              <a:rPr sz="1050" b="1" spc="-30" dirty="0">
                <a:latin typeface="Times New Roman"/>
                <a:cs typeface="Times New Roman"/>
              </a:rPr>
              <a:t> </a:t>
            </a:r>
            <a:r>
              <a:rPr lang="en-GB" sz="1050" spc="-20" dirty="0">
                <a:latin typeface="Times New Roman"/>
                <a:cs typeface="Times New Roman"/>
              </a:rPr>
              <a:t>We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want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you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to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understand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the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importance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of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Number,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which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is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symbol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system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for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describing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spc="-25" dirty="0">
                <a:latin typeface="Times New Roman"/>
                <a:cs typeface="Times New Roman"/>
              </a:rPr>
              <a:t>and </a:t>
            </a:r>
            <a:r>
              <a:rPr lang="en-GB" sz="1050" dirty="0">
                <a:latin typeface="Times New Roman"/>
                <a:cs typeface="Times New Roman"/>
              </a:rPr>
              <a:t>comparing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quantities.</a:t>
            </a:r>
            <a:r>
              <a:rPr lang="en-GB" sz="1050" spc="-2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This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will help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improve your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reasoning and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decision making,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and improve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your fluency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in </a:t>
            </a:r>
            <a:r>
              <a:rPr lang="en-GB" sz="1050" spc="-25" dirty="0">
                <a:latin typeface="Times New Roman"/>
                <a:cs typeface="Times New Roman"/>
              </a:rPr>
              <a:t>the </a:t>
            </a:r>
            <a:r>
              <a:rPr lang="en-GB" sz="1050" dirty="0">
                <a:latin typeface="Times New Roman"/>
                <a:cs typeface="Times New Roman"/>
              </a:rPr>
              <a:t>four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basic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arithmetic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spc="-10" dirty="0">
                <a:latin typeface="Times New Roman"/>
                <a:cs typeface="Times New Roman"/>
              </a:rPr>
              <a:t>operations.</a:t>
            </a:r>
            <a:endParaRPr lang="en-GB" sz="1050" dirty="0">
              <a:latin typeface="Times New Roman"/>
              <a:cs typeface="Times New Roman"/>
            </a:endParaRPr>
          </a:p>
          <a:p>
            <a:pPr marL="54610">
              <a:lnSpc>
                <a:spcPct val="100000"/>
              </a:lnSpc>
              <a:spcBef>
                <a:spcPts val="165"/>
              </a:spcBef>
            </a:pPr>
            <a:r>
              <a:rPr lang="en-GB" sz="1050" dirty="0">
                <a:latin typeface="Times New Roman"/>
                <a:cs typeface="Times New Roman"/>
              </a:rPr>
              <a:t>No.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of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weeks: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spc="-50" dirty="0">
                <a:latin typeface="Times New Roman"/>
                <a:cs typeface="Times New Roman"/>
              </a:rPr>
              <a:t>8</a:t>
            </a:r>
            <a:endParaRPr lang="en-GB" sz="1050" dirty="0">
              <a:latin typeface="Times New Roman"/>
              <a:cs typeface="Times New Roman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49F3EFC-00FA-4347-8B78-D716BF124EF3}"/>
              </a:ext>
            </a:extLst>
          </p:cNvPr>
          <p:cNvGraphicFramePr>
            <a:graphicFrameLocks noGrp="1"/>
          </p:cNvGraphicFramePr>
          <p:nvPr/>
        </p:nvGraphicFramePr>
        <p:xfrm>
          <a:off x="2481058" y="5983017"/>
          <a:ext cx="3859427" cy="1411199"/>
        </p:xfrm>
        <a:graphic>
          <a:graphicData uri="http://schemas.openxmlformats.org/drawingml/2006/table">
            <a:tbl>
              <a:tblPr firstRow="1" firstCol="1" bandRow="1"/>
              <a:tblGrid>
                <a:gridCol w="825427">
                  <a:extLst>
                    <a:ext uri="{9D8B030D-6E8A-4147-A177-3AD203B41FA5}">
                      <a16:colId xmlns:a16="http://schemas.microsoft.com/office/drawing/2014/main" val="4067186572"/>
                    </a:ext>
                  </a:extLst>
                </a:gridCol>
                <a:gridCol w="3034000">
                  <a:extLst>
                    <a:ext uri="{9D8B030D-6E8A-4147-A177-3AD203B41FA5}">
                      <a16:colId xmlns:a16="http://schemas.microsoft.com/office/drawing/2014/main" val="3498069812"/>
                    </a:ext>
                  </a:extLst>
                </a:gridCol>
              </a:tblGrid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Literacy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organise my talk in a detailed and accurate manner.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listen attentively to the viewpoints of others for an extended period</a:t>
                      </a:r>
                      <a:endParaRPr lang="en-GB" sz="8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582305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CWRE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my interests?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896720"/>
                  </a:ext>
                </a:extLst>
              </a:tr>
              <a:tr h="293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Cutting Themes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Careers and work related experiences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639619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RSE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Diversity and Respect in the classroom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956166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DCF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79338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F4A3A32-4BCA-4EC5-BD9A-06D883BC2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997504"/>
              </p:ext>
            </p:extLst>
          </p:nvPr>
        </p:nvGraphicFramePr>
        <p:xfrm>
          <a:off x="1208662" y="196707"/>
          <a:ext cx="5387131" cy="876862"/>
        </p:xfrm>
        <a:graphic>
          <a:graphicData uri="http://schemas.openxmlformats.org/drawingml/2006/table">
            <a:tbl>
              <a:tblPr firstRow="1" firstCol="1" bandRow="1"/>
              <a:tblGrid>
                <a:gridCol w="5387131">
                  <a:extLst>
                    <a:ext uri="{9D8B030D-6E8A-4147-A177-3AD203B41FA5}">
                      <a16:colId xmlns:a16="http://schemas.microsoft.com/office/drawing/2014/main" val="2946683389"/>
                    </a:ext>
                  </a:extLst>
                </a:gridCol>
              </a:tblGrid>
              <a:tr h="876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Subject</a:t>
                      </a: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Mathematics / Mathemateg                      Topic: Number 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Question: What are some practical ways to start saving money and managing personal finances effectively?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44547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D0C2F44-2922-4370-B4B5-A868FE939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341652"/>
              </p:ext>
            </p:extLst>
          </p:nvPr>
        </p:nvGraphicFramePr>
        <p:xfrm>
          <a:off x="170892" y="5990216"/>
          <a:ext cx="2157095" cy="1404000"/>
        </p:xfrm>
        <a:graphic>
          <a:graphicData uri="http://schemas.openxmlformats.org/drawingml/2006/table">
            <a:tbl>
              <a:tblPr firstRow="1" firstCol="1" bandRow="1"/>
              <a:tblGrid>
                <a:gridCol w="2157095">
                  <a:extLst>
                    <a:ext uri="{9D8B030D-6E8A-4147-A177-3AD203B41FA5}">
                      <a16:colId xmlns:a16="http://schemas.microsoft.com/office/drawing/2014/main" val="3549447562"/>
                    </a:ext>
                  </a:extLst>
                </a:gridCol>
              </a:tblGrid>
              <a:tr h="701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Words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Primes, factors, multiples, indices, reciprocal, surds, standard form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2262151"/>
                  </a:ext>
                </a:extLst>
              </a:tr>
              <a:tr h="702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Experiences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Maths in a box, The Big Question Lesson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308793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7C41BD2-915A-431D-8584-0EA8AC5470F2}"/>
              </a:ext>
            </a:extLst>
          </p:cNvPr>
          <p:cNvGraphicFramePr>
            <a:graphicFrameLocks noGrp="1"/>
          </p:cNvGraphicFramePr>
          <p:nvPr/>
        </p:nvGraphicFramePr>
        <p:xfrm>
          <a:off x="6461747" y="6752295"/>
          <a:ext cx="4024877" cy="641921"/>
        </p:xfrm>
        <a:graphic>
          <a:graphicData uri="http://schemas.openxmlformats.org/drawingml/2006/table">
            <a:tbl>
              <a:tblPr firstRow="1" firstCol="1" bandRow="1"/>
              <a:tblGrid>
                <a:gridCol w="4024877">
                  <a:extLst>
                    <a:ext uri="{9D8B030D-6E8A-4147-A177-3AD203B41FA5}">
                      <a16:colId xmlns:a16="http://schemas.microsoft.com/office/drawing/2014/main" val="3386596969"/>
                    </a:ext>
                  </a:extLst>
                </a:gridCol>
              </a:tblGrid>
              <a:tr h="6419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Assessments (Linked to your mathematical proficiencies)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Your QMA is a formative worksheet on: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54659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7E64A57-AB7F-4E61-8F08-657663A3D5F8}"/>
              </a:ext>
            </a:extLst>
          </p:cNvPr>
          <p:cNvGraphicFramePr>
            <a:graphicFrameLocks noGrp="1"/>
          </p:cNvGraphicFramePr>
          <p:nvPr/>
        </p:nvGraphicFramePr>
        <p:xfrm>
          <a:off x="6827364" y="160455"/>
          <a:ext cx="3659260" cy="6279226"/>
        </p:xfrm>
        <a:graphic>
          <a:graphicData uri="http://schemas.openxmlformats.org/drawingml/2006/table">
            <a:tbl>
              <a:tblPr firstRow="1" firstCol="1" bandRow="1"/>
              <a:tblGrid>
                <a:gridCol w="3659260">
                  <a:extLst>
                    <a:ext uri="{9D8B030D-6E8A-4147-A177-3AD203B41FA5}">
                      <a16:colId xmlns:a16="http://schemas.microsoft.com/office/drawing/2014/main" val="3920594361"/>
                    </a:ext>
                  </a:extLst>
                </a:gridCol>
              </a:tblGrid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Conceptual Understanding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8263182"/>
                  </a:ext>
                </a:extLst>
              </a:tr>
              <a:tr h="293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basic understanding of the concepts with support. I can represent the basic concepts </a:t>
                      </a: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1 </a:t>
                      </a: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way. E.g. Give a simple example/non-example.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5359196"/>
                  </a:ext>
                </a:extLst>
              </a:tr>
              <a:tr h="292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broader understanding of the concepts, with support where needed. I can represent the concepts in different ways – verbal/concrete/visual/digital/abstract.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191709"/>
                  </a:ext>
                </a:extLst>
              </a:tr>
              <a:tr h="291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deeper understanding of the concepts independently. I can begin to apply my understanding to problems in new contexts and make connections.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629289"/>
                  </a:ext>
                </a:extLst>
              </a:tr>
              <a:tr h="291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and accurately demonstrate my understanding of the concepts. I can apply my understanding to more complex problems in new contexts.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309476"/>
                  </a:ext>
                </a:extLst>
              </a:tr>
              <a:tr h="290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independently apply my understanding of the concepts to solve increasingly complex problems in new contexts.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649591"/>
                  </a:ext>
                </a:extLst>
              </a:tr>
              <a:tr h="123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948753"/>
                  </a:ext>
                </a:extLst>
              </a:tr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Fluency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665756"/>
                  </a:ext>
                </a:extLst>
              </a:tr>
              <a:tr h="42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some previous knowledge of facts, relationships and techniques with support. I can demonstrate facts, relationships and techniques for new concepts with support.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727001"/>
                  </a:ext>
                </a:extLst>
              </a:tr>
              <a:tr h="449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broader previous knowledge of facts, relationships and techniques with prompts where needed. I can demonstrate a broader understanding of facts, relationships and technique with support if needed.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7790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previous knowledge of facts, relationships and techniques more independently. I can demonstrate a deeper understanding of facts, relationships and techniques more independently.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87985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previous knowledge of facts, relationships and techniques independently. I can use facts, relationships and techniques in more detail and accurately.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9726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use, with confidence and fluency, facts, relationships and techniques learnt. They are firmly established and memorable.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822728"/>
                  </a:ext>
                </a:extLst>
              </a:tr>
              <a:tr h="123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167267"/>
                  </a:ext>
                </a:extLst>
              </a:tr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Strategic Competence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987920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recognise and apply simple mathematical ideas and strategies to solve basic problems with support.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747916"/>
                  </a:ext>
                </a:extLst>
              </a:tr>
              <a:tr h="334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recognise and apply a range of mathematical ideas and strategies to solve a variety of problems with support where needed.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827580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connect multiple mathematical ideas and strategies to solve problems independently.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483253"/>
                  </a:ext>
                </a:extLst>
              </a:tr>
              <a:tr h="278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connect mathematical ideas and strategies to solve detailed problems, accurately with confidence.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718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connect complex mathematical ideas and strategies, linking new concepts.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25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397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4A1BD37-982E-4753-AD79-2F262A6193A6}"/>
              </a:ext>
            </a:extLst>
          </p:cNvPr>
          <p:cNvGrpSpPr/>
          <p:nvPr/>
        </p:nvGrpSpPr>
        <p:grpSpPr>
          <a:xfrm>
            <a:off x="88900" y="117574"/>
            <a:ext cx="1219200" cy="1222276"/>
            <a:chOff x="88900" y="117574"/>
            <a:chExt cx="1219200" cy="122227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69FC1CA-7FA8-4A86-839C-7E75B7811F13}"/>
                </a:ext>
              </a:extLst>
            </p:cNvPr>
            <p:cNvSpPr/>
            <p:nvPr/>
          </p:nvSpPr>
          <p:spPr>
            <a:xfrm>
              <a:off x="88900" y="128139"/>
              <a:ext cx="1219200" cy="12117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CAACDA2-6B9E-4FF2-89B6-B2E8169E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7540" y="117574"/>
              <a:ext cx="978047" cy="1026707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5EC3019-0687-47B7-8876-509D45994778}"/>
              </a:ext>
            </a:extLst>
          </p:cNvPr>
          <p:cNvSpPr txBox="1"/>
          <p:nvPr/>
        </p:nvSpPr>
        <p:spPr>
          <a:xfrm>
            <a:off x="1536700" y="746351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Maths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971BCCA-83B5-40F2-9810-ACE1CCDAAA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301125"/>
              </p:ext>
            </p:extLst>
          </p:nvPr>
        </p:nvGraphicFramePr>
        <p:xfrm>
          <a:off x="866622" y="1989982"/>
          <a:ext cx="8960155" cy="450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Who am I?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Exploring Possibilities – Dream Jobs!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What is a career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What is an entrepreneur? Can my subject lead me to be one?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What is work-life balance?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Careers and the future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What are my interests?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Job applications and CV’s – how can my subject enhance mine?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Challenges and rewards of work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Creating the life you want – how can skill development in my subject help? Create a vision board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What does success mean to me? What does it look like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Careers and the climate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What are my skills?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What comes after school? Learning pathways for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Decision making – choosing what to study at KS4.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Working and earning, managing your money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What is the labour market and what is it saying about jobs in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013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4A1BD37-982E-4753-AD79-2F262A6193A6}"/>
              </a:ext>
            </a:extLst>
          </p:cNvPr>
          <p:cNvGrpSpPr/>
          <p:nvPr/>
        </p:nvGrpSpPr>
        <p:grpSpPr>
          <a:xfrm>
            <a:off x="88900" y="117574"/>
            <a:ext cx="1219200" cy="1222276"/>
            <a:chOff x="88900" y="117574"/>
            <a:chExt cx="1219200" cy="122227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69FC1CA-7FA8-4A86-839C-7E75B7811F13}"/>
                </a:ext>
              </a:extLst>
            </p:cNvPr>
            <p:cNvSpPr/>
            <p:nvPr/>
          </p:nvSpPr>
          <p:spPr>
            <a:xfrm>
              <a:off x="88900" y="128139"/>
              <a:ext cx="1219200" cy="12117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CAACDA2-6B9E-4FF2-89B6-B2E8169E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7540" y="117574"/>
              <a:ext cx="978047" cy="1026707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5EC3019-0687-47B7-8876-509D45994778}"/>
              </a:ext>
            </a:extLst>
          </p:cNvPr>
          <p:cNvSpPr txBox="1"/>
          <p:nvPr/>
        </p:nvSpPr>
        <p:spPr>
          <a:xfrm>
            <a:off x="1536700" y="746351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Upper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Maths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22592AA-F30A-406E-AA57-9E373DA5E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425240"/>
              </p:ext>
            </p:extLst>
          </p:nvPr>
        </p:nvGraphicFramePr>
        <p:xfrm>
          <a:off x="866622" y="1960658"/>
          <a:ext cx="8960155" cy="4254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10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Interests and Skills Profile – what makes you good at this subject? How will your skills transfer into the world of work?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Preparing to go on work experience. How is skill development in my subject helping you prepare?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In person, hybrid, remote. What works best for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Wellbeing in the workplace. Discuss jobs linked to your subject and the possible challenges employees may face.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What are my employability skills? How does my subject make students employable.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Post 16 Choices in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Decision making – choosing your post 16 pathway. What pathways are available linked to your subject?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Money talks – apprenticeships vs higher education in your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062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4A1BD37-982E-4753-AD79-2F262A6193A6}"/>
              </a:ext>
            </a:extLst>
          </p:cNvPr>
          <p:cNvGrpSpPr/>
          <p:nvPr/>
        </p:nvGrpSpPr>
        <p:grpSpPr>
          <a:xfrm>
            <a:off x="88900" y="117574"/>
            <a:ext cx="1219200" cy="1222276"/>
            <a:chOff x="88900" y="117574"/>
            <a:chExt cx="1219200" cy="122227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69FC1CA-7FA8-4A86-839C-7E75B7811F13}"/>
                </a:ext>
              </a:extLst>
            </p:cNvPr>
            <p:cNvSpPr/>
            <p:nvPr/>
          </p:nvSpPr>
          <p:spPr>
            <a:xfrm>
              <a:off x="88900" y="128139"/>
              <a:ext cx="1219200" cy="12117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CAACDA2-6B9E-4FF2-89B6-B2E8169E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7540" y="117574"/>
              <a:ext cx="978047" cy="1026707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F6323E19-D545-4B36-A8C8-73EB80109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41" y="0"/>
            <a:ext cx="10710283" cy="755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2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77A3F2A-D1D3-42E7-96E3-551332CCB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94243"/>
              </p:ext>
            </p:extLst>
          </p:nvPr>
        </p:nvGraphicFramePr>
        <p:xfrm>
          <a:off x="1109627" y="1672774"/>
          <a:ext cx="8474146" cy="4210951"/>
        </p:xfrm>
        <a:graphic>
          <a:graphicData uri="http://schemas.openxmlformats.org/drawingml/2006/table">
            <a:tbl>
              <a:tblPr/>
              <a:tblGrid>
                <a:gridCol w="1342013">
                  <a:extLst>
                    <a:ext uri="{9D8B030D-6E8A-4147-A177-3AD203B41FA5}">
                      <a16:colId xmlns:a16="http://schemas.microsoft.com/office/drawing/2014/main" val="1739152293"/>
                    </a:ext>
                  </a:extLst>
                </a:gridCol>
                <a:gridCol w="2224944">
                  <a:extLst>
                    <a:ext uri="{9D8B030D-6E8A-4147-A177-3AD203B41FA5}">
                      <a16:colId xmlns:a16="http://schemas.microsoft.com/office/drawing/2014/main" val="362924581"/>
                    </a:ext>
                  </a:extLst>
                </a:gridCol>
                <a:gridCol w="2400829">
                  <a:extLst>
                    <a:ext uri="{9D8B030D-6E8A-4147-A177-3AD203B41FA5}">
                      <a16:colId xmlns:a16="http://schemas.microsoft.com/office/drawing/2014/main" val="4060452535"/>
                    </a:ext>
                  </a:extLst>
                </a:gridCol>
                <a:gridCol w="2506360">
                  <a:extLst>
                    <a:ext uri="{9D8B030D-6E8A-4147-A177-3AD203B41FA5}">
                      <a16:colId xmlns:a16="http://schemas.microsoft.com/office/drawing/2014/main" val="3787741266"/>
                    </a:ext>
                  </a:extLst>
                </a:gridCol>
              </a:tblGrid>
              <a:tr h="264284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1" i="0">
                          <a:solidFill>
                            <a:srgbClr val="FFFFFF"/>
                          </a:solidFill>
                          <a:effectLst/>
                          <a:latin typeface="Ink Free" panose="03080402000500000000" pitchFamily="66" charset="0"/>
                        </a:rPr>
                        <a:t>Term​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1" i="0">
                          <a:solidFill>
                            <a:srgbClr val="FFFFFF"/>
                          </a:solidFill>
                          <a:effectLst/>
                          <a:latin typeface="Ink Free" panose="03080402000500000000" pitchFamily="66" charset="0"/>
                        </a:rPr>
                        <a:t>1​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1" i="0">
                          <a:solidFill>
                            <a:srgbClr val="FFFFFF"/>
                          </a:solidFill>
                          <a:effectLst/>
                          <a:latin typeface="Ink Free" panose="03080402000500000000" pitchFamily="66" charset="0"/>
                        </a:rPr>
                        <a:t>2​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1" i="0">
                          <a:solidFill>
                            <a:srgbClr val="FFFFFF"/>
                          </a:solidFill>
                          <a:effectLst/>
                          <a:latin typeface="Ink Free" panose="03080402000500000000" pitchFamily="66" charset="0"/>
                        </a:rPr>
                        <a:t>3​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841021"/>
                  </a:ext>
                </a:extLst>
              </a:tr>
              <a:tr h="96362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Year 7​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2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Term 2a</a:t>
                      </a:r>
                    </a:p>
                    <a:p>
                      <a:pPr rtl="0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Students using the COUNTIF formula on Google Sheets to calculate probabilities.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932484"/>
                  </a:ext>
                </a:extLst>
              </a:tr>
              <a:tr h="976661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Year 8​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​</a:t>
                      </a:r>
                      <a:r>
                        <a:rPr lang="en-GB" sz="12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Term 3a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Students using the IF formula on Google Sheets to classify angles based on their size. </a:t>
                      </a:r>
                      <a:endParaRPr lang="en-GB" sz="12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1015537"/>
                  </a:ext>
                </a:extLst>
              </a:tr>
              <a:tr h="1004539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Year 9​</a:t>
                      </a:r>
                    </a:p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Foundation Lower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GB" sz="1200" b="0" i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​</a:t>
                      </a:r>
                      <a:r>
                        <a:rPr lang="en-GB" sz="12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Term 3a</a:t>
                      </a:r>
                    </a:p>
                    <a:p>
                      <a:pPr rtl="0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Students using the VLOOKUP formula on Google Sheets to complete a code breaker activity. 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606702"/>
                  </a:ext>
                </a:extLst>
              </a:tr>
              <a:tr h="987539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Year 9</a:t>
                      </a:r>
                    </a:p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Higher / Foundation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endParaRPr lang="en-GB" sz="1200" b="0" i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2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Term 3a</a:t>
                      </a:r>
                    </a:p>
                    <a:p>
                      <a:pPr rtl="0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Students using the VLOOKUP formula on Google Sheets to assign grades based on assessment scores.</a:t>
                      </a:r>
                    </a:p>
                    <a:p>
                      <a:pPr rtl="0" fontAlgn="base"/>
                      <a:endParaRPr lang="en-GB" sz="12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809678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1BF0A3FA-8B84-46BF-8EA6-776ED75B8A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059" b="24790"/>
          <a:stretch/>
        </p:blipFill>
        <p:spPr>
          <a:xfrm>
            <a:off x="1663466" y="6256012"/>
            <a:ext cx="7366468" cy="94337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9BC7F2E-7DD8-4D86-839D-886C6BBB779E}"/>
              </a:ext>
            </a:extLst>
          </p:cNvPr>
          <p:cNvSpPr txBox="1"/>
          <p:nvPr/>
        </p:nvSpPr>
        <p:spPr>
          <a:xfrm>
            <a:off x="1460500" y="262503"/>
            <a:ext cx="6458857" cy="114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Maths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Skill: Digital Skills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</p:spTree>
    <p:extLst>
      <p:ext uri="{BB962C8B-B14F-4D97-AF65-F5344CB8AC3E}">
        <p14:creationId xmlns:p14="http://schemas.microsoft.com/office/powerpoint/2010/main" val="167858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77A3F2A-D1D3-42E7-96E3-551332CCB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767125"/>
              </p:ext>
            </p:extLst>
          </p:nvPr>
        </p:nvGraphicFramePr>
        <p:xfrm>
          <a:off x="126700" y="1444970"/>
          <a:ext cx="10440000" cy="6079780"/>
        </p:xfrm>
        <a:graphic>
          <a:graphicData uri="http://schemas.openxmlformats.org/drawingml/2006/table">
            <a:tbl>
              <a:tblPr/>
              <a:tblGrid>
                <a:gridCol w="870309">
                  <a:extLst>
                    <a:ext uri="{9D8B030D-6E8A-4147-A177-3AD203B41FA5}">
                      <a16:colId xmlns:a16="http://schemas.microsoft.com/office/drawing/2014/main" val="1739152293"/>
                    </a:ext>
                  </a:extLst>
                </a:gridCol>
                <a:gridCol w="3189897">
                  <a:extLst>
                    <a:ext uri="{9D8B030D-6E8A-4147-A177-3AD203B41FA5}">
                      <a16:colId xmlns:a16="http://schemas.microsoft.com/office/drawing/2014/main" val="362924581"/>
                    </a:ext>
                  </a:extLst>
                </a:gridCol>
                <a:gridCol w="3189897">
                  <a:extLst>
                    <a:ext uri="{9D8B030D-6E8A-4147-A177-3AD203B41FA5}">
                      <a16:colId xmlns:a16="http://schemas.microsoft.com/office/drawing/2014/main" val="4060452535"/>
                    </a:ext>
                  </a:extLst>
                </a:gridCol>
                <a:gridCol w="3189897">
                  <a:extLst>
                    <a:ext uri="{9D8B030D-6E8A-4147-A177-3AD203B41FA5}">
                      <a16:colId xmlns:a16="http://schemas.microsoft.com/office/drawing/2014/main" val="3787741266"/>
                    </a:ext>
                  </a:extLst>
                </a:gridCol>
              </a:tblGrid>
              <a:tr h="22558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1" i="0">
                          <a:solidFill>
                            <a:srgbClr val="FFFFFF"/>
                          </a:solidFill>
                          <a:effectLst/>
                          <a:latin typeface="Ink Free" panose="03080402000500000000" pitchFamily="66" charset="0"/>
                        </a:rPr>
                        <a:t>Term​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1" i="0" dirty="0">
                          <a:solidFill>
                            <a:srgbClr val="FFFFFF"/>
                          </a:solidFill>
                          <a:effectLst/>
                          <a:latin typeface="Ink Free" panose="03080402000500000000" pitchFamily="66" charset="0"/>
                        </a:rPr>
                        <a:t>1​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1" i="0">
                          <a:solidFill>
                            <a:srgbClr val="FFFFFF"/>
                          </a:solidFill>
                          <a:effectLst/>
                          <a:latin typeface="Ink Free" panose="03080402000500000000" pitchFamily="66" charset="0"/>
                        </a:rPr>
                        <a:t>2​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1" i="0">
                          <a:solidFill>
                            <a:srgbClr val="FFFFFF"/>
                          </a:solidFill>
                          <a:effectLst/>
                          <a:latin typeface="Ink Free" panose="03080402000500000000" pitchFamily="66" charset="0"/>
                        </a:rPr>
                        <a:t>3​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841021"/>
                  </a:ext>
                </a:extLst>
              </a:tr>
              <a:tr h="96362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Year 7​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Speaking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use Standard English appropriately to present a point of view.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GB" sz="70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Listening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listen attentively to the viewpoints of others.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 can respond to the viewpoint of others by offering a critical comment upon what they have heard. </a:t>
                      </a:r>
                      <a:endParaRPr lang="en-GB" sz="11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en-GB" sz="6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Reading when analysing data during Term 2a</a:t>
                      </a:r>
                    </a:p>
                    <a:p>
                      <a:pPr marL="171450" marR="0" lvl="0" indent="-171450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use a range of strategies including skimming to identify key pieces of information and gain a detailed understanding of the graph, chart or problem.</a:t>
                      </a:r>
                    </a:p>
                  </a:txBody>
                  <a:tcPr marL="68580" marR="68580" marT="0" marB="0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Speaking</a:t>
                      </a:r>
                    </a:p>
                    <a:p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- I can use Standard English appropriately to present a point of view.</a:t>
                      </a:r>
                    </a:p>
                    <a:p>
                      <a:endParaRPr lang="en-GB" sz="110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Listening</a:t>
                      </a:r>
                    </a:p>
                    <a:p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- I can listen attentively to the viewpoints of others.</a:t>
                      </a:r>
                    </a:p>
                    <a:p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I can respond to the viewpoint of others by offering a critical comment upon what they have heard. </a:t>
                      </a:r>
                      <a:endParaRPr lang="en-GB" sz="110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Reading when analysing data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- I can use a range of strategies including skimming to identify key pieces of information and gain a detailed understanding of the graph, chart or problem.</a:t>
                      </a:r>
                    </a:p>
                  </a:txBody>
                  <a:tcPr marL="68580" marR="68580" marT="0" marB="0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19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932484"/>
                  </a:ext>
                </a:extLst>
              </a:tr>
              <a:tr h="976661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Year 8​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1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​</a:t>
                      </a:r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Speaking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use Standard English appropriately to present a point of view.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organise my talk in a detailed and accurate manner.</a:t>
                      </a:r>
                    </a:p>
                    <a:p>
                      <a:pPr algn="l" fontAlgn="auto"/>
                      <a:endParaRPr lang="en-GB" sz="6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  <a:p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Listening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listen attentively to the viewpoints of others for an extended period.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respond to the viewpoint of others by offering a critical comment upon what I have heard.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6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Reading when analysing data during Term 2a</a:t>
                      </a:r>
                    </a:p>
                    <a:p>
                      <a:pPr marL="171450" marR="0" lvl="0" indent="-171450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use a range of strategies including skimming to identify key pieces of information and gain a detailed understanding of the graph, chart or problem.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1015537"/>
                  </a:ext>
                </a:extLst>
              </a:tr>
              <a:tr h="1004539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Year 9​</a:t>
                      </a:r>
                    </a:p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Foundation Lower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1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​</a:t>
                      </a:r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Speaking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use Standard English appropriately to present a point of view.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organise my talk in a detailed and accurate manner.</a:t>
                      </a:r>
                    </a:p>
                    <a:p>
                      <a:pPr algn="l" fontAlgn="auto"/>
                      <a:endParaRPr lang="en-GB" sz="6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  <a:p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Listening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listen attentively to the viewpoints of others for an extended period.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respond to the viewpoint of others by offering a critical comment upon what I have heard.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6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Reading when analysing data during Term 2a</a:t>
                      </a:r>
                    </a:p>
                    <a:p>
                      <a:pPr marL="171450" marR="0" lvl="0" indent="-171450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use a range of strategies including skimming to identify key pieces of information and gain a detailed understanding of the graph, chart or problem.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b="0" i="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606702"/>
                  </a:ext>
                </a:extLst>
              </a:tr>
              <a:tr h="856674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Year 9</a:t>
                      </a:r>
                    </a:p>
                    <a:p>
                      <a:pPr algn="l" fontAlgn="base"/>
                      <a:r>
                        <a:rPr lang="en-GB" sz="1200" b="0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Higher / Foundation</a:t>
                      </a: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Speaking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</a:t>
                      </a: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can reflect on my use of strategies to improve the quality, accuracy and effects of my spoken communication, including in formal situations</a:t>
                      </a:r>
                    </a:p>
                    <a:p>
                      <a:endParaRPr lang="en-GB" sz="600" b="1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Listening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can listen to information and ideas, and identify and explain how they are presented to promote a particular viewpoint.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600" dirty="0">
                        <a:solidFill>
                          <a:srgbClr val="002060"/>
                        </a:solidFill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100" b="1" i="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</a:rPr>
                        <a:t>Reading when analysing data during Term 2a</a:t>
                      </a:r>
                    </a:p>
                    <a:p>
                      <a:pPr marL="171450" marR="0" lvl="0" indent="-171450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2060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use a range of strategies including skimming to identify key pieces of information and gain a detailed understanding of the graph, chart or problem.</a:t>
                      </a:r>
                    </a:p>
                  </a:txBody>
                  <a:tcPr marL="68580" marR="68580" marT="0" marB="0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25" marR="84425" marT="42212" marB="42212">
                    <a:lnL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05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809678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EFAB91B-8E10-4FB5-9AFA-B69E5E936346}"/>
              </a:ext>
            </a:extLst>
          </p:cNvPr>
          <p:cNvSpPr txBox="1"/>
          <p:nvPr/>
        </p:nvSpPr>
        <p:spPr>
          <a:xfrm>
            <a:off x="1460500" y="262503"/>
            <a:ext cx="6458857" cy="114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Maths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Skill: Literacy Skills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</p:spTree>
    <p:extLst>
      <p:ext uri="{BB962C8B-B14F-4D97-AF65-F5344CB8AC3E}">
        <p14:creationId xmlns:p14="http://schemas.microsoft.com/office/powerpoint/2010/main" val="26850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598736"/>
              </p:ext>
            </p:extLst>
          </p:nvPr>
        </p:nvGraphicFramePr>
        <p:xfrm>
          <a:off x="170892" y="2019538"/>
          <a:ext cx="6107954" cy="3822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3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3977">
                  <a:extLst>
                    <a:ext uri="{9D8B030D-6E8A-4147-A177-3AD203B41FA5}">
                      <a16:colId xmlns:a16="http://schemas.microsoft.com/office/drawing/2014/main" val="3922971457"/>
                    </a:ext>
                  </a:extLst>
                </a:gridCol>
              </a:tblGrid>
              <a:tr h="366395">
                <a:tc gridSpan="2"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21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Content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0D4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▪Read values of a scale;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▪Equivalent fractions;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▪Place value;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▪Add and subtract integers and decimals;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▪Money calculations;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▪Round a number to the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nearest 10, 100 and 1000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▪Rounding to decimal places;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▪Ordering numbers;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▪Multiply and divide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by 10, 100 and 1000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2228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▪Fractions of an amount;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7701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477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06572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32771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65A3C5CC-2387-4E49-8784-FACB8BD05A09}"/>
              </a:ext>
            </a:extLst>
          </p:cNvPr>
          <p:cNvGrpSpPr/>
          <p:nvPr/>
        </p:nvGrpSpPr>
        <p:grpSpPr>
          <a:xfrm>
            <a:off x="6467930" y="581481"/>
            <a:ext cx="231989" cy="5715000"/>
            <a:chOff x="6857999" y="361949"/>
            <a:chExt cx="231989" cy="5715000"/>
          </a:xfrm>
        </p:grpSpPr>
        <p:sp>
          <p:nvSpPr>
            <p:cNvPr id="42" name="object 42"/>
            <p:cNvSpPr/>
            <p:nvPr/>
          </p:nvSpPr>
          <p:spPr>
            <a:xfrm>
              <a:off x="6857999" y="4857749"/>
              <a:ext cx="228600" cy="1123950"/>
            </a:xfrm>
            <a:custGeom>
              <a:avLst/>
              <a:gdLst/>
              <a:ahLst/>
              <a:cxnLst/>
              <a:rect l="l" t="t" r="r" b="b"/>
              <a:pathLst>
                <a:path w="228600" h="1123950">
                  <a:moveTo>
                    <a:pt x="228599" y="1123949"/>
                  </a:moveTo>
                  <a:lnTo>
                    <a:pt x="0" y="1123949"/>
                  </a:lnTo>
                  <a:lnTo>
                    <a:pt x="0" y="0"/>
                  </a:lnTo>
                  <a:lnTo>
                    <a:pt x="228599" y="0"/>
                  </a:lnTo>
                  <a:lnTo>
                    <a:pt x="228599" y="1123949"/>
                  </a:lnTo>
                  <a:close/>
                </a:path>
              </a:pathLst>
            </a:custGeom>
            <a:solidFill>
              <a:srgbClr val="7CF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 txBox="1"/>
            <p:nvPr/>
          </p:nvSpPr>
          <p:spPr>
            <a:xfrm>
              <a:off x="6895678" y="5026024"/>
              <a:ext cx="194310" cy="77978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Embedding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44" name="object 44"/>
            <p:cNvGrpSpPr/>
            <p:nvPr/>
          </p:nvGrpSpPr>
          <p:grpSpPr>
            <a:xfrm>
              <a:off x="6857999" y="3733799"/>
              <a:ext cx="228600" cy="2343150"/>
              <a:chOff x="6857999" y="3733799"/>
              <a:chExt cx="228600" cy="2343150"/>
            </a:xfrm>
          </p:grpSpPr>
          <p:sp>
            <p:nvSpPr>
              <p:cNvPr id="45" name="object 45"/>
              <p:cNvSpPr/>
              <p:nvPr/>
            </p:nvSpPr>
            <p:spPr>
              <a:xfrm>
                <a:off x="6857999" y="598169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7CF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6" name="object 46"/>
              <p:cNvSpPr/>
              <p:nvPr/>
            </p:nvSpPr>
            <p:spPr>
              <a:xfrm>
                <a:off x="6857999" y="373379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ACFF2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7" name="object 47"/>
            <p:cNvSpPr txBox="1"/>
            <p:nvPr/>
          </p:nvSpPr>
          <p:spPr>
            <a:xfrm>
              <a:off x="6895678" y="3997325"/>
              <a:ext cx="194310" cy="60134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Securing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48" name="object 48"/>
            <p:cNvGrpSpPr/>
            <p:nvPr/>
          </p:nvGrpSpPr>
          <p:grpSpPr>
            <a:xfrm>
              <a:off x="6857999" y="2609849"/>
              <a:ext cx="228600" cy="2343150"/>
              <a:chOff x="6857999" y="2609849"/>
              <a:chExt cx="228600" cy="2343150"/>
            </a:xfrm>
          </p:grpSpPr>
          <p:sp>
            <p:nvSpPr>
              <p:cNvPr id="49" name="object 49"/>
              <p:cNvSpPr/>
              <p:nvPr/>
            </p:nvSpPr>
            <p:spPr>
              <a:xfrm>
                <a:off x="6857999" y="485774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ACFF2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50"/>
              <p:cNvSpPr/>
              <p:nvPr/>
            </p:nvSpPr>
            <p:spPr>
              <a:xfrm>
                <a:off x="6857999" y="260984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FF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1" name="object 51"/>
            <p:cNvSpPr txBox="1"/>
            <p:nvPr/>
          </p:nvSpPr>
          <p:spPr>
            <a:xfrm>
              <a:off x="6895678" y="2797174"/>
              <a:ext cx="194310" cy="75374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Developing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52" name="object 52"/>
            <p:cNvGrpSpPr/>
            <p:nvPr/>
          </p:nvGrpSpPr>
          <p:grpSpPr>
            <a:xfrm>
              <a:off x="6857999" y="1485899"/>
              <a:ext cx="228600" cy="2343150"/>
              <a:chOff x="6857999" y="1485899"/>
              <a:chExt cx="228600" cy="2343150"/>
            </a:xfrm>
          </p:grpSpPr>
          <p:sp>
            <p:nvSpPr>
              <p:cNvPr id="53" name="object 53"/>
              <p:cNvSpPr/>
              <p:nvPr/>
            </p:nvSpPr>
            <p:spPr>
              <a:xfrm>
                <a:off x="6857999" y="373379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FFFF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54"/>
              <p:cNvSpPr/>
              <p:nvPr/>
            </p:nvSpPr>
            <p:spPr>
              <a:xfrm>
                <a:off x="6857999" y="148589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A5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5" name="object 55"/>
            <p:cNvSpPr txBox="1"/>
            <p:nvPr/>
          </p:nvSpPr>
          <p:spPr>
            <a:xfrm>
              <a:off x="6895678" y="1720849"/>
              <a:ext cx="194310" cy="65786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Widening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56" name="object 56"/>
            <p:cNvGrpSpPr/>
            <p:nvPr/>
          </p:nvGrpSpPr>
          <p:grpSpPr>
            <a:xfrm>
              <a:off x="6857999" y="361949"/>
              <a:ext cx="228600" cy="2343150"/>
              <a:chOff x="6857999" y="361949"/>
              <a:chExt cx="228600" cy="2343150"/>
            </a:xfrm>
          </p:grpSpPr>
          <p:sp>
            <p:nvSpPr>
              <p:cNvPr id="57" name="object 57"/>
              <p:cNvSpPr/>
              <p:nvPr/>
            </p:nvSpPr>
            <p:spPr>
              <a:xfrm>
                <a:off x="6857999" y="260984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FFA5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8"/>
              <p:cNvSpPr/>
              <p:nvPr/>
            </p:nvSpPr>
            <p:spPr>
              <a:xfrm>
                <a:off x="6857999" y="36194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9" name="object 59"/>
            <p:cNvSpPr txBox="1"/>
            <p:nvPr/>
          </p:nvSpPr>
          <p:spPr>
            <a:xfrm>
              <a:off x="6895678" y="587374"/>
              <a:ext cx="194310" cy="66929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Emerging</a:t>
              </a:r>
              <a:endParaRPr sz="1200" dirty="0">
                <a:latin typeface="Times New Roman"/>
                <a:cs typeface="Times New Roman"/>
              </a:endParaRPr>
            </a:p>
          </p:txBody>
        </p:sp>
        <p:sp>
          <p:nvSpPr>
            <p:cNvPr id="60" name="object 60"/>
            <p:cNvSpPr/>
            <p:nvPr/>
          </p:nvSpPr>
          <p:spPr>
            <a:xfrm>
              <a:off x="6857999" y="1485899"/>
              <a:ext cx="228600" cy="95250"/>
            </a:xfrm>
            <a:custGeom>
              <a:avLst/>
              <a:gdLst/>
              <a:ahLst/>
              <a:cxnLst/>
              <a:rect l="l" t="t" r="r" b="b"/>
              <a:pathLst>
                <a:path w="228600" h="95250">
                  <a:moveTo>
                    <a:pt x="114299" y="95249"/>
                  </a:moveTo>
                  <a:lnTo>
                    <a:pt x="0" y="0"/>
                  </a:lnTo>
                  <a:lnTo>
                    <a:pt x="228599" y="0"/>
                  </a:lnTo>
                  <a:lnTo>
                    <a:pt x="114299" y="95249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7E83CCB-A3BC-4DB3-A1CF-64EDA23DB0BD}"/>
              </a:ext>
            </a:extLst>
          </p:cNvPr>
          <p:cNvGrpSpPr/>
          <p:nvPr/>
        </p:nvGrpSpPr>
        <p:grpSpPr>
          <a:xfrm>
            <a:off x="88900" y="117574"/>
            <a:ext cx="1219200" cy="1222276"/>
            <a:chOff x="88900" y="117574"/>
            <a:chExt cx="1219200" cy="122227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774E0B4-3B50-4122-A220-5DABF167F6BC}"/>
                </a:ext>
              </a:extLst>
            </p:cNvPr>
            <p:cNvSpPr/>
            <p:nvPr/>
          </p:nvSpPr>
          <p:spPr>
            <a:xfrm>
              <a:off x="88900" y="128139"/>
              <a:ext cx="1219200" cy="12117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26EF755-408A-4676-B95F-AE667C1346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7540" y="117574"/>
              <a:ext cx="978047" cy="1026707"/>
            </a:xfrm>
            <a:prstGeom prst="rect">
              <a:avLst/>
            </a:prstGeom>
          </p:spPr>
        </p:pic>
      </p:grpSp>
      <p:sp>
        <p:nvSpPr>
          <p:cNvPr id="3" name="object 3"/>
          <p:cNvSpPr txBox="1"/>
          <p:nvPr/>
        </p:nvSpPr>
        <p:spPr>
          <a:xfrm>
            <a:off x="170892" y="1205048"/>
            <a:ext cx="6107954" cy="666207"/>
          </a:xfrm>
          <a:prstGeom prst="rect">
            <a:avLst/>
          </a:prstGeom>
          <a:ln w="19049">
            <a:solidFill>
              <a:srgbClr val="010D44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54610" marR="166370">
              <a:lnSpc>
                <a:spcPts val="1050"/>
              </a:lnSpc>
              <a:spcBef>
                <a:spcPts val="434"/>
              </a:spcBef>
            </a:pPr>
            <a:r>
              <a:rPr sz="1050" b="1" dirty="0">
                <a:latin typeface="Times New Roman"/>
                <a:cs typeface="Times New Roman"/>
              </a:rPr>
              <a:t>Overview:</a:t>
            </a:r>
            <a:r>
              <a:rPr sz="1050" b="1" spc="-30" dirty="0">
                <a:latin typeface="Times New Roman"/>
                <a:cs typeface="Times New Roman"/>
              </a:rPr>
              <a:t> </a:t>
            </a:r>
            <a:r>
              <a:rPr lang="en-GB" sz="1050" spc="-20" dirty="0">
                <a:latin typeface="Times New Roman"/>
                <a:cs typeface="Times New Roman"/>
              </a:rPr>
              <a:t>We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want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you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to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understand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the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importance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of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Number,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which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is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symbol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system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for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describing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spc="-25" dirty="0">
                <a:latin typeface="Times New Roman"/>
                <a:cs typeface="Times New Roman"/>
              </a:rPr>
              <a:t>and </a:t>
            </a:r>
            <a:r>
              <a:rPr lang="en-GB" sz="1050" dirty="0">
                <a:latin typeface="Times New Roman"/>
                <a:cs typeface="Times New Roman"/>
              </a:rPr>
              <a:t>comparing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quantities.</a:t>
            </a:r>
            <a:r>
              <a:rPr lang="en-GB" sz="1050" spc="-2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This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will help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improve your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reasoning and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decision making,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and improve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your fluency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in </a:t>
            </a:r>
            <a:r>
              <a:rPr lang="en-GB" sz="1050" spc="-25" dirty="0">
                <a:latin typeface="Times New Roman"/>
                <a:cs typeface="Times New Roman"/>
              </a:rPr>
              <a:t>the </a:t>
            </a:r>
            <a:r>
              <a:rPr lang="en-GB" sz="1050" dirty="0">
                <a:latin typeface="Times New Roman"/>
                <a:cs typeface="Times New Roman"/>
              </a:rPr>
              <a:t>four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basic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arithmetic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spc="-10" dirty="0">
                <a:latin typeface="Times New Roman"/>
                <a:cs typeface="Times New Roman"/>
              </a:rPr>
              <a:t>operations.</a:t>
            </a:r>
            <a:endParaRPr lang="en-GB" sz="1050" dirty="0">
              <a:latin typeface="Times New Roman"/>
              <a:cs typeface="Times New Roman"/>
            </a:endParaRPr>
          </a:p>
          <a:p>
            <a:pPr marL="54610">
              <a:lnSpc>
                <a:spcPct val="100000"/>
              </a:lnSpc>
              <a:spcBef>
                <a:spcPts val="165"/>
              </a:spcBef>
            </a:pPr>
            <a:r>
              <a:rPr lang="en-GB" sz="1050" dirty="0">
                <a:latin typeface="Times New Roman"/>
                <a:cs typeface="Times New Roman"/>
              </a:rPr>
              <a:t>No.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of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weeks: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spc="-50" dirty="0">
                <a:latin typeface="Times New Roman"/>
                <a:cs typeface="Times New Roman"/>
              </a:rPr>
              <a:t>8</a:t>
            </a:r>
            <a:endParaRPr lang="en-GB" sz="1050" dirty="0">
              <a:latin typeface="Times New Roman"/>
              <a:cs typeface="Times New Roman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49F3EFC-00FA-4347-8B78-D716BF124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84038"/>
              </p:ext>
            </p:extLst>
          </p:nvPr>
        </p:nvGraphicFramePr>
        <p:xfrm>
          <a:off x="2481058" y="5983017"/>
          <a:ext cx="3859427" cy="1411199"/>
        </p:xfrm>
        <a:graphic>
          <a:graphicData uri="http://schemas.openxmlformats.org/drawingml/2006/table">
            <a:tbl>
              <a:tblPr firstRow="1" firstCol="1" bandRow="1"/>
              <a:tblGrid>
                <a:gridCol w="825427">
                  <a:extLst>
                    <a:ext uri="{9D8B030D-6E8A-4147-A177-3AD203B41FA5}">
                      <a16:colId xmlns:a16="http://schemas.microsoft.com/office/drawing/2014/main" val="4067186572"/>
                    </a:ext>
                  </a:extLst>
                </a:gridCol>
                <a:gridCol w="3034000">
                  <a:extLst>
                    <a:ext uri="{9D8B030D-6E8A-4147-A177-3AD203B41FA5}">
                      <a16:colId xmlns:a16="http://schemas.microsoft.com/office/drawing/2014/main" val="3498069812"/>
                    </a:ext>
                  </a:extLst>
                </a:gridCol>
              </a:tblGrid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Literacy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organise my talk in a detailed and accurate manner.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listen attentively to the viewpoints of others for an extended period</a:t>
                      </a:r>
                      <a:endParaRPr lang="en-GB" sz="8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582305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CWRE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my interests?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896720"/>
                  </a:ext>
                </a:extLst>
              </a:tr>
              <a:tr h="293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Cutting Themes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Careers and work related experiences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639619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RSE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Diversity and Respect in the classroom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956166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DCF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79338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F4A3A32-4BCA-4EC5-BD9A-06D883BC2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75640"/>
              </p:ext>
            </p:extLst>
          </p:nvPr>
        </p:nvGraphicFramePr>
        <p:xfrm>
          <a:off x="1208662" y="196707"/>
          <a:ext cx="5387131" cy="876862"/>
        </p:xfrm>
        <a:graphic>
          <a:graphicData uri="http://schemas.openxmlformats.org/drawingml/2006/table">
            <a:tbl>
              <a:tblPr firstRow="1" firstCol="1" bandRow="1"/>
              <a:tblGrid>
                <a:gridCol w="5387131">
                  <a:extLst>
                    <a:ext uri="{9D8B030D-6E8A-4147-A177-3AD203B41FA5}">
                      <a16:colId xmlns:a16="http://schemas.microsoft.com/office/drawing/2014/main" val="2946683389"/>
                    </a:ext>
                  </a:extLst>
                </a:gridCol>
              </a:tblGrid>
              <a:tr h="876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Subject</a:t>
                      </a: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Mathematics / Mathemateg                      Topic: Number 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Question: What are some practical ways to start saving money and managing personal finances effectively?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44547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D0C2F44-2922-4370-B4B5-A868FE939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997165"/>
              </p:ext>
            </p:extLst>
          </p:nvPr>
        </p:nvGraphicFramePr>
        <p:xfrm>
          <a:off x="170892" y="5990216"/>
          <a:ext cx="2157095" cy="1404000"/>
        </p:xfrm>
        <a:graphic>
          <a:graphicData uri="http://schemas.openxmlformats.org/drawingml/2006/table">
            <a:tbl>
              <a:tblPr firstRow="1" firstCol="1" bandRow="1"/>
              <a:tblGrid>
                <a:gridCol w="2157095">
                  <a:extLst>
                    <a:ext uri="{9D8B030D-6E8A-4147-A177-3AD203B41FA5}">
                      <a16:colId xmlns:a16="http://schemas.microsoft.com/office/drawing/2014/main" val="3549447562"/>
                    </a:ext>
                  </a:extLst>
                </a:gridCol>
              </a:tblGrid>
              <a:tr h="701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Words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Scale, integer, place value, money, fractions, ascending, descending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2262151"/>
                  </a:ext>
                </a:extLst>
              </a:tr>
              <a:tr h="702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Experiences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Maths in a box, The Big Question Lesson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308793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7C41BD2-915A-431D-8584-0EA8AC5470F2}"/>
              </a:ext>
            </a:extLst>
          </p:cNvPr>
          <p:cNvGraphicFramePr>
            <a:graphicFrameLocks noGrp="1"/>
          </p:cNvGraphicFramePr>
          <p:nvPr/>
        </p:nvGraphicFramePr>
        <p:xfrm>
          <a:off x="6461747" y="6752295"/>
          <a:ext cx="4024877" cy="641921"/>
        </p:xfrm>
        <a:graphic>
          <a:graphicData uri="http://schemas.openxmlformats.org/drawingml/2006/table">
            <a:tbl>
              <a:tblPr firstRow="1" firstCol="1" bandRow="1"/>
              <a:tblGrid>
                <a:gridCol w="4024877">
                  <a:extLst>
                    <a:ext uri="{9D8B030D-6E8A-4147-A177-3AD203B41FA5}">
                      <a16:colId xmlns:a16="http://schemas.microsoft.com/office/drawing/2014/main" val="3386596969"/>
                    </a:ext>
                  </a:extLst>
                </a:gridCol>
              </a:tblGrid>
              <a:tr h="6419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Assessments (Linked to your mathematical proficiencies)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Your QMA is a formative worksheet on: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54659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7E64A57-AB7F-4E61-8F08-657663A3D5F8}"/>
              </a:ext>
            </a:extLst>
          </p:cNvPr>
          <p:cNvGraphicFramePr>
            <a:graphicFrameLocks noGrp="1"/>
          </p:cNvGraphicFramePr>
          <p:nvPr/>
        </p:nvGraphicFramePr>
        <p:xfrm>
          <a:off x="6827364" y="160455"/>
          <a:ext cx="3659260" cy="6279226"/>
        </p:xfrm>
        <a:graphic>
          <a:graphicData uri="http://schemas.openxmlformats.org/drawingml/2006/table">
            <a:tbl>
              <a:tblPr firstRow="1" firstCol="1" bandRow="1"/>
              <a:tblGrid>
                <a:gridCol w="3659260">
                  <a:extLst>
                    <a:ext uri="{9D8B030D-6E8A-4147-A177-3AD203B41FA5}">
                      <a16:colId xmlns:a16="http://schemas.microsoft.com/office/drawing/2014/main" val="3920594361"/>
                    </a:ext>
                  </a:extLst>
                </a:gridCol>
              </a:tblGrid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Conceptual Understanding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8263182"/>
                  </a:ext>
                </a:extLst>
              </a:tr>
              <a:tr h="293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basic understanding of the concepts with support. I can represent the basic concepts </a:t>
                      </a: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1 </a:t>
                      </a: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way. E.g. Give a simple example/non-example.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5359196"/>
                  </a:ext>
                </a:extLst>
              </a:tr>
              <a:tr h="292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broader understanding of the concepts, with support where needed. I can represent the concepts in different ways – verbal/concrete/visual/digital/abstract.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191709"/>
                  </a:ext>
                </a:extLst>
              </a:tr>
              <a:tr h="291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deeper understanding of the concepts independently. I can begin to apply my understanding to problems in new contexts and make connections.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629289"/>
                  </a:ext>
                </a:extLst>
              </a:tr>
              <a:tr h="291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and accurately demonstrate my understanding of the concepts. I can apply my understanding to more complex problems in new contexts.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309476"/>
                  </a:ext>
                </a:extLst>
              </a:tr>
              <a:tr h="290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independently apply my understanding of the concepts to solve increasingly complex problems in new contexts.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649591"/>
                  </a:ext>
                </a:extLst>
              </a:tr>
              <a:tr h="123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948753"/>
                  </a:ext>
                </a:extLst>
              </a:tr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Fluency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665756"/>
                  </a:ext>
                </a:extLst>
              </a:tr>
              <a:tr h="42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some previous knowledge of facts, relationships and techniques with support. I can demonstrate facts, relationships and techniques for new concepts with support.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727001"/>
                  </a:ext>
                </a:extLst>
              </a:tr>
              <a:tr h="449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broader previous knowledge of facts, relationships and techniques with prompts where needed. I can demonstrate a broader understanding of facts, relationships and technique with support if needed.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7790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previous knowledge of facts, relationships and techniques more independently. I can demonstrate a deeper understanding of facts, relationships and techniques more independently.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87985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previous knowledge of facts, relationships and techniques independently. I can use facts, relationships and techniques in more detail and accurately.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9726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use, with confidence and fluency, facts, relationships and techniques learnt. They are firmly established and memorable.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822728"/>
                  </a:ext>
                </a:extLst>
              </a:tr>
              <a:tr h="123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167267"/>
                  </a:ext>
                </a:extLst>
              </a:tr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Strategic Competence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987920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recognise and apply simple mathematical ideas and strategies to solve basic problems with support.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747916"/>
                  </a:ext>
                </a:extLst>
              </a:tr>
              <a:tr h="334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recognise and apply a range of mathematical ideas and strategies to solve a variety of problems with support where needed.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827580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connect multiple mathematical ideas and strategies to solve problems independently.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483253"/>
                  </a:ext>
                </a:extLst>
              </a:tr>
              <a:tr h="278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connect mathematical ideas and strategies to solve detailed problems, accurately with confidence.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718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connect complex mathematical ideas and strategies, linking new concepts.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25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650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204643"/>
              </p:ext>
            </p:extLst>
          </p:nvPr>
        </p:nvGraphicFramePr>
        <p:xfrm>
          <a:off x="170892" y="2019538"/>
          <a:ext cx="6107954" cy="3822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3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3977">
                  <a:extLst>
                    <a:ext uri="{9D8B030D-6E8A-4147-A177-3AD203B41FA5}">
                      <a16:colId xmlns:a16="http://schemas.microsoft.com/office/drawing/2014/main" val="3922971457"/>
                    </a:ext>
                  </a:extLst>
                </a:gridCol>
              </a:tblGrid>
              <a:tr h="366395">
                <a:tc gridSpan="2"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21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Content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0D4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▪Round a number to the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nearest 10, 100 and 1000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▪Equivalent fractions;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▪Place value;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▪Calculating with negative numbers;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▪Ordering numbers;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▪Identify square and cube numbers;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▪Add and subtract decimals;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▪Arithmetic with fractions;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▪Written multiplication and division of integers;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▪Order of operations;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▪Rounding to decimal places;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▪Using a calculator to carry out calculations;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2228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▪Fractions of an amount;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7701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▪Simplifying fractions;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477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06572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32771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65A3C5CC-2387-4E49-8784-FACB8BD05A09}"/>
              </a:ext>
            </a:extLst>
          </p:cNvPr>
          <p:cNvGrpSpPr/>
          <p:nvPr/>
        </p:nvGrpSpPr>
        <p:grpSpPr>
          <a:xfrm>
            <a:off x="6467930" y="581481"/>
            <a:ext cx="231989" cy="5715000"/>
            <a:chOff x="6857999" y="361949"/>
            <a:chExt cx="231989" cy="5715000"/>
          </a:xfrm>
        </p:grpSpPr>
        <p:sp>
          <p:nvSpPr>
            <p:cNvPr id="42" name="object 42"/>
            <p:cNvSpPr/>
            <p:nvPr/>
          </p:nvSpPr>
          <p:spPr>
            <a:xfrm>
              <a:off x="6857999" y="4857749"/>
              <a:ext cx="228600" cy="1123950"/>
            </a:xfrm>
            <a:custGeom>
              <a:avLst/>
              <a:gdLst/>
              <a:ahLst/>
              <a:cxnLst/>
              <a:rect l="l" t="t" r="r" b="b"/>
              <a:pathLst>
                <a:path w="228600" h="1123950">
                  <a:moveTo>
                    <a:pt x="228599" y="1123949"/>
                  </a:moveTo>
                  <a:lnTo>
                    <a:pt x="0" y="1123949"/>
                  </a:lnTo>
                  <a:lnTo>
                    <a:pt x="0" y="0"/>
                  </a:lnTo>
                  <a:lnTo>
                    <a:pt x="228599" y="0"/>
                  </a:lnTo>
                  <a:lnTo>
                    <a:pt x="228599" y="1123949"/>
                  </a:lnTo>
                  <a:close/>
                </a:path>
              </a:pathLst>
            </a:custGeom>
            <a:solidFill>
              <a:srgbClr val="7CF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 txBox="1"/>
            <p:nvPr/>
          </p:nvSpPr>
          <p:spPr>
            <a:xfrm>
              <a:off x="6895678" y="5026024"/>
              <a:ext cx="194310" cy="77978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Embedding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44" name="object 44"/>
            <p:cNvGrpSpPr/>
            <p:nvPr/>
          </p:nvGrpSpPr>
          <p:grpSpPr>
            <a:xfrm>
              <a:off x="6857999" y="3733799"/>
              <a:ext cx="228600" cy="2343150"/>
              <a:chOff x="6857999" y="3733799"/>
              <a:chExt cx="228600" cy="2343150"/>
            </a:xfrm>
          </p:grpSpPr>
          <p:sp>
            <p:nvSpPr>
              <p:cNvPr id="45" name="object 45"/>
              <p:cNvSpPr/>
              <p:nvPr/>
            </p:nvSpPr>
            <p:spPr>
              <a:xfrm>
                <a:off x="6857999" y="598169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7CF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6" name="object 46"/>
              <p:cNvSpPr/>
              <p:nvPr/>
            </p:nvSpPr>
            <p:spPr>
              <a:xfrm>
                <a:off x="6857999" y="373379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ACFF2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7" name="object 47"/>
            <p:cNvSpPr txBox="1"/>
            <p:nvPr/>
          </p:nvSpPr>
          <p:spPr>
            <a:xfrm>
              <a:off x="6895678" y="3997325"/>
              <a:ext cx="194310" cy="60134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Securing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48" name="object 48"/>
            <p:cNvGrpSpPr/>
            <p:nvPr/>
          </p:nvGrpSpPr>
          <p:grpSpPr>
            <a:xfrm>
              <a:off x="6857999" y="2609849"/>
              <a:ext cx="228600" cy="2343150"/>
              <a:chOff x="6857999" y="2609849"/>
              <a:chExt cx="228600" cy="2343150"/>
            </a:xfrm>
          </p:grpSpPr>
          <p:sp>
            <p:nvSpPr>
              <p:cNvPr id="49" name="object 49"/>
              <p:cNvSpPr/>
              <p:nvPr/>
            </p:nvSpPr>
            <p:spPr>
              <a:xfrm>
                <a:off x="6857999" y="485774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ACFF2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50"/>
              <p:cNvSpPr/>
              <p:nvPr/>
            </p:nvSpPr>
            <p:spPr>
              <a:xfrm>
                <a:off x="6857999" y="260984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FF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1" name="object 51"/>
            <p:cNvSpPr txBox="1"/>
            <p:nvPr/>
          </p:nvSpPr>
          <p:spPr>
            <a:xfrm>
              <a:off x="6895678" y="2797174"/>
              <a:ext cx="194310" cy="75374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Developing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52" name="object 52"/>
            <p:cNvGrpSpPr/>
            <p:nvPr/>
          </p:nvGrpSpPr>
          <p:grpSpPr>
            <a:xfrm>
              <a:off x="6857999" y="1485899"/>
              <a:ext cx="228600" cy="2343150"/>
              <a:chOff x="6857999" y="1485899"/>
              <a:chExt cx="228600" cy="2343150"/>
            </a:xfrm>
          </p:grpSpPr>
          <p:sp>
            <p:nvSpPr>
              <p:cNvPr id="53" name="object 53"/>
              <p:cNvSpPr/>
              <p:nvPr/>
            </p:nvSpPr>
            <p:spPr>
              <a:xfrm>
                <a:off x="6857999" y="373379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FFFF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54"/>
              <p:cNvSpPr/>
              <p:nvPr/>
            </p:nvSpPr>
            <p:spPr>
              <a:xfrm>
                <a:off x="6857999" y="148589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A5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5" name="object 55"/>
            <p:cNvSpPr txBox="1"/>
            <p:nvPr/>
          </p:nvSpPr>
          <p:spPr>
            <a:xfrm>
              <a:off x="6895678" y="1720849"/>
              <a:ext cx="194310" cy="65786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Widening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56" name="object 56"/>
            <p:cNvGrpSpPr/>
            <p:nvPr/>
          </p:nvGrpSpPr>
          <p:grpSpPr>
            <a:xfrm>
              <a:off x="6857999" y="361949"/>
              <a:ext cx="228600" cy="2343150"/>
              <a:chOff x="6857999" y="361949"/>
              <a:chExt cx="228600" cy="2343150"/>
            </a:xfrm>
          </p:grpSpPr>
          <p:sp>
            <p:nvSpPr>
              <p:cNvPr id="57" name="object 57"/>
              <p:cNvSpPr/>
              <p:nvPr/>
            </p:nvSpPr>
            <p:spPr>
              <a:xfrm>
                <a:off x="6857999" y="260984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FFA5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8"/>
              <p:cNvSpPr/>
              <p:nvPr/>
            </p:nvSpPr>
            <p:spPr>
              <a:xfrm>
                <a:off x="6857999" y="36194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9" name="object 59"/>
            <p:cNvSpPr txBox="1"/>
            <p:nvPr/>
          </p:nvSpPr>
          <p:spPr>
            <a:xfrm>
              <a:off x="6895678" y="587374"/>
              <a:ext cx="194310" cy="66929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Emerging</a:t>
              </a:r>
              <a:endParaRPr sz="1200" dirty="0">
                <a:latin typeface="Times New Roman"/>
                <a:cs typeface="Times New Roman"/>
              </a:endParaRPr>
            </a:p>
          </p:txBody>
        </p:sp>
        <p:sp>
          <p:nvSpPr>
            <p:cNvPr id="60" name="object 60"/>
            <p:cNvSpPr/>
            <p:nvPr/>
          </p:nvSpPr>
          <p:spPr>
            <a:xfrm>
              <a:off x="6857999" y="1485899"/>
              <a:ext cx="228600" cy="95250"/>
            </a:xfrm>
            <a:custGeom>
              <a:avLst/>
              <a:gdLst/>
              <a:ahLst/>
              <a:cxnLst/>
              <a:rect l="l" t="t" r="r" b="b"/>
              <a:pathLst>
                <a:path w="228600" h="95250">
                  <a:moveTo>
                    <a:pt x="114299" y="95249"/>
                  </a:moveTo>
                  <a:lnTo>
                    <a:pt x="0" y="0"/>
                  </a:lnTo>
                  <a:lnTo>
                    <a:pt x="228599" y="0"/>
                  </a:lnTo>
                  <a:lnTo>
                    <a:pt x="114299" y="95249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7E83CCB-A3BC-4DB3-A1CF-64EDA23DB0BD}"/>
              </a:ext>
            </a:extLst>
          </p:cNvPr>
          <p:cNvGrpSpPr/>
          <p:nvPr/>
        </p:nvGrpSpPr>
        <p:grpSpPr>
          <a:xfrm>
            <a:off x="88900" y="117574"/>
            <a:ext cx="1219200" cy="1222276"/>
            <a:chOff x="88900" y="117574"/>
            <a:chExt cx="1219200" cy="122227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774E0B4-3B50-4122-A220-5DABF167F6BC}"/>
                </a:ext>
              </a:extLst>
            </p:cNvPr>
            <p:cNvSpPr/>
            <p:nvPr/>
          </p:nvSpPr>
          <p:spPr>
            <a:xfrm>
              <a:off x="88900" y="128139"/>
              <a:ext cx="1219200" cy="12117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26EF755-408A-4676-B95F-AE667C1346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7540" y="117574"/>
              <a:ext cx="978047" cy="1026707"/>
            </a:xfrm>
            <a:prstGeom prst="rect">
              <a:avLst/>
            </a:prstGeom>
          </p:spPr>
        </p:pic>
      </p:grpSp>
      <p:sp>
        <p:nvSpPr>
          <p:cNvPr id="3" name="object 3"/>
          <p:cNvSpPr txBox="1"/>
          <p:nvPr/>
        </p:nvSpPr>
        <p:spPr>
          <a:xfrm>
            <a:off x="170892" y="1205048"/>
            <a:ext cx="6107954" cy="666207"/>
          </a:xfrm>
          <a:prstGeom prst="rect">
            <a:avLst/>
          </a:prstGeom>
          <a:ln w="19049">
            <a:solidFill>
              <a:srgbClr val="010D44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54610" marR="166370">
              <a:lnSpc>
                <a:spcPts val="1050"/>
              </a:lnSpc>
              <a:spcBef>
                <a:spcPts val="434"/>
              </a:spcBef>
            </a:pPr>
            <a:r>
              <a:rPr sz="1050" b="1" dirty="0">
                <a:latin typeface="Times New Roman"/>
                <a:cs typeface="Times New Roman"/>
              </a:rPr>
              <a:t>Overview:</a:t>
            </a:r>
            <a:r>
              <a:rPr sz="1050" b="1" spc="-30" dirty="0">
                <a:latin typeface="Times New Roman"/>
                <a:cs typeface="Times New Roman"/>
              </a:rPr>
              <a:t> </a:t>
            </a:r>
            <a:r>
              <a:rPr lang="en-GB" sz="1050" spc="-20" dirty="0">
                <a:latin typeface="Times New Roman"/>
                <a:cs typeface="Times New Roman"/>
              </a:rPr>
              <a:t>We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want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you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to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understand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the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importance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of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Number,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which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is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symbol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system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for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describing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spc="-25" dirty="0">
                <a:latin typeface="Times New Roman"/>
                <a:cs typeface="Times New Roman"/>
              </a:rPr>
              <a:t>and </a:t>
            </a:r>
            <a:r>
              <a:rPr lang="en-GB" sz="1050" dirty="0">
                <a:latin typeface="Times New Roman"/>
                <a:cs typeface="Times New Roman"/>
              </a:rPr>
              <a:t>comparing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quantities.</a:t>
            </a:r>
            <a:r>
              <a:rPr lang="en-GB" sz="1050" spc="-2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This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will help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improve your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reasoning and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decision making,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and improve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your fluency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in </a:t>
            </a:r>
            <a:r>
              <a:rPr lang="en-GB" sz="1050" spc="-25" dirty="0">
                <a:latin typeface="Times New Roman"/>
                <a:cs typeface="Times New Roman"/>
              </a:rPr>
              <a:t>the </a:t>
            </a:r>
            <a:r>
              <a:rPr lang="en-GB" sz="1050" dirty="0">
                <a:latin typeface="Times New Roman"/>
                <a:cs typeface="Times New Roman"/>
              </a:rPr>
              <a:t>four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basic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arithmetic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spc="-10" dirty="0">
                <a:latin typeface="Times New Roman"/>
                <a:cs typeface="Times New Roman"/>
              </a:rPr>
              <a:t>operations.</a:t>
            </a:r>
            <a:endParaRPr lang="en-GB" sz="1050" dirty="0">
              <a:latin typeface="Times New Roman"/>
              <a:cs typeface="Times New Roman"/>
            </a:endParaRPr>
          </a:p>
          <a:p>
            <a:pPr marL="54610">
              <a:lnSpc>
                <a:spcPct val="100000"/>
              </a:lnSpc>
              <a:spcBef>
                <a:spcPts val="165"/>
              </a:spcBef>
            </a:pPr>
            <a:r>
              <a:rPr lang="en-GB" sz="1050" dirty="0">
                <a:latin typeface="Times New Roman"/>
                <a:cs typeface="Times New Roman"/>
              </a:rPr>
              <a:t>No.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of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weeks: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spc="-50" dirty="0">
                <a:latin typeface="Times New Roman"/>
                <a:cs typeface="Times New Roman"/>
              </a:rPr>
              <a:t>8</a:t>
            </a:r>
            <a:endParaRPr lang="en-GB" sz="1050" dirty="0">
              <a:latin typeface="Times New Roman"/>
              <a:cs typeface="Times New Roman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49F3EFC-00FA-4347-8B78-D716BF124EF3}"/>
              </a:ext>
            </a:extLst>
          </p:cNvPr>
          <p:cNvGraphicFramePr>
            <a:graphicFrameLocks noGrp="1"/>
          </p:cNvGraphicFramePr>
          <p:nvPr/>
        </p:nvGraphicFramePr>
        <p:xfrm>
          <a:off x="2481058" y="5983017"/>
          <a:ext cx="3859427" cy="1411199"/>
        </p:xfrm>
        <a:graphic>
          <a:graphicData uri="http://schemas.openxmlformats.org/drawingml/2006/table">
            <a:tbl>
              <a:tblPr firstRow="1" firstCol="1" bandRow="1"/>
              <a:tblGrid>
                <a:gridCol w="825427">
                  <a:extLst>
                    <a:ext uri="{9D8B030D-6E8A-4147-A177-3AD203B41FA5}">
                      <a16:colId xmlns:a16="http://schemas.microsoft.com/office/drawing/2014/main" val="4067186572"/>
                    </a:ext>
                  </a:extLst>
                </a:gridCol>
                <a:gridCol w="3034000">
                  <a:extLst>
                    <a:ext uri="{9D8B030D-6E8A-4147-A177-3AD203B41FA5}">
                      <a16:colId xmlns:a16="http://schemas.microsoft.com/office/drawing/2014/main" val="3498069812"/>
                    </a:ext>
                  </a:extLst>
                </a:gridCol>
              </a:tblGrid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Literacy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organise my talk in a detailed and accurate manner.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listen attentively to the viewpoints of others for an extended period</a:t>
                      </a:r>
                      <a:endParaRPr lang="en-GB" sz="8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582305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CWRE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my interests?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896720"/>
                  </a:ext>
                </a:extLst>
              </a:tr>
              <a:tr h="293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Cutting Themes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Careers and work related experiences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639619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RSE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Diversity and Respect in the classroom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956166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DCF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79338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F4A3A32-4BCA-4EC5-BD9A-06D883BC2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00307"/>
              </p:ext>
            </p:extLst>
          </p:nvPr>
        </p:nvGraphicFramePr>
        <p:xfrm>
          <a:off x="1208662" y="196707"/>
          <a:ext cx="5387131" cy="876862"/>
        </p:xfrm>
        <a:graphic>
          <a:graphicData uri="http://schemas.openxmlformats.org/drawingml/2006/table">
            <a:tbl>
              <a:tblPr firstRow="1" firstCol="1" bandRow="1"/>
              <a:tblGrid>
                <a:gridCol w="5387131">
                  <a:extLst>
                    <a:ext uri="{9D8B030D-6E8A-4147-A177-3AD203B41FA5}">
                      <a16:colId xmlns:a16="http://schemas.microsoft.com/office/drawing/2014/main" val="2946683389"/>
                    </a:ext>
                  </a:extLst>
                </a:gridCol>
              </a:tblGrid>
              <a:tr h="876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Subject</a:t>
                      </a: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Mathematics / Mathemateg                      Topic: Number 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Question: What are some practical ways to start saving money and managing personal finances effectively?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44547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D0C2F44-2922-4370-B4B5-A868FE939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023991"/>
              </p:ext>
            </p:extLst>
          </p:nvPr>
        </p:nvGraphicFramePr>
        <p:xfrm>
          <a:off x="170892" y="5990216"/>
          <a:ext cx="2157095" cy="1404000"/>
        </p:xfrm>
        <a:graphic>
          <a:graphicData uri="http://schemas.openxmlformats.org/drawingml/2006/table">
            <a:tbl>
              <a:tblPr firstRow="1" firstCol="1" bandRow="1"/>
              <a:tblGrid>
                <a:gridCol w="2157095">
                  <a:extLst>
                    <a:ext uri="{9D8B030D-6E8A-4147-A177-3AD203B41FA5}">
                      <a16:colId xmlns:a16="http://schemas.microsoft.com/office/drawing/2014/main" val="3549447562"/>
                    </a:ext>
                  </a:extLst>
                </a:gridCol>
              </a:tblGrid>
              <a:tr h="701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Words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Scale, integer, place value, money, fractions, ascending, descending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2262151"/>
                  </a:ext>
                </a:extLst>
              </a:tr>
              <a:tr h="702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Experiences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Maths in a box, The Big Question Lesson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308793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7C41BD2-915A-431D-8584-0EA8AC5470F2}"/>
              </a:ext>
            </a:extLst>
          </p:cNvPr>
          <p:cNvGraphicFramePr>
            <a:graphicFrameLocks noGrp="1"/>
          </p:cNvGraphicFramePr>
          <p:nvPr/>
        </p:nvGraphicFramePr>
        <p:xfrm>
          <a:off x="6461747" y="6752295"/>
          <a:ext cx="4024877" cy="641921"/>
        </p:xfrm>
        <a:graphic>
          <a:graphicData uri="http://schemas.openxmlformats.org/drawingml/2006/table">
            <a:tbl>
              <a:tblPr firstRow="1" firstCol="1" bandRow="1"/>
              <a:tblGrid>
                <a:gridCol w="4024877">
                  <a:extLst>
                    <a:ext uri="{9D8B030D-6E8A-4147-A177-3AD203B41FA5}">
                      <a16:colId xmlns:a16="http://schemas.microsoft.com/office/drawing/2014/main" val="3386596969"/>
                    </a:ext>
                  </a:extLst>
                </a:gridCol>
              </a:tblGrid>
              <a:tr h="6419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Assessments (Linked to your mathematical proficiencies)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Your QMA is a formative worksheet on: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54659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7E64A57-AB7F-4E61-8F08-657663A3D5F8}"/>
              </a:ext>
            </a:extLst>
          </p:cNvPr>
          <p:cNvGraphicFramePr>
            <a:graphicFrameLocks noGrp="1"/>
          </p:cNvGraphicFramePr>
          <p:nvPr/>
        </p:nvGraphicFramePr>
        <p:xfrm>
          <a:off x="6827364" y="160455"/>
          <a:ext cx="3659260" cy="6279226"/>
        </p:xfrm>
        <a:graphic>
          <a:graphicData uri="http://schemas.openxmlformats.org/drawingml/2006/table">
            <a:tbl>
              <a:tblPr firstRow="1" firstCol="1" bandRow="1"/>
              <a:tblGrid>
                <a:gridCol w="3659260">
                  <a:extLst>
                    <a:ext uri="{9D8B030D-6E8A-4147-A177-3AD203B41FA5}">
                      <a16:colId xmlns:a16="http://schemas.microsoft.com/office/drawing/2014/main" val="3920594361"/>
                    </a:ext>
                  </a:extLst>
                </a:gridCol>
              </a:tblGrid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Conceptual Understanding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8263182"/>
                  </a:ext>
                </a:extLst>
              </a:tr>
              <a:tr h="293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basic understanding of the concepts with support. I can represent the basic concepts </a:t>
                      </a: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1 </a:t>
                      </a: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way. E.g. Give a simple example/non-example.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5359196"/>
                  </a:ext>
                </a:extLst>
              </a:tr>
              <a:tr h="292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broader understanding of the concepts, with support where needed. I can represent the concepts in different ways – verbal/concrete/visual/digital/abstract.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191709"/>
                  </a:ext>
                </a:extLst>
              </a:tr>
              <a:tr h="291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deeper understanding of the concepts independently. I can begin to apply my understanding to problems in new contexts and make connections.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629289"/>
                  </a:ext>
                </a:extLst>
              </a:tr>
              <a:tr h="291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and accurately demonstrate my understanding of the concepts. I can apply my understanding to more complex problems in new contexts.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309476"/>
                  </a:ext>
                </a:extLst>
              </a:tr>
              <a:tr h="290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independently apply my understanding of the concepts to solve increasingly complex problems in new contexts.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649591"/>
                  </a:ext>
                </a:extLst>
              </a:tr>
              <a:tr h="123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948753"/>
                  </a:ext>
                </a:extLst>
              </a:tr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Fluency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665756"/>
                  </a:ext>
                </a:extLst>
              </a:tr>
              <a:tr h="42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some previous knowledge of facts, relationships and techniques with support. I can demonstrate facts, relationships and techniques for new concepts with support.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727001"/>
                  </a:ext>
                </a:extLst>
              </a:tr>
              <a:tr h="449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broader previous knowledge of facts, relationships and techniques with prompts where needed. I can demonstrate a broader understanding of facts, relationships and technique with support if needed.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7790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previous knowledge of facts, relationships and techniques more independently. I can demonstrate a deeper understanding of facts, relationships and techniques more independently.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87985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previous knowledge of facts, relationships and techniques independently. I can use facts, relationships and techniques in more detail and accurately.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9726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use, with confidence and fluency, facts, relationships and techniques learnt. They are firmly established and memorable.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822728"/>
                  </a:ext>
                </a:extLst>
              </a:tr>
              <a:tr h="123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167267"/>
                  </a:ext>
                </a:extLst>
              </a:tr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Strategic Competence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987920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recognise and apply simple mathematical ideas and strategies to solve basic problems with support.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747916"/>
                  </a:ext>
                </a:extLst>
              </a:tr>
              <a:tr h="334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recognise and apply a range of mathematical ideas and strategies to solve a variety of problems with support where needed.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827580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connect multiple mathematical ideas and strategies to solve problems independently.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483253"/>
                  </a:ext>
                </a:extLst>
              </a:tr>
              <a:tr h="278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connect mathematical ideas and strategies to solve detailed problems, accurately with confidence.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718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connect complex mathematical ideas and strategies, linking new concepts.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25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414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132860"/>
              </p:ext>
            </p:extLst>
          </p:nvPr>
        </p:nvGraphicFramePr>
        <p:xfrm>
          <a:off x="170892" y="2019538"/>
          <a:ext cx="6107954" cy="387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3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3977">
                  <a:extLst>
                    <a:ext uri="{9D8B030D-6E8A-4147-A177-3AD203B41FA5}">
                      <a16:colId xmlns:a16="http://schemas.microsoft.com/office/drawing/2014/main" val="3922971457"/>
                    </a:ext>
                  </a:extLst>
                </a:gridCol>
              </a:tblGrid>
              <a:tr h="366395">
                <a:tc gridSpan="2"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21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Content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0D4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▪Arithmetic of decimals;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▪Product of prime factors and use this to find the HCF and LCM;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▪Ordering numbers;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▪Index laws;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▪Round a number to the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nearest 10, 100 and 1000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▪Writing numbers in standard form;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▪Simplify a fraction;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▪Finding the reciprocal of a number;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▪Factors, multiples and primes;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▪Calculating with negative numbers;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>
                      <a:solidFill>
                        <a:srgbClr val="010D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▪Order of operations;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▪Rounding to decimal places and significant figures;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2228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▪Estimating calculations;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7701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▪Using a calculator to carry out calculations;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477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▪Arithmetic with fractions;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06572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▪Equivalent fractions;</a:t>
                      </a:r>
                    </a:p>
                  </a:txBody>
                  <a:tcPr marL="9525" marR="9525" marT="9525" marB="0" anchor="ctr">
                    <a:lnL w="9525">
                      <a:solidFill>
                        <a:srgbClr val="010D44"/>
                      </a:solidFill>
                      <a:prstDash val="solid"/>
                    </a:lnL>
                    <a:lnR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10D44"/>
                      </a:solidFill>
                      <a:prstDash val="soli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 anchor="ctr">
                    <a:lnL w="9525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10D44"/>
                      </a:solidFill>
                      <a:prstDash val="solid"/>
                    </a:lnR>
                    <a:lnT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0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32771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65A3C5CC-2387-4E49-8784-FACB8BD05A09}"/>
              </a:ext>
            </a:extLst>
          </p:cNvPr>
          <p:cNvGrpSpPr/>
          <p:nvPr/>
        </p:nvGrpSpPr>
        <p:grpSpPr>
          <a:xfrm>
            <a:off x="6467930" y="581481"/>
            <a:ext cx="231989" cy="5715000"/>
            <a:chOff x="6857999" y="361949"/>
            <a:chExt cx="231989" cy="5715000"/>
          </a:xfrm>
        </p:grpSpPr>
        <p:sp>
          <p:nvSpPr>
            <p:cNvPr id="42" name="object 42"/>
            <p:cNvSpPr/>
            <p:nvPr/>
          </p:nvSpPr>
          <p:spPr>
            <a:xfrm>
              <a:off x="6857999" y="4857749"/>
              <a:ext cx="228600" cy="1123950"/>
            </a:xfrm>
            <a:custGeom>
              <a:avLst/>
              <a:gdLst/>
              <a:ahLst/>
              <a:cxnLst/>
              <a:rect l="l" t="t" r="r" b="b"/>
              <a:pathLst>
                <a:path w="228600" h="1123950">
                  <a:moveTo>
                    <a:pt x="228599" y="1123949"/>
                  </a:moveTo>
                  <a:lnTo>
                    <a:pt x="0" y="1123949"/>
                  </a:lnTo>
                  <a:lnTo>
                    <a:pt x="0" y="0"/>
                  </a:lnTo>
                  <a:lnTo>
                    <a:pt x="228599" y="0"/>
                  </a:lnTo>
                  <a:lnTo>
                    <a:pt x="228599" y="1123949"/>
                  </a:lnTo>
                  <a:close/>
                </a:path>
              </a:pathLst>
            </a:custGeom>
            <a:solidFill>
              <a:srgbClr val="7CF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 txBox="1"/>
            <p:nvPr/>
          </p:nvSpPr>
          <p:spPr>
            <a:xfrm>
              <a:off x="6895678" y="5026024"/>
              <a:ext cx="194310" cy="77978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Embedding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44" name="object 44"/>
            <p:cNvGrpSpPr/>
            <p:nvPr/>
          </p:nvGrpSpPr>
          <p:grpSpPr>
            <a:xfrm>
              <a:off x="6857999" y="3733799"/>
              <a:ext cx="228600" cy="2343150"/>
              <a:chOff x="6857999" y="3733799"/>
              <a:chExt cx="228600" cy="2343150"/>
            </a:xfrm>
          </p:grpSpPr>
          <p:sp>
            <p:nvSpPr>
              <p:cNvPr id="45" name="object 45"/>
              <p:cNvSpPr/>
              <p:nvPr/>
            </p:nvSpPr>
            <p:spPr>
              <a:xfrm>
                <a:off x="6857999" y="598169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7CF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6" name="object 46"/>
              <p:cNvSpPr/>
              <p:nvPr/>
            </p:nvSpPr>
            <p:spPr>
              <a:xfrm>
                <a:off x="6857999" y="373379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ACFF2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7" name="object 47"/>
            <p:cNvSpPr txBox="1"/>
            <p:nvPr/>
          </p:nvSpPr>
          <p:spPr>
            <a:xfrm>
              <a:off x="6895678" y="3997325"/>
              <a:ext cx="194310" cy="60134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Securing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48" name="object 48"/>
            <p:cNvGrpSpPr/>
            <p:nvPr/>
          </p:nvGrpSpPr>
          <p:grpSpPr>
            <a:xfrm>
              <a:off x="6857999" y="2609849"/>
              <a:ext cx="228600" cy="2343150"/>
              <a:chOff x="6857999" y="2609849"/>
              <a:chExt cx="228600" cy="2343150"/>
            </a:xfrm>
          </p:grpSpPr>
          <p:sp>
            <p:nvSpPr>
              <p:cNvPr id="49" name="object 49"/>
              <p:cNvSpPr/>
              <p:nvPr/>
            </p:nvSpPr>
            <p:spPr>
              <a:xfrm>
                <a:off x="6857999" y="485774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ACFF2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50"/>
              <p:cNvSpPr/>
              <p:nvPr/>
            </p:nvSpPr>
            <p:spPr>
              <a:xfrm>
                <a:off x="6857999" y="260984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FF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1" name="object 51"/>
            <p:cNvSpPr txBox="1"/>
            <p:nvPr/>
          </p:nvSpPr>
          <p:spPr>
            <a:xfrm>
              <a:off x="6895678" y="2797174"/>
              <a:ext cx="194310" cy="75374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Developing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52" name="object 52"/>
            <p:cNvGrpSpPr/>
            <p:nvPr/>
          </p:nvGrpSpPr>
          <p:grpSpPr>
            <a:xfrm>
              <a:off x="6857999" y="1485899"/>
              <a:ext cx="228600" cy="2343150"/>
              <a:chOff x="6857999" y="1485899"/>
              <a:chExt cx="228600" cy="2343150"/>
            </a:xfrm>
          </p:grpSpPr>
          <p:sp>
            <p:nvSpPr>
              <p:cNvPr id="53" name="object 53"/>
              <p:cNvSpPr/>
              <p:nvPr/>
            </p:nvSpPr>
            <p:spPr>
              <a:xfrm>
                <a:off x="6857999" y="373379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FFFF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54"/>
              <p:cNvSpPr/>
              <p:nvPr/>
            </p:nvSpPr>
            <p:spPr>
              <a:xfrm>
                <a:off x="6857999" y="148589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A5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5" name="object 55"/>
            <p:cNvSpPr txBox="1"/>
            <p:nvPr/>
          </p:nvSpPr>
          <p:spPr>
            <a:xfrm>
              <a:off x="6895678" y="1720849"/>
              <a:ext cx="194310" cy="65786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Widening</a:t>
              </a:r>
              <a:endParaRPr sz="1200">
                <a:latin typeface="Times New Roman"/>
                <a:cs typeface="Times New Roman"/>
              </a:endParaRPr>
            </a:p>
          </p:txBody>
        </p:sp>
        <p:grpSp>
          <p:nvGrpSpPr>
            <p:cNvPr id="56" name="object 56"/>
            <p:cNvGrpSpPr/>
            <p:nvPr/>
          </p:nvGrpSpPr>
          <p:grpSpPr>
            <a:xfrm>
              <a:off x="6857999" y="361949"/>
              <a:ext cx="228600" cy="2343150"/>
              <a:chOff x="6857999" y="361949"/>
              <a:chExt cx="228600" cy="2343150"/>
            </a:xfrm>
          </p:grpSpPr>
          <p:sp>
            <p:nvSpPr>
              <p:cNvPr id="57" name="object 57"/>
              <p:cNvSpPr/>
              <p:nvPr/>
            </p:nvSpPr>
            <p:spPr>
              <a:xfrm>
                <a:off x="6857999" y="2609849"/>
                <a:ext cx="2286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95250">
                    <a:moveTo>
                      <a:pt x="114299" y="95249"/>
                    </a:moveTo>
                    <a:lnTo>
                      <a:pt x="0" y="0"/>
                    </a:lnTo>
                    <a:lnTo>
                      <a:pt x="228599" y="0"/>
                    </a:lnTo>
                    <a:lnTo>
                      <a:pt x="114299" y="95249"/>
                    </a:lnTo>
                    <a:close/>
                  </a:path>
                </a:pathLst>
              </a:custGeom>
              <a:solidFill>
                <a:srgbClr val="FFA5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8"/>
              <p:cNvSpPr/>
              <p:nvPr/>
            </p:nvSpPr>
            <p:spPr>
              <a:xfrm>
                <a:off x="6857999" y="361949"/>
                <a:ext cx="228600" cy="112395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1123950">
                    <a:moveTo>
                      <a:pt x="228599" y="1123949"/>
                    </a:moveTo>
                    <a:lnTo>
                      <a:pt x="0" y="1123949"/>
                    </a:lnTo>
                    <a:lnTo>
                      <a:pt x="0" y="0"/>
                    </a:lnTo>
                    <a:lnTo>
                      <a:pt x="228599" y="0"/>
                    </a:lnTo>
                    <a:lnTo>
                      <a:pt x="228599" y="1123949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9" name="object 59"/>
            <p:cNvSpPr txBox="1"/>
            <p:nvPr/>
          </p:nvSpPr>
          <p:spPr>
            <a:xfrm>
              <a:off x="6895678" y="587374"/>
              <a:ext cx="194310" cy="66929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410"/>
                </a:lnSpc>
              </a:pPr>
              <a:r>
                <a:rPr sz="1200" b="1" spc="-10" dirty="0">
                  <a:latin typeface="Times New Roman"/>
                  <a:cs typeface="Times New Roman"/>
                </a:rPr>
                <a:t>Emerging</a:t>
              </a:r>
              <a:endParaRPr sz="1200" dirty="0">
                <a:latin typeface="Times New Roman"/>
                <a:cs typeface="Times New Roman"/>
              </a:endParaRPr>
            </a:p>
          </p:txBody>
        </p:sp>
        <p:sp>
          <p:nvSpPr>
            <p:cNvPr id="60" name="object 60"/>
            <p:cNvSpPr/>
            <p:nvPr/>
          </p:nvSpPr>
          <p:spPr>
            <a:xfrm>
              <a:off x="6857999" y="1485899"/>
              <a:ext cx="228600" cy="95250"/>
            </a:xfrm>
            <a:custGeom>
              <a:avLst/>
              <a:gdLst/>
              <a:ahLst/>
              <a:cxnLst/>
              <a:rect l="l" t="t" r="r" b="b"/>
              <a:pathLst>
                <a:path w="228600" h="95250">
                  <a:moveTo>
                    <a:pt x="114299" y="95249"/>
                  </a:moveTo>
                  <a:lnTo>
                    <a:pt x="0" y="0"/>
                  </a:lnTo>
                  <a:lnTo>
                    <a:pt x="228599" y="0"/>
                  </a:lnTo>
                  <a:lnTo>
                    <a:pt x="114299" y="95249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7E83CCB-A3BC-4DB3-A1CF-64EDA23DB0BD}"/>
              </a:ext>
            </a:extLst>
          </p:cNvPr>
          <p:cNvGrpSpPr/>
          <p:nvPr/>
        </p:nvGrpSpPr>
        <p:grpSpPr>
          <a:xfrm>
            <a:off x="88900" y="117574"/>
            <a:ext cx="1219200" cy="1222276"/>
            <a:chOff x="88900" y="117574"/>
            <a:chExt cx="1219200" cy="122227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774E0B4-3B50-4122-A220-5DABF167F6BC}"/>
                </a:ext>
              </a:extLst>
            </p:cNvPr>
            <p:cNvSpPr/>
            <p:nvPr/>
          </p:nvSpPr>
          <p:spPr>
            <a:xfrm>
              <a:off x="88900" y="128139"/>
              <a:ext cx="1219200" cy="12117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26EF755-408A-4676-B95F-AE667C1346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7540" y="117574"/>
              <a:ext cx="978047" cy="1026707"/>
            </a:xfrm>
            <a:prstGeom prst="rect">
              <a:avLst/>
            </a:prstGeom>
          </p:spPr>
        </p:pic>
      </p:grpSp>
      <p:sp>
        <p:nvSpPr>
          <p:cNvPr id="3" name="object 3"/>
          <p:cNvSpPr txBox="1"/>
          <p:nvPr/>
        </p:nvSpPr>
        <p:spPr>
          <a:xfrm>
            <a:off x="170892" y="1205048"/>
            <a:ext cx="6107954" cy="666207"/>
          </a:xfrm>
          <a:prstGeom prst="rect">
            <a:avLst/>
          </a:prstGeom>
          <a:ln w="19049">
            <a:solidFill>
              <a:srgbClr val="010D44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54610" marR="166370">
              <a:lnSpc>
                <a:spcPts val="1050"/>
              </a:lnSpc>
              <a:spcBef>
                <a:spcPts val="434"/>
              </a:spcBef>
            </a:pPr>
            <a:r>
              <a:rPr sz="1050" b="1" dirty="0">
                <a:latin typeface="Times New Roman"/>
                <a:cs typeface="Times New Roman"/>
              </a:rPr>
              <a:t>Overview:</a:t>
            </a:r>
            <a:r>
              <a:rPr sz="1050" b="1" spc="-30" dirty="0">
                <a:latin typeface="Times New Roman"/>
                <a:cs typeface="Times New Roman"/>
              </a:rPr>
              <a:t> </a:t>
            </a:r>
            <a:r>
              <a:rPr lang="en-GB" sz="1050" spc="-20" dirty="0">
                <a:latin typeface="Times New Roman"/>
                <a:cs typeface="Times New Roman"/>
              </a:rPr>
              <a:t>We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want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you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to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understand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the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importance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of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Number,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which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is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symbol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system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for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describing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spc="-25" dirty="0">
                <a:latin typeface="Times New Roman"/>
                <a:cs typeface="Times New Roman"/>
              </a:rPr>
              <a:t>and </a:t>
            </a:r>
            <a:r>
              <a:rPr lang="en-GB" sz="1050" dirty="0">
                <a:latin typeface="Times New Roman"/>
                <a:cs typeface="Times New Roman"/>
              </a:rPr>
              <a:t>comparing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quantities.</a:t>
            </a:r>
            <a:r>
              <a:rPr lang="en-GB" sz="1050" spc="-2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This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will help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improve your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reasoning and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decision making,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and improve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your fluency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in </a:t>
            </a:r>
            <a:r>
              <a:rPr lang="en-GB" sz="1050" spc="-25" dirty="0">
                <a:latin typeface="Times New Roman"/>
                <a:cs typeface="Times New Roman"/>
              </a:rPr>
              <a:t>the </a:t>
            </a:r>
            <a:r>
              <a:rPr lang="en-GB" sz="1050" dirty="0">
                <a:latin typeface="Times New Roman"/>
                <a:cs typeface="Times New Roman"/>
              </a:rPr>
              <a:t>four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basic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arithmetic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spc="-10" dirty="0">
                <a:latin typeface="Times New Roman"/>
                <a:cs typeface="Times New Roman"/>
              </a:rPr>
              <a:t>operations.</a:t>
            </a:r>
            <a:endParaRPr lang="en-GB" sz="1050" dirty="0">
              <a:latin typeface="Times New Roman"/>
              <a:cs typeface="Times New Roman"/>
            </a:endParaRPr>
          </a:p>
          <a:p>
            <a:pPr marL="54610">
              <a:lnSpc>
                <a:spcPct val="100000"/>
              </a:lnSpc>
              <a:spcBef>
                <a:spcPts val="165"/>
              </a:spcBef>
            </a:pPr>
            <a:r>
              <a:rPr lang="en-GB" sz="1050" dirty="0">
                <a:latin typeface="Times New Roman"/>
                <a:cs typeface="Times New Roman"/>
              </a:rPr>
              <a:t>No.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of</a:t>
            </a:r>
            <a:r>
              <a:rPr lang="en-GB" sz="1050" spc="-10" dirty="0">
                <a:latin typeface="Times New Roman"/>
                <a:cs typeface="Times New Roman"/>
              </a:rPr>
              <a:t> </a:t>
            </a:r>
            <a:r>
              <a:rPr lang="en-GB" sz="1050" dirty="0">
                <a:latin typeface="Times New Roman"/>
                <a:cs typeface="Times New Roman"/>
              </a:rPr>
              <a:t>weeks:</a:t>
            </a:r>
            <a:r>
              <a:rPr lang="en-GB" sz="1050" spc="-5" dirty="0">
                <a:latin typeface="Times New Roman"/>
                <a:cs typeface="Times New Roman"/>
              </a:rPr>
              <a:t> </a:t>
            </a:r>
            <a:r>
              <a:rPr lang="en-GB" sz="1050" spc="-50" dirty="0">
                <a:latin typeface="Times New Roman"/>
                <a:cs typeface="Times New Roman"/>
              </a:rPr>
              <a:t>8</a:t>
            </a:r>
            <a:endParaRPr lang="en-GB" sz="1050" dirty="0">
              <a:latin typeface="Times New Roman"/>
              <a:cs typeface="Times New Roman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49F3EFC-00FA-4347-8B78-D716BF124EF3}"/>
              </a:ext>
            </a:extLst>
          </p:cNvPr>
          <p:cNvGraphicFramePr>
            <a:graphicFrameLocks noGrp="1"/>
          </p:cNvGraphicFramePr>
          <p:nvPr/>
        </p:nvGraphicFramePr>
        <p:xfrm>
          <a:off x="2481058" y="5983017"/>
          <a:ext cx="3859427" cy="1411199"/>
        </p:xfrm>
        <a:graphic>
          <a:graphicData uri="http://schemas.openxmlformats.org/drawingml/2006/table">
            <a:tbl>
              <a:tblPr firstRow="1" firstCol="1" bandRow="1"/>
              <a:tblGrid>
                <a:gridCol w="825427">
                  <a:extLst>
                    <a:ext uri="{9D8B030D-6E8A-4147-A177-3AD203B41FA5}">
                      <a16:colId xmlns:a16="http://schemas.microsoft.com/office/drawing/2014/main" val="4067186572"/>
                    </a:ext>
                  </a:extLst>
                </a:gridCol>
                <a:gridCol w="3034000">
                  <a:extLst>
                    <a:ext uri="{9D8B030D-6E8A-4147-A177-3AD203B41FA5}">
                      <a16:colId xmlns:a16="http://schemas.microsoft.com/office/drawing/2014/main" val="3498069812"/>
                    </a:ext>
                  </a:extLst>
                </a:gridCol>
              </a:tblGrid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Literacy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organise my talk in a detailed and accurate manner.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listen attentively to the viewpoints of others for an extended period</a:t>
                      </a:r>
                      <a:endParaRPr lang="en-GB" sz="8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582305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CWRE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my interests?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896720"/>
                  </a:ext>
                </a:extLst>
              </a:tr>
              <a:tr h="293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Cutting Themes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Careers and work related experiences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639619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RSE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Diversity and Respect in the classroom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956166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DCF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79338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F4A3A32-4BCA-4EC5-BD9A-06D883BC2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16169"/>
              </p:ext>
            </p:extLst>
          </p:nvPr>
        </p:nvGraphicFramePr>
        <p:xfrm>
          <a:off x="1208662" y="196707"/>
          <a:ext cx="5387131" cy="876862"/>
        </p:xfrm>
        <a:graphic>
          <a:graphicData uri="http://schemas.openxmlformats.org/drawingml/2006/table">
            <a:tbl>
              <a:tblPr firstRow="1" firstCol="1" bandRow="1"/>
              <a:tblGrid>
                <a:gridCol w="5387131">
                  <a:extLst>
                    <a:ext uri="{9D8B030D-6E8A-4147-A177-3AD203B41FA5}">
                      <a16:colId xmlns:a16="http://schemas.microsoft.com/office/drawing/2014/main" val="2946683389"/>
                    </a:ext>
                  </a:extLst>
                </a:gridCol>
              </a:tblGrid>
              <a:tr h="876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Subject</a:t>
                      </a: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Mathematics / Mathemateg                      Topic: Number 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Question: What are some practical ways to start saving money and managing personal finances effectively?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44547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D0C2F44-2922-4370-B4B5-A868FE939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197835"/>
              </p:ext>
            </p:extLst>
          </p:nvPr>
        </p:nvGraphicFramePr>
        <p:xfrm>
          <a:off x="170892" y="5990216"/>
          <a:ext cx="2157095" cy="1404000"/>
        </p:xfrm>
        <a:graphic>
          <a:graphicData uri="http://schemas.openxmlformats.org/drawingml/2006/table">
            <a:tbl>
              <a:tblPr firstRow="1" firstCol="1" bandRow="1"/>
              <a:tblGrid>
                <a:gridCol w="2157095">
                  <a:extLst>
                    <a:ext uri="{9D8B030D-6E8A-4147-A177-3AD203B41FA5}">
                      <a16:colId xmlns:a16="http://schemas.microsoft.com/office/drawing/2014/main" val="3549447562"/>
                    </a:ext>
                  </a:extLst>
                </a:gridCol>
              </a:tblGrid>
              <a:tr h="701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Words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Arithmetic, rounding, factors, multiples, primes, fractions, indices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2262151"/>
                  </a:ext>
                </a:extLst>
              </a:tr>
              <a:tr h="702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Experiences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Maths in a box, The Big Question Lesson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308793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7C41BD2-915A-431D-8584-0EA8AC5470F2}"/>
              </a:ext>
            </a:extLst>
          </p:cNvPr>
          <p:cNvGraphicFramePr>
            <a:graphicFrameLocks noGrp="1"/>
          </p:cNvGraphicFramePr>
          <p:nvPr/>
        </p:nvGraphicFramePr>
        <p:xfrm>
          <a:off x="6461747" y="6752295"/>
          <a:ext cx="4024877" cy="641921"/>
        </p:xfrm>
        <a:graphic>
          <a:graphicData uri="http://schemas.openxmlformats.org/drawingml/2006/table">
            <a:tbl>
              <a:tblPr firstRow="1" firstCol="1" bandRow="1"/>
              <a:tblGrid>
                <a:gridCol w="4024877">
                  <a:extLst>
                    <a:ext uri="{9D8B030D-6E8A-4147-A177-3AD203B41FA5}">
                      <a16:colId xmlns:a16="http://schemas.microsoft.com/office/drawing/2014/main" val="3386596969"/>
                    </a:ext>
                  </a:extLst>
                </a:gridCol>
              </a:tblGrid>
              <a:tr h="6419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Assessments (Linked to your mathematical proficiencies)</a:t>
                      </a:r>
                      <a:endParaRPr lang="en-GB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Your QMA is a formative worksheet on: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54659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7E64A57-AB7F-4E61-8F08-657663A3D5F8}"/>
              </a:ext>
            </a:extLst>
          </p:cNvPr>
          <p:cNvGraphicFramePr>
            <a:graphicFrameLocks noGrp="1"/>
          </p:cNvGraphicFramePr>
          <p:nvPr/>
        </p:nvGraphicFramePr>
        <p:xfrm>
          <a:off x="6827364" y="160455"/>
          <a:ext cx="3659260" cy="6279226"/>
        </p:xfrm>
        <a:graphic>
          <a:graphicData uri="http://schemas.openxmlformats.org/drawingml/2006/table">
            <a:tbl>
              <a:tblPr firstRow="1" firstCol="1" bandRow="1"/>
              <a:tblGrid>
                <a:gridCol w="3659260">
                  <a:extLst>
                    <a:ext uri="{9D8B030D-6E8A-4147-A177-3AD203B41FA5}">
                      <a16:colId xmlns:a16="http://schemas.microsoft.com/office/drawing/2014/main" val="3920594361"/>
                    </a:ext>
                  </a:extLst>
                </a:gridCol>
              </a:tblGrid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Conceptual Understanding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8263182"/>
                  </a:ext>
                </a:extLst>
              </a:tr>
              <a:tr h="293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basic understanding of the concepts with support. I can represent the basic concepts </a:t>
                      </a: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1 </a:t>
                      </a: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way. E.g. Give a simple example/non-example.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5359196"/>
                  </a:ext>
                </a:extLst>
              </a:tr>
              <a:tr h="292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broader understanding of the concepts, with support where needed. I can represent the concepts in different ways – verbal/concrete/visual/digital/abstract.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191709"/>
                  </a:ext>
                </a:extLst>
              </a:tr>
              <a:tr h="291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demonstrate a deeper understanding of the concepts independently. I can begin to apply my understanding to problems in new contexts and make connections.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629289"/>
                  </a:ext>
                </a:extLst>
              </a:tr>
              <a:tr h="291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and accurately demonstrate my understanding of the concepts. I can apply my understanding to more complex problems in new contexts.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309476"/>
                  </a:ext>
                </a:extLst>
              </a:tr>
              <a:tr h="290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independently apply my understanding of the concepts to solve increasingly complex problems in new contexts.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649591"/>
                  </a:ext>
                </a:extLst>
              </a:tr>
              <a:tr h="123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948753"/>
                  </a:ext>
                </a:extLst>
              </a:tr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Fluency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665756"/>
                  </a:ext>
                </a:extLst>
              </a:tr>
              <a:tr h="42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some previous knowledge of facts, relationships and techniques with support. I can demonstrate facts, relationships and techniques for new concepts with support.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727001"/>
                  </a:ext>
                </a:extLst>
              </a:tr>
              <a:tr h="449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broader previous knowledge of facts, relationships and techniques with prompts where needed. I can demonstrate a broader understanding of facts, relationships and technique with support if needed.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7790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recall previous knowledge of facts, relationships and techniques more independently. I can demonstrate a deeper understanding of facts, relationships and techniques more independently.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87985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previous knowledge of facts, relationships and techniques independently. I can use facts, relationships and techniques in more detail and accurately.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9726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use, with confidence and fluency, facts, relationships and techniques learnt. They are firmly established and memorable.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822728"/>
                  </a:ext>
                </a:extLst>
              </a:tr>
              <a:tr h="123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167267"/>
                  </a:ext>
                </a:extLst>
              </a:tr>
              <a:tr h="122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Strategic Competence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987920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recognise and apply simple mathematical ideas and strategies to solve basic problems with support.</a:t>
                      </a:r>
                      <a:endParaRPr lang="en-GB" sz="9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747916"/>
                  </a:ext>
                </a:extLst>
              </a:tr>
              <a:tr h="334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recognise and apply a range of mathematical ideas and strategies to solve a variety of problems with support where needed.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827580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connect multiple mathematical ideas and strategies to solve problems independently.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483253"/>
                  </a:ext>
                </a:extLst>
              </a:tr>
              <a:tr h="278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connect mathematical ideas and strategies to solve detailed problems, accurately with confidence.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718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confidently connect complex mathematical ideas and strategies, linking new concepts.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9" marR="42779" marT="36000" marB="36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25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4680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A457F7-2EC3-43A9-AC71-A085C74BEF5E}"/>
</file>

<file path=customXml/itemProps2.xml><?xml version="1.0" encoding="utf-8"?>
<ds:datastoreItem xmlns:ds="http://schemas.openxmlformats.org/officeDocument/2006/customXml" ds:itemID="{6699EAEE-F18F-4C3E-92B3-9A21873D4F75}">
  <ds:schemaRefs>
    <ds:schemaRef ds:uri="http://schemas.microsoft.com/office/2006/metadata/properties"/>
    <ds:schemaRef ds:uri="http://schemas.microsoft.com/office/infopath/2007/PartnerControls"/>
    <ds:schemaRef ds:uri="14642272-a132-4bf2-874a-c176713ef5d4"/>
    <ds:schemaRef ds:uri="5d7194bf-fa17-4d88-9ea8-e0ec8f97bf06"/>
  </ds:schemaRefs>
</ds:datastoreItem>
</file>

<file path=customXml/itemProps3.xml><?xml version="1.0" encoding="utf-8"?>
<ds:datastoreItem xmlns:ds="http://schemas.openxmlformats.org/officeDocument/2006/customXml" ds:itemID="{216E2ABB-4A1B-4A9C-ACC7-FDF87A06AD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3462</Words>
  <Application>Microsoft Office PowerPoint</Application>
  <PresentationFormat>Custom</PresentationFormat>
  <Paragraphs>385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Elfed - Maths</dc:title>
  <dc:creator>Daniel G. Sykes</dc:creator>
  <cp:lastModifiedBy>Daniel G. Sykes</cp:lastModifiedBy>
  <cp:revision>85</cp:revision>
  <cp:lastPrinted>2025-09-05T12:24:00Z</cp:lastPrinted>
  <dcterms:created xsi:type="dcterms:W3CDTF">2025-09-04T22:01:41Z</dcterms:created>
  <dcterms:modified xsi:type="dcterms:W3CDTF">2025-09-10T14:42:22Z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2025-01-06T00:00:00Z</vt:filetime>
  </property>
  <property fmtid="{D5CDD505-2E9C-101B-9397-08002B2CF9AE}" pid="3" name="Creator">
    <vt:lpwstr>Mozilla/5.0 (Windows NT 10.0; Win64; x64) AppleWebKit/537.36 (KHTML, like Gecko) Chrome/131.0.0.0 Safari/537.36 Edg/131.0.0.0</vt:lpwstr>
  </property>
  <property fmtid="{D5CDD505-2E9C-101B-9397-08002B2CF9AE}" pid="4" name="LastSaved">
    <vt:filetime>2025-09-04T00:00:00Z</vt:filetime>
  </property>
  <property fmtid="{D5CDD505-2E9C-101B-9397-08002B2CF9AE}" pid="5" name="Producer">
    <vt:lpwstr>Skia/PDF m131</vt:lpwstr>
  </property>
  <property fmtid="{D5CDD505-2E9C-101B-9397-08002B2CF9AE}" pid="6" name="ContentTypeId">
    <vt:lpwstr>0x0101004A3EE8B813A6F84E8F05A013DD43F95C</vt:lpwstr>
  </property>
  <property fmtid="{D5CDD505-2E9C-101B-9397-08002B2CF9AE}" pid="7" name="MediaServiceImageTags">
    <vt:lpwstr/>
  </property>
</Properties>
</file>