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7" r:id="rId5"/>
    <p:sldId id="265" r:id="rId6"/>
    <p:sldId id="266" r:id="rId7"/>
    <p:sldId id="270" r:id="rId8"/>
    <p:sldId id="269" r:id="rId9"/>
    <p:sldId id="271" r:id="rId10"/>
    <p:sldId id="257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BAEB1D-9BF9-E959-23E0-A91F49BD4FD8}" v="11" dt="2025-09-14T19:10:01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9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Hatton" userId="S::kate.hatton@elfed-hs.flintshire.sch.uk::f0c6fa9b-c119-402b-8cc2-da7fbcbef17a" providerId="AD" clId="Web-{D6DCD150-B68D-BA2D-36BF-7350B0E00EF4}"/>
    <pc:docChg chg="modSld">
      <pc:chgData name="Kate Hatton" userId="S::kate.hatton@elfed-hs.flintshire.sch.uk::f0c6fa9b-c119-402b-8cc2-da7fbcbef17a" providerId="AD" clId="Web-{D6DCD150-B68D-BA2D-36BF-7350B0E00EF4}" dt="2025-09-03T14:30:46.969" v="16" actId="14100"/>
      <pc:docMkLst>
        <pc:docMk/>
      </pc:docMkLst>
      <pc:sldChg chg="modSp">
        <pc:chgData name="Kate Hatton" userId="S::kate.hatton@elfed-hs.flintshire.sch.uk::f0c6fa9b-c119-402b-8cc2-da7fbcbef17a" providerId="AD" clId="Web-{D6DCD150-B68D-BA2D-36BF-7350B0E00EF4}" dt="2025-09-03T14:30:46.969" v="16" actId="14100"/>
        <pc:sldMkLst>
          <pc:docMk/>
          <pc:sldMk cId="2964572748" sldId="257"/>
        </pc:sldMkLst>
        <pc:spChg chg="mod">
          <ac:chgData name="Kate Hatton" userId="S::kate.hatton@elfed-hs.flintshire.sch.uk::f0c6fa9b-c119-402b-8cc2-da7fbcbef17a" providerId="AD" clId="Web-{D6DCD150-B68D-BA2D-36BF-7350B0E00EF4}" dt="2025-09-03T14:30:18.562" v="7" actId="1076"/>
          <ac:spMkLst>
            <pc:docMk/>
            <pc:sldMk cId="2964572748" sldId="257"/>
            <ac:spMk id="13" creationId="{051DD4DD-C6C2-45B9-A5AF-C3D51F57DB68}"/>
          </ac:spMkLst>
        </pc:spChg>
        <pc:graphicFrameChg chg="mod">
          <ac:chgData name="Kate Hatton" userId="S::kate.hatton@elfed-hs.flintshire.sch.uk::f0c6fa9b-c119-402b-8cc2-da7fbcbef17a" providerId="AD" clId="Web-{D6DCD150-B68D-BA2D-36BF-7350B0E00EF4}" dt="2025-09-03T14:30:15.874" v="6" actId="1076"/>
          <ac:graphicFrameMkLst>
            <pc:docMk/>
            <pc:sldMk cId="2964572748" sldId="257"/>
            <ac:graphicFrameMk id="8" creationId="{05977A20-6D5A-47EF-ACDC-555CFA95CEB1}"/>
          </ac:graphicFrameMkLst>
        </pc:graphicFrameChg>
        <pc:graphicFrameChg chg="mod modGraphic">
          <ac:chgData name="Kate Hatton" userId="S::kate.hatton@elfed-hs.flintshire.sch.uk::f0c6fa9b-c119-402b-8cc2-da7fbcbef17a" providerId="AD" clId="Web-{D6DCD150-B68D-BA2D-36BF-7350B0E00EF4}" dt="2025-09-03T14:30:46.969" v="16" actId="14100"/>
          <ac:graphicFrameMkLst>
            <pc:docMk/>
            <pc:sldMk cId="2964572748" sldId="257"/>
            <ac:graphicFrameMk id="24" creationId="{6C8A4F0D-00CC-4FD4-B93A-8F6D1AE0A15F}"/>
          </ac:graphicFrameMkLst>
        </pc:graphicFrameChg>
        <pc:picChg chg="mod">
          <ac:chgData name="Kate Hatton" userId="S::kate.hatton@elfed-hs.flintshire.sch.uk::f0c6fa9b-c119-402b-8cc2-da7fbcbef17a" providerId="AD" clId="Web-{D6DCD150-B68D-BA2D-36BF-7350B0E00EF4}" dt="2025-09-03T14:30:43.250" v="15" actId="1076"/>
          <ac:picMkLst>
            <pc:docMk/>
            <pc:sldMk cId="2964572748" sldId="257"/>
            <ac:picMk id="27" creationId="{EE899239-0FA9-4A03-A6BC-3EFADF575C13}"/>
          </ac:picMkLst>
        </pc:picChg>
      </pc:sldChg>
    </pc:docChg>
  </pc:docChgLst>
  <pc:docChgLst>
    <pc:chgData name="Kate Hatton" userId="S::kate.hatton@elfed-hs.flintshire.sch.uk::f0c6fa9b-c119-402b-8cc2-da7fbcbef17a" providerId="AD" clId="Web-{ACBAEB1D-9BF9-E959-23E0-A91F49BD4FD8}"/>
    <pc:docChg chg="modSld">
      <pc:chgData name="Kate Hatton" userId="S::kate.hatton@elfed-hs.flintshire.sch.uk::f0c6fa9b-c119-402b-8cc2-da7fbcbef17a" providerId="AD" clId="Web-{ACBAEB1D-9BF9-E959-23E0-A91F49BD4FD8}" dt="2025-09-14T19:10:01.261" v="20" actId="20577"/>
      <pc:docMkLst>
        <pc:docMk/>
      </pc:docMkLst>
      <pc:sldChg chg="modSp">
        <pc:chgData name="Kate Hatton" userId="S::kate.hatton@elfed-hs.flintshire.sch.uk::f0c6fa9b-c119-402b-8cc2-da7fbcbef17a" providerId="AD" clId="Web-{ACBAEB1D-9BF9-E959-23E0-A91F49BD4FD8}" dt="2025-09-14T19:10:01.261" v="20" actId="20577"/>
        <pc:sldMkLst>
          <pc:docMk/>
          <pc:sldMk cId="2964572748" sldId="257"/>
        </pc:sldMkLst>
        <pc:spChg chg="mod">
          <ac:chgData name="Kate Hatton" userId="S::kate.hatton@elfed-hs.flintshire.sch.uk::f0c6fa9b-c119-402b-8cc2-da7fbcbef17a" providerId="AD" clId="Web-{ACBAEB1D-9BF9-E959-23E0-A91F49BD4FD8}" dt="2025-09-14T19:10:01.261" v="20" actId="20577"/>
          <ac:spMkLst>
            <pc:docMk/>
            <pc:sldMk cId="2964572748" sldId="257"/>
            <ac:spMk id="2" creationId="{FDF4E1B7-588A-D3C7-8E7C-150C19AD1633}"/>
          </ac:spMkLst>
        </pc:spChg>
        <pc:graphicFrameChg chg="modGraphic">
          <ac:chgData name="Kate Hatton" userId="S::kate.hatton@elfed-hs.flintshire.sch.uk::f0c6fa9b-c119-402b-8cc2-da7fbcbef17a" providerId="AD" clId="Web-{ACBAEB1D-9BF9-E959-23E0-A91F49BD4FD8}" dt="2025-09-14T18:54:12.023" v="15" actId="20577"/>
          <ac:graphicFrameMkLst>
            <pc:docMk/>
            <pc:sldMk cId="2964572748" sldId="257"/>
            <ac:graphicFrameMk id="24" creationId="{6C8A4F0D-00CC-4FD4-B93A-8F6D1AE0A15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 rtl="0"/>
          <a:r>
            <a:rPr lang="en-GB" sz="1200" b="1" dirty="0"/>
            <a:t>Summative assessment:</a:t>
          </a:r>
          <a:r>
            <a:rPr lang="en-GB" sz="1200" dirty="0">
              <a:latin typeface="Calibri Light" panose="020F0302020204030204"/>
            </a:rPr>
            <a:t>.</a:t>
          </a:r>
        </a:p>
        <a:p>
          <a:pPr algn="l" rtl="0"/>
          <a:r>
            <a:rPr lang="en-GB" sz="1200" dirty="0">
              <a:latin typeface="Calibri Light" panose="020F0302020204030204"/>
            </a:rPr>
            <a:t>Reading, listening and writing tasks. </a:t>
          </a:r>
          <a:endParaRPr lang="en-GB" sz="1200" dirty="0"/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4A391992-1D39-41EE-898A-D092113ED043}" type="pres">
      <dgm:prSet presAssocID="{18FC90F7-43BA-48CD-A033-6CF1445E1B15}" presName="text" presStyleLbl="node1" presStyleIdx="0" presStyleCnt="1" custScaleX="714587" custScaleY="142867" custLinFactNeighborX="40255" custLinFactNeighborY="18881">
        <dgm:presLayoutVars>
          <dgm:bulletEnabled val="1"/>
        </dgm:presLayoutVars>
      </dgm:prSet>
      <dgm:spPr/>
    </dgm:pt>
  </dgm:ptLst>
  <dgm:cxnLst>
    <dgm:cxn modelId="{E921FF81-DD7C-4408-AD6A-621D2AB3483E}" type="presOf" srcId="{814303D1-91B5-4DD8-90E6-00AE72C4A5C5}" destId="{C8BEAD66-2628-4B43-9A6B-FF08F3444FAF}" srcOrd="0" destOrd="0" presId="urn:diagrams.loki3.com/VaryingWidthList"/>
    <dgm:cxn modelId="{0521D4E8-78F1-4102-9910-BD2F3F45A0BC}" srcId="{814303D1-91B5-4DD8-90E6-00AE72C4A5C5}" destId="{18FC90F7-43BA-48CD-A033-6CF1445E1B15}" srcOrd="0" destOrd="0" parTransId="{E1F2FEB4-4EDA-44F5-905D-1E1922A7FBF2}" sibTransId="{4AD9D54F-7E0D-456C-8FBC-CCE2DA9803B3}"/>
    <dgm:cxn modelId="{D0025FFB-3AE2-4F30-8EF9-19D56818AA8A}" type="presOf" srcId="{18FC90F7-43BA-48CD-A033-6CF1445E1B15}" destId="{4A391992-1D39-41EE-898A-D092113ED043}" srcOrd="0" destOrd="0" presId="urn:diagrams.loki3.com/VaryingWidthList"/>
    <dgm:cxn modelId="{02945D49-6067-439B-B426-FFF9DE1CACF3}" type="presParOf" srcId="{C8BEAD66-2628-4B43-9A6B-FF08F3444FAF}" destId="{4A391992-1D39-41EE-898A-D092113ED043}" srcOrd="0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07E59273-8767-4947-B2FE-562B43597FBB}">
      <dgm:prSet phldrT="[Text]" custT="1"/>
      <dgm:spPr>
        <a:solidFill>
          <a:srgbClr val="CC3300"/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GB" sz="1400" dirty="0">
              <a:latin typeface="Calibri Light" panose="020F0302020204030204"/>
            </a:rPr>
            <a:t>Welsh </a:t>
          </a:r>
        </a:p>
      </dgm:t>
    </dgm:pt>
    <dgm:pt modelId="{7F59E3B1-5736-4236-9F58-463BD4C0FCF2}" type="sibTrans" cxnId="{6DB84A6D-5C3D-4AFF-AB63-44E906B5AC06}">
      <dgm:prSet/>
      <dgm:spPr/>
      <dgm:t>
        <a:bodyPr/>
        <a:lstStyle/>
        <a:p>
          <a:endParaRPr lang="en-GB"/>
        </a:p>
      </dgm:t>
    </dgm:pt>
    <dgm:pt modelId="{08800422-13E5-42CB-BF6C-8F089BB34CAA}" type="parTrans" cxnId="{6DB84A6D-5C3D-4AFF-AB63-44E906B5AC06}">
      <dgm:prSet/>
      <dgm:spPr/>
      <dgm:t>
        <a:bodyPr/>
        <a:lstStyle/>
        <a:p>
          <a:endParaRPr lang="en-GB"/>
        </a:p>
      </dgm:t>
    </dgm:pt>
    <dgm:pt modelId="{45D714EA-BB8A-47D8-8094-4F3A9EA957DF}">
      <dgm:prSet phldr="0"/>
      <dgm:spPr/>
      <dgm:t>
        <a:bodyPr/>
        <a:lstStyle/>
        <a:p>
          <a:r>
            <a:rPr lang="en-GB" sz="1400" dirty="0">
              <a:latin typeface="Calibri Light" panose="020F0302020204030204"/>
            </a:rPr>
            <a:t>Numeracy</a:t>
          </a:r>
          <a:endParaRPr lang="en-GB" dirty="0"/>
        </a:p>
      </dgm:t>
    </dgm:pt>
    <dgm:pt modelId="{65507516-5132-4A84-86D1-04DD64DB077A}" type="parTrans" cxnId="{CFE115E0-632E-4AB3-AED0-D952BB41011D}">
      <dgm:prSet/>
      <dgm:spPr/>
      <dgm:t>
        <a:bodyPr/>
        <a:lstStyle/>
        <a:p>
          <a:endParaRPr lang="en-GB"/>
        </a:p>
      </dgm:t>
    </dgm:pt>
    <dgm:pt modelId="{920AC943-79A4-4D96-A336-36AFAD3E776A}" type="sibTrans" cxnId="{CFE115E0-632E-4AB3-AED0-D952BB41011D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3"/>
      <dgm:spPr/>
    </dgm:pt>
    <dgm:pt modelId="{7D2C6D4C-837E-4F4D-A472-4642BE18E557}" type="pres">
      <dgm:prSet presAssocID="{A43DB183-F9FE-4E77-8461-B773A97E3C3E}" presName="sibTrans" presStyleCnt="0"/>
      <dgm:spPr/>
    </dgm:pt>
    <dgm:pt modelId="{F9CF6742-93AA-48FB-BFAB-82512B5F3282}" type="pres">
      <dgm:prSet presAssocID="{07E59273-8767-4947-B2FE-562B43597FBB}" presName="composite" presStyleCnt="0"/>
      <dgm:spPr/>
    </dgm:pt>
    <dgm:pt modelId="{7B0FE066-775A-4625-8F94-A5E6F87DFCFF}" type="pres">
      <dgm:prSet presAssocID="{07E59273-8767-4947-B2FE-562B43597FBB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E9B5D5E-FC63-4918-B9D4-5C0D0210F2A5}" type="pres">
      <dgm:prSet presAssocID="{07E59273-8767-4947-B2FE-562B43597FBB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6D19CD1B-5941-468D-A133-B60E96D5B54C}" type="pres">
      <dgm:prSet presAssocID="{07E59273-8767-4947-B2FE-562B43597FBB}" presName="Accent" presStyleLbl="parChTrans1D1" presStyleIdx="1" presStyleCnt="3"/>
      <dgm:spPr/>
    </dgm:pt>
    <dgm:pt modelId="{58352D97-CB7B-4CE0-8D78-E0C9EFFD0A6F}" type="pres">
      <dgm:prSet presAssocID="{7F59E3B1-5736-4236-9F58-463BD4C0FCF2}" presName="sibTrans" presStyleCnt="0"/>
      <dgm:spPr/>
    </dgm:pt>
    <dgm:pt modelId="{A6F0D293-1030-4900-BC09-B57DBF700B82}" type="pres">
      <dgm:prSet presAssocID="{45D714EA-BB8A-47D8-8094-4F3A9EA957DF}" presName="composite" presStyleCnt="0"/>
      <dgm:spPr/>
    </dgm:pt>
    <dgm:pt modelId="{E3478AEF-F203-481A-BA4E-0F69C52ACE2F}" type="pres">
      <dgm:prSet presAssocID="{45D714EA-BB8A-47D8-8094-4F3A9EA957DF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3CAEAFBB-3F80-4201-BE19-8995D0778B0C}" type="pres">
      <dgm:prSet presAssocID="{45D714EA-BB8A-47D8-8094-4F3A9EA957DF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24371DC7-742D-43EC-A7D9-15570EDC07E5}" type="pres">
      <dgm:prSet presAssocID="{45D714EA-BB8A-47D8-8094-4F3A9EA957DF}" presName="Accent" presStyleLbl="parChTrans1D1" presStyleIdx="2" presStyleCnt="3"/>
      <dgm:spPr/>
    </dgm:pt>
  </dgm:ptLst>
  <dgm:cxnLst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6DB84A6D-5C3D-4AFF-AB63-44E906B5AC06}" srcId="{F5F99392-49C5-4C13-A53F-857B81212D90}" destId="{07E59273-8767-4947-B2FE-562B43597FBB}" srcOrd="1" destOrd="0" parTransId="{08800422-13E5-42CB-BF6C-8F089BB34CAA}" sibTransId="{7F59E3B1-5736-4236-9F58-463BD4C0FCF2}"/>
    <dgm:cxn modelId="{57C12180-190D-4B27-8962-83E8851F15C6}" type="presOf" srcId="{45D714EA-BB8A-47D8-8094-4F3A9EA957DF}" destId="{3CAEAFBB-3F80-4201-BE19-8995D0778B0C}" srcOrd="0" destOrd="0" presId="urn:microsoft.com/office/officeart/2011/layout/TabList"/>
    <dgm:cxn modelId="{050EE997-F3D1-415C-A855-4740614C75D5}" type="presOf" srcId="{3B8FB89E-8FA9-49D8-8488-5AA5BD716C73}" destId="{47C47C67-97A9-4E02-8D22-9115C00A1B72}" srcOrd="0" destOrd="0" presId="urn:microsoft.com/office/officeart/2011/layout/TabList"/>
    <dgm:cxn modelId="{CFE115E0-632E-4AB3-AED0-D952BB41011D}" srcId="{F5F99392-49C5-4C13-A53F-857B81212D90}" destId="{45D714EA-BB8A-47D8-8094-4F3A9EA957DF}" srcOrd="2" destOrd="0" parTransId="{65507516-5132-4A84-86D1-04DD64DB077A}" sibTransId="{920AC943-79A4-4D96-A336-36AFAD3E776A}"/>
    <dgm:cxn modelId="{C7739DE9-EA82-4FB5-AB12-16C0216E629D}" type="presOf" srcId="{07E59273-8767-4947-B2FE-562B43597FBB}" destId="{1E9B5D5E-FC63-4918-B9D4-5C0D0210F2A5}" srcOrd="0" destOrd="0" presId="urn:microsoft.com/office/officeart/2011/layout/TabList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762AA143-63D8-49D3-A847-F33565094599}" type="presParOf" srcId="{27A71F52-3192-4E89-9614-1AC820CC2DBB}" destId="{F3E34061-C78D-4C65-B479-C376D6B74B0F}" srcOrd="0" destOrd="0" presId="urn:microsoft.com/office/officeart/2011/layout/TabList"/>
    <dgm:cxn modelId="{F0E7B698-BA83-4003-A845-91400FCC6FFD}" type="presParOf" srcId="{F3E34061-C78D-4C65-B479-C376D6B74B0F}" destId="{0BECDC9C-B80C-4971-8452-24C843D1290B}" srcOrd="0" destOrd="0" presId="urn:microsoft.com/office/officeart/2011/layout/TabList"/>
    <dgm:cxn modelId="{6CC1699C-C58D-412E-9257-C3EB07748BEF}" type="presParOf" srcId="{F3E34061-C78D-4C65-B479-C376D6B74B0F}" destId="{47C47C67-97A9-4E02-8D22-9115C00A1B72}" srcOrd="1" destOrd="0" presId="urn:microsoft.com/office/officeart/2011/layout/TabList"/>
    <dgm:cxn modelId="{6EC903F0-E11E-4D49-B226-B93A682EEF94}" type="presParOf" srcId="{F3E34061-C78D-4C65-B479-C376D6B74B0F}" destId="{C6D5467F-4837-447C-8787-B91C9AEEC14E}" srcOrd="2" destOrd="0" presId="urn:microsoft.com/office/officeart/2011/layout/TabList"/>
    <dgm:cxn modelId="{60A178FB-984D-467C-9A04-EFE7BC608AD1}" type="presParOf" srcId="{27A71F52-3192-4E89-9614-1AC820CC2DBB}" destId="{7D2C6D4C-837E-4F4D-A472-4642BE18E557}" srcOrd="1" destOrd="0" presId="urn:microsoft.com/office/officeart/2011/layout/TabList"/>
    <dgm:cxn modelId="{01526FCF-ACC0-428A-B57A-03F4E1142446}" type="presParOf" srcId="{27A71F52-3192-4E89-9614-1AC820CC2DBB}" destId="{F9CF6742-93AA-48FB-BFAB-82512B5F3282}" srcOrd="2" destOrd="0" presId="urn:microsoft.com/office/officeart/2011/layout/TabList"/>
    <dgm:cxn modelId="{1E64904F-B9CF-40EC-8CAD-0031277D8492}" type="presParOf" srcId="{F9CF6742-93AA-48FB-BFAB-82512B5F3282}" destId="{7B0FE066-775A-4625-8F94-A5E6F87DFCFF}" srcOrd="0" destOrd="0" presId="urn:microsoft.com/office/officeart/2011/layout/TabList"/>
    <dgm:cxn modelId="{5D8736A2-3473-4B42-8370-C6D9EDBDC77E}" type="presParOf" srcId="{F9CF6742-93AA-48FB-BFAB-82512B5F3282}" destId="{1E9B5D5E-FC63-4918-B9D4-5C0D0210F2A5}" srcOrd="1" destOrd="0" presId="urn:microsoft.com/office/officeart/2011/layout/TabList"/>
    <dgm:cxn modelId="{C4941A3D-C100-476E-B55A-087BDE11C3A3}" type="presParOf" srcId="{F9CF6742-93AA-48FB-BFAB-82512B5F3282}" destId="{6D19CD1B-5941-468D-A133-B60E96D5B54C}" srcOrd="2" destOrd="0" presId="urn:microsoft.com/office/officeart/2011/layout/TabList"/>
    <dgm:cxn modelId="{CAF4BE91-732A-417A-A97E-5BE6164C0D21}" type="presParOf" srcId="{27A71F52-3192-4E89-9614-1AC820CC2DBB}" destId="{58352D97-CB7B-4CE0-8D78-E0C9EFFD0A6F}" srcOrd="3" destOrd="0" presId="urn:microsoft.com/office/officeart/2011/layout/TabList"/>
    <dgm:cxn modelId="{49345E75-9417-46BB-A842-222F62D947FD}" type="presParOf" srcId="{27A71F52-3192-4E89-9614-1AC820CC2DBB}" destId="{A6F0D293-1030-4900-BC09-B57DBF700B82}" srcOrd="4" destOrd="0" presId="urn:microsoft.com/office/officeart/2011/layout/TabList"/>
    <dgm:cxn modelId="{D8628281-4400-4CE5-BB19-92BCB0ED59A2}" type="presParOf" srcId="{A6F0D293-1030-4900-BC09-B57DBF700B82}" destId="{E3478AEF-F203-481A-BA4E-0F69C52ACE2F}" srcOrd="0" destOrd="0" presId="urn:microsoft.com/office/officeart/2011/layout/TabList"/>
    <dgm:cxn modelId="{0AD402DF-345D-4B2F-8F1D-49EEFFB102F0}" type="presParOf" srcId="{A6F0D293-1030-4900-BC09-B57DBF700B82}" destId="{3CAEAFBB-3F80-4201-BE19-8995D0778B0C}" srcOrd="1" destOrd="0" presId="urn:microsoft.com/office/officeart/2011/layout/TabList"/>
    <dgm:cxn modelId="{B644E7B2-6EBA-404A-A16C-A1A65542E4A1}" type="presParOf" srcId="{A6F0D293-1030-4900-BC09-B57DBF700B82}" destId="{24371DC7-742D-43EC-A7D9-15570EDC07E5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6B5A32E-9A63-438E-A755-58D65FA152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/>
            </a:rPr>
            <a:t>Recall.</a:t>
          </a:r>
        </a:p>
        <a:p>
          <a:pPr algn="l" rtl="0"/>
          <a:r>
            <a:rPr lang="en-GB" sz="1200" b="0" dirty="0">
              <a:latin typeface="Calibri"/>
              <a:ea typeface="Calibri"/>
              <a:cs typeface="Calibri"/>
            </a:rPr>
            <a:t>I can recall some knowledge</a:t>
          </a:r>
        </a:p>
        <a:p>
          <a:pPr algn="l"/>
          <a:r>
            <a:rPr lang="en-GB" sz="1200" b="0" dirty="0">
              <a:latin typeface="Calibri"/>
              <a:ea typeface="Calibri"/>
              <a:cs typeface="Calibri"/>
            </a:rPr>
            <a:t>I can recall broader knowledge</a:t>
          </a:r>
        </a:p>
        <a:p>
          <a:pPr algn="l"/>
          <a:r>
            <a:rPr lang="en-GB" sz="1200" b="0" dirty="0">
              <a:latin typeface="Calibri"/>
              <a:ea typeface="Calibri"/>
              <a:cs typeface="Calibri"/>
            </a:rPr>
            <a:t>I can recall previous learning and make links to new learning</a:t>
          </a:r>
        </a:p>
        <a:p>
          <a:pPr algn="l"/>
          <a:r>
            <a:rPr lang="en-GB" sz="1200" b="0" dirty="0">
              <a:latin typeface="Calibri"/>
              <a:ea typeface="Calibri"/>
              <a:cs typeface="Calibri"/>
            </a:rPr>
            <a:t>I can recall more detailed, accurate and complex knowledge.</a:t>
          </a:r>
        </a:p>
        <a:p>
          <a:pPr algn="l" rtl="0"/>
          <a:r>
            <a:rPr lang="en-GB" sz="1200" b="0" dirty="0">
              <a:latin typeface="Calibri"/>
              <a:ea typeface="Calibri"/>
              <a:cs typeface="Calibri"/>
            </a:rPr>
            <a:t>I can revisit previous learning and apply this knowledge to new discoveries.</a:t>
          </a:r>
        </a:p>
        <a:p>
          <a:pPr algn="l"/>
          <a:endParaRPr lang="en-GB" sz="1400" b="1" dirty="0">
            <a:latin typeface="Ink Free" panose="03080402000500000000" pitchFamily="66" charset="0"/>
          </a:endParaRPr>
        </a:p>
      </dgm:t>
    </dgm:pt>
    <dgm:pt modelId="{2345C089-A9B5-4B8B-87DC-D4717E203945}" type="sibTrans" cxnId="{694929F3-0809-4697-A635-E4857B213C79}">
      <dgm:prSet/>
      <dgm:spPr/>
      <dgm:t>
        <a:bodyPr/>
        <a:lstStyle/>
        <a:p>
          <a:endParaRPr lang="en-GB"/>
        </a:p>
      </dgm:t>
    </dgm:pt>
    <dgm:pt modelId="{2040F1D3-E061-4739-A170-6B11339D3BAD}" type="parTrans" cxnId="{694929F3-0809-4697-A635-E4857B213C79}">
      <dgm:prSet/>
      <dgm:spPr/>
      <dgm:t>
        <a:bodyPr/>
        <a:lstStyle/>
        <a:p>
          <a:endParaRPr lang="en-GB"/>
        </a:p>
      </dgm:t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/>
            </a:rPr>
            <a:t>Knowledge and Understanding.</a:t>
          </a:r>
        </a:p>
        <a:p>
          <a:pPr algn="l"/>
          <a:r>
            <a:rPr lang="en-GB" sz="1200" b="0" dirty="0">
              <a:latin typeface="+mn-lt"/>
            </a:rPr>
            <a:t>I have basic understanding of new terminology</a:t>
          </a:r>
        </a:p>
        <a:p>
          <a:pPr algn="l"/>
          <a:r>
            <a:rPr lang="en-GB" sz="1200" b="0" dirty="0">
              <a:latin typeface="+mn-lt"/>
            </a:rPr>
            <a:t>I have broader understanding of new terminology</a:t>
          </a:r>
        </a:p>
        <a:p>
          <a:pPr algn="l"/>
          <a:r>
            <a:rPr lang="en-GB" sz="1200" b="0" dirty="0">
              <a:latin typeface="+mn-lt"/>
            </a:rPr>
            <a:t>I have a deeper understanding of new terminology.</a:t>
          </a:r>
        </a:p>
        <a:p>
          <a:pPr algn="l" rtl="0"/>
          <a:r>
            <a:rPr lang="en-GB" sz="1200" b="0" dirty="0">
              <a:latin typeface="+mn-lt"/>
            </a:rPr>
            <a:t>I have a detailed understanding of new terminology and can construct simple sentences.</a:t>
          </a:r>
        </a:p>
        <a:p>
          <a:pPr algn="l" rtl="0"/>
          <a:r>
            <a:rPr lang="en-GB" sz="1200" b="0" dirty="0">
              <a:latin typeface="+mn-lt"/>
            </a:rPr>
            <a:t>I have an excellent understanding of new terminology and can construct a paragraph</a:t>
          </a:r>
          <a:r>
            <a:rPr lang="en-GB" sz="1200" b="0" dirty="0">
              <a:latin typeface="+mn-lt"/>
              <a:ea typeface="+mn-lt"/>
              <a:cs typeface="+mn-lt"/>
            </a:rPr>
            <a:t>.</a:t>
          </a:r>
          <a:endParaRPr lang="en-GB" sz="1200" b="0" dirty="0">
            <a:latin typeface="Calibri Light" panose="020F0302020204030204"/>
            <a:ea typeface="Calibri Light" panose="020F0302020204030204"/>
            <a:cs typeface="Calibri Light" panose="020F0302020204030204"/>
          </a:endParaRP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5C9F9A94-2627-4568-8564-2F6B99CAC6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 rtl="0"/>
          <a:r>
            <a:rPr lang="en-GB" sz="1200" b="1" dirty="0">
              <a:latin typeface="Ink Free"/>
            </a:rPr>
            <a:t>Skills- Reading</a:t>
          </a:r>
          <a:endParaRPr lang="en-GB" sz="1200" b="0" dirty="0">
            <a:latin typeface="+mn-lt"/>
          </a:endParaRPr>
        </a:p>
        <a:p>
          <a:pPr algn="l" rtl="0"/>
          <a:r>
            <a:rPr lang="en-GB" sz="1200" b="0" dirty="0">
              <a:latin typeface="+mn-lt"/>
            </a:rPr>
            <a:t>I can identify cognates and key vocabulary</a:t>
          </a:r>
        </a:p>
        <a:p>
          <a:pPr algn="l" rtl="0"/>
          <a:r>
            <a:rPr lang="en-GB" sz="1200" b="0" dirty="0">
              <a:latin typeface="+mn-lt"/>
            </a:rPr>
            <a:t>I can successfully respond to some questions</a:t>
          </a:r>
        </a:p>
        <a:p>
          <a:pPr algn="l" rtl="0"/>
          <a:r>
            <a:rPr lang="en-GB" sz="1200" b="0" dirty="0">
              <a:latin typeface="+mn-lt"/>
            </a:rPr>
            <a:t>I can successfully respond to most questions</a:t>
          </a:r>
        </a:p>
        <a:p>
          <a:pPr algn="l" rtl="0"/>
          <a:r>
            <a:rPr lang="en-GB" sz="1200" b="0" dirty="0">
              <a:latin typeface="+mn-lt"/>
            </a:rPr>
            <a:t>I can successfully respond to all questions and understand French texts.</a:t>
          </a:r>
        </a:p>
        <a:p>
          <a:pPr algn="l" rtl="0"/>
          <a:r>
            <a:rPr lang="en-GB" sz="1200" b="0" dirty="0">
              <a:latin typeface="+mn-lt"/>
            </a:rPr>
            <a:t>I can successfully respond to all questions and understand French texts without scaffolds.</a:t>
          </a:r>
        </a:p>
      </dgm:t>
    </dgm:pt>
    <dgm:pt modelId="{4FEF4AC8-EE18-4F9B-9518-A23622743A68}" type="parTrans" cxnId="{1228B10A-2A3A-4027-9EBF-E53CA74C76BD}">
      <dgm:prSet/>
      <dgm:spPr/>
      <dgm:t>
        <a:bodyPr/>
        <a:lstStyle/>
        <a:p>
          <a:endParaRPr lang="en-GB"/>
        </a:p>
      </dgm:t>
    </dgm:pt>
    <dgm:pt modelId="{C04CA50D-3DA6-448F-B1AA-6342AA9EBB12}" type="sibTrans" cxnId="{1228B10A-2A3A-4027-9EBF-E53CA74C76BD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47771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A007BD2E-B432-4D1C-9122-ABE7EC8D3E32}" type="pres">
      <dgm:prSet presAssocID="{D6B5A32E-9A63-438E-A755-58D65FA152C4}" presName="text" presStyleLbl="node1" presStyleIdx="1" presStyleCnt="3" custScaleX="714587" custScaleY="42514" custLinFactNeighborY="-51921">
        <dgm:presLayoutVars>
          <dgm:bulletEnabled val="1"/>
        </dgm:presLayoutVars>
      </dgm:prSet>
      <dgm:spPr/>
    </dgm:pt>
    <dgm:pt modelId="{00A1F0A4-F85E-4572-AECE-2AD200B05C68}" type="pres">
      <dgm:prSet presAssocID="{2345C089-A9B5-4B8B-87DC-D4717E203945}" presName="space" presStyleCnt="0"/>
      <dgm:spPr/>
    </dgm:pt>
    <dgm:pt modelId="{A02BBA5B-E8E3-4525-9231-FD805820FAE8}" type="pres">
      <dgm:prSet presAssocID="{5C9F9A94-2627-4568-8564-2F6B99CAC6C4}" presName="text" presStyleLbl="node1" presStyleIdx="2" presStyleCnt="3" custScaleX="647203" custScaleY="33616" custLinFactNeighborX="-118" custLinFactNeighborY="-39449">
        <dgm:presLayoutVars>
          <dgm:bulletEnabled val="1"/>
        </dgm:presLayoutVars>
      </dgm:prSet>
      <dgm:spPr/>
    </dgm:pt>
  </dgm:ptLst>
  <dgm:cxnLst>
    <dgm:cxn modelId="{1228B10A-2A3A-4027-9EBF-E53CA74C76BD}" srcId="{814303D1-91B5-4DD8-90E6-00AE72C4A5C5}" destId="{5C9F9A94-2627-4568-8564-2F6B99CAC6C4}" srcOrd="2" destOrd="0" parTransId="{4FEF4AC8-EE18-4F9B-9518-A23622743A68}" sibTransId="{C04CA50D-3DA6-448F-B1AA-6342AA9EBB12}"/>
    <dgm:cxn modelId="{6D491837-4095-422E-8843-1086224696A3}" type="presOf" srcId="{6C7F385F-3D09-443F-A0AB-E65919A098A8}" destId="{3C17E512-A5D7-463D-B618-8D161FA01809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F6484EB8-EF1D-4DB2-A78B-1339E2E80E24}" type="presOf" srcId="{5C9F9A94-2627-4568-8564-2F6B99CAC6C4}" destId="{A02BBA5B-E8E3-4525-9231-FD805820FAE8}" srcOrd="0" destOrd="0" presId="urn:diagrams.loki3.com/VaryingWidthList"/>
    <dgm:cxn modelId="{7B0C63EC-9A30-4A77-8694-2BC0C5C3AC7A}" type="presOf" srcId="{D6B5A32E-9A63-438E-A755-58D65FA152C4}" destId="{A007BD2E-B432-4D1C-9122-ABE7EC8D3E32}" srcOrd="0" destOrd="0" presId="urn:diagrams.loki3.com/VaryingWidthList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694929F3-0809-4697-A635-E4857B213C79}" srcId="{814303D1-91B5-4DD8-90E6-00AE72C4A5C5}" destId="{D6B5A32E-9A63-438E-A755-58D65FA152C4}" srcOrd="1" destOrd="0" parTransId="{2040F1D3-E061-4739-A170-6B11339D3BAD}" sibTransId="{2345C089-A9B5-4B8B-87DC-D4717E203945}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BD4FA22-5198-4F0B-94A9-E7B6A5D741CA}" type="presParOf" srcId="{C8BEAD66-2628-4B43-9A6B-FF08F3444FAF}" destId="{A007BD2E-B432-4D1C-9122-ABE7EC8D3E32}" srcOrd="2" destOrd="0" presId="urn:diagrams.loki3.com/VaryingWidthList"/>
    <dgm:cxn modelId="{C5DA01A7-1DDD-4B6E-AEA5-7AE04F964653}" type="presParOf" srcId="{C8BEAD66-2628-4B43-9A6B-FF08F3444FAF}" destId="{00A1F0A4-F85E-4572-AECE-2AD200B05C68}" srcOrd="3" destOrd="0" presId="urn:diagrams.loki3.com/VaryingWidthList"/>
    <dgm:cxn modelId="{7314D26F-AFA4-4E7E-867E-61C55BF67EF7}" type="presParOf" srcId="{C8BEAD66-2628-4B43-9A6B-FF08F3444FAF}" destId="{A02BBA5B-E8E3-4525-9231-FD805820FAE8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7A1E643-4DD6-4BDF-B825-E49E03B474AF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 rtl="0"/>
          <a:r>
            <a:rPr lang="en-GB" sz="1200" b="1" dirty="0"/>
            <a:t>QMA:</a:t>
          </a:r>
          <a:r>
            <a:rPr lang="en-GB" sz="1200" b="1" dirty="0">
              <a:latin typeface="Calibri Light" panose="020F0302020204030204"/>
            </a:rPr>
            <a:t>                                                                                     </a:t>
          </a:r>
        </a:p>
        <a:p>
          <a:pPr algn="l" rtl="0"/>
          <a:r>
            <a:rPr lang="en-GB" sz="1200" b="0" dirty="0">
              <a:latin typeface="Calibri Light" panose="020F0302020204030204"/>
            </a:rPr>
            <a:t>Listening comprehension</a:t>
          </a:r>
        </a:p>
      </dgm:t>
    </dgm:pt>
    <dgm:pt modelId="{F3E8D204-EC37-4028-B4FE-3E6FDD6356E5}" type="parTrans" cxnId="{15D1B70F-0AA1-4DB2-98B3-A4E290AEE3CB}">
      <dgm:prSet/>
      <dgm:spPr/>
      <dgm:t>
        <a:bodyPr/>
        <a:lstStyle/>
        <a:p>
          <a:endParaRPr lang="en-GB"/>
        </a:p>
      </dgm:t>
    </dgm:pt>
    <dgm:pt modelId="{4683ED46-7CE4-445E-9497-CC79C387165B}" type="sibTrans" cxnId="{15D1B70F-0AA1-4DB2-98B3-A4E290AEE3CB}">
      <dgm:prSet/>
      <dgm:spPr/>
      <dgm:t>
        <a:bodyPr/>
        <a:lstStyle/>
        <a:p>
          <a:endParaRPr lang="en-GB"/>
        </a:p>
      </dgm:t>
    </dgm:pt>
    <dgm:pt modelId="{18FC90F7-43BA-48CD-A033-6CF1445E1B15}">
      <dgm:prSet phldrT="[Text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20000"/>
            <a:lumOff val="80000"/>
          </a:schemeClr>
        </a:solidFill>
        <a:ln w="38100">
          <a:solidFill>
            <a:srgbClr val="7030A0"/>
          </a:solidFill>
        </a:ln>
      </dgm:spPr>
      <dgm:t>
        <a:bodyPr/>
        <a:lstStyle/>
        <a:p>
          <a:pPr algn="l" rtl="0"/>
          <a:r>
            <a:rPr lang="en-GB" sz="1200" b="1" dirty="0"/>
            <a:t>Summative assessment:</a:t>
          </a:r>
          <a:r>
            <a:rPr lang="en-GB" sz="1200" b="1" dirty="0">
              <a:latin typeface="Calibri Light" panose="020F0302020204030204"/>
            </a:rPr>
            <a:t>  </a:t>
          </a:r>
        </a:p>
        <a:p>
          <a:pPr algn="l" rtl="0"/>
          <a:r>
            <a:rPr lang="en-GB" sz="1200" b="1" dirty="0">
              <a:latin typeface="Calibri Light" panose="020F0302020204030204"/>
            </a:rPr>
            <a:t> </a:t>
          </a:r>
          <a:r>
            <a:rPr lang="en-GB" sz="1200" dirty="0">
              <a:latin typeface="Calibri Light" panose="020F0302020204030204"/>
            </a:rPr>
            <a:t>Reading and listening</a:t>
          </a:r>
          <a:r>
            <a:rPr lang="en-GB" sz="1200" dirty="0"/>
            <a:t> </a:t>
          </a:r>
          <a:r>
            <a:rPr lang="en-GB" sz="1200" dirty="0">
              <a:latin typeface="Calibri Light" panose="020F0302020204030204"/>
            </a:rPr>
            <a:t>comprehension </a:t>
          </a:r>
          <a:endParaRPr lang="en-GB" sz="1200" dirty="0"/>
        </a:p>
      </dgm:t>
    </dgm:pt>
    <dgm:pt modelId="{E1F2FEB4-4EDA-44F5-905D-1E1922A7FBF2}" type="parTrans" cxnId="{0521D4E8-78F1-4102-9910-BD2F3F45A0BC}">
      <dgm:prSet/>
      <dgm:spPr/>
      <dgm:t>
        <a:bodyPr/>
        <a:lstStyle/>
        <a:p>
          <a:endParaRPr lang="en-GB"/>
        </a:p>
      </dgm:t>
    </dgm:pt>
    <dgm:pt modelId="{4AD9D54F-7E0D-456C-8FBC-CCE2DA9803B3}" type="sibTrans" cxnId="{0521D4E8-78F1-4102-9910-BD2F3F45A0BC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F8EFB8DC-5454-4771-B990-010C33358183}" type="pres">
      <dgm:prSet presAssocID="{D7A1E643-4DD6-4BDF-B825-E49E03B474AF}" presName="text" presStyleLbl="node1" presStyleIdx="0" presStyleCnt="2" custScaleX="714587" custScaleY="142867" custLinFactX="100000" custLinFactNeighborX="174244" custLinFactNeighborY="1271">
        <dgm:presLayoutVars>
          <dgm:bulletEnabled val="1"/>
        </dgm:presLayoutVars>
      </dgm:prSet>
      <dgm:spPr/>
    </dgm:pt>
    <dgm:pt modelId="{8AF05ADB-1DD2-4D10-88E9-5FA64E64A7D6}" type="pres">
      <dgm:prSet presAssocID="{4683ED46-7CE4-445E-9497-CC79C387165B}" presName="space" presStyleCnt="0"/>
      <dgm:spPr/>
    </dgm:pt>
    <dgm:pt modelId="{4A391992-1D39-41EE-898A-D092113ED043}" type="pres">
      <dgm:prSet presAssocID="{18FC90F7-43BA-48CD-A033-6CF1445E1B15}" presName="text" presStyleLbl="node1" presStyleIdx="1" presStyleCnt="2" custScaleX="714587" custScaleY="142867" custLinFactNeighborX="38922" custLinFactNeighborY="1760">
        <dgm:presLayoutVars>
          <dgm:bulletEnabled val="1"/>
        </dgm:presLayoutVars>
      </dgm:prSet>
      <dgm:spPr/>
    </dgm:pt>
  </dgm:ptLst>
  <dgm:cxnLst>
    <dgm:cxn modelId="{15D1B70F-0AA1-4DB2-98B3-A4E290AEE3CB}" srcId="{814303D1-91B5-4DD8-90E6-00AE72C4A5C5}" destId="{D7A1E643-4DD6-4BDF-B825-E49E03B474AF}" srcOrd="0" destOrd="0" parTransId="{F3E8D204-EC37-4028-B4FE-3E6FDD6356E5}" sibTransId="{4683ED46-7CE4-445E-9497-CC79C387165B}"/>
    <dgm:cxn modelId="{E921FF81-DD7C-4408-AD6A-621D2AB3483E}" type="presOf" srcId="{814303D1-91B5-4DD8-90E6-00AE72C4A5C5}" destId="{C8BEAD66-2628-4B43-9A6B-FF08F3444FAF}" srcOrd="0" destOrd="0" presId="urn:diagrams.loki3.com/VaryingWidthList"/>
    <dgm:cxn modelId="{AD73F1AC-07E7-4993-897F-B22947EF8C9C}" type="presOf" srcId="{D7A1E643-4DD6-4BDF-B825-E49E03B474AF}" destId="{F8EFB8DC-5454-4771-B990-010C33358183}" srcOrd="0" destOrd="0" presId="urn:diagrams.loki3.com/VaryingWidthList"/>
    <dgm:cxn modelId="{0521D4E8-78F1-4102-9910-BD2F3F45A0BC}" srcId="{814303D1-91B5-4DD8-90E6-00AE72C4A5C5}" destId="{18FC90F7-43BA-48CD-A033-6CF1445E1B15}" srcOrd="1" destOrd="0" parTransId="{E1F2FEB4-4EDA-44F5-905D-1E1922A7FBF2}" sibTransId="{4AD9D54F-7E0D-456C-8FBC-CCE2DA9803B3}"/>
    <dgm:cxn modelId="{D0025FFB-3AE2-4F30-8EF9-19D56818AA8A}" type="presOf" srcId="{18FC90F7-43BA-48CD-A033-6CF1445E1B15}" destId="{4A391992-1D39-41EE-898A-D092113ED043}" srcOrd="0" destOrd="0" presId="urn:diagrams.loki3.com/VaryingWidthList"/>
    <dgm:cxn modelId="{EC330D4F-DA80-4FD8-8D35-791083163BD9}" type="presParOf" srcId="{C8BEAD66-2628-4B43-9A6B-FF08F3444FAF}" destId="{F8EFB8DC-5454-4771-B990-010C33358183}" srcOrd="0" destOrd="0" presId="urn:diagrams.loki3.com/VaryingWidthList"/>
    <dgm:cxn modelId="{7CEE754B-295C-49BE-9981-044CCAD4E94B}" type="presParOf" srcId="{C8BEAD66-2628-4B43-9A6B-FF08F3444FAF}" destId="{8AF05ADB-1DD2-4D10-88E9-5FA64E64A7D6}" srcOrd="1" destOrd="0" presId="urn:diagrams.loki3.com/VaryingWidthList"/>
    <dgm:cxn modelId="{02945D49-6067-439B-B426-FFF9DE1CACF3}" type="presParOf" srcId="{C8BEAD66-2628-4B43-9A6B-FF08F3444FAF}" destId="{4A391992-1D39-41EE-898A-D092113ED043}" srcOrd="2" destOrd="0" presId="urn:diagrams.loki3.com/VaryingWidthList"/>
  </dgm:cxnLst>
  <dgm:bg>
    <a:solidFill>
      <a:srgbClr val="CC66FF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5F99392-49C5-4C13-A53F-857B81212D90}" type="doc">
      <dgm:prSet loTypeId="urn:microsoft.com/office/officeart/2011/layout/Tab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3B8FB89E-8FA9-49D8-8488-5AA5BD716C73}">
      <dgm:prSet phldrT="[Text]" custT="1"/>
      <dgm:spPr>
        <a:solidFill>
          <a:srgbClr val="009999"/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dirty="0"/>
            <a:t>English</a:t>
          </a:r>
        </a:p>
      </dgm:t>
    </dgm:pt>
    <dgm:pt modelId="{864D9F88-7CEF-43E3-BCF6-559D1EEFFE6F}" type="parTrans" cxnId="{6BE3FBEE-07FE-46CA-810E-87226EB35CBB}">
      <dgm:prSet/>
      <dgm:spPr/>
      <dgm:t>
        <a:bodyPr/>
        <a:lstStyle/>
        <a:p>
          <a:endParaRPr lang="en-GB"/>
        </a:p>
      </dgm:t>
    </dgm:pt>
    <dgm:pt modelId="{A43DB183-F9FE-4E77-8461-B773A97E3C3E}" type="sibTrans" cxnId="{6BE3FBEE-07FE-46CA-810E-87226EB35CBB}">
      <dgm:prSet/>
      <dgm:spPr/>
      <dgm:t>
        <a:bodyPr/>
        <a:lstStyle/>
        <a:p>
          <a:endParaRPr lang="en-GB"/>
        </a:p>
      </dgm:t>
    </dgm:pt>
    <dgm:pt modelId="{07E59273-8767-4947-B2FE-562B43597FBB}">
      <dgm:prSet phldrT="[Text]" custT="1"/>
      <dgm:spPr>
        <a:solidFill>
          <a:srgbClr val="CC3300"/>
        </a:solidFill>
        <a:ln>
          <a:solidFill>
            <a:schemeClr val="tx1"/>
          </a:solidFill>
        </a:ln>
      </dgm:spPr>
      <dgm:t>
        <a:bodyPr/>
        <a:lstStyle/>
        <a:p>
          <a:pPr rtl="0"/>
          <a:r>
            <a:rPr lang="en-GB" sz="1400" dirty="0">
              <a:latin typeface="Calibri Light" panose="020F0302020204030204"/>
            </a:rPr>
            <a:t>Welsh </a:t>
          </a:r>
        </a:p>
      </dgm:t>
    </dgm:pt>
    <dgm:pt modelId="{7F59E3B1-5736-4236-9F58-463BD4C0FCF2}" type="sibTrans" cxnId="{6DB84A6D-5C3D-4AFF-AB63-44E906B5AC06}">
      <dgm:prSet/>
      <dgm:spPr/>
      <dgm:t>
        <a:bodyPr/>
        <a:lstStyle/>
        <a:p>
          <a:endParaRPr lang="en-GB"/>
        </a:p>
      </dgm:t>
    </dgm:pt>
    <dgm:pt modelId="{08800422-13E5-42CB-BF6C-8F089BB34CAA}" type="parTrans" cxnId="{6DB84A6D-5C3D-4AFF-AB63-44E906B5AC06}">
      <dgm:prSet/>
      <dgm:spPr/>
      <dgm:t>
        <a:bodyPr/>
        <a:lstStyle/>
        <a:p>
          <a:endParaRPr lang="en-GB"/>
        </a:p>
      </dgm:t>
    </dgm:pt>
    <dgm:pt modelId="{45D714EA-BB8A-47D8-8094-4F3A9EA957DF}">
      <dgm:prSet phldr="0" custT="1"/>
      <dgm:spPr/>
      <dgm:t>
        <a:bodyPr/>
        <a:lstStyle/>
        <a:p>
          <a:r>
            <a:rPr lang="en-GB" sz="1400" dirty="0">
              <a:latin typeface="Calibri Light" panose="020F0302020204030204"/>
            </a:rPr>
            <a:t>Well-being</a:t>
          </a:r>
          <a:endParaRPr lang="en-GB" sz="1400" dirty="0"/>
        </a:p>
      </dgm:t>
    </dgm:pt>
    <dgm:pt modelId="{65507516-5132-4A84-86D1-04DD64DB077A}" type="parTrans" cxnId="{CFE115E0-632E-4AB3-AED0-D952BB41011D}">
      <dgm:prSet/>
      <dgm:spPr/>
      <dgm:t>
        <a:bodyPr/>
        <a:lstStyle/>
        <a:p>
          <a:endParaRPr lang="en-GB"/>
        </a:p>
      </dgm:t>
    </dgm:pt>
    <dgm:pt modelId="{920AC943-79A4-4D96-A336-36AFAD3E776A}" type="sibTrans" cxnId="{CFE115E0-632E-4AB3-AED0-D952BB41011D}">
      <dgm:prSet/>
      <dgm:spPr/>
      <dgm:t>
        <a:bodyPr/>
        <a:lstStyle/>
        <a:p>
          <a:endParaRPr lang="en-GB"/>
        </a:p>
      </dgm:t>
    </dgm:pt>
    <dgm:pt modelId="{27A71F52-3192-4E89-9614-1AC820CC2DBB}" type="pres">
      <dgm:prSet presAssocID="{F5F99392-49C5-4C13-A53F-857B81212D90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F3E34061-C78D-4C65-B479-C376D6B74B0F}" type="pres">
      <dgm:prSet presAssocID="{3B8FB89E-8FA9-49D8-8488-5AA5BD716C73}" presName="composite" presStyleCnt="0"/>
      <dgm:spPr/>
    </dgm:pt>
    <dgm:pt modelId="{0BECDC9C-B80C-4971-8452-24C843D1290B}" type="pres">
      <dgm:prSet presAssocID="{3B8FB89E-8FA9-49D8-8488-5AA5BD716C73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47C47C67-97A9-4E02-8D22-9115C00A1B72}" type="pres">
      <dgm:prSet presAssocID="{3B8FB89E-8FA9-49D8-8488-5AA5BD716C73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C6D5467F-4837-447C-8787-B91C9AEEC14E}" type="pres">
      <dgm:prSet presAssocID="{3B8FB89E-8FA9-49D8-8488-5AA5BD716C73}" presName="Accent" presStyleLbl="parChTrans1D1" presStyleIdx="0" presStyleCnt="3"/>
      <dgm:spPr/>
    </dgm:pt>
    <dgm:pt modelId="{7D2C6D4C-837E-4F4D-A472-4642BE18E557}" type="pres">
      <dgm:prSet presAssocID="{A43DB183-F9FE-4E77-8461-B773A97E3C3E}" presName="sibTrans" presStyleCnt="0"/>
      <dgm:spPr/>
    </dgm:pt>
    <dgm:pt modelId="{F9CF6742-93AA-48FB-BFAB-82512B5F3282}" type="pres">
      <dgm:prSet presAssocID="{07E59273-8767-4947-B2FE-562B43597FBB}" presName="composite" presStyleCnt="0"/>
      <dgm:spPr/>
    </dgm:pt>
    <dgm:pt modelId="{7B0FE066-775A-4625-8F94-A5E6F87DFCFF}" type="pres">
      <dgm:prSet presAssocID="{07E59273-8767-4947-B2FE-562B43597FBB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1E9B5D5E-FC63-4918-B9D4-5C0D0210F2A5}" type="pres">
      <dgm:prSet presAssocID="{07E59273-8767-4947-B2FE-562B43597FBB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6D19CD1B-5941-468D-A133-B60E96D5B54C}" type="pres">
      <dgm:prSet presAssocID="{07E59273-8767-4947-B2FE-562B43597FBB}" presName="Accent" presStyleLbl="parChTrans1D1" presStyleIdx="1" presStyleCnt="3"/>
      <dgm:spPr/>
    </dgm:pt>
    <dgm:pt modelId="{58352D97-CB7B-4CE0-8D78-E0C9EFFD0A6F}" type="pres">
      <dgm:prSet presAssocID="{7F59E3B1-5736-4236-9F58-463BD4C0FCF2}" presName="sibTrans" presStyleCnt="0"/>
      <dgm:spPr/>
    </dgm:pt>
    <dgm:pt modelId="{A6F0D293-1030-4900-BC09-B57DBF700B82}" type="pres">
      <dgm:prSet presAssocID="{45D714EA-BB8A-47D8-8094-4F3A9EA957DF}" presName="composite" presStyleCnt="0"/>
      <dgm:spPr/>
    </dgm:pt>
    <dgm:pt modelId="{E3478AEF-F203-481A-BA4E-0F69C52ACE2F}" type="pres">
      <dgm:prSet presAssocID="{45D714EA-BB8A-47D8-8094-4F3A9EA957DF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3CAEAFBB-3F80-4201-BE19-8995D0778B0C}" type="pres">
      <dgm:prSet presAssocID="{45D714EA-BB8A-47D8-8094-4F3A9EA957DF}" presName="Parent" presStyleLbl="alignNode1" presStyleIdx="2" presStyleCnt="3" custLinFactNeighborX="1497" custLinFactNeighborY="15628">
        <dgm:presLayoutVars>
          <dgm:chMax val="3"/>
          <dgm:chPref val="3"/>
          <dgm:bulletEnabled val="1"/>
        </dgm:presLayoutVars>
      </dgm:prSet>
      <dgm:spPr/>
    </dgm:pt>
    <dgm:pt modelId="{24371DC7-742D-43EC-A7D9-15570EDC07E5}" type="pres">
      <dgm:prSet presAssocID="{45D714EA-BB8A-47D8-8094-4F3A9EA957DF}" presName="Accent" presStyleLbl="parChTrans1D1" presStyleIdx="2" presStyleCnt="3"/>
      <dgm:spPr/>
    </dgm:pt>
  </dgm:ptLst>
  <dgm:cxnLst>
    <dgm:cxn modelId="{36629138-6808-418B-9F14-DE063597448D}" type="presOf" srcId="{F5F99392-49C5-4C13-A53F-857B81212D90}" destId="{27A71F52-3192-4E89-9614-1AC820CC2DBB}" srcOrd="0" destOrd="0" presId="urn:microsoft.com/office/officeart/2011/layout/TabList"/>
    <dgm:cxn modelId="{6DB84A6D-5C3D-4AFF-AB63-44E906B5AC06}" srcId="{F5F99392-49C5-4C13-A53F-857B81212D90}" destId="{07E59273-8767-4947-B2FE-562B43597FBB}" srcOrd="1" destOrd="0" parTransId="{08800422-13E5-42CB-BF6C-8F089BB34CAA}" sibTransId="{7F59E3B1-5736-4236-9F58-463BD4C0FCF2}"/>
    <dgm:cxn modelId="{57C12180-190D-4B27-8962-83E8851F15C6}" type="presOf" srcId="{45D714EA-BB8A-47D8-8094-4F3A9EA957DF}" destId="{3CAEAFBB-3F80-4201-BE19-8995D0778B0C}" srcOrd="0" destOrd="0" presId="urn:microsoft.com/office/officeart/2011/layout/TabList"/>
    <dgm:cxn modelId="{050EE997-F3D1-415C-A855-4740614C75D5}" type="presOf" srcId="{3B8FB89E-8FA9-49D8-8488-5AA5BD716C73}" destId="{47C47C67-97A9-4E02-8D22-9115C00A1B72}" srcOrd="0" destOrd="0" presId="urn:microsoft.com/office/officeart/2011/layout/TabList"/>
    <dgm:cxn modelId="{CFE115E0-632E-4AB3-AED0-D952BB41011D}" srcId="{F5F99392-49C5-4C13-A53F-857B81212D90}" destId="{45D714EA-BB8A-47D8-8094-4F3A9EA957DF}" srcOrd="2" destOrd="0" parTransId="{65507516-5132-4A84-86D1-04DD64DB077A}" sibTransId="{920AC943-79A4-4D96-A336-36AFAD3E776A}"/>
    <dgm:cxn modelId="{C7739DE9-EA82-4FB5-AB12-16C0216E629D}" type="presOf" srcId="{07E59273-8767-4947-B2FE-562B43597FBB}" destId="{1E9B5D5E-FC63-4918-B9D4-5C0D0210F2A5}" srcOrd="0" destOrd="0" presId="urn:microsoft.com/office/officeart/2011/layout/TabList"/>
    <dgm:cxn modelId="{6BE3FBEE-07FE-46CA-810E-87226EB35CBB}" srcId="{F5F99392-49C5-4C13-A53F-857B81212D90}" destId="{3B8FB89E-8FA9-49D8-8488-5AA5BD716C73}" srcOrd="0" destOrd="0" parTransId="{864D9F88-7CEF-43E3-BCF6-559D1EEFFE6F}" sibTransId="{A43DB183-F9FE-4E77-8461-B773A97E3C3E}"/>
    <dgm:cxn modelId="{762AA143-63D8-49D3-A847-F33565094599}" type="presParOf" srcId="{27A71F52-3192-4E89-9614-1AC820CC2DBB}" destId="{F3E34061-C78D-4C65-B479-C376D6B74B0F}" srcOrd="0" destOrd="0" presId="urn:microsoft.com/office/officeart/2011/layout/TabList"/>
    <dgm:cxn modelId="{F0E7B698-BA83-4003-A845-91400FCC6FFD}" type="presParOf" srcId="{F3E34061-C78D-4C65-B479-C376D6B74B0F}" destId="{0BECDC9C-B80C-4971-8452-24C843D1290B}" srcOrd="0" destOrd="0" presId="urn:microsoft.com/office/officeart/2011/layout/TabList"/>
    <dgm:cxn modelId="{6CC1699C-C58D-412E-9257-C3EB07748BEF}" type="presParOf" srcId="{F3E34061-C78D-4C65-B479-C376D6B74B0F}" destId="{47C47C67-97A9-4E02-8D22-9115C00A1B72}" srcOrd="1" destOrd="0" presId="urn:microsoft.com/office/officeart/2011/layout/TabList"/>
    <dgm:cxn modelId="{6EC903F0-E11E-4D49-B226-B93A682EEF94}" type="presParOf" srcId="{F3E34061-C78D-4C65-B479-C376D6B74B0F}" destId="{C6D5467F-4837-447C-8787-B91C9AEEC14E}" srcOrd="2" destOrd="0" presId="urn:microsoft.com/office/officeart/2011/layout/TabList"/>
    <dgm:cxn modelId="{60A178FB-984D-467C-9A04-EFE7BC608AD1}" type="presParOf" srcId="{27A71F52-3192-4E89-9614-1AC820CC2DBB}" destId="{7D2C6D4C-837E-4F4D-A472-4642BE18E557}" srcOrd="1" destOrd="0" presId="urn:microsoft.com/office/officeart/2011/layout/TabList"/>
    <dgm:cxn modelId="{01526FCF-ACC0-428A-B57A-03F4E1142446}" type="presParOf" srcId="{27A71F52-3192-4E89-9614-1AC820CC2DBB}" destId="{F9CF6742-93AA-48FB-BFAB-82512B5F3282}" srcOrd="2" destOrd="0" presId="urn:microsoft.com/office/officeart/2011/layout/TabList"/>
    <dgm:cxn modelId="{1E64904F-B9CF-40EC-8CAD-0031277D8492}" type="presParOf" srcId="{F9CF6742-93AA-48FB-BFAB-82512B5F3282}" destId="{7B0FE066-775A-4625-8F94-A5E6F87DFCFF}" srcOrd="0" destOrd="0" presId="urn:microsoft.com/office/officeart/2011/layout/TabList"/>
    <dgm:cxn modelId="{5D8736A2-3473-4B42-8370-C6D9EDBDC77E}" type="presParOf" srcId="{F9CF6742-93AA-48FB-BFAB-82512B5F3282}" destId="{1E9B5D5E-FC63-4918-B9D4-5C0D0210F2A5}" srcOrd="1" destOrd="0" presId="urn:microsoft.com/office/officeart/2011/layout/TabList"/>
    <dgm:cxn modelId="{C4941A3D-C100-476E-B55A-087BDE11C3A3}" type="presParOf" srcId="{F9CF6742-93AA-48FB-BFAB-82512B5F3282}" destId="{6D19CD1B-5941-468D-A133-B60E96D5B54C}" srcOrd="2" destOrd="0" presId="urn:microsoft.com/office/officeart/2011/layout/TabList"/>
    <dgm:cxn modelId="{CAF4BE91-732A-417A-A97E-5BE6164C0D21}" type="presParOf" srcId="{27A71F52-3192-4E89-9614-1AC820CC2DBB}" destId="{58352D97-CB7B-4CE0-8D78-E0C9EFFD0A6F}" srcOrd="3" destOrd="0" presId="urn:microsoft.com/office/officeart/2011/layout/TabList"/>
    <dgm:cxn modelId="{49345E75-9417-46BB-A842-222F62D947FD}" type="presParOf" srcId="{27A71F52-3192-4E89-9614-1AC820CC2DBB}" destId="{A6F0D293-1030-4900-BC09-B57DBF700B82}" srcOrd="4" destOrd="0" presId="urn:microsoft.com/office/officeart/2011/layout/TabList"/>
    <dgm:cxn modelId="{D8628281-4400-4CE5-BB19-92BCB0ED59A2}" type="presParOf" srcId="{A6F0D293-1030-4900-BC09-B57DBF700B82}" destId="{E3478AEF-F203-481A-BA4E-0F69C52ACE2F}" srcOrd="0" destOrd="0" presId="urn:microsoft.com/office/officeart/2011/layout/TabList"/>
    <dgm:cxn modelId="{0AD402DF-345D-4B2F-8F1D-49EEFFB102F0}" type="presParOf" srcId="{A6F0D293-1030-4900-BC09-B57DBF700B82}" destId="{3CAEAFBB-3F80-4201-BE19-8995D0778B0C}" srcOrd="1" destOrd="0" presId="urn:microsoft.com/office/officeart/2011/layout/TabList"/>
    <dgm:cxn modelId="{B644E7B2-6EBA-404A-A16C-A1A65542E4A1}" type="presParOf" srcId="{A6F0D293-1030-4900-BC09-B57DBF700B82}" destId="{24371DC7-742D-43EC-A7D9-15570EDC07E5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4303D1-91B5-4DD8-90E6-00AE72C4A5C5}" type="doc">
      <dgm:prSet loTypeId="urn:diagrams.loki3.com/VaryingWidthList" loCatId="list" qsTypeId="urn:microsoft.com/office/officeart/2005/8/quickstyle/simple1" qsCatId="simple" csTypeId="urn:microsoft.com/office/officeart/2005/8/colors/colorful1" csCatId="colorful" phldr="1"/>
      <dgm:spPr/>
    </dgm:pt>
    <dgm:pt modelId="{D6B5A32E-9A63-438E-A755-58D65FA152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/>
            </a:rPr>
            <a:t>Recall.</a:t>
          </a:r>
        </a:p>
        <a:p>
          <a:pPr algn="l" rtl="0"/>
          <a:r>
            <a:rPr lang="en-GB" sz="1200" b="0" dirty="0">
              <a:latin typeface="Calibri"/>
              <a:ea typeface="Calibri"/>
              <a:cs typeface="Calibri"/>
            </a:rPr>
            <a:t>I can recall some knowledge</a:t>
          </a:r>
        </a:p>
        <a:p>
          <a:pPr algn="l"/>
          <a:r>
            <a:rPr lang="en-GB" sz="1200" b="0" dirty="0">
              <a:latin typeface="Calibri"/>
              <a:ea typeface="Calibri"/>
              <a:cs typeface="Calibri"/>
            </a:rPr>
            <a:t>I can recall broader knowledge</a:t>
          </a:r>
        </a:p>
        <a:p>
          <a:pPr algn="l"/>
          <a:r>
            <a:rPr lang="en-GB" sz="1200" b="0" dirty="0">
              <a:latin typeface="Calibri"/>
              <a:ea typeface="Calibri"/>
              <a:cs typeface="Calibri"/>
            </a:rPr>
            <a:t>I can recall previous learning and make links to new learning</a:t>
          </a:r>
        </a:p>
        <a:p>
          <a:pPr algn="l"/>
          <a:r>
            <a:rPr lang="en-GB" sz="1200" b="0" dirty="0">
              <a:latin typeface="Calibri"/>
              <a:ea typeface="Calibri"/>
              <a:cs typeface="Calibri"/>
            </a:rPr>
            <a:t>I can recall more detailed, accurate and complex knowledge.</a:t>
          </a:r>
        </a:p>
        <a:p>
          <a:pPr algn="l" rtl="0"/>
          <a:r>
            <a:rPr lang="en-GB" sz="1200" b="0" dirty="0">
              <a:latin typeface="Calibri"/>
              <a:ea typeface="Calibri"/>
              <a:cs typeface="Calibri"/>
            </a:rPr>
            <a:t>I can revisit previous learning and apply this knowledge to new discoveries.</a:t>
          </a:r>
        </a:p>
      </dgm:t>
    </dgm:pt>
    <dgm:pt modelId="{2345C089-A9B5-4B8B-87DC-D4717E203945}" type="sibTrans" cxnId="{694929F3-0809-4697-A635-E4857B213C79}">
      <dgm:prSet/>
      <dgm:spPr/>
      <dgm:t>
        <a:bodyPr/>
        <a:lstStyle/>
        <a:p>
          <a:endParaRPr lang="en-GB"/>
        </a:p>
      </dgm:t>
    </dgm:pt>
    <dgm:pt modelId="{2040F1D3-E061-4739-A170-6B11339D3BAD}" type="parTrans" cxnId="{694929F3-0809-4697-A635-E4857B213C79}">
      <dgm:prSet/>
      <dgm:spPr/>
      <dgm:t>
        <a:bodyPr/>
        <a:lstStyle/>
        <a:p>
          <a:endParaRPr lang="en-GB"/>
        </a:p>
      </dgm:t>
    </dgm:pt>
    <dgm:pt modelId="{6C7F385F-3D09-443F-A0AB-E65919A098A8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/>
          <a:r>
            <a:rPr lang="en-GB" sz="1400" b="1" dirty="0">
              <a:latin typeface="Ink Free"/>
            </a:rPr>
            <a:t>Knowledge and Understanding.</a:t>
          </a:r>
        </a:p>
        <a:p>
          <a:pPr algn="l"/>
          <a:r>
            <a:rPr lang="en-GB" sz="1200" b="0" dirty="0">
              <a:latin typeface="+mn-lt"/>
            </a:rPr>
            <a:t>I have basic understanding of new terminology</a:t>
          </a:r>
        </a:p>
        <a:p>
          <a:pPr algn="l"/>
          <a:r>
            <a:rPr lang="en-GB" sz="1200" b="0" dirty="0">
              <a:latin typeface="+mn-lt"/>
            </a:rPr>
            <a:t>I have broader understanding of new terminology</a:t>
          </a:r>
        </a:p>
        <a:p>
          <a:pPr algn="l"/>
          <a:r>
            <a:rPr lang="en-GB" sz="1200" b="0" dirty="0">
              <a:latin typeface="+mn-lt"/>
            </a:rPr>
            <a:t>I have a deeper understanding of new terminology</a:t>
          </a:r>
        </a:p>
        <a:p>
          <a:pPr algn="l"/>
          <a:r>
            <a:rPr lang="en-GB" sz="1200" b="0" dirty="0">
              <a:latin typeface="+mn-lt"/>
            </a:rPr>
            <a:t>I have a detailed understanding of the meaning of new terminology and can construct simple sentences</a:t>
          </a:r>
        </a:p>
        <a:p>
          <a:pPr algn="l" rtl="0"/>
          <a:r>
            <a:rPr lang="en-GB" sz="1200" b="0" dirty="0">
              <a:latin typeface="+mn-lt"/>
            </a:rPr>
            <a:t>I have developed understanding of new terminology and can construct a paragraph</a:t>
          </a:r>
          <a:endParaRPr lang="en-GB" sz="1200" b="0" dirty="0">
            <a:latin typeface="Calibri Light" panose="020F0302020204030204"/>
            <a:ea typeface="Calibri Light" panose="020F0302020204030204"/>
            <a:cs typeface="Calibri Light" panose="020F0302020204030204"/>
          </a:endParaRPr>
        </a:p>
      </dgm:t>
    </dgm:pt>
    <dgm:pt modelId="{2400A6B0-CF3C-4E0B-926E-4A04D0416FAE}" type="parTrans" cxnId="{573B97EC-8EB5-4F9E-9949-66B9E95ABA8F}">
      <dgm:prSet/>
      <dgm:spPr/>
      <dgm:t>
        <a:bodyPr/>
        <a:lstStyle/>
        <a:p>
          <a:endParaRPr lang="en-GB"/>
        </a:p>
      </dgm:t>
    </dgm:pt>
    <dgm:pt modelId="{B7AF1C54-E979-495D-A4F2-E6ED788EC381}" type="sibTrans" cxnId="{573B97EC-8EB5-4F9E-9949-66B9E95ABA8F}">
      <dgm:prSet/>
      <dgm:spPr/>
      <dgm:t>
        <a:bodyPr/>
        <a:lstStyle/>
        <a:p>
          <a:endParaRPr lang="en-GB"/>
        </a:p>
      </dgm:t>
    </dgm:pt>
    <dgm:pt modelId="{5C9F9A94-2627-4568-8564-2F6B99CAC6C4}">
      <dgm:prSet phldrT="[Text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ln w="38100">
          <a:solidFill>
            <a:schemeClr val="accent1"/>
          </a:solidFill>
        </a:ln>
      </dgm:spPr>
      <dgm:t>
        <a:bodyPr anchor="t"/>
        <a:lstStyle/>
        <a:p>
          <a:pPr algn="l" rtl="0"/>
          <a:r>
            <a:rPr lang="en-GB" sz="1200" b="1" dirty="0">
              <a:latin typeface="Ink Free"/>
            </a:rPr>
            <a:t>Skills- Listening</a:t>
          </a:r>
          <a:endParaRPr lang="en-GB" sz="1200" b="0" dirty="0">
            <a:latin typeface="+mn-lt"/>
          </a:endParaRPr>
        </a:p>
        <a:p>
          <a:pPr algn="l" rtl="0"/>
          <a:r>
            <a:rPr lang="en-GB" sz="1200" b="0" dirty="0"/>
            <a:t>I can identify cognates and key vocabulary in spoken French.</a:t>
          </a:r>
        </a:p>
        <a:p>
          <a:pPr algn="l">
            <a:buNone/>
          </a:pPr>
          <a:r>
            <a:rPr lang="en-GB" sz="1200" b="0" dirty="0"/>
            <a:t>I can successfully respond to some questions based on what I hear.</a:t>
          </a:r>
        </a:p>
        <a:p>
          <a:pPr algn="l">
            <a:buNone/>
          </a:pPr>
          <a:r>
            <a:rPr lang="en-GB" sz="1200" b="0" dirty="0"/>
            <a:t>I can successfully respond to most questions based on what I hear.</a:t>
          </a:r>
        </a:p>
        <a:p>
          <a:pPr algn="l">
            <a:buNone/>
          </a:pPr>
          <a:r>
            <a:rPr lang="en-GB" sz="1200" b="0" dirty="0"/>
            <a:t>I can successfully respond to all questions and understand spoken French.</a:t>
          </a:r>
        </a:p>
        <a:p>
          <a:pPr algn="l">
            <a:buNone/>
          </a:pPr>
          <a:r>
            <a:rPr lang="en-GB" sz="1200" b="0" dirty="0"/>
            <a:t>I can successfully respond to all questions and understand spoken French without scaffolds.</a:t>
          </a:r>
          <a:endParaRPr lang="en-GB" sz="1200" b="0" dirty="0">
            <a:latin typeface="+mn-lt"/>
          </a:endParaRPr>
        </a:p>
      </dgm:t>
    </dgm:pt>
    <dgm:pt modelId="{4FEF4AC8-EE18-4F9B-9518-A23622743A68}" type="parTrans" cxnId="{1228B10A-2A3A-4027-9EBF-E53CA74C76BD}">
      <dgm:prSet/>
      <dgm:spPr/>
      <dgm:t>
        <a:bodyPr/>
        <a:lstStyle/>
        <a:p>
          <a:endParaRPr lang="en-GB"/>
        </a:p>
      </dgm:t>
    </dgm:pt>
    <dgm:pt modelId="{C04CA50D-3DA6-448F-B1AA-6342AA9EBB12}" type="sibTrans" cxnId="{1228B10A-2A3A-4027-9EBF-E53CA74C76BD}">
      <dgm:prSet/>
      <dgm:spPr/>
      <dgm:t>
        <a:bodyPr/>
        <a:lstStyle/>
        <a:p>
          <a:endParaRPr lang="en-GB"/>
        </a:p>
      </dgm:t>
    </dgm:pt>
    <dgm:pt modelId="{C8BEAD66-2628-4B43-9A6B-FF08F3444FAF}" type="pres">
      <dgm:prSet presAssocID="{814303D1-91B5-4DD8-90E6-00AE72C4A5C5}" presName="Name0" presStyleCnt="0">
        <dgm:presLayoutVars>
          <dgm:resizeHandles/>
        </dgm:presLayoutVars>
      </dgm:prSet>
      <dgm:spPr/>
    </dgm:pt>
    <dgm:pt modelId="{3C17E512-A5D7-463D-B618-8D161FA01809}" type="pres">
      <dgm:prSet presAssocID="{6C7F385F-3D09-443F-A0AB-E65919A098A8}" presName="text" presStyleLbl="node1" presStyleIdx="0" presStyleCnt="3" custScaleX="714587" custScaleY="39060">
        <dgm:presLayoutVars>
          <dgm:bulletEnabled val="1"/>
        </dgm:presLayoutVars>
      </dgm:prSet>
      <dgm:spPr/>
    </dgm:pt>
    <dgm:pt modelId="{8E05D897-61AC-4344-A2C3-C47677776E03}" type="pres">
      <dgm:prSet presAssocID="{B7AF1C54-E979-495D-A4F2-E6ED788EC381}" presName="space" presStyleCnt="0"/>
      <dgm:spPr/>
    </dgm:pt>
    <dgm:pt modelId="{A007BD2E-B432-4D1C-9122-ABE7EC8D3E32}" type="pres">
      <dgm:prSet presAssocID="{D6B5A32E-9A63-438E-A755-58D65FA152C4}" presName="text" presStyleLbl="node1" presStyleIdx="1" presStyleCnt="3" custScaleX="714587" custScaleY="34417" custLinFactNeighborY="-51921">
        <dgm:presLayoutVars>
          <dgm:bulletEnabled val="1"/>
        </dgm:presLayoutVars>
      </dgm:prSet>
      <dgm:spPr/>
    </dgm:pt>
    <dgm:pt modelId="{00A1F0A4-F85E-4572-AECE-2AD200B05C68}" type="pres">
      <dgm:prSet presAssocID="{2345C089-A9B5-4B8B-87DC-D4717E203945}" presName="space" presStyleCnt="0"/>
      <dgm:spPr/>
    </dgm:pt>
    <dgm:pt modelId="{A02BBA5B-E8E3-4525-9231-FD805820FAE8}" type="pres">
      <dgm:prSet presAssocID="{5C9F9A94-2627-4568-8564-2F6B99CAC6C4}" presName="text" presStyleLbl="node1" presStyleIdx="2" presStyleCnt="3" custScaleX="647203" custScaleY="33616" custLinFactNeighborX="-118" custLinFactNeighborY="-39449">
        <dgm:presLayoutVars>
          <dgm:bulletEnabled val="1"/>
        </dgm:presLayoutVars>
      </dgm:prSet>
      <dgm:spPr/>
    </dgm:pt>
  </dgm:ptLst>
  <dgm:cxnLst>
    <dgm:cxn modelId="{1228B10A-2A3A-4027-9EBF-E53CA74C76BD}" srcId="{814303D1-91B5-4DD8-90E6-00AE72C4A5C5}" destId="{5C9F9A94-2627-4568-8564-2F6B99CAC6C4}" srcOrd="2" destOrd="0" parTransId="{4FEF4AC8-EE18-4F9B-9518-A23622743A68}" sibTransId="{C04CA50D-3DA6-448F-B1AA-6342AA9EBB12}"/>
    <dgm:cxn modelId="{6D491837-4095-422E-8843-1086224696A3}" type="presOf" srcId="{6C7F385F-3D09-443F-A0AB-E65919A098A8}" destId="{3C17E512-A5D7-463D-B618-8D161FA01809}" srcOrd="0" destOrd="0" presId="urn:diagrams.loki3.com/VaryingWidthList"/>
    <dgm:cxn modelId="{E921FF81-DD7C-4408-AD6A-621D2AB3483E}" type="presOf" srcId="{814303D1-91B5-4DD8-90E6-00AE72C4A5C5}" destId="{C8BEAD66-2628-4B43-9A6B-FF08F3444FAF}" srcOrd="0" destOrd="0" presId="urn:diagrams.loki3.com/VaryingWidthList"/>
    <dgm:cxn modelId="{F6484EB8-EF1D-4DB2-A78B-1339E2E80E24}" type="presOf" srcId="{5C9F9A94-2627-4568-8564-2F6B99CAC6C4}" destId="{A02BBA5B-E8E3-4525-9231-FD805820FAE8}" srcOrd="0" destOrd="0" presId="urn:diagrams.loki3.com/VaryingWidthList"/>
    <dgm:cxn modelId="{7B0C63EC-9A30-4A77-8694-2BC0C5C3AC7A}" type="presOf" srcId="{D6B5A32E-9A63-438E-A755-58D65FA152C4}" destId="{A007BD2E-B432-4D1C-9122-ABE7EC8D3E32}" srcOrd="0" destOrd="0" presId="urn:diagrams.loki3.com/VaryingWidthList"/>
    <dgm:cxn modelId="{573B97EC-8EB5-4F9E-9949-66B9E95ABA8F}" srcId="{814303D1-91B5-4DD8-90E6-00AE72C4A5C5}" destId="{6C7F385F-3D09-443F-A0AB-E65919A098A8}" srcOrd="0" destOrd="0" parTransId="{2400A6B0-CF3C-4E0B-926E-4A04D0416FAE}" sibTransId="{B7AF1C54-E979-495D-A4F2-E6ED788EC381}"/>
    <dgm:cxn modelId="{694929F3-0809-4697-A635-E4857B213C79}" srcId="{814303D1-91B5-4DD8-90E6-00AE72C4A5C5}" destId="{D6B5A32E-9A63-438E-A755-58D65FA152C4}" srcOrd="1" destOrd="0" parTransId="{2040F1D3-E061-4739-A170-6B11339D3BAD}" sibTransId="{2345C089-A9B5-4B8B-87DC-D4717E203945}"/>
    <dgm:cxn modelId="{3742CA61-4A34-4B06-9241-CB0A0E85D1C6}" type="presParOf" srcId="{C8BEAD66-2628-4B43-9A6B-FF08F3444FAF}" destId="{3C17E512-A5D7-463D-B618-8D161FA01809}" srcOrd="0" destOrd="0" presId="urn:diagrams.loki3.com/VaryingWidthList"/>
    <dgm:cxn modelId="{8CA4998A-E51D-4E71-9E55-8298F8482627}" type="presParOf" srcId="{C8BEAD66-2628-4B43-9A6B-FF08F3444FAF}" destId="{8E05D897-61AC-4344-A2C3-C47677776E03}" srcOrd="1" destOrd="0" presId="urn:diagrams.loki3.com/VaryingWidthList"/>
    <dgm:cxn modelId="{1BD4FA22-5198-4F0B-94A9-E7B6A5D741CA}" type="presParOf" srcId="{C8BEAD66-2628-4B43-9A6B-FF08F3444FAF}" destId="{A007BD2E-B432-4D1C-9122-ABE7EC8D3E32}" srcOrd="2" destOrd="0" presId="urn:diagrams.loki3.com/VaryingWidthList"/>
    <dgm:cxn modelId="{C5DA01A7-1DDD-4B6E-AEA5-7AE04F964653}" type="presParOf" srcId="{C8BEAD66-2628-4B43-9A6B-FF08F3444FAF}" destId="{00A1F0A4-F85E-4572-AECE-2AD200B05C68}" srcOrd="3" destOrd="0" presId="urn:diagrams.loki3.com/VaryingWidthList"/>
    <dgm:cxn modelId="{7314D26F-AFA4-4E7E-867E-61C55BF67EF7}" type="presParOf" srcId="{C8BEAD66-2628-4B43-9A6B-FF08F3444FAF}" destId="{A02BBA5B-E8E3-4525-9231-FD805820FAE8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391992-1D39-41EE-898A-D092113ED043}">
      <dsp:nvSpPr>
        <dsp:cNvPr id="0" name=""/>
        <dsp:cNvSpPr/>
      </dsp:nvSpPr>
      <dsp:spPr>
        <a:xfrm>
          <a:off x="0" y="914"/>
          <a:ext cx="2684161" cy="872222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Summative assessment:</a:t>
          </a:r>
          <a:r>
            <a:rPr lang="en-GB" sz="1200" kern="1200" dirty="0">
              <a:latin typeface="Calibri Light" panose="020F0302020204030204"/>
            </a:rPr>
            <a:t>.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>
              <a:latin typeface="Calibri Light" panose="020F0302020204030204"/>
            </a:rPr>
            <a:t>Reading, listening and writing tasks. </a:t>
          </a:r>
          <a:endParaRPr lang="en-GB" sz="1200" kern="1200" dirty="0"/>
        </a:p>
      </dsp:txBody>
      <dsp:txXfrm>
        <a:off x="0" y="914"/>
        <a:ext cx="2684161" cy="8722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71DC7-742D-43EC-A7D9-15570EDC07E5}">
      <dsp:nvSpPr>
        <dsp:cNvPr id="0" name=""/>
        <dsp:cNvSpPr/>
      </dsp:nvSpPr>
      <dsp:spPr>
        <a:xfrm>
          <a:off x="0" y="1403947"/>
          <a:ext cx="3227365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9CD1B-5941-468D-A133-B60E96D5B54C}">
      <dsp:nvSpPr>
        <dsp:cNvPr id="0" name=""/>
        <dsp:cNvSpPr/>
      </dsp:nvSpPr>
      <dsp:spPr>
        <a:xfrm>
          <a:off x="0" y="928433"/>
          <a:ext cx="3227365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452918"/>
          <a:ext cx="3227365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839115" y="47"/>
          <a:ext cx="2388250" cy="452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47C67-97A9-4E02-8D22-9115C00A1B72}">
      <dsp:nvSpPr>
        <dsp:cNvPr id="0" name=""/>
        <dsp:cNvSpPr/>
      </dsp:nvSpPr>
      <dsp:spPr>
        <a:xfrm>
          <a:off x="0" y="47"/>
          <a:ext cx="839115" cy="452871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English</a:t>
          </a:r>
        </a:p>
      </dsp:txBody>
      <dsp:txXfrm>
        <a:off x="22111" y="22158"/>
        <a:ext cx="794893" cy="430760"/>
      </dsp:txXfrm>
    </dsp:sp>
    <dsp:sp modelId="{7B0FE066-775A-4625-8F94-A5E6F87DFCFF}">
      <dsp:nvSpPr>
        <dsp:cNvPr id="0" name=""/>
        <dsp:cNvSpPr/>
      </dsp:nvSpPr>
      <dsp:spPr>
        <a:xfrm>
          <a:off x="839115" y="475561"/>
          <a:ext cx="2388250" cy="452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B5D5E-FC63-4918-B9D4-5C0D0210F2A5}">
      <dsp:nvSpPr>
        <dsp:cNvPr id="0" name=""/>
        <dsp:cNvSpPr/>
      </dsp:nvSpPr>
      <dsp:spPr>
        <a:xfrm>
          <a:off x="0" y="475561"/>
          <a:ext cx="839115" cy="452871"/>
        </a:xfrm>
        <a:prstGeom prst="round2SameRect">
          <a:avLst>
            <a:gd name="adj1" fmla="val 16670"/>
            <a:gd name="adj2" fmla="val 0"/>
          </a:avLst>
        </a:prstGeom>
        <a:solidFill>
          <a:srgbClr val="CC33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Calibri Light" panose="020F0302020204030204"/>
            </a:rPr>
            <a:t>Welsh </a:t>
          </a:r>
        </a:p>
      </dsp:txBody>
      <dsp:txXfrm>
        <a:off x="22111" y="497672"/>
        <a:ext cx="794893" cy="430760"/>
      </dsp:txXfrm>
    </dsp:sp>
    <dsp:sp modelId="{E3478AEF-F203-481A-BA4E-0F69C52ACE2F}">
      <dsp:nvSpPr>
        <dsp:cNvPr id="0" name=""/>
        <dsp:cNvSpPr/>
      </dsp:nvSpPr>
      <dsp:spPr>
        <a:xfrm>
          <a:off x="839115" y="951076"/>
          <a:ext cx="2388250" cy="452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AEAFBB-3F80-4201-BE19-8995D0778B0C}">
      <dsp:nvSpPr>
        <dsp:cNvPr id="0" name=""/>
        <dsp:cNvSpPr/>
      </dsp:nvSpPr>
      <dsp:spPr>
        <a:xfrm>
          <a:off x="0" y="951076"/>
          <a:ext cx="839115" cy="452871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Calibri Light" panose="020F0302020204030204"/>
            </a:rPr>
            <a:t>Numeracy</a:t>
          </a:r>
          <a:endParaRPr lang="en-GB" sz="1400" kern="1200" dirty="0"/>
        </a:p>
      </dsp:txBody>
      <dsp:txXfrm>
        <a:off x="22111" y="973187"/>
        <a:ext cx="794893" cy="4307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5420"/>
          <a:ext cx="5568221" cy="1981060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/>
            </a:rPr>
            <a:t>Knowledge and Understanding.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basic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broader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a deeper understanding of new terminology.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a detailed understanding of new terminology and can construct simple sentences.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an excellent understanding of new terminology and can construct a paragraph</a:t>
          </a:r>
          <a:r>
            <a:rPr lang="en-GB" sz="1200" b="0" kern="1200" dirty="0">
              <a:latin typeface="+mn-lt"/>
              <a:ea typeface="+mn-lt"/>
              <a:cs typeface="+mn-lt"/>
            </a:rPr>
            <a:t>.</a:t>
          </a:r>
          <a:endParaRPr lang="en-GB" sz="1200" b="0" kern="1200" dirty="0">
            <a:latin typeface="Calibri Light" panose="020F0302020204030204"/>
            <a:ea typeface="Calibri Light" panose="020F0302020204030204"/>
            <a:cs typeface="Calibri Light" panose="020F0302020204030204"/>
          </a:endParaRPr>
        </a:p>
      </dsp:txBody>
      <dsp:txXfrm>
        <a:off x="0" y="5420"/>
        <a:ext cx="5568221" cy="1981060"/>
      </dsp:txXfrm>
    </dsp:sp>
    <dsp:sp modelId="{A007BD2E-B432-4D1C-9122-ABE7EC8D3E32}">
      <dsp:nvSpPr>
        <dsp:cNvPr id="0" name=""/>
        <dsp:cNvSpPr/>
      </dsp:nvSpPr>
      <dsp:spPr>
        <a:xfrm>
          <a:off x="0" y="2086172"/>
          <a:ext cx="5568221" cy="1763053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/>
            </a:rPr>
            <a:t>Recall.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some 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broader 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previous learning and make links to new learning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more detailed, accurate and complex knowledge.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revisit previous learning and apply this knowledge to new discoveries.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b="1" kern="1200" dirty="0">
            <a:latin typeface="Ink Free" panose="03080402000500000000" pitchFamily="66" charset="0"/>
          </a:endParaRPr>
        </a:p>
      </dsp:txBody>
      <dsp:txXfrm>
        <a:off x="0" y="2086172"/>
        <a:ext cx="5568221" cy="1763053"/>
      </dsp:txXfrm>
    </dsp:sp>
    <dsp:sp modelId="{A02BBA5B-E8E3-4525-9231-FD805820FAE8}">
      <dsp:nvSpPr>
        <dsp:cNvPr id="0" name=""/>
        <dsp:cNvSpPr/>
      </dsp:nvSpPr>
      <dsp:spPr>
        <a:xfrm>
          <a:off x="0" y="4082436"/>
          <a:ext cx="5568221" cy="1394053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Ink Free"/>
            </a:rPr>
            <a:t>Skills- Reading</a:t>
          </a:r>
          <a:endParaRPr lang="en-GB" sz="1200" b="0" kern="1200" dirty="0">
            <a:latin typeface="+mn-lt"/>
          </a:endParaRP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can identify cognates and key vocabulary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can successfully respond to some questions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can successfully respond to most questions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can successfully respond to all questions and understand French texts.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can successfully respond to all questions and understand French texts without scaffolds.</a:t>
          </a:r>
        </a:p>
      </dsp:txBody>
      <dsp:txXfrm>
        <a:off x="0" y="4082436"/>
        <a:ext cx="5568221" cy="13940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EFB8DC-5454-4771-B990-010C33358183}">
      <dsp:nvSpPr>
        <dsp:cNvPr id="0" name=""/>
        <dsp:cNvSpPr/>
      </dsp:nvSpPr>
      <dsp:spPr>
        <a:xfrm>
          <a:off x="0" y="662"/>
          <a:ext cx="2684161" cy="62618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QMA:</a:t>
          </a:r>
          <a:r>
            <a:rPr lang="en-GB" sz="1200" b="1" kern="1200" dirty="0">
              <a:latin typeface="Calibri Light" panose="020F0302020204030204"/>
            </a:rPr>
            <a:t>                                                                                     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 Light" panose="020F0302020204030204"/>
            </a:rPr>
            <a:t>Listening comprehension</a:t>
          </a:r>
        </a:p>
      </dsp:txBody>
      <dsp:txXfrm>
        <a:off x="0" y="662"/>
        <a:ext cx="2684161" cy="626188"/>
      </dsp:txXfrm>
    </dsp:sp>
    <dsp:sp modelId="{4A391992-1D39-41EE-898A-D092113ED043}">
      <dsp:nvSpPr>
        <dsp:cNvPr id="0" name=""/>
        <dsp:cNvSpPr/>
      </dsp:nvSpPr>
      <dsp:spPr>
        <a:xfrm>
          <a:off x="0" y="648871"/>
          <a:ext cx="2684161" cy="626188"/>
        </a:xfrm>
        <a:prstGeom prst="rect">
          <a:avLst/>
        </a:prstGeom>
        <a:solidFill>
          <a:schemeClr val="accent1">
            <a:lumMod val="20000"/>
            <a:lumOff val="80000"/>
          </a:schemeClr>
        </a:solidFill>
        <a:ln w="38100" cap="flat" cmpd="sng" algn="ctr">
          <a:solidFill>
            <a:srgbClr val="7030A0"/>
          </a:solidFill>
          <a:prstDash val="solid"/>
          <a:miter lim="800000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/>
            <a:t>Summative assessment:</a:t>
          </a:r>
          <a:r>
            <a:rPr lang="en-GB" sz="1200" b="1" kern="1200" dirty="0">
              <a:latin typeface="Calibri Light" panose="020F0302020204030204"/>
            </a:rPr>
            <a:t>  </a:t>
          </a: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Calibri Light" panose="020F0302020204030204"/>
            </a:rPr>
            <a:t> </a:t>
          </a:r>
          <a:r>
            <a:rPr lang="en-GB" sz="1200" kern="1200" dirty="0">
              <a:latin typeface="Calibri Light" panose="020F0302020204030204"/>
            </a:rPr>
            <a:t>Reading and listening</a:t>
          </a:r>
          <a:r>
            <a:rPr lang="en-GB" sz="1200" kern="1200" dirty="0"/>
            <a:t> </a:t>
          </a:r>
          <a:r>
            <a:rPr lang="en-GB" sz="1200" kern="1200" dirty="0">
              <a:latin typeface="Calibri Light" panose="020F0302020204030204"/>
            </a:rPr>
            <a:t>comprehension </a:t>
          </a:r>
          <a:endParaRPr lang="en-GB" sz="1200" kern="1200" dirty="0"/>
        </a:p>
      </dsp:txBody>
      <dsp:txXfrm>
        <a:off x="0" y="648871"/>
        <a:ext cx="2684161" cy="6261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371DC7-742D-43EC-A7D9-15570EDC07E5}">
      <dsp:nvSpPr>
        <dsp:cNvPr id="0" name=""/>
        <dsp:cNvSpPr/>
      </dsp:nvSpPr>
      <dsp:spPr>
        <a:xfrm>
          <a:off x="0" y="1403947"/>
          <a:ext cx="3227365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19CD1B-5941-468D-A133-B60E96D5B54C}">
      <dsp:nvSpPr>
        <dsp:cNvPr id="0" name=""/>
        <dsp:cNvSpPr/>
      </dsp:nvSpPr>
      <dsp:spPr>
        <a:xfrm>
          <a:off x="0" y="928433"/>
          <a:ext cx="3227365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D5467F-4837-447C-8787-B91C9AEEC14E}">
      <dsp:nvSpPr>
        <dsp:cNvPr id="0" name=""/>
        <dsp:cNvSpPr/>
      </dsp:nvSpPr>
      <dsp:spPr>
        <a:xfrm>
          <a:off x="0" y="452918"/>
          <a:ext cx="3227365" cy="0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CDC9C-B80C-4971-8452-24C843D1290B}">
      <dsp:nvSpPr>
        <dsp:cNvPr id="0" name=""/>
        <dsp:cNvSpPr/>
      </dsp:nvSpPr>
      <dsp:spPr>
        <a:xfrm>
          <a:off x="839115" y="47"/>
          <a:ext cx="2388250" cy="452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47C67-97A9-4E02-8D22-9115C00A1B72}">
      <dsp:nvSpPr>
        <dsp:cNvPr id="0" name=""/>
        <dsp:cNvSpPr/>
      </dsp:nvSpPr>
      <dsp:spPr>
        <a:xfrm>
          <a:off x="0" y="47"/>
          <a:ext cx="839115" cy="452871"/>
        </a:xfrm>
        <a:prstGeom prst="round2SameRect">
          <a:avLst>
            <a:gd name="adj1" fmla="val 16670"/>
            <a:gd name="adj2" fmla="val 0"/>
          </a:avLst>
        </a:prstGeom>
        <a:solidFill>
          <a:srgbClr val="009999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English</a:t>
          </a:r>
        </a:p>
      </dsp:txBody>
      <dsp:txXfrm>
        <a:off x="22111" y="22158"/>
        <a:ext cx="794893" cy="430760"/>
      </dsp:txXfrm>
    </dsp:sp>
    <dsp:sp modelId="{7B0FE066-775A-4625-8F94-A5E6F87DFCFF}">
      <dsp:nvSpPr>
        <dsp:cNvPr id="0" name=""/>
        <dsp:cNvSpPr/>
      </dsp:nvSpPr>
      <dsp:spPr>
        <a:xfrm>
          <a:off x="839115" y="475561"/>
          <a:ext cx="2388250" cy="452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B5D5E-FC63-4918-B9D4-5C0D0210F2A5}">
      <dsp:nvSpPr>
        <dsp:cNvPr id="0" name=""/>
        <dsp:cNvSpPr/>
      </dsp:nvSpPr>
      <dsp:spPr>
        <a:xfrm>
          <a:off x="0" y="475561"/>
          <a:ext cx="839115" cy="452871"/>
        </a:xfrm>
        <a:prstGeom prst="round2SameRect">
          <a:avLst>
            <a:gd name="adj1" fmla="val 16670"/>
            <a:gd name="adj2" fmla="val 0"/>
          </a:avLst>
        </a:prstGeom>
        <a:solidFill>
          <a:srgbClr val="CC3300"/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Calibri Light" panose="020F0302020204030204"/>
            </a:rPr>
            <a:t>Welsh </a:t>
          </a:r>
        </a:p>
      </dsp:txBody>
      <dsp:txXfrm>
        <a:off x="22111" y="497672"/>
        <a:ext cx="794893" cy="430760"/>
      </dsp:txXfrm>
    </dsp:sp>
    <dsp:sp modelId="{E3478AEF-F203-481A-BA4E-0F69C52ACE2F}">
      <dsp:nvSpPr>
        <dsp:cNvPr id="0" name=""/>
        <dsp:cNvSpPr/>
      </dsp:nvSpPr>
      <dsp:spPr>
        <a:xfrm>
          <a:off x="839115" y="951076"/>
          <a:ext cx="2388250" cy="4528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AEAFBB-3F80-4201-BE19-8995D0778B0C}">
      <dsp:nvSpPr>
        <dsp:cNvPr id="0" name=""/>
        <dsp:cNvSpPr/>
      </dsp:nvSpPr>
      <dsp:spPr>
        <a:xfrm>
          <a:off x="12561" y="951123"/>
          <a:ext cx="839115" cy="452871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latin typeface="Calibri Light" panose="020F0302020204030204"/>
            </a:rPr>
            <a:t>Well-being</a:t>
          </a:r>
          <a:endParaRPr lang="en-GB" sz="1400" kern="1200" dirty="0"/>
        </a:p>
      </dsp:txBody>
      <dsp:txXfrm>
        <a:off x="34672" y="973234"/>
        <a:ext cx="794893" cy="4307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17E512-A5D7-463D-B618-8D161FA01809}">
      <dsp:nvSpPr>
        <dsp:cNvPr id="0" name=""/>
        <dsp:cNvSpPr/>
      </dsp:nvSpPr>
      <dsp:spPr>
        <a:xfrm>
          <a:off x="0" y="3879"/>
          <a:ext cx="4626305" cy="1647025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/>
            </a:rPr>
            <a:t>Knowledge and Understanding.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basic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broader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a deeper understanding of new terminology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a detailed understanding of the meaning of new terminology and can construct simple sentences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+mn-lt"/>
            </a:rPr>
            <a:t>I have developed understanding of new terminology and can construct a paragraph</a:t>
          </a:r>
          <a:endParaRPr lang="en-GB" sz="1200" b="0" kern="1200" dirty="0">
            <a:latin typeface="Calibri Light" panose="020F0302020204030204"/>
            <a:ea typeface="Calibri Light" panose="020F0302020204030204"/>
            <a:cs typeface="Calibri Light" panose="020F0302020204030204"/>
          </a:endParaRPr>
        </a:p>
      </dsp:txBody>
      <dsp:txXfrm>
        <a:off x="0" y="3879"/>
        <a:ext cx="4626305" cy="1647025"/>
      </dsp:txXfrm>
    </dsp:sp>
    <dsp:sp modelId="{A007BD2E-B432-4D1C-9122-ABE7EC8D3E32}">
      <dsp:nvSpPr>
        <dsp:cNvPr id="0" name=""/>
        <dsp:cNvSpPr/>
      </dsp:nvSpPr>
      <dsp:spPr>
        <a:xfrm>
          <a:off x="0" y="1752271"/>
          <a:ext cx="4626305" cy="1451246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latin typeface="Ink Free"/>
            </a:rPr>
            <a:t>Recall.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some 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broader knowledge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previous learning and make links to new learning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recall more detailed, accurate and complex knowledge.</a:t>
          </a:r>
        </a:p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>
              <a:latin typeface="Calibri"/>
              <a:ea typeface="Calibri"/>
              <a:cs typeface="Calibri"/>
            </a:rPr>
            <a:t>I can revisit previous learning and apply this knowledge to new discoveries.</a:t>
          </a:r>
        </a:p>
      </dsp:txBody>
      <dsp:txXfrm>
        <a:off x="0" y="1752271"/>
        <a:ext cx="4626305" cy="1451246"/>
      </dsp:txXfrm>
    </dsp:sp>
    <dsp:sp modelId="{A02BBA5B-E8E3-4525-9231-FD805820FAE8}">
      <dsp:nvSpPr>
        <dsp:cNvPr id="0" name=""/>
        <dsp:cNvSpPr/>
      </dsp:nvSpPr>
      <dsp:spPr>
        <a:xfrm>
          <a:off x="0" y="3440646"/>
          <a:ext cx="4626305" cy="1417471"/>
        </a:xfrm>
        <a:prstGeom prst="rect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latin typeface="Ink Free"/>
            </a:rPr>
            <a:t>Skills- Listening</a:t>
          </a:r>
          <a:endParaRPr lang="en-GB" sz="1200" b="0" kern="1200" dirty="0">
            <a:latin typeface="+mn-lt"/>
          </a:endParaRPr>
        </a:p>
        <a:p>
          <a:pPr marL="0" lvl="0" indent="0" algn="l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I can identify cognates and key vocabulary in spoken French.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I can successfully respond to some questions based on what I hear.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I can successfully respond to most questions based on what I hear.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I can successfully respond to all questions and understand spoken French.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0" kern="1200" dirty="0"/>
            <a:t>I can successfully respond to all questions and understand spoken French without scaffolds.</a:t>
          </a:r>
          <a:endParaRPr lang="en-GB" sz="1200" b="0" kern="1200" dirty="0">
            <a:latin typeface="+mn-lt"/>
          </a:endParaRPr>
        </a:p>
      </dsp:txBody>
      <dsp:txXfrm>
        <a:off x="0" y="3440646"/>
        <a:ext cx="4626305" cy="14174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58A31-518D-4BAB-ADFE-30312E665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747671-C28A-4F6D-A201-D37A430A6A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1740B-3C61-4C74-B84E-9D9950A3A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6DF450-EA3B-4208-AD6F-EAE9C9212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06946-90CD-426D-8907-C0FE13B34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69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43BD0-609F-4576-9777-C5CF5A8EE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A86CF-E582-431C-A5EB-6B2BF3984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055C5-1893-46F2-8421-3863E1B1D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A8E37-BEA0-48CF-A7AF-9B4B8B4B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7FB73-2217-4114-A5DF-EAD477D5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787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348361-8B3D-4655-BFF9-D3D42037A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A8369-5683-4ECD-82F5-9F7650098D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ED1DE7-F182-4838-AD99-3EF4C829A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E7BFF-9ECB-4EF8-A14C-222373396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39045-A864-446F-933C-4D60CAF53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86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A1F57-74D5-4642-BC5A-CA2FCE5D6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4BD44-83B2-48A5-B762-5DB3E4711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74B48E-4D98-4C75-9F47-235AA91E9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525A7-C6D2-48AE-B4D3-27900C498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6DA2F-4068-4CE3-B955-CF2AE707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06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4CE22-F706-40EA-A65B-AC204E293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85E3E7-5366-4310-96E7-431D268DC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C6DDE-DBF1-4F67-AD79-EDF2B85B2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2E7DA-4A06-4A07-9FE0-3079E323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ACAA6-CBFD-4F8F-A983-24A62B3F9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9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BC0DC-A158-4E2B-A44E-0A016BC39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26B29B-E9BE-47B5-A1BF-D445C5B80C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28FD99-D868-436F-8D9B-D7629A31C5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8CFCF6-948A-4DC9-AEC9-719A3A857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F062D2-A59C-4BB3-A3FA-BA3EC5272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FE194-1F14-49A9-AE00-6C2B4877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662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101D6-42F8-4E5D-A8C6-59BFF92F2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A9E84-4BF6-4180-B5A0-531B55F5D0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C4715D-E979-40A3-A45B-9A3199B13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657983-32B9-4C47-803A-5A16D62BE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A7A234-5EFB-4EC7-96D9-5123C36EC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C2DE87-6717-44B3-83A6-DA48A82B3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830C43-33A3-408A-8029-618493257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A429C-102E-4EF8-B67E-AB7B297F7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07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955A0-2EB2-4527-A6FF-6BA41BEBF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98C33F-64C7-4086-9BF9-0B3C39CC3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7C76E-A0AC-4A13-803D-12F24412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413554-6255-41B4-8014-AE7593925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08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110BD5-2AD5-476D-A611-31B148A8D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378C9D-73B3-4C46-A9EA-D1A2FA0D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7E7A4F-D00B-4DEA-8D59-1F9BD9CBC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61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B87C7-29D3-4F83-9B46-FD52EFCB4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3C2AE-9AD8-4022-ACA9-31E4D1522C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C7369E-B451-4F87-B101-151C59F2B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ECB41F-92F7-48C0-AF17-F3E0E8B02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B0E83-8E64-40D9-9C3F-E3203AD7C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41115-6262-44B6-A50C-178E2FB83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449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78D73-8E1D-4E56-ADB0-D1D37129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8D487B-750B-47FB-BE53-929101143B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A5EA89-E5A5-462B-89C6-1CAF36E603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1E1F74-3BB7-4223-BD7F-C41164A65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81AE7-F98E-45CC-8C98-5EDBB7D4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4AA09D-53A0-48E2-B9F5-8CC4F2911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6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E7A441-1182-461F-92A5-ECAE16BC7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B79DC-5C05-4C91-AE32-B7229DDB3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662B4-1A3F-44E3-815B-808E8CE797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B3AAC-0123-48DD-AFDE-6F51DEB6EE29}" type="datetimeFigureOut">
              <a:rPr lang="en-GB" smtClean="0"/>
              <a:t>14/09/2025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941F4-D1AA-44D1-87A3-0A21B764C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03864-41A3-4082-A182-155FCE41C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CD3AB-1261-47F9-A783-BDD1A3A8C1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85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3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image" Target="../media/image1.png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13" Type="http://schemas.openxmlformats.org/officeDocument/2006/relationships/diagramLayout" Target="../diagrams/layout6.xml"/><Relationship Id="rId18" Type="http://schemas.openxmlformats.org/officeDocument/2006/relationships/image" Target="../media/image4.png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diagramData" Target="../diagrams/data6.xml"/><Relationship Id="rId17" Type="http://schemas.openxmlformats.org/officeDocument/2006/relationships/image" Target="../media/image3.png"/><Relationship Id="rId2" Type="http://schemas.openxmlformats.org/officeDocument/2006/relationships/diagramData" Target="../diagrams/data4.xml"/><Relationship Id="rId16" Type="http://schemas.microsoft.com/office/2007/relationships/diagramDrawing" Target="../diagrams/drawing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5" Type="http://schemas.openxmlformats.org/officeDocument/2006/relationships/diagramColors" Target="../diagrams/colors6.xml"/><Relationship Id="rId10" Type="http://schemas.openxmlformats.org/officeDocument/2006/relationships/diagramColors" Target="../diagrams/colors5.xml"/><Relationship Id="rId19" Type="http://schemas.openxmlformats.org/officeDocument/2006/relationships/image" Target="../media/image1.png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Relationship Id="rId1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631" y="636314"/>
            <a:ext cx="10135395" cy="579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954893" y="1705428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93158" y="81334"/>
            <a:ext cx="1204420" cy="117270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9792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/>
        </p:nvGraphicFramePr>
        <p:xfrm>
          <a:off x="1615922" y="1661885"/>
          <a:ext cx="8960155" cy="404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Preparing to go on work experience. How is skill development in my subject helping you prepare?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In person, hybrid, remote. What works best for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are my employability skills? How does my subject make students employable.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Post 16 Choices in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Decision making – choosing your post 16 pathway. What pathways are available linked to your subject?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Money talks – apprenticeships vs higher education in your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39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675484" y="114225"/>
            <a:ext cx="6458857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French			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Digital Skills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73617AC-7D39-41C2-855B-CCFA50FA7A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820289"/>
              </p:ext>
            </p:extLst>
          </p:nvPr>
        </p:nvGraphicFramePr>
        <p:xfrm>
          <a:off x="1577130" y="1261847"/>
          <a:ext cx="8645072" cy="5441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21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410463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60350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716893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32871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17338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Food; Google Slides</a:t>
                      </a: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Learners will need to describe how to have a healthy lifestyle. They will need to include transitions between slides, animations to text/images.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3285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dirty="0">
                        <a:solidFill>
                          <a:schemeClr val="tx1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</a:rPr>
                        <a:t>Holidays; AE Infographic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Learners need to create a poster based on a travel diary. This is to include an animated character explaining where they want, with whom and when?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53891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Technology &amp; Social Media: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Learners must create a digital poster outlining how the dangers of the internet and how to protect themselves. They need to consider tone and their audience.</a:t>
                      </a:r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1919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48874" y="107808"/>
            <a:ext cx="961618" cy="1006889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675483" y="114225"/>
            <a:ext cx="7851694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French				    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Literacy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477874-20C3-45CB-B61B-F6F45BA7D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420573"/>
              </p:ext>
            </p:extLst>
          </p:nvPr>
        </p:nvGraphicFramePr>
        <p:xfrm>
          <a:off x="918074" y="1199435"/>
          <a:ext cx="10511247" cy="5533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564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868626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322768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3303377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32871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17338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My personal world </a:t>
                      </a:r>
                    </a:p>
                    <a:p>
                      <a:pPr marL="0" algn="l" defTabSz="1280160" rtl="0" eaLnBrk="1" latinLnBrk="0" hangingPunct="1"/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To improve my understanding of written French texts, I identify cognates.  I can identify between 1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st, 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, 3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person singular; therefore I can describe myself and other people.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School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offer opinions and justifications by using connectives. 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underline cognates and chunks of language I know to help my reading comprehension.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create sentences which include a time expression, opinions and justifications.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make inferences based on the context of the written text.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3285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Perfect Tense</a:t>
                      </a: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identify a subject pronoun, auxiliary verb and past particles in written French.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conjugate a verb according to 1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st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, 2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nd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or 3</a:t>
                      </a:r>
                      <a:r>
                        <a:rPr lang="en-GB" sz="1300" b="0" i="0" kern="1200" baseline="300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rd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person singular or plural.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>
                        <a:lnSpc>
                          <a:spcPts val="2175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Home &amp; Local Area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combine positive and negative sentences using connectives. 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300" dirty="0">
                          <a:effectLst/>
                          <a:latin typeface="Ink Free" panose="030804020005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extend my answers by using opinions, justifications and detailing what activities one can do in the town.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Holidays</a:t>
                      </a: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form the immediate future in French. 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write a paragraph which includes both perfect and immediate future tenses.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53891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Entertainment &amp; 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identify the direct object and turn this into a direct object pronoun.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Technology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use a variety of impersonal structures combined with infinitives.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French-speaking world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apply a variety of reading strategies such as:</a:t>
                      </a: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Identifying cognates, set phrases which suggest if something is positive or negative and different tenses. 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879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2">
            <a:extLst>
              <a:ext uri="{FF2B5EF4-FFF2-40B4-BE49-F238E27FC236}">
                <a16:creationId xmlns:a16="http://schemas.microsoft.com/office/drawing/2014/main" id="{EB482903-E2DF-4272-B415-7019B57FF518}"/>
              </a:ext>
            </a:extLst>
          </p:cNvPr>
          <p:cNvSpPr/>
          <p:nvPr/>
        </p:nvSpPr>
        <p:spPr>
          <a:xfrm>
            <a:off x="248874" y="107808"/>
            <a:ext cx="961618" cy="1006889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7B7A0A-D172-40CD-8215-3211A00B2F10}"/>
              </a:ext>
            </a:extLst>
          </p:cNvPr>
          <p:cNvSpPr txBox="1"/>
          <p:nvPr/>
        </p:nvSpPr>
        <p:spPr>
          <a:xfrm>
            <a:off x="1675483" y="114225"/>
            <a:ext cx="7851694" cy="1147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French				    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Skill: Numeracy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9477874-20C3-45CB-B61B-F6F45BA7D3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790343"/>
              </p:ext>
            </p:extLst>
          </p:nvPr>
        </p:nvGraphicFramePr>
        <p:xfrm>
          <a:off x="918074" y="1199435"/>
          <a:ext cx="10511247" cy="5421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564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868626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3227680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3303377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32871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1917338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My personal world </a:t>
                      </a:r>
                    </a:p>
                    <a:p>
                      <a:pPr marL="0" algn="l" defTabSz="1280160" rtl="0" eaLnBrk="1" latinLnBrk="0" hangingPunct="1"/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count up to 31 in French.</a:t>
                      </a:r>
                    </a:p>
                    <a:p>
                      <a:pPr marL="0" algn="l" defTabSz="1280160" rtl="0" eaLnBrk="1" latinLnBrk="0" hangingPunct="1"/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complete basic maths equations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School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a school timetable. 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tell the time in both </a:t>
                      </a:r>
                      <a:r>
                        <a:rPr lang="en-GB" sz="1300" b="0" i="0" kern="1200" dirty="0" err="1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analog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 and digital formats.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data relating to footballer players and their track record.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63285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>
                        <a:lnSpc>
                          <a:spcPts val="2175"/>
                        </a:lnSpc>
                        <a:spcAft>
                          <a:spcPts val="0"/>
                        </a:spcAft>
                      </a:pPr>
                      <a:endParaRPr lang="en-GB" sz="1300" dirty="0">
                        <a:effectLst/>
                        <a:latin typeface="Ink Free" panose="03080402000500000000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Food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kern="1200" dirty="0">
                          <a:solidFill>
                            <a:schemeClr val="tx1"/>
                          </a:solidFill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my findings based on a classroom survey in terms of percentages.</a:t>
                      </a:r>
                    </a:p>
                    <a:p>
                      <a:endParaRPr lang="en-GB" sz="1300" b="0" kern="1200" dirty="0">
                        <a:solidFill>
                          <a:schemeClr val="tx1"/>
                        </a:solidFill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1538916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Entertainment &amp; Leisure</a:t>
                      </a: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I can interpret a graph to be able </a:t>
                      </a:r>
                      <a:r>
                        <a:rPr lang="en-GB" sz="1300" b="0" i="0" kern="120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to complete a </a:t>
                      </a:r>
                      <a:r>
                        <a:rPr lang="en-GB" sz="1300" b="0" i="0" kern="1200" dirty="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reading </a:t>
                      </a:r>
                      <a:r>
                        <a:rPr lang="en-GB" sz="1300" b="0" i="0" kern="1200">
                          <a:solidFill>
                            <a:schemeClr val="dk1"/>
                          </a:solidFill>
                          <a:effectLst/>
                          <a:latin typeface="Ink Free" panose="03080402000500000000" pitchFamily="66" charset="0"/>
                          <a:ea typeface="+mn-ea"/>
                          <a:cs typeface="+mn-cs"/>
                        </a:rPr>
                        <a:t>comprehension task</a:t>
                      </a:r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  <a:p>
                      <a:endParaRPr lang="en-GB" sz="1300" b="0" i="0" kern="1200" dirty="0">
                        <a:solidFill>
                          <a:schemeClr val="dk1"/>
                        </a:solidFill>
                        <a:effectLst/>
                        <a:latin typeface="Ink Free" panose="03080402000500000000" pitchFamily="66" charset="0"/>
                        <a:ea typeface="+mn-ea"/>
                        <a:cs typeface="+mn-cs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400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2981779"/>
              </p:ext>
            </p:extLst>
          </p:nvPr>
        </p:nvGraphicFramePr>
        <p:xfrm>
          <a:off x="8916609" y="5892680"/>
          <a:ext cx="2684162" cy="873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1020932" y="43921"/>
            <a:ext cx="4626306" cy="527617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000" b="1" dirty="0">
                <a:latin typeface="Ink Free"/>
              </a:rPr>
              <a:t>Subject: French,  Year 7 Term 1a</a:t>
            </a:r>
            <a:endParaRPr lang="en-GB" sz="1000" b="1" dirty="0">
              <a:latin typeface="Ink Free" panose="03080402000500000000" pitchFamily="66" charset="0"/>
            </a:endParaRPr>
          </a:p>
          <a:p>
            <a:r>
              <a:rPr lang="en-GB" sz="1000" b="1" dirty="0">
                <a:latin typeface="Ink Free"/>
              </a:rPr>
              <a:t>Topic: Je me </a:t>
            </a:r>
            <a:r>
              <a:rPr lang="en-GB" sz="1000" b="1" dirty="0" err="1">
                <a:latin typeface="Ink Free"/>
              </a:rPr>
              <a:t>présente</a:t>
            </a:r>
            <a:endParaRPr lang="en-GB" sz="1000" b="1" dirty="0">
              <a:latin typeface="Ink Free"/>
            </a:endParaRPr>
          </a:p>
          <a:p>
            <a:r>
              <a:rPr lang="en-GB" sz="1000" b="1" dirty="0">
                <a:latin typeface="Ink Free"/>
              </a:rPr>
              <a:t>Key Question: </a:t>
            </a:r>
            <a:r>
              <a:rPr lang="es-ES" sz="1000" b="1" dirty="0">
                <a:latin typeface="Ink Free"/>
              </a:rPr>
              <a:t> Describe </a:t>
            </a:r>
            <a:r>
              <a:rPr lang="es-ES" sz="1000" b="1" dirty="0" err="1">
                <a:latin typeface="Ink Free"/>
              </a:rPr>
              <a:t>myself</a:t>
            </a:r>
            <a:r>
              <a:rPr lang="es-ES" sz="1000" b="1" dirty="0">
                <a:latin typeface="Ink Free"/>
              </a:rPr>
              <a:t> (</a:t>
            </a:r>
            <a:r>
              <a:rPr lang="es-ES" sz="1000" b="1" dirty="0" err="1">
                <a:latin typeface="Ink Free"/>
              </a:rPr>
              <a:t>greetings</a:t>
            </a:r>
            <a:r>
              <a:rPr lang="es-ES" sz="1000" b="1" dirty="0">
                <a:latin typeface="Ink Free"/>
              </a:rPr>
              <a:t>, </a:t>
            </a:r>
            <a:r>
              <a:rPr lang="es-ES" sz="1000" b="1" dirty="0" err="1">
                <a:latin typeface="Ink Free"/>
              </a:rPr>
              <a:t>name</a:t>
            </a:r>
            <a:r>
              <a:rPr lang="es-ES" sz="1000" b="1" dirty="0">
                <a:latin typeface="Ink Free"/>
              </a:rPr>
              <a:t>, </a:t>
            </a:r>
            <a:r>
              <a:rPr lang="es-ES" sz="1000" b="1" dirty="0" err="1">
                <a:latin typeface="Ink Free"/>
              </a:rPr>
              <a:t>age</a:t>
            </a:r>
            <a:r>
              <a:rPr lang="es-ES" sz="1000" b="1" dirty="0">
                <a:latin typeface="Ink Free"/>
              </a:rPr>
              <a:t>, </a:t>
            </a:r>
            <a:r>
              <a:rPr lang="es-ES" sz="1000" b="1" dirty="0" err="1">
                <a:latin typeface="Ink Free"/>
              </a:rPr>
              <a:t>birthday</a:t>
            </a:r>
            <a:r>
              <a:rPr lang="es-ES" sz="1000" b="1" dirty="0">
                <a:latin typeface="Ink Free"/>
              </a:rPr>
              <a:t>)</a:t>
            </a:r>
            <a:endParaRPr lang="es-ES" sz="1000" b="1" dirty="0">
              <a:latin typeface="Ink Free" panose="03080402000500000000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220974" y="711182"/>
            <a:ext cx="5284222" cy="123274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sz="857" dirty="0"/>
              <a:t>Students will be introduced to vocabulary relating to greetings, numbers and months. </a:t>
            </a:r>
          </a:p>
          <a:p>
            <a:pPr>
              <a:lnSpc>
                <a:spcPct val="150000"/>
              </a:lnSpc>
            </a:pPr>
            <a:r>
              <a:rPr lang="en-GB" sz="857" i="1" dirty="0"/>
              <a:t>At the end of the unit</a:t>
            </a:r>
            <a:r>
              <a:rPr lang="en-GB" sz="857" dirty="0"/>
              <a:t>: they will be able to introduce themselves, describe their age, birthday and where they live.</a:t>
            </a:r>
            <a:endParaRPr lang="en-GB" sz="857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GB" sz="857" i="1" dirty="0">
                <a:ea typeface="Calibri"/>
                <a:cs typeface="Calibri"/>
              </a:rPr>
              <a:t>Lexical chunks</a:t>
            </a:r>
            <a:r>
              <a:rPr lang="en-GB" sz="857" dirty="0">
                <a:ea typeface="Calibri"/>
                <a:cs typeface="Calibri"/>
              </a:rPr>
              <a:t>: Je </a:t>
            </a:r>
            <a:r>
              <a:rPr lang="en-GB" sz="857" dirty="0" err="1">
                <a:ea typeface="Calibri"/>
                <a:cs typeface="Calibri"/>
              </a:rPr>
              <a:t>m'appelle</a:t>
            </a:r>
            <a:r>
              <a:rPr lang="en-GB" sz="857" dirty="0">
                <a:ea typeface="Calibri"/>
                <a:cs typeface="Calibri"/>
              </a:rPr>
              <a:t> / </a:t>
            </a:r>
            <a:r>
              <a:rPr lang="en-GB" sz="857" dirty="0" err="1">
                <a:ea typeface="Calibri"/>
                <a:cs typeface="Calibri"/>
              </a:rPr>
              <a:t>J'ai</a:t>
            </a:r>
            <a:r>
              <a:rPr lang="en-GB" sz="857" dirty="0">
                <a:ea typeface="Calibri"/>
                <a:cs typeface="Calibri"/>
              </a:rPr>
              <a:t>  11/12 </a:t>
            </a:r>
            <a:r>
              <a:rPr lang="en-GB" sz="857" dirty="0" err="1">
                <a:ea typeface="Calibri"/>
                <a:cs typeface="Calibri"/>
              </a:rPr>
              <a:t>ans</a:t>
            </a:r>
            <a:r>
              <a:rPr lang="en-GB" sz="857" dirty="0">
                <a:ea typeface="Calibri"/>
                <a:cs typeface="Calibri"/>
              </a:rPr>
              <a:t>/</a:t>
            </a:r>
            <a:r>
              <a:rPr lang="en-GB" sz="857" dirty="0" err="1">
                <a:ea typeface="Calibri"/>
                <a:cs typeface="Calibri"/>
              </a:rPr>
              <a:t>J'habite</a:t>
            </a:r>
            <a:r>
              <a:rPr lang="en-GB" sz="857" dirty="0">
                <a:ea typeface="Calibri"/>
                <a:cs typeface="Calibri"/>
              </a:rPr>
              <a:t> à / Mon </a:t>
            </a:r>
            <a:r>
              <a:rPr lang="en-GB" sz="857" dirty="0" err="1">
                <a:ea typeface="Calibri"/>
                <a:cs typeface="Calibri"/>
              </a:rPr>
              <a:t>anniversaire</a:t>
            </a:r>
            <a:r>
              <a:rPr lang="en-GB" sz="857" dirty="0">
                <a:ea typeface="Calibri"/>
                <a:cs typeface="Calibri"/>
              </a:rPr>
              <a:t>, </a:t>
            </a:r>
            <a:r>
              <a:rPr lang="en-GB" sz="857" dirty="0" err="1">
                <a:ea typeface="Calibri"/>
                <a:cs typeface="Calibri"/>
              </a:rPr>
              <a:t>c'est</a:t>
            </a:r>
            <a:r>
              <a:rPr lang="en-GB" sz="857" dirty="0">
                <a:ea typeface="Calibri"/>
                <a:cs typeface="Calibri"/>
              </a:rPr>
              <a:t> …</a:t>
            </a:r>
            <a:endParaRPr lang="en-GB" sz="1286" dirty="0"/>
          </a:p>
          <a:p>
            <a:pPr>
              <a:lnSpc>
                <a:spcPct val="150000"/>
              </a:lnSpc>
            </a:pPr>
            <a:r>
              <a:rPr lang="en-GB" sz="857" i="1" dirty="0">
                <a:ea typeface="Calibri"/>
                <a:cs typeface="Calibri"/>
              </a:rPr>
              <a:t>Learning strategies:</a:t>
            </a:r>
            <a:r>
              <a:rPr lang="en-GB" sz="857" dirty="0">
                <a:ea typeface="Calibri"/>
                <a:cs typeface="Calibri"/>
              </a:rPr>
              <a:t> number patterns, cognates and repeated vocabulary.</a:t>
            </a:r>
            <a:endParaRPr lang="en-GB" sz="1286" dirty="0">
              <a:ea typeface="Calibri"/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en-GB" sz="857" i="1" dirty="0">
                <a:ea typeface="Calibri"/>
                <a:cs typeface="Calibri"/>
              </a:rPr>
              <a:t>Phonics</a:t>
            </a:r>
            <a:r>
              <a:rPr lang="en-GB" sz="857" dirty="0">
                <a:ea typeface="Calibri"/>
                <a:cs typeface="Calibri"/>
              </a:rPr>
              <a:t>: silent letter (final consonants)</a:t>
            </a:r>
            <a:endParaRPr lang="en-GB" sz="857" dirty="0"/>
          </a:p>
          <a:p>
            <a:pPr>
              <a:lnSpc>
                <a:spcPct val="150000"/>
              </a:lnSpc>
            </a:pPr>
            <a:r>
              <a:rPr lang="en-GB" sz="857" dirty="0"/>
              <a:t>No. of lessons: 7</a:t>
            </a:r>
            <a:endParaRPr lang="en-GB" sz="857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7471835" y="5626407"/>
            <a:ext cx="33702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283531" y="6440351"/>
            <a:ext cx="2677284" cy="3737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000" dirty="0">
                <a:latin typeface="Calibri"/>
                <a:ea typeface="Calibri"/>
                <a:cs typeface="Calibri"/>
              </a:rPr>
              <a:t>Benefits of learning languages</a:t>
            </a:r>
          </a:p>
          <a:p>
            <a:r>
              <a:rPr lang="en-GB" sz="1000" dirty="0">
                <a:latin typeface="Calibri"/>
                <a:ea typeface="Calibri"/>
                <a:cs typeface="Calibri"/>
              </a:rPr>
              <a:t>Developing reading strategies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257914" y="5286728"/>
            <a:ext cx="2604361" cy="857387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143" b="1" dirty="0">
                <a:latin typeface="Ink Free"/>
              </a:rPr>
              <a:t>Lexical chunks</a:t>
            </a:r>
          </a:p>
          <a:p>
            <a:r>
              <a:rPr lang="en-GB" sz="1000" dirty="0"/>
              <a:t>Je </a:t>
            </a:r>
            <a:r>
              <a:rPr lang="en-GB" sz="1000" dirty="0" err="1"/>
              <a:t>m'appelle</a:t>
            </a:r>
            <a:r>
              <a:rPr lang="en-GB" sz="1000" dirty="0"/>
              <a:t> ...</a:t>
            </a:r>
            <a:endParaRPr lang="en-GB" sz="1000" dirty="0">
              <a:latin typeface="Calibri"/>
              <a:ea typeface="Calibri"/>
              <a:cs typeface="Calibri"/>
            </a:endParaRPr>
          </a:p>
          <a:p>
            <a:r>
              <a:rPr lang="en-GB" sz="1000" err="1">
                <a:latin typeface="Calibri"/>
                <a:ea typeface="Calibri"/>
                <a:cs typeface="Calibri"/>
              </a:rPr>
              <a:t>J'ai</a:t>
            </a:r>
            <a:r>
              <a:rPr lang="en-GB" sz="1000">
                <a:latin typeface="Calibri"/>
                <a:ea typeface="Calibri"/>
                <a:cs typeface="Calibri"/>
              </a:rPr>
              <a:t> 11/12 </a:t>
            </a:r>
            <a:r>
              <a:rPr lang="en-GB" sz="1000" err="1">
                <a:latin typeface="Calibri"/>
                <a:ea typeface="Calibri"/>
                <a:cs typeface="Calibri"/>
              </a:rPr>
              <a:t>ans</a:t>
            </a:r>
            <a:endParaRPr lang="en-GB" sz="1000" dirty="0" err="1">
              <a:latin typeface="Calibri"/>
              <a:ea typeface="Calibri"/>
              <a:cs typeface="Calibri"/>
            </a:endParaRPr>
          </a:p>
          <a:p>
            <a:r>
              <a:rPr lang="en-GB" sz="1000" dirty="0">
                <a:latin typeface="Calibri"/>
                <a:ea typeface="Calibri"/>
                <a:cs typeface="Calibri"/>
              </a:rPr>
              <a:t>Mon </a:t>
            </a:r>
            <a:r>
              <a:rPr lang="en-GB" sz="1000" dirty="0" err="1">
                <a:latin typeface="Calibri"/>
                <a:ea typeface="Calibri"/>
                <a:cs typeface="Calibri"/>
              </a:rPr>
              <a:t>anniversaire</a:t>
            </a:r>
            <a:r>
              <a:rPr lang="en-GB" sz="1000" dirty="0">
                <a:latin typeface="Calibri"/>
                <a:ea typeface="Calibri"/>
                <a:cs typeface="Calibri"/>
              </a:rPr>
              <a:t>, </a:t>
            </a:r>
            <a:r>
              <a:rPr lang="en-GB" sz="1000" dirty="0" err="1">
                <a:latin typeface="Calibri"/>
                <a:ea typeface="Calibri"/>
                <a:cs typeface="Calibri"/>
              </a:rPr>
              <a:t>c'est</a:t>
            </a:r>
            <a:r>
              <a:rPr lang="en-GB" sz="1000" dirty="0">
                <a:latin typeface="Calibri"/>
                <a:ea typeface="Calibri"/>
                <a:cs typeface="Calibri"/>
              </a:rPr>
              <a:t> ...</a:t>
            </a:r>
          </a:p>
          <a:p>
            <a:r>
              <a:rPr lang="en-GB" sz="1000" dirty="0" err="1">
                <a:latin typeface="Calibri"/>
                <a:ea typeface="Calibri"/>
                <a:cs typeface="Calibri"/>
              </a:rPr>
              <a:t>J'habite</a:t>
            </a:r>
            <a:r>
              <a:rPr lang="en-GB" sz="1000" dirty="0">
                <a:latin typeface="Calibri"/>
                <a:ea typeface="Calibri"/>
                <a:cs typeface="Calibri"/>
              </a:rPr>
              <a:t> à ...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4652506"/>
              </p:ext>
            </p:extLst>
          </p:nvPr>
        </p:nvGraphicFramePr>
        <p:xfrm>
          <a:off x="3389604" y="5349648"/>
          <a:ext cx="3227366" cy="140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8A6DB-024D-49F8-B6B9-DDC955E7AE64}"/>
              </a:ext>
            </a:extLst>
          </p:cNvPr>
          <p:cNvSpPr txBox="1"/>
          <p:nvPr/>
        </p:nvSpPr>
        <p:spPr>
          <a:xfrm>
            <a:off x="5093269" y="5395429"/>
            <a:ext cx="2603215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/>
              <a:t> </a:t>
            </a:r>
          </a:p>
          <a:p>
            <a:endParaRPr lang="en-GB" sz="857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732720"/>
              </p:ext>
            </p:extLst>
          </p:nvPr>
        </p:nvGraphicFramePr>
        <p:xfrm>
          <a:off x="236693" y="1989709"/>
          <a:ext cx="5304632" cy="3276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839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2943793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337946">
                <a:tc gridSpan="2">
                  <a:txBody>
                    <a:bodyPr/>
                    <a:lstStyle/>
                    <a:p>
                      <a:r>
                        <a:rPr lang="en-GB" sz="1400" dirty="0">
                          <a:latin typeface="Ink Free"/>
                        </a:rPr>
                        <a:t>Content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Discussion on why we should learn languages</a:t>
                      </a:r>
                      <a:endParaRPr lang="en-US" sz="1300" dirty="0"/>
                    </a:p>
                    <a:p>
                      <a:pPr lvl="0">
                        <a:buNone/>
                      </a:pPr>
                      <a:r>
                        <a:rPr lang="en-GB" sz="900" b="1" dirty="0">
                          <a:latin typeface="Ink Free"/>
                        </a:rPr>
                        <a:t>Introduction of greetings 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900" dirty="0"/>
                        <a:t>I can use vocabulary relating to greetings</a:t>
                      </a:r>
                      <a:endParaRPr lang="en-US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Phonics: silent letter (final consonant)</a:t>
                      </a:r>
                    </a:p>
                    <a:p>
                      <a:pPr lvl="0">
                        <a:buNone/>
                      </a:pPr>
                      <a:r>
                        <a:rPr lang="en-GB" sz="900" b="1" dirty="0">
                          <a:latin typeface="Ink Free"/>
                        </a:rPr>
                        <a:t>Ask and respond to Comment </a:t>
                      </a:r>
                      <a:r>
                        <a:rPr lang="en-GB" sz="900" b="1" dirty="0" err="1">
                          <a:latin typeface="Ink Free"/>
                        </a:rPr>
                        <a:t>t'appelles-tu</a:t>
                      </a:r>
                      <a:r>
                        <a:rPr lang="en-GB" sz="900" b="1" dirty="0">
                          <a:latin typeface="Ink Free"/>
                        </a:rPr>
                        <a:t>?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understand that final consonants are generally silent.</a:t>
                      </a:r>
                    </a:p>
                    <a:p>
                      <a:pPr lvl="0" algn="l">
                        <a:buNone/>
                      </a:pPr>
                      <a:r>
                        <a:rPr lang="en-GB" sz="900" dirty="0"/>
                        <a:t>I can ask and respond to the question: Comment </a:t>
                      </a:r>
                      <a:r>
                        <a:rPr lang="en-GB" sz="900" dirty="0" err="1"/>
                        <a:t>t'appelles-tu</a:t>
                      </a:r>
                      <a:r>
                        <a:rPr lang="en-GB" sz="900" dirty="0"/>
                        <a:t>?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Introduction to numbers from 1 to 12</a:t>
                      </a:r>
                    </a:p>
                    <a:p>
                      <a:pPr lvl="0">
                        <a:buNone/>
                      </a:pPr>
                      <a:r>
                        <a:rPr lang="en-GB" sz="900" b="1" dirty="0">
                          <a:latin typeface="Ink Free"/>
                        </a:rPr>
                        <a:t>Ask and respond to: Quel </a:t>
                      </a:r>
                      <a:r>
                        <a:rPr lang="en-GB" sz="900" b="1" dirty="0" err="1">
                          <a:latin typeface="Ink Free"/>
                        </a:rPr>
                        <a:t>âge</a:t>
                      </a:r>
                      <a:r>
                        <a:rPr lang="en-GB" sz="900" b="1" dirty="0">
                          <a:latin typeface="Ink Free"/>
                        </a:rPr>
                        <a:t> as-</a:t>
                      </a:r>
                      <a:r>
                        <a:rPr lang="en-GB" sz="900" b="1" dirty="0" err="1">
                          <a:latin typeface="Ink Free"/>
                        </a:rPr>
                        <a:t>tu</a:t>
                      </a:r>
                      <a:r>
                        <a:rPr lang="en-GB" sz="900" b="1" dirty="0">
                          <a:latin typeface="Ink Free"/>
                        </a:rPr>
                        <a:t>?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recall numbers from 1-12.</a:t>
                      </a:r>
                      <a:endParaRPr lang="en-GB" sz="900" i="0" dirty="0"/>
                    </a:p>
                    <a:p>
                      <a:pPr algn="l"/>
                      <a:r>
                        <a:rPr lang="en-GB" sz="900" i="0" dirty="0"/>
                        <a:t>I can ask and respond to the question: Quel </a:t>
                      </a:r>
                      <a:r>
                        <a:rPr lang="en-GB" sz="900" i="0" dirty="0" err="1"/>
                        <a:t>âge</a:t>
                      </a:r>
                      <a:r>
                        <a:rPr lang="en-GB" sz="900" i="0" dirty="0"/>
                        <a:t> as-</a:t>
                      </a:r>
                      <a:r>
                        <a:rPr lang="en-GB" sz="900" i="0" dirty="0" err="1"/>
                        <a:t>tu</a:t>
                      </a:r>
                      <a:r>
                        <a:rPr lang="en-GB" sz="900" i="0" dirty="0"/>
                        <a:t>?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1" i="0" u="none" strike="noStrike" noProof="0" dirty="0">
                          <a:solidFill>
                            <a:srgbClr val="000000"/>
                          </a:solidFill>
                          <a:latin typeface="Ink Free"/>
                        </a:rPr>
                        <a:t>Reading strategy: cognates and repeated vocab.</a:t>
                      </a:r>
                      <a:endParaRPr lang="en-US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apply my new knowledge.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identify mistakes and respond to feedback.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539105">
                <a:tc>
                  <a:txBody>
                    <a:bodyPr/>
                    <a:lstStyle/>
                    <a:p>
                      <a:r>
                        <a:rPr lang="en-GB" sz="900" b="1" i="0" u="none" strike="noStrike" noProof="0" dirty="0">
                          <a:solidFill>
                            <a:srgbClr val="000000"/>
                          </a:solidFill>
                          <a:latin typeface="Ink Free"/>
                        </a:rPr>
                        <a:t>Introduction to numbers from 13-31</a:t>
                      </a:r>
                      <a:endParaRPr lang="en-GB" sz="900" b="0" i="0" u="none" strike="noStrike" noProof="0" dirty="0">
                        <a:solidFill>
                          <a:srgbClr val="000000"/>
                        </a:solidFill>
                        <a:latin typeface="Ink Free"/>
                      </a:endParaRPr>
                    </a:p>
                    <a:p>
                      <a:pPr lvl="0">
                        <a:buNone/>
                      </a:pPr>
                      <a:r>
                        <a:rPr lang="en-GB" sz="900" b="1" i="0" u="none" strike="noStrike" noProof="0" dirty="0">
                          <a:solidFill>
                            <a:srgbClr val="000000"/>
                          </a:solidFill>
                          <a:latin typeface="Ink Free"/>
                        </a:rPr>
                        <a:t>Ask and respond to: Ton </a:t>
                      </a:r>
                      <a:r>
                        <a:rPr lang="en-GB" sz="900" b="1" i="0" u="none" strike="noStrike" noProof="0" dirty="0" err="1">
                          <a:solidFill>
                            <a:srgbClr val="000000"/>
                          </a:solidFill>
                          <a:latin typeface="Ink Free"/>
                        </a:rPr>
                        <a:t>anniversaire</a:t>
                      </a:r>
                      <a:r>
                        <a:rPr lang="en-GB" sz="900" b="1" i="0" u="none" strike="noStrike" noProof="0" dirty="0">
                          <a:solidFill>
                            <a:srgbClr val="000000"/>
                          </a:solidFill>
                          <a:latin typeface="Ink Free"/>
                        </a:rPr>
                        <a:t>, </a:t>
                      </a:r>
                      <a:r>
                        <a:rPr lang="en-GB" sz="900" b="1" i="0" u="none" strike="noStrike" noProof="0" dirty="0" err="1">
                          <a:solidFill>
                            <a:srgbClr val="000000"/>
                          </a:solidFill>
                          <a:latin typeface="Ink Free"/>
                        </a:rPr>
                        <a:t>cest</a:t>
                      </a:r>
                      <a:r>
                        <a:rPr lang="en-GB" sz="900" b="1" i="0" u="none" strike="noStrike" noProof="0" dirty="0">
                          <a:solidFill>
                            <a:srgbClr val="000000"/>
                          </a:solidFill>
                          <a:latin typeface="Ink Free"/>
                        </a:rPr>
                        <a:t> </a:t>
                      </a:r>
                      <a:r>
                        <a:rPr lang="en-GB" sz="900" b="1" i="0" u="none" strike="noStrike" noProof="0" dirty="0" err="1">
                          <a:solidFill>
                            <a:srgbClr val="000000"/>
                          </a:solidFill>
                          <a:latin typeface="Ink Free"/>
                        </a:rPr>
                        <a:t>quand</a:t>
                      </a:r>
                      <a:r>
                        <a:rPr lang="en-GB" sz="900" b="1" i="0" u="none" strike="noStrike" noProof="0" dirty="0">
                          <a:solidFill>
                            <a:srgbClr val="000000"/>
                          </a:solidFill>
                          <a:latin typeface="Ink Free"/>
                        </a:rPr>
                        <a:t>?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recall numbers from 13-31</a:t>
                      </a:r>
                      <a:endParaRPr lang="en-US" sz="900" b="0" i="0" u="none" strike="noStrike" noProof="0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ask and respond to the question: Ton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anniversaire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,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c'est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quand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?</a:t>
                      </a:r>
                      <a:endParaRPr lang="en-GB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378178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Ask and respond to Tu </a:t>
                      </a:r>
                      <a:r>
                        <a:rPr lang="en-GB" sz="900" b="1" dirty="0" err="1">
                          <a:latin typeface="Ink Free"/>
                        </a:rPr>
                        <a:t>habites</a:t>
                      </a:r>
                      <a:r>
                        <a:rPr lang="en-GB" sz="900" b="1" dirty="0">
                          <a:latin typeface="Ink Free"/>
                        </a:rPr>
                        <a:t> </a:t>
                      </a:r>
                      <a:r>
                        <a:rPr lang="en-GB" sz="900" b="1" dirty="0" err="1">
                          <a:latin typeface="Ink Free"/>
                        </a:rPr>
                        <a:t>où</a:t>
                      </a:r>
                      <a:r>
                        <a:rPr lang="en-GB" sz="900" b="1" dirty="0">
                          <a:latin typeface="Ink Free"/>
                        </a:rPr>
                        <a:t>?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ask and respond to the question: Tu 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habites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GB" sz="900" b="0" i="0" u="none" strike="noStrike" noProof="0" err="1">
                          <a:solidFill>
                            <a:srgbClr val="000000"/>
                          </a:solidFill>
                          <a:latin typeface="Calibri"/>
                        </a:rPr>
                        <a:t>où</a:t>
                      </a:r>
                      <a:endParaRPr lang="en-GB" sz="900" b="0" i="0" u="none" strike="noStrike" noProof="0" dirty="0" err="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259116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Summative Assessment</a:t>
                      </a:r>
                      <a:endParaRPr lang="en-GB" sz="900" b="1" dirty="0"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apply different reading strategies</a:t>
                      </a:r>
                    </a:p>
                    <a:p>
                      <a:pPr algn="l"/>
                      <a:r>
                        <a:rPr lang="en-GB" sz="900" dirty="0"/>
                        <a:t>I understand spoken French.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</a:tbl>
          </a:graphicData>
        </a:graphic>
      </p:graphicFrame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6C8A4F0D-00CC-4FD4-B93A-8F6D1AE0A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8191358"/>
              </p:ext>
            </p:extLst>
          </p:nvPr>
        </p:nvGraphicFramePr>
        <p:xfrm>
          <a:off x="6393432" y="1588"/>
          <a:ext cx="5568221" cy="5563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283531" y="6148595"/>
            <a:ext cx="1302990" cy="246221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782070" y="321422"/>
            <a:ext cx="272695" cy="474316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826692" y="5573490"/>
            <a:ext cx="326005" cy="326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197039" y="4276"/>
            <a:ext cx="798276" cy="635045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en-GB" sz="1286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F4E1B7-588A-D3C7-8E7C-150C19AD1633}"/>
              </a:ext>
            </a:extLst>
          </p:cNvPr>
          <p:cNvSpPr txBox="1"/>
          <p:nvPr/>
        </p:nvSpPr>
        <p:spPr>
          <a:xfrm>
            <a:off x="4371469" y="5395785"/>
            <a:ext cx="3097158" cy="329742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850" dirty="0"/>
              <a:t>Identify cognates </a:t>
            </a:r>
            <a:endParaRPr lang="en-US" sz="1286" dirty="0">
              <a:ea typeface="Calibri"/>
              <a:cs typeface="Calibri"/>
            </a:endParaRPr>
          </a:p>
          <a:p>
            <a:r>
              <a:rPr lang="en-GB" sz="857" dirty="0"/>
              <a:t>Make connections between word and sound patterns.  </a:t>
            </a:r>
            <a:endParaRPr lang="en-US" sz="1286" dirty="0">
              <a:ea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43EF82-9167-6067-431C-CC7FEB8584CB}"/>
              </a:ext>
            </a:extLst>
          </p:cNvPr>
          <p:cNvSpPr txBox="1"/>
          <p:nvPr/>
        </p:nvSpPr>
        <p:spPr>
          <a:xfrm>
            <a:off x="4371469" y="6223161"/>
            <a:ext cx="2494358" cy="461638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857" dirty="0"/>
              <a:t> </a:t>
            </a:r>
          </a:p>
          <a:p>
            <a:r>
              <a:rPr lang="en-GB" sz="857" dirty="0"/>
              <a:t>Identify patterns to help remember numbers</a:t>
            </a:r>
            <a:endParaRPr lang="en-GB" sz="857" dirty="0">
              <a:ea typeface="Calibri"/>
              <a:cs typeface="Calibri"/>
            </a:endParaRPr>
          </a:p>
          <a:p>
            <a:r>
              <a:rPr lang="en-GB" sz="857" dirty="0">
                <a:ea typeface="Calibri"/>
                <a:cs typeface="Calibri"/>
              </a:rPr>
              <a:t>Identify differences between French &amp; English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4E1EC222-6F6C-09FE-8092-AD60CD5D2695}"/>
              </a:ext>
            </a:extLst>
          </p:cNvPr>
          <p:cNvSpPr txBox="1"/>
          <p:nvPr/>
        </p:nvSpPr>
        <p:spPr>
          <a:xfrm>
            <a:off x="4371469" y="5930400"/>
            <a:ext cx="3097158" cy="197847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857" dirty="0"/>
              <a:t>Identify cognates between Welsh and French</a:t>
            </a:r>
            <a:endParaRPr lang="en-US" sz="1286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4572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5977A20-6D5A-47EF-ACDC-555CFA95C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78257226"/>
              </p:ext>
            </p:extLst>
          </p:nvPr>
        </p:nvGraphicFramePr>
        <p:xfrm>
          <a:off x="8833628" y="5446433"/>
          <a:ext cx="2684162" cy="12750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E304C6C9-6A60-4ABD-9D73-B6E3DF440077}"/>
              </a:ext>
            </a:extLst>
          </p:cNvPr>
          <p:cNvSpPr txBox="1"/>
          <p:nvPr/>
        </p:nvSpPr>
        <p:spPr>
          <a:xfrm>
            <a:off x="802727" y="46878"/>
            <a:ext cx="4626306" cy="527617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000" b="1" dirty="0">
                <a:latin typeface="Ink Free"/>
              </a:rPr>
              <a:t>Subject: French,  Year 7 Term 1b</a:t>
            </a:r>
            <a:endParaRPr lang="en-GB" sz="1000" b="1" dirty="0">
              <a:latin typeface="Ink Free" panose="03080402000500000000" pitchFamily="66" charset="0"/>
            </a:endParaRPr>
          </a:p>
          <a:p>
            <a:r>
              <a:rPr lang="en-GB" sz="1000" b="1" dirty="0">
                <a:latin typeface="Ink Free"/>
              </a:rPr>
              <a:t>Topic: Mon monde </a:t>
            </a:r>
            <a:r>
              <a:rPr lang="en-GB" sz="1000" b="1" dirty="0" err="1">
                <a:latin typeface="Ink Free"/>
              </a:rPr>
              <a:t>perso</a:t>
            </a:r>
            <a:r>
              <a:rPr lang="en-GB" sz="1000" b="1" dirty="0">
                <a:latin typeface="Ink Free"/>
              </a:rPr>
              <a:t> (Personality, family, and physical characteristics)</a:t>
            </a:r>
          </a:p>
          <a:p>
            <a:r>
              <a:rPr lang="en-GB" sz="1000" b="1" dirty="0">
                <a:latin typeface="Ink Free"/>
              </a:rPr>
              <a:t>Key Question: </a:t>
            </a:r>
            <a:r>
              <a:rPr lang="es-ES" sz="1000" b="1" dirty="0">
                <a:latin typeface="Ink Free"/>
              </a:rPr>
              <a:t> Describe </a:t>
            </a:r>
            <a:r>
              <a:rPr lang="es-ES" sz="1000" b="1" dirty="0" err="1">
                <a:latin typeface="Ink Free"/>
              </a:rPr>
              <a:t>yourself</a:t>
            </a:r>
            <a:r>
              <a:rPr lang="es-ES" sz="1000" b="1" dirty="0">
                <a:latin typeface="Ink Free"/>
              </a:rPr>
              <a:t>, </a:t>
            </a:r>
            <a:r>
              <a:rPr lang="es-ES" sz="1000" b="1" dirty="0" err="1">
                <a:latin typeface="Ink Free"/>
              </a:rPr>
              <a:t>your</a:t>
            </a:r>
            <a:r>
              <a:rPr lang="es-ES" sz="1000" b="1" dirty="0">
                <a:latin typeface="Ink Free"/>
              </a:rPr>
              <a:t> </a:t>
            </a:r>
            <a:r>
              <a:rPr lang="es-ES" sz="1000" b="1" dirty="0" err="1">
                <a:latin typeface="Ink Free"/>
              </a:rPr>
              <a:t>friends</a:t>
            </a:r>
            <a:r>
              <a:rPr lang="es-ES" sz="1000" b="1" dirty="0">
                <a:latin typeface="Ink Free"/>
              </a:rPr>
              <a:t> and </a:t>
            </a:r>
            <a:r>
              <a:rPr lang="es-ES" sz="1000" b="1" dirty="0" err="1">
                <a:latin typeface="Ink Free"/>
              </a:rPr>
              <a:t>family</a:t>
            </a:r>
            <a:endParaRPr lang="es-ES" sz="1000" b="1" dirty="0">
              <a:latin typeface="Ink Free" panose="03080402000500000000" pitchFamily="66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19E5C-58C7-4F2F-A031-1B2EBCE5B9ED}"/>
              </a:ext>
            </a:extLst>
          </p:cNvPr>
          <p:cNvSpPr txBox="1"/>
          <p:nvPr/>
        </p:nvSpPr>
        <p:spPr>
          <a:xfrm>
            <a:off x="158874" y="578845"/>
            <a:ext cx="5284222" cy="151679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857" dirty="0"/>
              <a:t>Students will be introduced to vocabulary relating to personality, physical characteristics, family and friends. At the end of the unit: they will be able to describe their own personality and their physical characteristics, as well as those of their friends and family.</a:t>
            </a:r>
            <a:endParaRPr lang="en-GB" sz="857" dirty="0">
              <a:ea typeface="Calibri"/>
              <a:cs typeface="Calibri"/>
            </a:endParaRPr>
          </a:p>
          <a:p>
            <a:endParaRPr lang="en-GB" sz="857" i="1" dirty="0">
              <a:ea typeface="Calibri"/>
              <a:cs typeface="Calibri"/>
            </a:endParaRPr>
          </a:p>
          <a:p>
            <a:r>
              <a:rPr lang="en-GB" sz="857" i="1" dirty="0">
                <a:ea typeface="Calibri"/>
                <a:cs typeface="Calibri"/>
              </a:rPr>
              <a:t>Lexical chunks</a:t>
            </a:r>
            <a:r>
              <a:rPr lang="en-GB" sz="857" dirty="0">
                <a:ea typeface="Calibri"/>
                <a:cs typeface="Calibri"/>
              </a:rPr>
              <a:t>: Je suis + adjective, je suis </a:t>
            </a:r>
            <a:r>
              <a:rPr lang="en-GB" sz="857" dirty="0" err="1">
                <a:ea typeface="Calibri"/>
                <a:cs typeface="Calibri"/>
              </a:rPr>
              <a:t>quelqu’un</a:t>
            </a:r>
            <a:r>
              <a:rPr lang="en-GB" sz="857" dirty="0">
                <a:ea typeface="Calibri"/>
                <a:cs typeface="Calibri"/>
              </a:rPr>
              <a:t> de + adjective, </a:t>
            </a:r>
            <a:r>
              <a:rPr lang="en-GB" sz="857" dirty="0" err="1">
                <a:ea typeface="Calibri"/>
                <a:cs typeface="Calibri"/>
              </a:rPr>
              <a:t>j’ai</a:t>
            </a:r>
            <a:r>
              <a:rPr lang="en-GB" sz="857" dirty="0">
                <a:ea typeface="Calibri"/>
                <a:cs typeface="Calibri"/>
              </a:rPr>
              <a:t>/il a/</a:t>
            </a:r>
            <a:r>
              <a:rPr lang="en-GB" sz="857" dirty="0" err="1">
                <a:ea typeface="Calibri"/>
                <a:cs typeface="Calibri"/>
              </a:rPr>
              <a:t>ella</a:t>
            </a:r>
            <a:r>
              <a:rPr lang="en-GB" sz="857" dirty="0">
                <a:ea typeface="Calibri"/>
                <a:cs typeface="Calibri"/>
              </a:rPr>
              <a:t> a + physical characteristic, </a:t>
            </a:r>
            <a:r>
              <a:rPr lang="en-GB" sz="857" dirty="0" err="1">
                <a:ea typeface="Calibri"/>
                <a:cs typeface="Calibri"/>
              </a:rPr>
              <a:t>depuis</a:t>
            </a:r>
            <a:r>
              <a:rPr lang="en-GB" sz="857" dirty="0">
                <a:ea typeface="Calibri"/>
                <a:cs typeface="Calibri"/>
              </a:rPr>
              <a:t>.</a:t>
            </a:r>
            <a:endParaRPr lang="en-GB" sz="1286" dirty="0"/>
          </a:p>
          <a:p>
            <a:endParaRPr lang="en-GB" sz="857" i="1" dirty="0">
              <a:highlight>
                <a:srgbClr val="FFFF00"/>
              </a:highlight>
              <a:ea typeface="Calibri"/>
              <a:cs typeface="Calibri"/>
            </a:endParaRPr>
          </a:p>
          <a:p>
            <a:r>
              <a:rPr lang="en-GB" sz="857" i="1" dirty="0">
                <a:ea typeface="Calibri"/>
                <a:cs typeface="Calibri"/>
              </a:rPr>
              <a:t>Learning strategies:</a:t>
            </a:r>
            <a:r>
              <a:rPr lang="en-GB" sz="857" dirty="0">
                <a:ea typeface="Calibri"/>
                <a:cs typeface="Calibri"/>
              </a:rPr>
              <a:t> Apply phonics knowledge </a:t>
            </a:r>
            <a:r>
              <a:rPr lang="en-GB" sz="857">
                <a:ea typeface="Calibri"/>
                <a:cs typeface="Calibri"/>
              </a:rPr>
              <a:t>to listening tasks.</a:t>
            </a:r>
            <a:endParaRPr lang="en-GB" sz="857" dirty="0">
              <a:ea typeface="Calibri"/>
              <a:cs typeface="Calibri"/>
            </a:endParaRPr>
          </a:p>
          <a:p>
            <a:endParaRPr lang="en-GB" sz="857" i="1" dirty="0">
              <a:ea typeface="Calibri"/>
              <a:cs typeface="Calibri"/>
            </a:endParaRPr>
          </a:p>
          <a:p>
            <a:r>
              <a:rPr lang="en-GB" sz="857" i="1" dirty="0">
                <a:ea typeface="Calibri"/>
                <a:cs typeface="Calibri"/>
              </a:rPr>
              <a:t>Phonics</a:t>
            </a:r>
            <a:r>
              <a:rPr lang="en-GB" sz="857" dirty="0">
                <a:ea typeface="Calibri"/>
                <a:cs typeface="Calibri"/>
              </a:rPr>
              <a:t>: silent letters (final consonants) and difference between masculine and feminine forms</a:t>
            </a:r>
            <a:endParaRPr lang="en-GB" sz="857" dirty="0"/>
          </a:p>
          <a:p>
            <a:endParaRPr lang="en-GB" sz="857" dirty="0"/>
          </a:p>
          <a:p>
            <a:r>
              <a:rPr lang="en-GB" sz="857" dirty="0"/>
              <a:t>No. of lessons: 7</a:t>
            </a:r>
            <a:endParaRPr lang="en-GB" sz="857" dirty="0">
              <a:ea typeface="Calibri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1DD4DD-C6C2-45B9-A5AF-C3D51F57DB68}"/>
              </a:ext>
            </a:extLst>
          </p:cNvPr>
          <p:cNvSpPr txBox="1"/>
          <p:nvPr/>
        </p:nvSpPr>
        <p:spPr>
          <a:xfrm>
            <a:off x="8616488" y="5180446"/>
            <a:ext cx="33702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b="1">
                <a:latin typeface="Ink Free" panose="03080402000500000000" pitchFamily="66" charset="0"/>
              </a:rPr>
              <a:t>Assessments (linked to progression steps)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1ED30CA-89BA-4A70-9C68-CCD6FF4544EB}"/>
              </a:ext>
            </a:extLst>
          </p:cNvPr>
          <p:cNvSpPr txBox="1"/>
          <p:nvPr/>
        </p:nvSpPr>
        <p:spPr>
          <a:xfrm>
            <a:off x="159388" y="6464428"/>
            <a:ext cx="2677284" cy="3737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000" dirty="0">
                <a:latin typeface="Calibri"/>
                <a:ea typeface="Calibri"/>
                <a:cs typeface="Calibri"/>
              </a:rPr>
              <a:t>Developing grammar knowledge </a:t>
            </a:r>
          </a:p>
          <a:p>
            <a:r>
              <a:rPr lang="en-GB" sz="1000" dirty="0">
                <a:latin typeface="Calibri"/>
                <a:ea typeface="Calibri"/>
                <a:cs typeface="Calibri"/>
              </a:rPr>
              <a:t>Apply complex structures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58F7D37-7D4A-4B04-9C63-2CCF2BEF98D0}"/>
              </a:ext>
            </a:extLst>
          </p:cNvPr>
          <p:cNvSpPr txBox="1"/>
          <p:nvPr/>
        </p:nvSpPr>
        <p:spPr>
          <a:xfrm>
            <a:off x="175200" y="5629202"/>
            <a:ext cx="2604361" cy="54961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1143" b="1" dirty="0">
                <a:latin typeface="Ink Free"/>
              </a:rPr>
              <a:t>Lexical chunks</a:t>
            </a:r>
          </a:p>
          <a:p>
            <a:r>
              <a:rPr lang="en-GB" sz="1000" b="1" dirty="0">
                <a:latin typeface="Ink Free"/>
              </a:rPr>
              <a:t>Je suis         Je suis </a:t>
            </a:r>
            <a:r>
              <a:rPr lang="en-GB" sz="1000" b="1" dirty="0" err="1">
                <a:latin typeface="Ink Free"/>
              </a:rPr>
              <a:t>quelqu’un</a:t>
            </a:r>
            <a:r>
              <a:rPr lang="en-GB" sz="1000" b="1" dirty="0">
                <a:latin typeface="Ink Free"/>
              </a:rPr>
              <a:t> de   </a:t>
            </a:r>
            <a:r>
              <a:rPr lang="en-GB" sz="1000" b="1" dirty="0" err="1">
                <a:latin typeface="Ink Free"/>
              </a:rPr>
              <a:t>J’ai</a:t>
            </a:r>
            <a:endParaRPr lang="en-GB" sz="1000" b="1" dirty="0">
              <a:latin typeface="Ink Free"/>
            </a:endParaRPr>
          </a:p>
          <a:p>
            <a:r>
              <a:rPr lang="en-GB" sz="1000" b="1" dirty="0">
                <a:latin typeface="Ink Free"/>
              </a:rPr>
              <a:t>Il/</a:t>
            </a:r>
            <a:r>
              <a:rPr lang="en-GB" sz="1000" b="1" dirty="0" err="1">
                <a:latin typeface="Ink Free"/>
              </a:rPr>
              <a:t>elle</a:t>
            </a:r>
            <a:r>
              <a:rPr lang="en-GB" sz="1000" b="1" dirty="0">
                <a:latin typeface="Ink Free"/>
              </a:rPr>
              <a:t> </a:t>
            </a:r>
            <a:r>
              <a:rPr lang="en-GB" sz="1000" b="1" dirty="0" err="1">
                <a:latin typeface="Ink Free"/>
              </a:rPr>
              <a:t>est</a:t>
            </a:r>
            <a:r>
              <a:rPr lang="en-GB" sz="1000" b="1" dirty="0">
                <a:latin typeface="Ink Free"/>
              </a:rPr>
              <a:t>     Il/</a:t>
            </a:r>
            <a:r>
              <a:rPr lang="en-GB" sz="1000" b="1" dirty="0" err="1">
                <a:latin typeface="Ink Free"/>
              </a:rPr>
              <a:t>elle</a:t>
            </a:r>
            <a:r>
              <a:rPr lang="en-GB" sz="1000" b="1" dirty="0">
                <a:latin typeface="Ink Free"/>
              </a:rPr>
              <a:t> a</a:t>
            </a:r>
          </a:p>
        </p:txBody>
      </p:sp>
      <p:graphicFrame>
        <p:nvGraphicFramePr>
          <p:cNvPr id="15" name="Diagram 14">
            <a:extLst>
              <a:ext uri="{FF2B5EF4-FFF2-40B4-BE49-F238E27FC236}">
                <a16:creationId xmlns:a16="http://schemas.microsoft.com/office/drawing/2014/main" id="{6EE25214-3D94-44AD-86C6-5FFF3CF140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4396350"/>
              </p:ext>
            </p:extLst>
          </p:nvPr>
        </p:nvGraphicFramePr>
        <p:xfrm>
          <a:off x="5547404" y="5340673"/>
          <a:ext cx="3227366" cy="140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6C8A6DB-024D-49F8-B6B9-DDC955E7AE64}"/>
              </a:ext>
            </a:extLst>
          </p:cNvPr>
          <p:cNvSpPr txBox="1"/>
          <p:nvPr/>
        </p:nvSpPr>
        <p:spPr>
          <a:xfrm>
            <a:off x="5093269" y="5395429"/>
            <a:ext cx="2603215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/>
              <a:t> </a:t>
            </a:r>
          </a:p>
          <a:p>
            <a:endParaRPr lang="en-GB" sz="857"/>
          </a:p>
        </p:txBody>
      </p:sp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9D3B51B1-2EAA-4D0C-BD26-EEA61E0BD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2145845"/>
              </p:ext>
            </p:extLst>
          </p:nvPr>
        </p:nvGraphicFramePr>
        <p:xfrm>
          <a:off x="158874" y="2070815"/>
          <a:ext cx="5304632" cy="3527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2231">
                  <a:extLst>
                    <a:ext uri="{9D8B030D-6E8A-4147-A177-3AD203B41FA5}">
                      <a16:colId xmlns:a16="http://schemas.microsoft.com/office/drawing/2014/main" val="1008402731"/>
                    </a:ext>
                  </a:extLst>
                </a:gridCol>
                <a:gridCol w="3182401">
                  <a:extLst>
                    <a:ext uri="{9D8B030D-6E8A-4147-A177-3AD203B41FA5}">
                      <a16:colId xmlns:a16="http://schemas.microsoft.com/office/drawing/2014/main" val="3928792102"/>
                    </a:ext>
                  </a:extLst>
                </a:gridCol>
              </a:tblGrid>
              <a:tr h="261257">
                <a:tc gridSpan="2">
                  <a:txBody>
                    <a:bodyPr/>
                    <a:lstStyle/>
                    <a:p>
                      <a:r>
                        <a:rPr lang="en-GB" sz="1300" dirty="0">
                          <a:latin typeface="Ink Free"/>
                        </a:rPr>
                        <a:t>Content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761556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r>
                        <a:rPr lang="en-GB" sz="900" b="1" dirty="0" err="1">
                          <a:latin typeface="Ink Free"/>
                        </a:rPr>
                        <a:t>J’ai</a:t>
                      </a:r>
                      <a:r>
                        <a:rPr lang="en-GB" sz="900" b="1" dirty="0">
                          <a:latin typeface="Ink Free"/>
                        </a:rPr>
                        <a:t> + physical characteristics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900" dirty="0"/>
                        <a:t>I can use vocabulary relating to physical characteristics.</a:t>
                      </a:r>
                    </a:p>
                    <a:p>
                      <a:pPr lvl="0" algn="l"/>
                      <a:r>
                        <a:rPr lang="en-GB" sz="900" dirty="0"/>
                        <a:t>I can describe my own physical characteristics.</a:t>
                      </a:r>
                      <a:endParaRPr lang="en-US" sz="1300" dirty="0"/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44833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Phonics: Silent letter (final consonant)</a:t>
                      </a:r>
                    </a:p>
                    <a:p>
                      <a:r>
                        <a:rPr lang="en-GB" sz="900" b="1" dirty="0">
                          <a:latin typeface="Ink Free"/>
                        </a:rPr>
                        <a:t>            Masculine and feminine forms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recall silent final consonants and its exceptions to this rule: </a:t>
                      </a:r>
                      <a:r>
                        <a:rPr lang="en-GB" sz="900" dirty="0" err="1"/>
                        <a:t>CaReFuL</a:t>
                      </a:r>
                      <a:endParaRPr lang="en-GB" sz="900" dirty="0"/>
                    </a:p>
                    <a:p>
                      <a:pPr algn="l"/>
                      <a:r>
                        <a:rPr lang="en-GB" sz="900" dirty="0"/>
                        <a:t>I can differentiate between masculine and feminine adj. forms 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58772"/>
                  </a:ext>
                </a:extLst>
              </a:tr>
              <a:tr h="38622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900" b="1" dirty="0">
                          <a:latin typeface="Ink Free"/>
                        </a:rPr>
                        <a:t>Personality traits</a:t>
                      </a:r>
                    </a:p>
                    <a:p>
                      <a:pPr lvl="0">
                        <a:buNone/>
                      </a:pPr>
                      <a:r>
                        <a:rPr lang="en-GB" sz="900" b="1" dirty="0">
                          <a:latin typeface="Ink Free"/>
                        </a:rPr>
                        <a:t>Je suis + personality trait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dirty="0"/>
                        <a:t>I can describe my own personality.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880860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Personality traits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latin typeface="Ink Free"/>
                        </a:rPr>
                        <a:t>Masculine and feminine forms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i="0" dirty="0"/>
                        <a:t>I recognise that adjectives have both masculine and feminine forms.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32415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1" dirty="0">
                          <a:latin typeface="Ink Free" panose="03080402000500000000" pitchFamily="66" charset="0"/>
                        </a:rPr>
                        <a:t>Consolidation</a:t>
                      </a:r>
                    </a:p>
                    <a:p>
                      <a:pPr lvl="0">
                        <a:buNone/>
                      </a:pPr>
                      <a:r>
                        <a:rPr lang="en-US" sz="900" b="1" dirty="0">
                          <a:latin typeface="Ink Free" panose="03080402000500000000" pitchFamily="66" charset="0"/>
                        </a:rPr>
                        <a:t>QMA- Listening comprehension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dirty="0">
                          <a:latin typeface="+mj-lt"/>
                        </a:rPr>
                        <a:t>I can recall vocabulary relating to personality and physical characteristics.</a:t>
                      </a:r>
                    </a:p>
                    <a:p>
                      <a:pPr lvl="0" algn="l">
                        <a:buNone/>
                      </a:pPr>
                      <a:r>
                        <a:rPr lang="en-GB" sz="900" dirty="0">
                          <a:latin typeface="+mj-lt"/>
                        </a:rPr>
                        <a:t>I can differentiate between masculine and feminine forms.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05795"/>
                  </a:ext>
                </a:extLst>
              </a:tr>
              <a:tr h="41941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900" b="1" dirty="0">
                          <a:latin typeface="Ink Free" panose="03080402000500000000" pitchFamily="66" charset="0"/>
                        </a:rPr>
                        <a:t>Describing family members</a:t>
                      </a:r>
                    </a:p>
                    <a:p>
                      <a:pPr lvl="0">
                        <a:buNone/>
                      </a:pPr>
                      <a:r>
                        <a:rPr lang="en-US" sz="900" b="1" dirty="0">
                          <a:latin typeface="Ink Free" panose="03080402000500000000" pitchFamily="66" charset="0"/>
                        </a:rPr>
                        <a:t>Introduction to 3</a:t>
                      </a:r>
                      <a:r>
                        <a:rPr lang="en-US" sz="900" b="1" baseline="30000" dirty="0">
                          <a:latin typeface="Ink Free" panose="03080402000500000000" pitchFamily="66" charset="0"/>
                        </a:rPr>
                        <a:t>rd</a:t>
                      </a:r>
                      <a:r>
                        <a:rPr lang="en-US" sz="900" b="1" dirty="0">
                          <a:latin typeface="Ink Free" panose="03080402000500000000" pitchFamily="66" charset="0"/>
                        </a:rPr>
                        <a:t> person singular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recall vocabulary to family members.</a:t>
                      </a:r>
                    </a:p>
                    <a:p>
                      <a:pPr algn="l"/>
                      <a:r>
                        <a:rPr lang="en-GB" sz="900" dirty="0"/>
                        <a:t>I can describe them by using 3</a:t>
                      </a:r>
                      <a:r>
                        <a:rPr lang="en-GB" sz="900" baseline="30000" dirty="0"/>
                        <a:t>rd</a:t>
                      </a:r>
                      <a:r>
                        <a:rPr lang="en-GB" sz="900" dirty="0"/>
                        <a:t> person singular: </a:t>
                      </a:r>
                      <a:r>
                        <a:rPr lang="en-GB" sz="900" i="1" dirty="0"/>
                        <a:t>il/</a:t>
                      </a:r>
                      <a:r>
                        <a:rPr lang="en-GB" sz="900" i="1" dirty="0" err="1"/>
                        <a:t>elle</a:t>
                      </a:r>
                      <a:r>
                        <a:rPr lang="en-GB" sz="900" i="1" dirty="0"/>
                        <a:t> </a:t>
                      </a:r>
                      <a:r>
                        <a:rPr lang="en-GB" sz="900" i="1" dirty="0" err="1"/>
                        <a:t>est</a:t>
                      </a:r>
                      <a:r>
                        <a:rPr lang="en-GB" sz="900" i="1" dirty="0"/>
                        <a:t>, il/</a:t>
                      </a:r>
                      <a:r>
                        <a:rPr lang="en-GB" sz="900" i="1" dirty="0" err="1"/>
                        <a:t>elle</a:t>
                      </a:r>
                      <a:r>
                        <a:rPr lang="en-GB" sz="900" i="1" dirty="0"/>
                        <a:t> a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713273"/>
                  </a:ext>
                </a:extLst>
              </a:tr>
              <a:tr h="378178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Describing friends</a:t>
                      </a:r>
                    </a:p>
                    <a:p>
                      <a:r>
                        <a:rPr lang="en-GB" sz="900" b="1" dirty="0">
                          <a:latin typeface="Ink Free"/>
                        </a:rPr>
                        <a:t>How long you have known them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describe my friends.</a:t>
                      </a:r>
                    </a:p>
                    <a:p>
                      <a:pPr lvl="0" algn="l">
                        <a:buNone/>
                      </a:pP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I can say how long I have known them using </a:t>
                      </a:r>
                      <a:r>
                        <a:rPr lang="en-GB" sz="9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depuis</a:t>
                      </a:r>
                      <a:r>
                        <a:rPr lang="en-GB" sz="9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259116"/>
                  </a:ext>
                </a:extLst>
              </a:tr>
              <a:tr h="343158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Ink Free"/>
                        </a:rPr>
                        <a:t>Summative Assessment- reading and listening comprehension</a:t>
                      </a:r>
                      <a:endParaRPr lang="en-GB" sz="900" b="1" dirty="0"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900" dirty="0"/>
                        <a:t>I can apply my knowledge to listening and reading comprehension tasks.</a:t>
                      </a:r>
                    </a:p>
                  </a:txBody>
                  <a:tcPr marL="65314" marR="65314" marT="32657" marB="3265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193339"/>
                  </a:ext>
                </a:extLst>
              </a:tr>
            </a:tbl>
          </a:graphicData>
        </a:graphic>
      </p:graphicFrame>
      <p:graphicFrame>
        <p:nvGraphicFramePr>
          <p:cNvPr id="24" name="Diagram 23">
            <a:extLst>
              <a:ext uri="{FF2B5EF4-FFF2-40B4-BE49-F238E27FC236}">
                <a16:creationId xmlns:a16="http://schemas.microsoft.com/office/drawing/2014/main" id="{6C8A4F0D-00CC-4FD4-B93A-8F6D1AE0A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3074770"/>
              </p:ext>
            </p:extLst>
          </p:nvPr>
        </p:nvGraphicFramePr>
        <p:xfrm>
          <a:off x="7198373" y="132537"/>
          <a:ext cx="4626305" cy="4945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6" name="TextBox 25">
            <a:extLst>
              <a:ext uri="{FF2B5EF4-FFF2-40B4-BE49-F238E27FC236}">
                <a16:creationId xmlns:a16="http://schemas.microsoft.com/office/drawing/2014/main" id="{59C0BE4A-E004-4B28-9988-6038E49ACCCC}"/>
              </a:ext>
            </a:extLst>
          </p:cNvPr>
          <p:cNvSpPr txBox="1"/>
          <p:nvPr/>
        </p:nvSpPr>
        <p:spPr>
          <a:xfrm>
            <a:off x="151232" y="6212627"/>
            <a:ext cx="1302990" cy="246221"/>
          </a:xfrm>
          <a:prstGeom prst="rect">
            <a:avLst/>
          </a:prstGeom>
          <a:solidFill>
            <a:srgbClr val="00B0F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>
                <a:latin typeface="Ink Free" panose="03080402000500000000" pitchFamily="66" charset="0"/>
              </a:rPr>
              <a:t>Learning Experiences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E899239-0FA9-4A03-A6BC-3EFADF575C13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925070" y="395505"/>
            <a:ext cx="272695" cy="474316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06EE0618-D30F-467C-B943-23A285FE864E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800913" y="5125523"/>
            <a:ext cx="326005" cy="326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" name="Freeform 12">
            <a:extLst>
              <a:ext uri="{FF2B5EF4-FFF2-40B4-BE49-F238E27FC236}">
                <a16:creationId xmlns:a16="http://schemas.microsoft.com/office/drawing/2014/main" id="{2986AA1B-69BA-4CF4-942B-0BCCFC0939DB}"/>
              </a:ext>
            </a:extLst>
          </p:cNvPr>
          <p:cNvSpPr/>
          <p:nvPr/>
        </p:nvSpPr>
        <p:spPr>
          <a:xfrm>
            <a:off x="81451" y="65170"/>
            <a:ext cx="659341" cy="441215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19"/>
            <a:stretch>
              <a:fillRect/>
            </a:stretch>
          </a:blipFill>
        </p:spPr>
        <p:txBody>
          <a:bodyPr/>
          <a:lstStyle/>
          <a:p>
            <a:endParaRPr lang="en-GB" sz="1286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43EF82-9167-6067-431C-CC7FEB8584CB}"/>
              </a:ext>
            </a:extLst>
          </p:cNvPr>
          <p:cNvSpPr txBox="1"/>
          <p:nvPr/>
        </p:nvSpPr>
        <p:spPr>
          <a:xfrm>
            <a:off x="6398719" y="6354129"/>
            <a:ext cx="2494358" cy="329742"/>
          </a:xfrm>
          <a:prstGeom prst="rect">
            <a:avLst/>
          </a:prstGeom>
          <a:noFill/>
        </p:spPr>
        <p:txBody>
          <a:bodyPr wrap="square" lIns="65314" tIns="32657" rIns="65314" bIns="32657" rtlCol="0" anchor="t">
            <a:spAutoFit/>
          </a:bodyPr>
          <a:lstStyle/>
          <a:p>
            <a:r>
              <a:rPr lang="en-GB" sz="857" dirty="0"/>
              <a:t>Acquisition of vocabulary to cover the diverse French- speaking world.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1BF54C-25B7-0929-9875-3B6CEA872AA6}"/>
              </a:ext>
            </a:extLst>
          </p:cNvPr>
          <p:cNvSpPr txBox="1"/>
          <p:nvPr/>
        </p:nvSpPr>
        <p:spPr>
          <a:xfrm>
            <a:off x="6360683" y="5354136"/>
            <a:ext cx="2177473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Recognise the difference between 1</a:t>
            </a:r>
            <a:r>
              <a:rPr lang="en-GB" sz="857" baseline="30000" dirty="0"/>
              <a:t>st</a:t>
            </a:r>
            <a:r>
              <a:rPr lang="en-GB" sz="857" dirty="0"/>
              <a:t>, 2</a:t>
            </a:r>
            <a:r>
              <a:rPr lang="en-GB" sz="857" baseline="30000" dirty="0"/>
              <a:t>nd</a:t>
            </a:r>
            <a:r>
              <a:rPr lang="en-GB" sz="857" dirty="0"/>
              <a:t> and 3</a:t>
            </a:r>
            <a:r>
              <a:rPr lang="en-GB" sz="857" baseline="30000" dirty="0"/>
              <a:t>rd</a:t>
            </a:r>
            <a:r>
              <a:rPr lang="en-GB" sz="857" dirty="0"/>
              <a:t> person singular in English and French.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059C8-4963-554C-03E6-BAB5DA6067C7}"/>
              </a:ext>
            </a:extLst>
          </p:cNvPr>
          <p:cNvSpPr txBox="1"/>
          <p:nvPr/>
        </p:nvSpPr>
        <p:spPr>
          <a:xfrm>
            <a:off x="6360683" y="5835366"/>
            <a:ext cx="2177473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/>
              <a:t>Recognise the difference between 1</a:t>
            </a:r>
            <a:r>
              <a:rPr lang="en-GB" sz="857" baseline="30000" dirty="0"/>
              <a:t>st</a:t>
            </a:r>
            <a:r>
              <a:rPr lang="en-GB" sz="857" dirty="0"/>
              <a:t>, 2</a:t>
            </a:r>
            <a:r>
              <a:rPr lang="en-GB" sz="857" baseline="30000" dirty="0"/>
              <a:t>nd</a:t>
            </a:r>
            <a:r>
              <a:rPr lang="en-GB" sz="857" dirty="0"/>
              <a:t> and 3</a:t>
            </a:r>
            <a:r>
              <a:rPr lang="en-GB" sz="857" baseline="30000" dirty="0"/>
              <a:t>rd</a:t>
            </a:r>
            <a:r>
              <a:rPr lang="en-GB" sz="857" dirty="0"/>
              <a:t> person singular in English and French.</a:t>
            </a:r>
          </a:p>
        </p:txBody>
      </p:sp>
    </p:spTree>
    <p:extLst>
      <p:ext uri="{BB962C8B-B14F-4D97-AF65-F5344CB8AC3E}">
        <p14:creationId xmlns:p14="http://schemas.microsoft.com/office/powerpoint/2010/main" val="1292476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642272-a132-4bf2-874a-c176713ef5d4" xsi:nil="true"/>
    <lcf76f155ced4ddcb4097134ff3c332f xmlns="5d7194bf-fa17-4d88-9ea8-e0ec8f97bf06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3EE8B813A6F84E8F05A013DD43F95C" ma:contentTypeVersion="21" ma:contentTypeDescription="Create a new document." ma:contentTypeScope="" ma:versionID="725f044487a4b3129a838d69daeb9421">
  <xsd:schema xmlns:xsd="http://www.w3.org/2001/XMLSchema" xmlns:xs="http://www.w3.org/2001/XMLSchema" xmlns:p="http://schemas.microsoft.com/office/2006/metadata/properties" xmlns:ns2="5d7194bf-fa17-4d88-9ea8-e0ec8f97bf06" xmlns:ns3="14642272-a132-4bf2-874a-c176713ef5d4" targetNamespace="http://schemas.microsoft.com/office/2006/metadata/properties" ma:root="true" ma:fieldsID="f8bcc9e3a990e0a819dac3012ef9d691" ns2:_="" ns3:_="">
    <xsd:import namespace="5d7194bf-fa17-4d88-9ea8-e0ec8f97bf06"/>
    <xsd:import namespace="14642272-a132-4bf2-874a-c176713ef5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7194bf-fa17-4d88-9ea8-e0ec8f97bf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4696d75-24b1-4859-9f6f-03025e9ba5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642272-a132-4bf2-874a-c176713ef5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193d65-aeb0-4fa9-ab65-5bf235a4a751}" ma:internalName="TaxCatchAll" ma:showField="CatchAllData" ma:web="14642272-a132-4bf2-874a-c176713ef5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F539FBD-92A2-4B9F-A54F-D277590714E6}">
  <ds:schemaRefs>
    <ds:schemaRef ds:uri="http://schemas.microsoft.com/office/2006/metadata/properties"/>
    <ds:schemaRef ds:uri="http://schemas.microsoft.com/office/infopath/2007/PartnerControls"/>
    <ds:schemaRef ds:uri="14642272-a132-4bf2-874a-c176713ef5d4"/>
    <ds:schemaRef ds:uri="5d7194bf-fa17-4d88-9ea8-e0ec8f97bf06"/>
  </ds:schemaRefs>
</ds:datastoreItem>
</file>

<file path=customXml/itemProps2.xml><?xml version="1.0" encoding="utf-8"?>
<ds:datastoreItem xmlns:ds="http://schemas.openxmlformats.org/officeDocument/2006/customXml" ds:itemID="{5904C74D-9F10-4EF3-A4FB-6FECF25AE89E}"/>
</file>

<file path=customXml/itemProps3.xml><?xml version="1.0" encoding="utf-8"?>
<ds:datastoreItem xmlns:ds="http://schemas.openxmlformats.org/officeDocument/2006/customXml" ds:itemID="{18D4AE32-F10B-4DA0-BEB5-4D869267F6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2002</Words>
  <Application>Microsoft Office PowerPoint</Application>
  <PresentationFormat>Widescreen</PresentationFormat>
  <Paragraphs>294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Katharine Fish</dc:creator>
  <cp:lastModifiedBy>Kate Hatton</cp:lastModifiedBy>
  <cp:revision>27</cp:revision>
  <dcterms:created xsi:type="dcterms:W3CDTF">2025-07-16T13:21:29Z</dcterms:created>
  <dcterms:modified xsi:type="dcterms:W3CDTF">2025-09-14T19:10:11Z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0x0101004A3EE8B813A6F84E8F05A013DD43F95C</vt:lpwstr>
  </property>
  <property fmtid="{D5CDD505-2E9C-101B-9397-08002B2CF9AE}" pid="3" name="MediaServiceImageTags">
    <vt:lpwstr/>
  </property>
</Properties>
</file>