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7" r:id="rId5"/>
    <p:sldId id="260" r:id="rId6"/>
    <p:sldId id="275" r:id="rId7"/>
    <p:sldId id="265" r:id="rId8"/>
    <p:sldId id="266" r:id="rId9"/>
    <p:sldId id="271" r:id="rId10"/>
    <p:sldId id="278" r:id="rId11"/>
    <p:sldId id="279" r:id="rId12"/>
    <p:sldId id="303" r:id="rId13"/>
    <p:sldId id="272" r:id="rId14"/>
    <p:sldId id="273" r:id="rId15"/>
    <p:sldId id="276" r:id="rId16"/>
    <p:sldId id="304" r:id="rId17"/>
    <p:sldId id="268" r:id="rId18"/>
    <p:sldId id="269" r:id="rId19"/>
    <p:sldId id="270" r:id="rId20"/>
    <p:sldId id="305" r:id="rId21"/>
    <p:sldId id="280" r:id="rId22"/>
    <p:sldId id="281" r:id="rId23"/>
    <p:sldId id="257" r:id="rId24"/>
    <p:sldId id="295" r:id="rId25"/>
    <p:sldId id="296" r:id="rId26"/>
    <p:sldId id="285" r:id="rId27"/>
    <p:sldId id="286" r:id="rId28"/>
    <p:sldId id="299" r:id="rId29"/>
    <p:sldId id="297" r:id="rId30"/>
    <p:sldId id="298" r:id="rId31"/>
    <p:sldId id="290" r:id="rId32"/>
    <p:sldId id="293" r:id="rId33"/>
    <p:sldId id="300" r:id="rId34"/>
    <p:sldId id="301"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9BFBC-A948-460F-5404-A72D687A24DF}" v="2" dt="2025-09-10T11:07:07.1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y Rowlinson" userId="S::amy.rowlinson@elfed-hs.flintshire.sch.uk::536783fa-dd74-4eed-8ffd-f07dc89a9660" providerId="AD" clId="Web-{B42DAD25-CAB9-EA9D-AF2C-CDECC1E02F86}"/>
    <pc:docChg chg="addSld delSld modSld">
      <pc:chgData name="Amy Rowlinson" userId="S::amy.rowlinson@elfed-hs.flintshire.sch.uk::536783fa-dd74-4eed-8ffd-f07dc89a9660" providerId="AD" clId="Web-{B42DAD25-CAB9-EA9D-AF2C-CDECC1E02F86}" dt="2025-07-15T13:55:17.699" v="62" actId="20577"/>
      <pc:docMkLst>
        <pc:docMk/>
      </pc:docMkLst>
      <pc:sldChg chg="add del">
        <pc:chgData name="Amy Rowlinson" userId="S::amy.rowlinson@elfed-hs.flintshire.sch.uk::536783fa-dd74-4eed-8ffd-f07dc89a9660" providerId="AD" clId="Web-{B42DAD25-CAB9-EA9D-AF2C-CDECC1E02F86}" dt="2025-07-15T13:45:47.803" v="5"/>
        <pc:sldMkLst>
          <pc:docMk/>
          <pc:sldMk cId="2964572748" sldId="257"/>
        </pc:sldMkLst>
      </pc:sldChg>
      <pc:sldChg chg="del">
        <pc:chgData name="Amy Rowlinson" userId="S::amy.rowlinson@elfed-hs.flintshire.sch.uk::536783fa-dd74-4eed-8ffd-f07dc89a9660" providerId="AD" clId="Web-{B42DAD25-CAB9-EA9D-AF2C-CDECC1E02F86}" dt="2025-07-15T13:44:15.753" v="0"/>
        <pc:sldMkLst>
          <pc:docMk/>
          <pc:sldMk cId="1715491616" sldId="282"/>
        </pc:sldMkLst>
      </pc:sldChg>
      <pc:sldChg chg="del">
        <pc:chgData name="Amy Rowlinson" userId="S::amy.rowlinson@elfed-hs.flintshire.sch.uk::536783fa-dd74-4eed-8ffd-f07dc89a9660" providerId="AD" clId="Web-{B42DAD25-CAB9-EA9D-AF2C-CDECC1E02F86}" dt="2025-07-15T13:44:17.690" v="1"/>
        <pc:sldMkLst>
          <pc:docMk/>
          <pc:sldMk cId="302567365" sldId="283"/>
        </pc:sldMkLst>
      </pc:sldChg>
      <pc:sldChg chg="del">
        <pc:chgData name="Amy Rowlinson" userId="S::amy.rowlinson@elfed-hs.flintshire.sch.uk::536783fa-dd74-4eed-8ffd-f07dc89a9660" providerId="AD" clId="Web-{B42DAD25-CAB9-EA9D-AF2C-CDECC1E02F86}" dt="2025-07-15T13:44:20.003" v="2"/>
        <pc:sldMkLst>
          <pc:docMk/>
          <pc:sldMk cId="139269218" sldId="284"/>
        </pc:sldMkLst>
      </pc:sldChg>
      <pc:sldChg chg="del">
        <pc:chgData name="Amy Rowlinson" userId="S::amy.rowlinson@elfed-hs.flintshire.sch.uk::536783fa-dd74-4eed-8ffd-f07dc89a9660" providerId="AD" clId="Web-{B42DAD25-CAB9-EA9D-AF2C-CDECC1E02F86}" dt="2025-07-15T13:47:27.932" v="8"/>
        <pc:sldMkLst>
          <pc:docMk/>
          <pc:sldMk cId="2048579952" sldId="287"/>
        </pc:sldMkLst>
      </pc:sldChg>
      <pc:sldChg chg="del">
        <pc:chgData name="Amy Rowlinson" userId="S::amy.rowlinson@elfed-hs.flintshire.sch.uk::536783fa-dd74-4eed-8ffd-f07dc89a9660" providerId="AD" clId="Web-{B42DAD25-CAB9-EA9D-AF2C-CDECC1E02F86}" dt="2025-07-15T13:47:29.432" v="9"/>
        <pc:sldMkLst>
          <pc:docMk/>
          <pc:sldMk cId="1397419663" sldId="288"/>
        </pc:sldMkLst>
      </pc:sldChg>
      <pc:sldChg chg="del">
        <pc:chgData name="Amy Rowlinson" userId="S::amy.rowlinson@elfed-hs.flintshire.sch.uk::536783fa-dd74-4eed-8ffd-f07dc89a9660" providerId="AD" clId="Web-{B42DAD25-CAB9-EA9D-AF2C-CDECC1E02F86}" dt="2025-07-15T13:47:30.088" v="10"/>
        <pc:sldMkLst>
          <pc:docMk/>
          <pc:sldMk cId="1368724075" sldId="289"/>
        </pc:sldMkLst>
      </pc:sldChg>
      <pc:sldChg chg="del">
        <pc:chgData name="Amy Rowlinson" userId="S::amy.rowlinson@elfed-hs.flintshire.sch.uk::536783fa-dd74-4eed-8ffd-f07dc89a9660" providerId="AD" clId="Web-{B42DAD25-CAB9-EA9D-AF2C-CDECC1E02F86}" dt="2025-07-15T13:50:09.047" v="14"/>
        <pc:sldMkLst>
          <pc:docMk/>
          <pc:sldMk cId="243784299" sldId="291"/>
        </pc:sldMkLst>
      </pc:sldChg>
      <pc:sldChg chg="del">
        <pc:chgData name="Amy Rowlinson" userId="S::amy.rowlinson@elfed-hs.flintshire.sch.uk::536783fa-dd74-4eed-8ffd-f07dc89a9660" providerId="AD" clId="Web-{B42DAD25-CAB9-EA9D-AF2C-CDECC1E02F86}" dt="2025-07-15T13:50:10.344" v="15"/>
        <pc:sldMkLst>
          <pc:docMk/>
          <pc:sldMk cId="631175748" sldId="292"/>
        </pc:sldMkLst>
      </pc:sldChg>
      <pc:sldChg chg="del">
        <pc:chgData name="Amy Rowlinson" userId="S::amy.rowlinson@elfed-hs.flintshire.sch.uk::536783fa-dd74-4eed-8ffd-f07dc89a9660" providerId="AD" clId="Web-{B42DAD25-CAB9-EA9D-AF2C-CDECC1E02F86}" dt="2025-07-15T13:50:11.625" v="16"/>
        <pc:sldMkLst>
          <pc:docMk/>
          <pc:sldMk cId="2112477205" sldId="294"/>
        </pc:sldMkLst>
      </pc:sldChg>
      <pc:sldChg chg="add">
        <pc:chgData name="Amy Rowlinson" userId="S::amy.rowlinson@elfed-hs.flintshire.sch.uk::536783fa-dd74-4eed-8ffd-f07dc89a9660" providerId="AD" clId="Web-{B42DAD25-CAB9-EA9D-AF2C-CDECC1E02F86}" dt="2025-07-15T13:46:40.961" v="6"/>
        <pc:sldMkLst>
          <pc:docMk/>
          <pc:sldMk cId="147803592" sldId="295"/>
        </pc:sldMkLst>
      </pc:sldChg>
      <pc:sldChg chg="add">
        <pc:chgData name="Amy Rowlinson" userId="S::amy.rowlinson@elfed-hs.flintshire.sch.uk::536783fa-dd74-4eed-8ffd-f07dc89a9660" providerId="AD" clId="Web-{B42DAD25-CAB9-EA9D-AF2C-CDECC1E02F86}" dt="2025-07-15T13:47:09.900" v="7"/>
        <pc:sldMkLst>
          <pc:docMk/>
          <pc:sldMk cId="3155933874" sldId="296"/>
        </pc:sldMkLst>
      </pc:sldChg>
      <pc:sldChg chg="add">
        <pc:chgData name="Amy Rowlinson" userId="S::amy.rowlinson@elfed-hs.flintshire.sch.uk::536783fa-dd74-4eed-8ffd-f07dc89a9660" providerId="AD" clId="Web-{B42DAD25-CAB9-EA9D-AF2C-CDECC1E02F86}" dt="2025-07-15T13:48:12.543" v="11"/>
        <pc:sldMkLst>
          <pc:docMk/>
          <pc:sldMk cId="1795593858" sldId="297"/>
        </pc:sldMkLst>
      </pc:sldChg>
      <pc:sldChg chg="add">
        <pc:chgData name="Amy Rowlinson" userId="S::amy.rowlinson@elfed-hs.flintshire.sch.uk::536783fa-dd74-4eed-8ffd-f07dc89a9660" providerId="AD" clId="Web-{B42DAD25-CAB9-EA9D-AF2C-CDECC1E02F86}" dt="2025-07-15T13:49:15.951" v="12"/>
        <pc:sldMkLst>
          <pc:docMk/>
          <pc:sldMk cId="144119990" sldId="298"/>
        </pc:sldMkLst>
      </pc:sldChg>
      <pc:sldChg chg="add">
        <pc:chgData name="Amy Rowlinson" userId="S::amy.rowlinson@elfed-hs.flintshire.sch.uk::536783fa-dd74-4eed-8ffd-f07dc89a9660" providerId="AD" clId="Web-{B42DAD25-CAB9-EA9D-AF2C-CDECC1E02F86}" dt="2025-07-15T13:49:58.156" v="13"/>
        <pc:sldMkLst>
          <pc:docMk/>
          <pc:sldMk cId="3867866437" sldId="299"/>
        </pc:sldMkLst>
      </pc:sldChg>
      <pc:sldChg chg="add">
        <pc:chgData name="Amy Rowlinson" userId="S::amy.rowlinson@elfed-hs.flintshire.sch.uk::536783fa-dd74-4eed-8ffd-f07dc89a9660" providerId="AD" clId="Web-{B42DAD25-CAB9-EA9D-AF2C-CDECC1E02F86}" dt="2025-07-15T13:51:22.628" v="17"/>
        <pc:sldMkLst>
          <pc:docMk/>
          <pc:sldMk cId="2019510639" sldId="300"/>
        </pc:sldMkLst>
      </pc:sldChg>
      <pc:sldChg chg="add">
        <pc:chgData name="Amy Rowlinson" userId="S::amy.rowlinson@elfed-hs.flintshire.sch.uk::536783fa-dd74-4eed-8ffd-f07dc89a9660" providerId="AD" clId="Web-{B42DAD25-CAB9-EA9D-AF2C-CDECC1E02F86}" dt="2025-07-15T13:51:59.535" v="18"/>
        <pc:sldMkLst>
          <pc:docMk/>
          <pc:sldMk cId="3266315352" sldId="301"/>
        </pc:sldMkLst>
      </pc:sldChg>
      <pc:sldChg chg="add">
        <pc:chgData name="Amy Rowlinson" userId="S::amy.rowlinson@elfed-hs.flintshire.sch.uk::536783fa-dd74-4eed-8ffd-f07dc89a9660" providerId="AD" clId="Web-{B42DAD25-CAB9-EA9D-AF2C-CDECC1E02F86}" dt="2025-07-15T13:52:40.865" v="19"/>
        <pc:sldMkLst>
          <pc:docMk/>
          <pc:sldMk cId="3046591731" sldId="302"/>
        </pc:sldMkLst>
      </pc:sldChg>
      <pc:sldChg chg="addSp modSp new">
        <pc:chgData name="Amy Rowlinson" userId="S::amy.rowlinson@elfed-hs.flintshire.sch.uk::536783fa-dd74-4eed-8ffd-f07dc89a9660" providerId="AD" clId="Web-{B42DAD25-CAB9-EA9D-AF2C-CDECC1E02F86}" dt="2025-07-15T13:54:09.462" v="30" actId="20577"/>
        <pc:sldMkLst>
          <pc:docMk/>
          <pc:sldMk cId="2107014106" sldId="303"/>
        </pc:sldMkLst>
      </pc:sldChg>
      <pc:sldChg chg="addSp modSp new">
        <pc:chgData name="Amy Rowlinson" userId="S::amy.rowlinson@elfed-hs.flintshire.sch.uk::536783fa-dd74-4eed-8ffd-f07dc89a9660" providerId="AD" clId="Web-{B42DAD25-CAB9-EA9D-AF2C-CDECC1E02F86}" dt="2025-07-15T13:54:55.401" v="45" actId="20577"/>
        <pc:sldMkLst>
          <pc:docMk/>
          <pc:sldMk cId="111741679" sldId="304"/>
        </pc:sldMkLst>
      </pc:sldChg>
      <pc:sldChg chg="add del">
        <pc:chgData name="Amy Rowlinson" userId="S::amy.rowlinson@elfed-hs.flintshire.sch.uk::536783fa-dd74-4eed-8ffd-f07dc89a9660" providerId="AD" clId="Web-{B42DAD25-CAB9-EA9D-AF2C-CDECC1E02F86}" dt="2025-07-15T13:54:26.916" v="32"/>
        <pc:sldMkLst>
          <pc:docMk/>
          <pc:sldMk cId="3384094362" sldId="304"/>
        </pc:sldMkLst>
      </pc:sldChg>
      <pc:sldChg chg="addSp modSp new">
        <pc:chgData name="Amy Rowlinson" userId="S::amy.rowlinson@elfed-hs.flintshire.sch.uk::536783fa-dd74-4eed-8ffd-f07dc89a9660" providerId="AD" clId="Web-{B42DAD25-CAB9-EA9D-AF2C-CDECC1E02F86}" dt="2025-07-15T13:55:17.699" v="62" actId="20577"/>
        <pc:sldMkLst>
          <pc:docMk/>
          <pc:sldMk cId="2942878026" sldId="305"/>
        </pc:sldMkLst>
      </pc:sldChg>
    </pc:docChg>
  </pc:docChgLst>
  <pc:docChgLst>
    <pc:chgData name="Daniel Sykes" userId="S::daniel.sykes@elfed-hs.flintshire.sch.uk::3fdb34db-dc05-4bbb-8e4f-08e1f37dcf44" providerId="AD" clId="Web-{4689BFBC-A948-460F-5404-A72D687A24DF}"/>
    <pc:docChg chg="modSld">
      <pc:chgData name="Daniel Sykes" userId="S::daniel.sykes@elfed-hs.flintshire.sch.uk::3fdb34db-dc05-4bbb-8e4f-08e1f37dcf44" providerId="AD" clId="Web-{4689BFBC-A948-460F-5404-A72D687A24DF}" dt="2025-09-10T11:07:07.188" v="1"/>
      <pc:docMkLst>
        <pc:docMk/>
      </pc:docMkLst>
      <pc:sldChg chg="modSp">
        <pc:chgData name="Daniel Sykes" userId="S::daniel.sykes@elfed-hs.flintshire.sch.uk::3fdb34db-dc05-4bbb-8e4f-08e1f37dcf44" providerId="AD" clId="Web-{4689BFBC-A948-460F-5404-A72D687A24DF}" dt="2025-09-10T11:07:07.188" v="1"/>
        <pc:sldMkLst>
          <pc:docMk/>
          <pc:sldMk cId="3748518442" sldId="293"/>
        </pc:sldMkLst>
        <pc:picChg chg="mod modCrop">
          <ac:chgData name="Daniel Sykes" userId="S::daniel.sykes@elfed-hs.flintshire.sch.uk::3fdb34db-dc05-4bbb-8e4f-08e1f37dcf44" providerId="AD" clId="Web-{4689BFBC-A948-460F-5404-A72D687A24DF}" dt="2025-09-10T11:07:07.188" v="1"/>
          <ac:picMkLst>
            <pc:docMk/>
            <pc:sldMk cId="3748518442" sldId="293"/>
            <ac:picMk id="4" creationId="{3C64FC49-99D5-4EA5-D108-08CA319B61BE}"/>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Questioning.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rtl="0"/>
          <a:r>
            <a:rPr lang="en-GB" sz="1400" b="1" dirty="0">
              <a:latin typeface="Ink Free"/>
            </a:rPr>
            <a:t>Problem solving.</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F99392-49C5-4C13-A53F-857B81212D90}" type="doc">
      <dgm:prSet loTypeId="urn:microsoft.com/office/officeart/2011/layout/TabList" loCatId="list" qsTypeId="urn:microsoft.com/office/officeart/2005/8/quickstyle/simple1" qsCatId="simple" csTypeId="urn:microsoft.com/office/officeart/2005/8/colors/colorful1" csCatId="colorful" phldr="1"/>
      <dgm:spPr/>
      <dgm:t>
        <a:bodyPr/>
        <a:lstStyle/>
        <a:p>
          <a:endParaRPr lang="en-GB"/>
        </a:p>
      </dgm:t>
    </dgm:pt>
    <dgm:pt modelId="{3B8FB89E-8FA9-49D8-8488-5AA5BD716C73}">
      <dgm:prSet phldrT="[Text]" custT="1"/>
      <dgm:spPr>
        <a:solidFill>
          <a:srgbClr val="009999"/>
        </a:solidFill>
        <a:ln>
          <a:solidFill>
            <a:schemeClr val="tx1"/>
          </a:solidFill>
        </a:ln>
      </dgm:spPr>
      <dgm:t>
        <a:bodyPr/>
        <a:lstStyle/>
        <a:p>
          <a:r>
            <a:rPr lang="en-GB" sz="1400"/>
            <a:t>English</a:t>
          </a:r>
        </a:p>
      </dgm:t>
    </dgm:pt>
    <dgm:pt modelId="{864D9F88-7CEF-43E3-BCF6-559D1EEFFE6F}" type="parTrans" cxnId="{6BE3FBEE-07FE-46CA-810E-87226EB35CBB}">
      <dgm:prSet/>
      <dgm:spPr/>
      <dgm:t>
        <a:bodyPr/>
        <a:lstStyle/>
        <a:p>
          <a:endParaRPr lang="en-GB"/>
        </a:p>
      </dgm:t>
    </dgm:pt>
    <dgm:pt modelId="{A43DB183-F9FE-4E77-8461-B773A97E3C3E}" type="sibTrans" cxnId="{6BE3FBEE-07FE-46CA-810E-87226EB35CBB}">
      <dgm:prSet/>
      <dgm:spPr/>
      <dgm:t>
        <a:bodyPr/>
        <a:lstStyle/>
        <a:p>
          <a:endParaRPr lang="en-GB"/>
        </a:p>
      </dgm:t>
    </dgm:pt>
    <dgm:pt modelId="{3C4BC7F4-1500-45C3-8D82-D9A5951FB92F}">
      <dgm:prSet phldrT="[Text]" custT="1"/>
      <dgm:spPr>
        <a:solidFill>
          <a:srgbClr val="7030A0"/>
        </a:solidFill>
        <a:ln>
          <a:solidFill>
            <a:schemeClr val="tx1"/>
          </a:solidFill>
        </a:ln>
      </dgm:spPr>
      <dgm:t>
        <a:bodyPr/>
        <a:lstStyle/>
        <a:p>
          <a:r>
            <a:rPr lang="en-GB" sz="1400"/>
            <a:t>Welsh</a:t>
          </a:r>
        </a:p>
      </dgm:t>
    </dgm:pt>
    <dgm:pt modelId="{1C83A2D3-A084-43FC-9885-6686A46A9EBB}" type="parTrans" cxnId="{91BAF776-E87B-426C-B454-B63FB19B465D}">
      <dgm:prSet/>
      <dgm:spPr/>
      <dgm:t>
        <a:bodyPr/>
        <a:lstStyle/>
        <a:p>
          <a:endParaRPr lang="en-GB"/>
        </a:p>
      </dgm:t>
    </dgm:pt>
    <dgm:pt modelId="{BF31B968-ACDF-4EE9-91BC-25B887E26070}" type="sibTrans" cxnId="{91BAF776-E87B-426C-B454-B63FB19B465D}">
      <dgm:prSet/>
      <dgm:spPr/>
      <dgm:t>
        <a:bodyPr/>
        <a:lstStyle/>
        <a:p>
          <a:endParaRPr lang="en-GB"/>
        </a:p>
      </dgm:t>
    </dgm:pt>
    <dgm:pt modelId="{F62F349B-8D16-4257-90D1-2557AD4A6C40}">
      <dgm:prSet phldrT="[Text]" custT="1"/>
      <dgm:spPr/>
      <dgm:t>
        <a:bodyPr/>
        <a:lstStyle/>
        <a:p>
          <a:r>
            <a:rPr lang="en-GB" sz="1400"/>
            <a:t> </a:t>
          </a:r>
        </a:p>
      </dgm:t>
    </dgm:pt>
    <dgm:pt modelId="{CE055BC4-D7A6-49B7-AC27-478CD9AAAD79}" type="parTrans" cxnId="{59FF03B1-4791-4D61-B9E5-373ACD9A0F5A}">
      <dgm:prSet/>
      <dgm:spPr/>
      <dgm:t>
        <a:bodyPr/>
        <a:lstStyle/>
        <a:p>
          <a:endParaRPr lang="en-GB"/>
        </a:p>
      </dgm:t>
    </dgm:pt>
    <dgm:pt modelId="{3D4CA848-5A14-436B-8457-6CE4A7291560}" type="sibTrans" cxnId="{59FF03B1-4791-4D61-B9E5-373ACD9A0F5A}">
      <dgm:prSet/>
      <dgm:spPr/>
      <dgm:t>
        <a:bodyPr/>
        <a:lstStyle/>
        <a:p>
          <a:endParaRPr lang="en-GB"/>
        </a:p>
      </dgm:t>
    </dgm:pt>
    <dgm:pt modelId="{A001EAA2-581D-4BB7-B1D8-B8451D87302F}">
      <dgm:prSet phldrT="[Text]" custT="1"/>
      <dgm:spPr>
        <a:solidFill>
          <a:srgbClr val="FF3399"/>
        </a:solidFill>
        <a:ln>
          <a:solidFill>
            <a:schemeClr val="tx1"/>
          </a:solidFill>
        </a:ln>
      </dgm:spPr>
      <dgm:t>
        <a:bodyPr/>
        <a:lstStyle/>
        <a:p>
          <a:r>
            <a:rPr lang="en-GB" sz="1400"/>
            <a:t>Health and Wellbeing</a:t>
          </a:r>
        </a:p>
      </dgm:t>
    </dgm:pt>
    <dgm:pt modelId="{09596C66-3125-404A-B04E-A198C808BD10}" type="parTrans" cxnId="{2331FEB9-A73F-4A94-8E78-0CF19FB176CF}">
      <dgm:prSet/>
      <dgm:spPr/>
      <dgm:t>
        <a:bodyPr/>
        <a:lstStyle/>
        <a:p>
          <a:endParaRPr lang="en-GB"/>
        </a:p>
      </dgm:t>
    </dgm:pt>
    <dgm:pt modelId="{A836EF9E-CB3B-407F-9D52-88097CC30FC9}" type="sibTrans" cxnId="{2331FEB9-A73F-4A94-8E78-0CF19FB176CF}">
      <dgm:prSet/>
      <dgm:spPr/>
      <dgm:t>
        <a:bodyPr/>
        <a:lstStyle/>
        <a:p>
          <a:endParaRPr lang="en-GB"/>
        </a:p>
      </dgm:t>
    </dgm:pt>
    <dgm:pt modelId="{749F371C-14CD-4319-BF0C-2E5AB2D68642}">
      <dgm:prSet phldrT="[Text]" custT="1"/>
      <dgm:spPr/>
      <dgm:t>
        <a:bodyPr/>
        <a:lstStyle/>
        <a:p>
          <a:r>
            <a:rPr lang="en-GB" sz="1400"/>
            <a:t> </a:t>
          </a:r>
        </a:p>
      </dgm:t>
    </dgm:pt>
    <dgm:pt modelId="{853B845D-B3A6-4234-829D-5008A4034528}" type="parTrans" cxnId="{4ECD78FF-9467-4572-A3EC-DC155AFBFCB3}">
      <dgm:prSet/>
      <dgm:spPr/>
      <dgm:t>
        <a:bodyPr/>
        <a:lstStyle/>
        <a:p>
          <a:endParaRPr lang="en-GB"/>
        </a:p>
      </dgm:t>
    </dgm:pt>
    <dgm:pt modelId="{47BEEE67-4BF7-425D-8A88-80C8F5DEEDAA}" type="sibTrans" cxnId="{4ECD78FF-9467-4572-A3EC-DC155AFBFCB3}">
      <dgm:prSet/>
      <dgm:spPr/>
      <dgm:t>
        <a:bodyPr/>
        <a:lstStyle/>
        <a:p>
          <a:endParaRPr lang="en-GB"/>
        </a:p>
      </dgm:t>
    </dgm:pt>
    <dgm:pt modelId="{E0EAF1AA-1C8E-4EDD-B8F4-42ABE2F52785}">
      <dgm:prSet phldrT="[Text]" custT="1"/>
      <dgm:spPr>
        <a:ln>
          <a:solidFill>
            <a:schemeClr val="tx1"/>
          </a:solidFill>
        </a:ln>
      </dgm:spPr>
      <dgm:t>
        <a:bodyPr/>
        <a:lstStyle/>
        <a:p>
          <a:r>
            <a:rPr lang="en-GB" sz="1400"/>
            <a:t>Humanities</a:t>
          </a:r>
        </a:p>
      </dgm:t>
    </dgm:pt>
    <dgm:pt modelId="{0AC79570-24C8-453E-8889-2847ABC6DD30}" type="parTrans" cxnId="{38936B53-FF2C-459A-9087-739EEA300667}">
      <dgm:prSet/>
      <dgm:spPr/>
      <dgm:t>
        <a:bodyPr/>
        <a:lstStyle/>
        <a:p>
          <a:endParaRPr lang="en-GB"/>
        </a:p>
      </dgm:t>
    </dgm:pt>
    <dgm:pt modelId="{A802B87A-B8E8-4B8B-BE1C-52303BFF5536}" type="sibTrans" cxnId="{38936B53-FF2C-459A-9087-739EEA300667}">
      <dgm:prSet/>
      <dgm:spPr/>
      <dgm:t>
        <a:bodyPr/>
        <a:lstStyle/>
        <a:p>
          <a:endParaRPr lang="en-GB"/>
        </a:p>
      </dgm:t>
    </dgm:pt>
    <dgm:pt modelId="{FDC09A97-120B-4459-8FC8-6B982EDD88F8}">
      <dgm:prSet phldrT="[Text]" custT="1"/>
      <dgm:spPr/>
      <dgm:t>
        <a:bodyPr/>
        <a:lstStyle/>
        <a:p>
          <a:endParaRPr lang="en-GB" sz="1400"/>
        </a:p>
      </dgm:t>
    </dgm:pt>
    <dgm:pt modelId="{82436B6E-152D-4CFF-BB33-F031E990299C}" type="parTrans" cxnId="{1777463A-DE34-4742-BBEB-F5A3D0666AE9}">
      <dgm:prSet/>
      <dgm:spPr/>
      <dgm:t>
        <a:bodyPr/>
        <a:lstStyle/>
        <a:p>
          <a:endParaRPr lang="en-GB"/>
        </a:p>
      </dgm:t>
    </dgm:pt>
    <dgm:pt modelId="{0E14F6B7-9162-46B0-86D1-A39FE771D67D}" type="sibTrans" cxnId="{1777463A-DE34-4742-BBEB-F5A3D0666AE9}">
      <dgm:prSet/>
      <dgm:spPr/>
      <dgm:t>
        <a:bodyPr/>
        <a:lstStyle/>
        <a:p>
          <a:endParaRPr lang="en-GB"/>
        </a:p>
      </dgm:t>
    </dgm:pt>
    <dgm:pt modelId="{3A67FC93-4897-4EBD-9A38-1D62EB9ACAAF}">
      <dgm:prSet phldrT="[Text]" custT="1"/>
      <dgm:spPr/>
      <dgm:t>
        <a:bodyPr/>
        <a:lstStyle/>
        <a:p>
          <a:endParaRPr lang="en-GB" sz="1400"/>
        </a:p>
      </dgm:t>
    </dgm:pt>
    <dgm:pt modelId="{3901D40C-7273-47F1-B72F-49D7966EF3C7}" type="parTrans" cxnId="{4012612C-BC55-4A6B-8305-191EC0D45A43}">
      <dgm:prSet/>
      <dgm:spPr/>
      <dgm:t>
        <a:bodyPr/>
        <a:lstStyle/>
        <a:p>
          <a:endParaRPr lang="en-GB"/>
        </a:p>
      </dgm:t>
    </dgm:pt>
    <dgm:pt modelId="{0571B34B-D7DA-4A91-B97A-B3B213BF4936}" type="sibTrans" cxnId="{4012612C-BC55-4A6B-8305-191EC0D45A43}">
      <dgm:prSet/>
      <dgm:spPr/>
      <dgm:t>
        <a:bodyPr/>
        <a:lstStyle/>
        <a:p>
          <a:endParaRPr lang="en-GB"/>
        </a:p>
      </dgm:t>
    </dgm:pt>
    <dgm:pt modelId="{07E59273-8767-4947-B2FE-562B43597FBB}">
      <dgm:prSet phldrT="[Text]" phldr="0" custT="1"/>
      <dgm:spPr>
        <a:solidFill>
          <a:srgbClr val="CC3300"/>
        </a:solidFill>
        <a:ln>
          <a:solidFill>
            <a:schemeClr val="tx1"/>
          </a:solidFill>
        </a:ln>
      </dgm:spPr>
      <dgm:t>
        <a:bodyPr/>
        <a:lstStyle/>
        <a:p>
          <a:r>
            <a:rPr lang="en-GB" sz="1400">
              <a:latin typeface="Calibri Light" panose="020F0302020204030204"/>
            </a:rPr>
            <a:t>Digital</a:t>
          </a:r>
          <a:endParaRPr lang="en-GB" sz="1400"/>
        </a:p>
      </dgm:t>
    </dgm:pt>
    <dgm:pt modelId="{7F59E3B1-5736-4236-9F58-463BD4C0FCF2}" type="sibTrans" cxnId="{6DB84A6D-5C3D-4AFF-AB63-44E906B5AC06}">
      <dgm:prSet/>
      <dgm:spPr/>
      <dgm:t>
        <a:bodyPr/>
        <a:lstStyle/>
        <a:p>
          <a:endParaRPr lang="en-GB"/>
        </a:p>
      </dgm:t>
    </dgm:pt>
    <dgm:pt modelId="{08800422-13E5-42CB-BF6C-8F089BB34CAA}" type="parTrans" cxnId="{6DB84A6D-5C3D-4AFF-AB63-44E906B5AC06}">
      <dgm:prSet/>
      <dgm:spPr/>
      <dgm:t>
        <a:bodyPr/>
        <a:lstStyle/>
        <a:p>
          <a:endParaRPr lang="en-GB"/>
        </a:p>
      </dgm:t>
    </dgm:pt>
    <dgm:pt modelId="{27A71F52-3192-4E89-9614-1AC820CC2DBB}" type="pres">
      <dgm:prSet presAssocID="{F5F99392-49C5-4C13-A53F-857B81212D90}" presName="Name0" presStyleCnt="0">
        <dgm:presLayoutVars>
          <dgm:chMax/>
          <dgm:chPref val="3"/>
          <dgm:dir/>
          <dgm:animOne val="branch"/>
          <dgm:animLvl val="lvl"/>
        </dgm:presLayoutVars>
      </dgm:prSet>
      <dgm:spPr/>
    </dgm:pt>
    <dgm:pt modelId="{F3E34061-C78D-4C65-B479-C376D6B74B0F}" type="pres">
      <dgm:prSet presAssocID="{3B8FB89E-8FA9-49D8-8488-5AA5BD716C73}" presName="composite" presStyleCnt="0"/>
      <dgm:spPr/>
    </dgm:pt>
    <dgm:pt modelId="{0BECDC9C-B80C-4971-8452-24C843D1290B}" type="pres">
      <dgm:prSet presAssocID="{3B8FB89E-8FA9-49D8-8488-5AA5BD716C73}" presName="FirstChild" presStyleLbl="revTx" presStyleIdx="0" presStyleCnt="5">
        <dgm:presLayoutVars>
          <dgm:chMax val="0"/>
          <dgm:chPref val="0"/>
          <dgm:bulletEnabled val="1"/>
        </dgm:presLayoutVars>
      </dgm:prSet>
      <dgm:spPr/>
    </dgm:pt>
    <dgm:pt modelId="{47C47C67-97A9-4E02-8D22-9115C00A1B72}" type="pres">
      <dgm:prSet presAssocID="{3B8FB89E-8FA9-49D8-8488-5AA5BD716C73}" presName="Parent" presStyleLbl="alignNode1" presStyleIdx="0" presStyleCnt="5">
        <dgm:presLayoutVars>
          <dgm:chMax val="3"/>
          <dgm:chPref val="3"/>
          <dgm:bulletEnabled val="1"/>
        </dgm:presLayoutVars>
      </dgm:prSet>
      <dgm:spPr/>
    </dgm:pt>
    <dgm:pt modelId="{C6D5467F-4837-447C-8787-B91C9AEEC14E}" type="pres">
      <dgm:prSet presAssocID="{3B8FB89E-8FA9-49D8-8488-5AA5BD716C73}" presName="Accent" presStyleLbl="parChTrans1D1" presStyleIdx="0" presStyleCnt="5"/>
      <dgm:spPr/>
    </dgm:pt>
    <dgm:pt modelId="{7D2C6D4C-837E-4F4D-A472-4642BE18E557}" type="pres">
      <dgm:prSet presAssocID="{A43DB183-F9FE-4E77-8461-B773A97E3C3E}" presName="sibTrans" presStyleCnt="0"/>
      <dgm:spPr/>
    </dgm:pt>
    <dgm:pt modelId="{774759C4-99D4-4EF3-B5FC-2DF88C91E2CF}" type="pres">
      <dgm:prSet presAssocID="{3C4BC7F4-1500-45C3-8D82-D9A5951FB92F}" presName="composite" presStyleCnt="0"/>
      <dgm:spPr/>
    </dgm:pt>
    <dgm:pt modelId="{FC5AACF1-F8B3-48A5-9F17-DFD4F5124191}" type="pres">
      <dgm:prSet presAssocID="{3C4BC7F4-1500-45C3-8D82-D9A5951FB92F}" presName="FirstChild" presStyleLbl="revTx" presStyleIdx="1" presStyleCnt="5">
        <dgm:presLayoutVars>
          <dgm:chMax val="0"/>
          <dgm:chPref val="0"/>
          <dgm:bulletEnabled val="1"/>
        </dgm:presLayoutVars>
      </dgm:prSet>
      <dgm:spPr/>
    </dgm:pt>
    <dgm:pt modelId="{20E48F43-B081-4576-B77D-C98BEFE010AA}" type="pres">
      <dgm:prSet presAssocID="{3C4BC7F4-1500-45C3-8D82-D9A5951FB92F}" presName="Parent" presStyleLbl="alignNode1" presStyleIdx="1" presStyleCnt="5">
        <dgm:presLayoutVars>
          <dgm:chMax val="3"/>
          <dgm:chPref val="3"/>
          <dgm:bulletEnabled val="1"/>
        </dgm:presLayoutVars>
      </dgm:prSet>
      <dgm:spPr/>
    </dgm:pt>
    <dgm:pt modelId="{4C87646E-5C92-40EF-9209-D53F794D31BA}" type="pres">
      <dgm:prSet presAssocID="{3C4BC7F4-1500-45C3-8D82-D9A5951FB92F}" presName="Accent" presStyleLbl="parChTrans1D1" presStyleIdx="1" presStyleCnt="5"/>
      <dgm:spPr/>
    </dgm:pt>
    <dgm:pt modelId="{8C0D3643-43D3-4BA5-9ABB-48EFD2CF5D5B}" type="pres">
      <dgm:prSet presAssocID="{BF31B968-ACDF-4EE9-91BC-25B887E26070}" presName="sibTrans" presStyleCnt="0"/>
      <dgm:spPr/>
    </dgm:pt>
    <dgm:pt modelId="{71F151DD-3898-4651-8AE7-F9BB12A09E63}" type="pres">
      <dgm:prSet presAssocID="{A001EAA2-581D-4BB7-B1D8-B8451D87302F}" presName="composite" presStyleCnt="0"/>
      <dgm:spPr/>
    </dgm:pt>
    <dgm:pt modelId="{0D0F3F31-C825-4795-BCBE-D677066585E8}" type="pres">
      <dgm:prSet presAssocID="{A001EAA2-581D-4BB7-B1D8-B8451D87302F}" presName="FirstChild" presStyleLbl="revTx" presStyleIdx="2" presStyleCnt="5">
        <dgm:presLayoutVars>
          <dgm:chMax val="0"/>
          <dgm:chPref val="0"/>
          <dgm:bulletEnabled val="1"/>
        </dgm:presLayoutVars>
      </dgm:prSet>
      <dgm:spPr/>
    </dgm:pt>
    <dgm:pt modelId="{0F661122-FF5C-41FD-8986-F2E25502D929}" type="pres">
      <dgm:prSet presAssocID="{A001EAA2-581D-4BB7-B1D8-B8451D87302F}" presName="Parent" presStyleLbl="alignNode1" presStyleIdx="2" presStyleCnt="5">
        <dgm:presLayoutVars>
          <dgm:chMax val="3"/>
          <dgm:chPref val="3"/>
          <dgm:bulletEnabled val="1"/>
        </dgm:presLayoutVars>
      </dgm:prSet>
      <dgm:spPr/>
    </dgm:pt>
    <dgm:pt modelId="{EB609FDB-D64A-47ED-B9E8-FEAC23B2C3A6}" type="pres">
      <dgm:prSet presAssocID="{A001EAA2-581D-4BB7-B1D8-B8451D87302F}" presName="Accent" presStyleLbl="parChTrans1D1" presStyleIdx="2" presStyleCnt="5"/>
      <dgm:spPr/>
    </dgm:pt>
    <dgm:pt modelId="{27591710-3DF1-43A0-AA86-7CE12598EEE4}" type="pres">
      <dgm:prSet presAssocID="{A836EF9E-CB3B-407F-9D52-88097CC30FC9}" presName="sibTrans" presStyleCnt="0"/>
      <dgm:spPr/>
    </dgm:pt>
    <dgm:pt modelId="{DABD9F9C-C61E-4696-8079-1E3CD3F10554}" type="pres">
      <dgm:prSet presAssocID="{E0EAF1AA-1C8E-4EDD-B8F4-42ABE2F52785}" presName="composite" presStyleCnt="0"/>
      <dgm:spPr/>
    </dgm:pt>
    <dgm:pt modelId="{CDBE7ECF-F590-467D-B269-19ED3E4AF0C5}" type="pres">
      <dgm:prSet presAssocID="{E0EAF1AA-1C8E-4EDD-B8F4-42ABE2F52785}" presName="FirstChild" presStyleLbl="revTx" presStyleIdx="3" presStyleCnt="5">
        <dgm:presLayoutVars>
          <dgm:chMax val="0"/>
          <dgm:chPref val="0"/>
          <dgm:bulletEnabled val="1"/>
        </dgm:presLayoutVars>
      </dgm:prSet>
      <dgm:spPr/>
    </dgm:pt>
    <dgm:pt modelId="{22BA5738-8198-414D-A6D5-D20E3D9E5F31}" type="pres">
      <dgm:prSet presAssocID="{E0EAF1AA-1C8E-4EDD-B8F4-42ABE2F52785}" presName="Parent" presStyleLbl="alignNode1" presStyleIdx="3" presStyleCnt="5">
        <dgm:presLayoutVars>
          <dgm:chMax val="3"/>
          <dgm:chPref val="3"/>
          <dgm:bulletEnabled val="1"/>
        </dgm:presLayoutVars>
      </dgm:prSet>
      <dgm:spPr/>
    </dgm:pt>
    <dgm:pt modelId="{A3F14F9C-E5F9-4FB7-A080-9CF96D84CD66}" type="pres">
      <dgm:prSet presAssocID="{E0EAF1AA-1C8E-4EDD-B8F4-42ABE2F52785}" presName="Accent" presStyleLbl="parChTrans1D1" presStyleIdx="3" presStyleCnt="5"/>
      <dgm:spPr/>
    </dgm:pt>
    <dgm:pt modelId="{ED27C59F-879E-46B1-85DB-D99FA5D5CCC1}" type="pres">
      <dgm:prSet presAssocID="{A802B87A-B8E8-4B8B-BE1C-52303BFF5536}" presName="sibTrans" presStyleCnt="0"/>
      <dgm:spPr/>
    </dgm:pt>
    <dgm:pt modelId="{F9CF6742-93AA-48FB-BFAB-82512B5F3282}" type="pres">
      <dgm:prSet presAssocID="{07E59273-8767-4947-B2FE-562B43597FBB}" presName="composite" presStyleCnt="0"/>
      <dgm:spPr/>
    </dgm:pt>
    <dgm:pt modelId="{7B0FE066-775A-4625-8F94-A5E6F87DFCFF}" type="pres">
      <dgm:prSet presAssocID="{07E59273-8767-4947-B2FE-562B43597FBB}" presName="FirstChild" presStyleLbl="revTx" presStyleIdx="4" presStyleCnt="5">
        <dgm:presLayoutVars>
          <dgm:chMax val="0"/>
          <dgm:chPref val="0"/>
          <dgm:bulletEnabled val="1"/>
        </dgm:presLayoutVars>
      </dgm:prSet>
      <dgm:spPr/>
    </dgm:pt>
    <dgm:pt modelId="{1E9B5D5E-FC63-4918-B9D4-5C0D0210F2A5}" type="pres">
      <dgm:prSet presAssocID="{07E59273-8767-4947-B2FE-562B43597FBB}" presName="Parent" presStyleLbl="alignNode1" presStyleIdx="4" presStyleCnt="5">
        <dgm:presLayoutVars>
          <dgm:chMax val="3"/>
          <dgm:chPref val="3"/>
          <dgm:bulletEnabled val="1"/>
        </dgm:presLayoutVars>
      </dgm:prSet>
      <dgm:spPr/>
    </dgm:pt>
    <dgm:pt modelId="{6D19CD1B-5941-468D-A133-B60E96D5B54C}" type="pres">
      <dgm:prSet presAssocID="{07E59273-8767-4947-B2FE-562B43597FBB}" presName="Accent" presStyleLbl="parChTrans1D1" presStyleIdx="4" presStyleCnt="5"/>
      <dgm:spPr/>
    </dgm:pt>
  </dgm:ptLst>
  <dgm:cxnLst>
    <dgm:cxn modelId="{5A670B2A-9A0E-4AFE-A748-CB5A38E1B297}" type="presOf" srcId="{F62F349B-8D16-4257-90D1-2557AD4A6C40}" destId="{FC5AACF1-F8B3-48A5-9F17-DFD4F5124191}" srcOrd="0" destOrd="0" presId="urn:microsoft.com/office/officeart/2011/layout/TabList"/>
    <dgm:cxn modelId="{4012612C-BC55-4A6B-8305-191EC0D45A43}" srcId="{07E59273-8767-4947-B2FE-562B43597FBB}" destId="{3A67FC93-4897-4EBD-9A38-1D62EB9ACAAF}" srcOrd="0" destOrd="0" parTransId="{3901D40C-7273-47F1-B72F-49D7966EF3C7}" sibTransId="{0571B34B-D7DA-4A91-B97A-B3B213BF4936}"/>
    <dgm:cxn modelId="{A322A42D-91A4-4384-A6ED-8B5F5DFB5484}" type="presOf" srcId="{E0EAF1AA-1C8E-4EDD-B8F4-42ABE2F52785}" destId="{22BA5738-8198-414D-A6D5-D20E3D9E5F31}" srcOrd="0" destOrd="0" presId="urn:microsoft.com/office/officeart/2011/layout/TabList"/>
    <dgm:cxn modelId="{E5FFE232-5C4E-4712-BCE0-379E94001DD3}" type="presOf" srcId="{3B8FB89E-8FA9-49D8-8488-5AA5BD716C73}" destId="{47C47C67-97A9-4E02-8D22-9115C00A1B72}" srcOrd="0" destOrd="0" presId="urn:microsoft.com/office/officeart/2011/layout/TabList"/>
    <dgm:cxn modelId="{36629138-6808-418B-9F14-DE063597448D}" type="presOf" srcId="{F5F99392-49C5-4C13-A53F-857B81212D90}" destId="{27A71F52-3192-4E89-9614-1AC820CC2DBB}" srcOrd="0" destOrd="0" presId="urn:microsoft.com/office/officeart/2011/layout/TabList"/>
    <dgm:cxn modelId="{1777463A-DE34-4742-BBEB-F5A3D0666AE9}" srcId="{E0EAF1AA-1C8E-4EDD-B8F4-42ABE2F52785}" destId="{FDC09A97-120B-4459-8FC8-6B982EDD88F8}" srcOrd="0" destOrd="0" parTransId="{82436B6E-152D-4CFF-BB33-F031E990299C}" sibTransId="{0E14F6B7-9162-46B0-86D1-A39FE771D67D}"/>
    <dgm:cxn modelId="{03017064-4620-4AB8-9C53-4EC62BFF78BE}" type="presOf" srcId="{A001EAA2-581D-4BB7-B1D8-B8451D87302F}" destId="{0F661122-FF5C-41FD-8986-F2E25502D929}" srcOrd="0" destOrd="0" presId="urn:microsoft.com/office/officeart/2011/layout/TabList"/>
    <dgm:cxn modelId="{CFE01967-C7D7-45BB-8DEA-F5938EA58AE6}" type="presOf" srcId="{749F371C-14CD-4319-BF0C-2E5AB2D68642}" destId="{0D0F3F31-C825-4795-BCBE-D677066585E8}" srcOrd="0" destOrd="0" presId="urn:microsoft.com/office/officeart/2011/layout/TabList"/>
    <dgm:cxn modelId="{6DB84A6D-5C3D-4AFF-AB63-44E906B5AC06}" srcId="{F5F99392-49C5-4C13-A53F-857B81212D90}" destId="{07E59273-8767-4947-B2FE-562B43597FBB}" srcOrd="4" destOrd="0" parTransId="{08800422-13E5-42CB-BF6C-8F089BB34CAA}" sibTransId="{7F59E3B1-5736-4236-9F58-463BD4C0FCF2}"/>
    <dgm:cxn modelId="{68B1C04D-45A0-42F3-B4F6-9B16AB861D52}" type="presOf" srcId="{FDC09A97-120B-4459-8FC8-6B982EDD88F8}" destId="{CDBE7ECF-F590-467D-B269-19ED3E4AF0C5}" srcOrd="0" destOrd="0" presId="urn:microsoft.com/office/officeart/2011/layout/TabList"/>
    <dgm:cxn modelId="{38936B53-FF2C-459A-9087-739EEA300667}" srcId="{F5F99392-49C5-4C13-A53F-857B81212D90}" destId="{E0EAF1AA-1C8E-4EDD-B8F4-42ABE2F52785}" srcOrd="3" destOrd="0" parTransId="{0AC79570-24C8-453E-8889-2847ABC6DD30}" sibTransId="{A802B87A-B8E8-4B8B-BE1C-52303BFF5536}"/>
    <dgm:cxn modelId="{91BAF776-E87B-426C-B454-B63FB19B465D}" srcId="{F5F99392-49C5-4C13-A53F-857B81212D90}" destId="{3C4BC7F4-1500-45C3-8D82-D9A5951FB92F}" srcOrd="1" destOrd="0" parTransId="{1C83A2D3-A084-43FC-9885-6686A46A9EBB}" sibTransId="{BF31B968-ACDF-4EE9-91BC-25B887E26070}"/>
    <dgm:cxn modelId="{51A1B758-5150-4511-9291-DD149448DB1D}" type="presOf" srcId="{3A67FC93-4897-4EBD-9A38-1D62EB9ACAAF}" destId="{7B0FE066-775A-4625-8F94-A5E6F87DFCFF}" srcOrd="0" destOrd="0" presId="urn:microsoft.com/office/officeart/2011/layout/TabList"/>
    <dgm:cxn modelId="{D041659C-4B5D-4141-925A-4733430E217C}" type="presOf" srcId="{07E59273-8767-4947-B2FE-562B43597FBB}" destId="{1E9B5D5E-FC63-4918-B9D4-5C0D0210F2A5}" srcOrd="0" destOrd="0" presId="urn:microsoft.com/office/officeart/2011/layout/TabList"/>
    <dgm:cxn modelId="{59FF03B1-4791-4D61-B9E5-373ACD9A0F5A}" srcId="{3C4BC7F4-1500-45C3-8D82-D9A5951FB92F}" destId="{F62F349B-8D16-4257-90D1-2557AD4A6C40}" srcOrd="0" destOrd="0" parTransId="{CE055BC4-D7A6-49B7-AC27-478CD9AAAD79}" sibTransId="{3D4CA848-5A14-436B-8457-6CE4A7291560}"/>
    <dgm:cxn modelId="{2331FEB9-A73F-4A94-8E78-0CF19FB176CF}" srcId="{F5F99392-49C5-4C13-A53F-857B81212D90}" destId="{A001EAA2-581D-4BB7-B1D8-B8451D87302F}" srcOrd="2" destOrd="0" parTransId="{09596C66-3125-404A-B04E-A198C808BD10}" sibTransId="{A836EF9E-CB3B-407F-9D52-88097CC30FC9}"/>
    <dgm:cxn modelId="{0ABA16E7-B96D-474C-BA06-EE6CFF4D57AC}" type="presOf" srcId="{3C4BC7F4-1500-45C3-8D82-D9A5951FB92F}" destId="{20E48F43-B081-4576-B77D-C98BEFE010AA}" srcOrd="0" destOrd="0" presId="urn:microsoft.com/office/officeart/2011/layout/TabList"/>
    <dgm:cxn modelId="{6BE3FBEE-07FE-46CA-810E-87226EB35CBB}" srcId="{F5F99392-49C5-4C13-A53F-857B81212D90}" destId="{3B8FB89E-8FA9-49D8-8488-5AA5BD716C73}" srcOrd="0" destOrd="0" parTransId="{864D9F88-7CEF-43E3-BCF6-559D1EEFFE6F}" sibTransId="{A43DB183-F9FE-4E77-8461-B773A97E3C3E}"/>
    <dgm:cxn modelId="{4ECD78FF-9467-4572-A3EC-DC155AFBFCB3}" srcId="{A001EAA2-581D-4BB7-B1D8-B8451D87302F}" destId="{749F371C-14CD-4319-BF0C-2E5AB2D68642}" srcOrd="0" destOrd="0" parTransId="{853B845D-B3A6-4234-829D-5008A4034528}" sibTransId="{47BEEE67-4BF7-425D-8A88-80C8F5DEEDAA}"/>
    <dgm:cxn modelId="{B7B9E4ED-EF4F-4D7F-B6D0-3C915147F1E4}" type="presParOf" srcId="{27A71F52-3192-4E89-9614-1AC820CC2DBB}" destId="{F3E34061-C78D-4C65-B479-C376D6B74B0F}" srcOrd="0" destOrd="0" presId="urn:microsoft.com/office/officeart/2011/layout/TabList"/>
    <dgm:cxn modelId="{5DB4E022-BAB9-4055-8878-BEB856855E8D}" type="presParOf" srcId="{F3E34061-C78D-4C65-B479-C376D6B74B0F}" destId="{0BECDC9C-B80C-4971-8452-24C843D1290B}" srcOrd="0" destOrd="0" presId="urn:microsoft.com/office/officeart/2011/layout/TabList"/>
    <dgm:cxn modelId="{31A711C8-B36A-4C2C-9A4E-9171CEF30911}" type="presParOf" srcId="{F3E34061-C78D-4C65-B479-C376D6B74B0F}" destId="{47C47C67-97A9-4E02-8D22-9115C00A1B72}" srcOrd="1" destOrd="0" presId="urn:microsoft.com/office/officeart/2011/layout/TabList"/>
    <dgm:cxn modelId="{24C232A0-AE76-4428-9C05-5B454F494B58}" type="presParOf" srcId="{F3E34061-C78D-4C65-B479-C376D6B74B0F}" destId="{C6D5467F-4837-447C-8787-B91C9AEEC14E}" srcOrd="2" destOrd="0" presId="urn:microsoft.com/office/officeart/2011/layout/TabList"/>
    <dgm:cxn modelId="{2818903E-D28F-4645-8CA4-74D4E9B76013}" type="presParOf" srcId="{27A71F52-3192-4E89-9614-1AC820CC2DBB}" destId="{7D2C6D4C-837E-4F4D-A472-4642BE18E557}" srcOrd="1" destOrd="0" presId="urn:microsoft.com/office/officeart/2011/layout/TabList"/>
    <dgm:cxn modelId="{6F33ADC4-1905-4277-BC9F-A5567CE1C3D1}" type="presParOf" srcId="{27A71F52-3192-4E89-9614-1AC820CC2DBB}" destId="{774759C4-99D4-4EF3-B5FC-2DF88C91E2CF}" srcOrd="2" destOrd="0" presId="urn:microsoft.com/office/officeart/2011/layout/TabList"/>
    <dgm:cxn modelId="{E52FC720-5719-4B1F-A275-74026C0A6E3A}" type="presParOf" srcId="{774759C4-99D4-4EF3-B5FC-2DF88C91E2CF}" destId="{FC5AACF1-F8B3-48A5-9F17-DFD4F5124191}" srcOrd="0" destOrd="0" presId="urn:microsoft.com/office/officeart/2011/layout/TabList"/>
    <dgm:cxn modelId="{0DB53B82-FE58-4C8C-BEA3-F52515AD0AA1}" type="presParOf" srcId="{774759C4-99D4-4EF3-B5FC-2DF88C91E2CF}" destId="{20E48F43-B081-4576-B77D-C98BEFE010AA}" srcOrd="1" destOrd="0" presId="urn:microsoft.com/office/officeart/2011/layout/TabList"/>
    <dgm:cxn modelId="{E871FD38-1EA1-47E5-B319-0694C9276741}" type="presParOf" srcId="{774759C4-99D4-4EF3-B5FC-2DF88C91E2CF}" destId="{4C87646E-5C92-40EF-9209-D53F794D31BA}" srcOrd="2" destOrd="0" presId="urn:microsoft.com/office/officeart/2011/layout/TabList"/>
    <dgm:cxn modelId="{76F113D2-1EC6-45F9-A138-7201C452DA63}" type="presParOf" srcId="{27A71F52-3192-4E89-9614-1AC820CC2DBB}" destId="{8C0D3643-43D3-4BA5-9ABB-48EFD2CF5D5B}" srcOrd="3" destOrd="0" presId="urn:microsoft.com/office/officeart/2011/layout/TabList"/>
    <dgm:cxn modelId="{5311D672-EA36-4B44-A14F-796EA0723A0B}" type="presParOf" srcId="{27A71F52-3192-4E89-9614-1AC820CC2DBB}" destId="{71F151DD-3898-4651-8AE7-F9BB12A09E63}" srcOrd="4" destOrd="0" presId="urn:microsoft.com/office/officeart/2011/layout/TabList"/>
    <dgm:cxn modelId="{3968FA56-E012-487E-B848-D13EEEE4A421}" type="presParOf" srcId="{71F151DD-3898-4651-8AE7-F9BB12A09E63}" destId="{0D0F3F31-C825-4795-BCBE-D677066585E8}" srcOrd="0" destOrd="0" presId="urn:microsoft.com/office/officeart/2011/layout/TabList"/>
    <dgm:cxn modelId="{EF9EA72B-3C81-48BD-8F82-37F2119419AB}" type="presParOf" srcId="{71F151DD-3898-4651-8AE7-F9BB12A09E63}" destId="{0F661122-FF5C-41FD-8986-F2E25502D929}" srcOrd="1" destOrd="0" presId="urn:microsoft.com/office/officeart/2011/layout/TabList"/>
    <dgm:cxn modelId="{D1819ECF-7418-440D-BD30-4DF514C239E5}" type="presParOf" srcId="{71F151DD-3898-4651-8AE7-F9BB12A09E63}" destId="{EB609FDB-D64A-47ED-B9E8-FEAC23B2C3A6}" srcOrd="2" destOrd="0" presId="urn:microsoft.com/office/officeart/2011/layout/TabList"/>
    <dgm:cxn modelId="{0514B7C1-81C9-48C7-A9D7-55AA45A11C45}" type="presParOf" srcId="{27A71F52-3192-4E89-9614-1AC820CC2DBB}" destId="{27591710-3DF1-43A0-AA86-7CE12598EEE4}" srcOrd="5" destOrd="0" presId="urn:microsoft.com/office/officeart/2011/layout/TabList"/>
    <dgm:cxn modelId="{F2ED3C2C-8A0D-4D75-A228-0F3A8B2BBCAE}" type="presParOf" srcId="{27A71F52-3192-4E89-9614-1AC820CC2DBB}" destId="{DABD9F9C-C61E-4696-8079-1E3CD3F10554}" srcOrd="6" destOrd="0" presId="urn:microsoft.com/office/officeart/2011/layout/TabList"/>
    <dgm:cxn modelId="{28CB8FF2-5CFD-4ED3-A8FF-F84ECBF80ECF}" type="presParOf" srcId="{DABD9F9C-C61E-4696-8079-1E3CD3F10554}" destId="{CDBE7ECF-F590-467D-B269-19ED3E4AF0C5}" srcOrd="0" destOrd="0" presId="urn:microsoft.com/office/officeart/2011/layout/TabList"/>
    <dgm:cxn modelId="{43CD3382-38AF-4DD3-B2C3-3707AB262103}" type="presParOf" srcId="{DABD9F9C-C61E-4696-8079-1E3CD3F10554}" destId="{22BA5738-8198-414D-A6D5-D20E3D9E5F31}" srcOrd="1" destOrd="0" presId="urn:microsoft.com/office/officeart/2011/layout/TabList"/>
    <dgm:cxn modelId="{0CF9246B-A7E8-4129-97B7-5BFCEC1532A1}" type="presParOf" srcId="{DABD9F9C-C61E-4696-8079-1E3CD3F10554}" destId="{A3F14F9C-E5F9-4FB7-A080-9CF96D84CD66}" srcOrd="2" destOrd="0" presId="urn:microsoft.com/office/officeart/2011/layout/TabList"/>
    <dgm:cxn modelId="{A57CF96E-1E9F-471E-BA47-36082C924BC1}" type="presParOf" srcId="{27A71F52-3192-4E89-9614-1AC820CC2DBB}" destId="{ED27C59F-879E-46B1-85DB-D99FA5D5CCC1}" srcOrd="7" destOrd="0" presId="urn:microsoft.com/office/officeart/2011/layout/TabList"/>
    <dgm:cxn modelId="{EFB3811A-C5C7-4214-81D9-C0BC94A10CD9}" type="presParOf" srcId="{27A71F52-3192-4E89-9614-1AC820CC2DBB}" destId="{F9CF6742-93AA-48FB-BFAB-82512B5F3282}" srcOrd="8" destOrd="0" presId="urn:microsoft.com/office/officeart/2011/layout/TabList"/>
    <dgm:cxn modelId="{C0F41DCE-A763-4FE3-8513-09C242FF0C01}" type="presParOf" srcId="{F9CF6742-93AA-48FB-BFAB-82512B5F3282}" destId="{7B0FE066-775A-4625-8F94-A5E6F87DFCFF}" srcOrd="0" destOrd="0" presId="urn:microsoft.com/office/officeart/2011/layout/TabList"/>
    <dgm:cxn modelId="{33359A80-3B6D-49FF-B54B-C9FC196BCAD5}" type="presParOf" srcId="{F9CF6742-93AA-48FB-BFAB-82512B5F3282}" destId="{1E9B5D5E-FC63-4918-B9D4-5C0D0210F2A5}" srcOrd="1" destOrd="0" presId="urn:microsoft.com/office/officeart/2011/layout/TabList"/>
    <dgm:cxn modelId="{898B2D66-C819-46EE-845F-D18013C0B4BB}" type="presParOf" srcId="{F9CF6742-93AA-48FB-BFAB-82512B5F3282}" destId="{6D19CD1B-5941-468D-A133-B60E96D5B54C}" srcOrd="2" destOrd="0" presId="urn:microsoft.com/office/officeart/2011/layout/Tab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ln w="38100">
          <a:solidFill>
            <a:schemeClr val="accent1"/>
          </a:solidFill>
        </a:ln>
      </dgm:spPr>
      <dgm:t>
        <a:bodyPr anchor="t"/>
        <a:lstStyle/>
        <a:p>
          <a:pPr algn="l" rtl="0"/>
          <a:r>
            <a:rPr lang="en-GB" sz="1400" b="1" dirty="0">
              <a:latin typeface="Ink Free"/>
            </a:rPr>
            <a:t>Independent learning.</a:t>
          </a:r>
          <a:endParaRPr lang="en-GB" b="0" dirty="0">
            <a:latin typeface="Ink Free"/>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rtl="0"/>
          <a:endParaRPr lang="en-GB" b="0">
            <a:latin typeface="Calibri Light" panose="020F0302020204030204"/>
            <a:ea typeface="Calibri Light" panose="020F0302020204030204"/>
            <a:cs typeface="Calibri Light" panose="020F0302020204030204"/>
          </a:endParaRPr>
        </a:p>
        <a:p>
          <a:pPr algn="l"/>
          <a:endParaRPr lang="en-GB" sz="12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D6B5A32E-9A63-438E-A755-58D65FA152C4}">
      <dgm:prSet phldrT="[Text]" custT="1">
        <dgm:style>
          <a:lnRef idx="2">
            <a:schemeClr val="accent6"/>
          </a:lnRef>
          <a:fillRef idx="1">
            <a:schemeClr val="lt1"/>
          </a:fillRef>
          <a:effectRef idx="0">
            <a:schemeClr val="accent6"/>
          </a:effectRef>
          <a:fontRef idx="minor">
            <a:schemeClr val="dk1"/>
          </a:fontRef>
        </dgm:style>
      </dgm:prSet>
      <dgm:spPr>
        <a:ln w="38100">
          <a:solidFill>
            <a:schemeClr val="accent1"/>
          </a:solidFill>
        </a:ln>
      </dgm:spPr>
      <dgm:t>
        <a:bodyPr anchor="t"/>
        <a:lstStyle/>
        <a:p>
          <a:pPr algn="l"/>
          <a:r>
            <a:rPr lang="en-GB" sz="1400" b="1" dirty="0">
              <a:latin typeface="Ink Free"/>
            </a:rPr>
            <a:t>Skills.</a:t>
          </a:r>
        </a:p>
      </dgm:t>
    </dgm:pt>
    <dgm:pt modelId="{2345C089-A9B5-4B8B-87DC-D4717E203945}" type="sibTrans" cxnId="{694929F3-0809-4697-A635-E4857B213C79}">
      <dgm:prSet/>
      <dgm:spPr/>
      <dgm:t>
        <a:bodyPr/>
        <a:lstStyle/>
        <a:p>
          <a:endParaRPr lang="en-GB"/>
        </a:p>
      </dgm:t>
    </dgm:pt>
    <dgm:pt modelId="{2040F1D3-E061-4739-A170-6B11339D3BAD}" type="parTrans" cxnId="{694929F3-0809-4697-A635-E4857B213C79}">
      <dgm:prSet/>
      <dgm:spPr/>
      <dgm:t>
        <a:bodyPr/>
        <a:lstStyle/>
        <a:p>
          <a:endParaRPr lang="en-GB"/>
        </a:p>
      </dgm:t>
    </dgm:pt>
    <dgm:pt modelId="{6C7F385F-3D09-443F-A0AB-E65919A098A8}">
      <dgm:prSet phldrT="[Text]" custT="1">
        <dgm:style>
          <a:lnRef idx="2">
            <a:schemeClr val="accent2"/>
          </a:lnRef>
          <a:fillRef idx="1">
            <a:schemeClr val="lt1"/>
          </a:fillRef>
          <a:effectRef idx="0">
            <a:schemeClr val="accent2"/>
          </a:effectRef>
          <a:fontRef idx="minor">
            <a:schemeClr val="dk1"/>
          </a:fontRef>
        </dgm:style>
      </dgm:prSet>
      <dgm:spPr>
        <a:ln w="38100">
          <a:solidFill>
            <a:schemeClr val="accent1"/>
          </a:solidFill>
        </a:ln>
      </dgm:spPr>
      <dgm:t>
        <a:bodyPr anchor="t"/>
        <a:lstStyle/>
        <a:p>
          <a:pPr algn="l" rtl="0"/>
          <a:r>
            <a:rPr lang="en-GB" sz="1400" b="1" dirty="0">
              <a:latin typeface="Ink Free"/>
            </a:rPr>
            <a:t>Knowledge and Understanding. </a:t>
          </a:r>
          <a:br>
            <a:rPr lang="en-GB" sz="1400" b="1" dirty="0">
              <a:latin typeface="Ink Free"/>
            </a:rPr>
          </a:br>
          <a:endParaRPr lang="en-GB" sz="1400" b="1" dirty="0">
            <a:latin typeface="Ink Free"/>
          </a:endParaRPr>
        </a:p>
      </dgm:t>
    </dgm:pt>
    <dgm:pt modelId="{2400A6B0-CF3C-4E0B-926E-4A04D0416FAE}" type="parTrans" cxnId="{573B97EC-8EB5-4F9E-9949-66B9E95ABA8F}">
      <dgm:prSet/>
      <dgm:spPr/>
      <dgm:t>
        <a:bodyPr/>
        <a:lstStyle/>
        <a:p>
          <a:endParaRPr lang="en-GB"/>
        </a:p>
      </dgm:t>
    </dgm:pt>
    <dgm:pt modelId="{B7AF1C54-E979-495D-A4F2-E6ED788EC381}" type="sibTrans" cxnId="{573B97EC-8EB5-4F9E-9949-66B9E95ABA8F}">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3C17E512-A5D7-463D-B618-8D161FA01809}" type="pres">
      <dgm:prSet presAssocID="{6C7F385F-3D09-443F-A0AB-E65919A098A8}" presName="text" presStyleLbl="node1" presStyleIdx="0" presStyleCnt="3" custScaleX="714587" custScaleY="51609">
        <dgm:presLayoutVars>
          <dgm:bulletEnabled val="1"/>
        </dgm:presLayoutVars>
      </dgm:prSet>
      <dgm:spPr/>
    </dgm:pt>
    <dgm:pt modelId="{8E05D897-61AC-4344-A2C3-C47677776E03}" type="pres">
      <dgm:prSet presAssocID="{B7AF1C54-E979-495D-A4F2-E6ED788EC381}" presName="space" presStyleCnt="0"/>
      <dgm:spPr/>
    </dgm:pt>
    <dgm:pt modelId="{4A391992-1D39-41EE-898A-D092113ED043}" type="pres">
      <dgm:prSet presAssocID="{18FC90F7-43BA-48CD-A033-6CF1445E1B15}" presName="text" presStyleLbl="node1" presStyleIdx="1" presStyleCnt="3" custScaleX="714587" custScaleY="48904" custLinFactNeighborX="0" custLinFactNeighborY="8862">
        <dgm:presLayoutVars>
          <dgm:bulletEnabled val="1"/>
        </dgm:presLayoutVars>
      </dgm:prSet>
      <dgm:spPr/>
    </dgm:pt>
    <dgm:pt modelId="{5C7D82B8-6EF8-4AE5-926E-55861C5971B5}" type="pres">
      <dgm:prSet presAssocID="{4AD9D54F-7E0D-456C-8FBC-CCE2DA9803B3}" presName="space" presStyleCnt="0"/>
      <dgm:spPr/>
    </dgm:pt>
    <dgm:pt modelId="{A007BD2E-B432-4D1C-9122-ABE7EC8D3E32}" type="pres">
      <dgm:prSet presAssocID="{D6B5A32E-9A63-438E-A755-58D65FA152C4}" presName="text" presStyleLbl="node1" presStyleIdx="2" presStyleCnt="3" custScaleX="714587" custScaleY="44371" custLinFactNeighborX="0" custLinFactNeighborY="-8142">
        <dgm:presLayoutVars>
          <dgm:bulletEnabled val="1"/>
        </dgm:presLayoutVars>
      </dgm:prSet>
      <dgm:spPr/>
    </dgm:pt>
  </dgm:ptLst>
  <dgm:cxnLst>
    <dgm:cxn modelId="{4AD1C133-A271-4CAB-92F3-A84AACB956F5}" type="presOf" srcId="{6C7F385F-3D09-443F-A0AB-E65919A098A8}" destId="{3C17E512-A5D7-463D-B618-8D161FA01809}" srcOrd="0" destOrd="0" presId="urn:diagrams.loki3.com/VaryingWidthList"/>
    <dgm:cxn modelId="{927F1F38-5B4E-43D7-9C07-95C7CBF34D05}"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1CE6AE93-3588-4E9C-ADFC-8755BEA24282}" type="presOf" srcId="{D6B5A32E-9A63-438E-A755-58D65FA152C4}" destId="{A007BD2E-B432-4D1C-9122-ABE7EC8D3E32}"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573B97EC-8EB5-4F9E-9949-66B9E95ABA8F}" srcId="{814303D1-91B5-4DD8-90E6-00AE72C4A5C5}" destId="{6C7F385F-3D09-443F-A0AB-E65919A098A8}" srcOrd="0" destOrd="0" parTransId="{2400A6B0-CF3C-4E0B-926E-4A04D0416FAE}" sibTransId="{B7AF1C54-E979-495D-A4F2-E6ED788EC381}"/>
    <dgm:cxn modelId="{694929F3-0809-4697-A635-E4857B213C79}" srcId="{814303D1-91B5-4DD8-90E6-00AE72C4A5C5}" destId="{D6B5A32E-9A63-438E-A755-58D65FA152C4}" srcOrd="2" destOrd="0" parTransId="{2040F1D3-E061-4739-A170-6B11339D3BAD}" sibTransId="{2345C089-A9B5-4B8B-87DC-D4717E203945}"/>
    <dgm:cxn modelId="{39E1D7B8-8573-4FC5-9606-5D86B036BF05}" type="presParOf" srcId="{C8BEAD66-2628-4B43-9A6B-FF08F3444FAF}" destId="{3C17E512-A5D7-463D-B618-8D161FA01809}" srcOrd="0" destOrd="0" presId="urn:diagrams.loki3.com/VaryingWidthList"/>
    <dgm:cxn modelId="{98B70830-D89E-4EDE-9280-56E5E49B1B30}" type="presParOf" srcId="{C8BEAD66-2628-4B43-9A6B-FF08F3444FAF}" destId="{8E05D897-61AC-4344-A2C3-C47677776E03}" srcOrd="1" destOrd="0" presId="urn:diagrams.loki3.com/VaryingWidthList"/>
    <dgm:cxn modelId="{BC791F53-26CB-4F60-969F-9E341ACE75A0}" type="presParOf" srcId="{C8BEAD66-2628-4B43-9A6B-FF08F3444FAF}" destId="{4A391992-1D39-41EE-898A-D092113ED043}" srcOrd="2" destOrd="0" presId="urn:diagrams.loki3.com/VaryingWidthList"/>
    <dgm:cxn modelId="{87082B20-C10A-4307-A545-225E9502BB65}" type="presParOf" srcId="{C8BEAD66-2628-4B43-9A6B-FF08F3444FAF}" destId="{5C7D82B8-6EF8-4AE5-926E-55861C5971B5}" srcOrd="3" destOrd="0" presId="urn:diagrams.loki3.com/VaryingWidthList"/>
    <dgm:cxn modelId="{348FA6DB-288B-4EFC-AE8C-C8303B041D4A}" type="presParOf" srcId="{C8BEAD66-2628-4B43-9A6B-FF08F3444FAF}" destId="{A007BD2E-B432-4D1C-9122-ABE7EC8D3E32}" srcOrd="4"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14303D1-91B5-4DD8-90E6-00AE72C4A5C5}" type="doc">
      <dgm:prSet loTypeId="urn:diagrams.loki3.com/VaryingWidthList" loCatId="list" qsTypeId="urn:microsoft.com/office/officeart/2005/8/quickstyle/simple1" qsCatId="simple" csTypeId="urn:microsoft.com/office/officeart/2005/8/colors/colorful1" csCatId="colorful" phldr="1"/>
      <dgm:spPr/>
    </dgm:pt>
    <dgm:pt modelId="{D7A1E643-4DD6-4BDF-B825-E49E03B474AF}">
      <dgm:prSet phldrT="[Text]" phldr="0" custT="1">
        <dgm:style>
          <a:lnRef idx="2">
            <a:schemeClr val="accent2"/>
          </a:lnRef>
          <a:fillRef idx="1">
            <a:schemeClr val="lt1"/>
          </a:fillRef>
          <a:effectRef idx="0">
            <a:schemeClr val="accent2"/>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200"/>
        </a:p>
      </dgm:t>
    </dgm:pt>
    <dgm:pt modelId="{F3E8D204-EC37-4028-B4FE-3E6FDD6356E5}" type="parTrans" cxnId="{15D1B70F-0AA1-4DB2-98B3-A4E290AEE3CB}">
      <dgm:prSet/>
      <dgm:spPr/>
      <dgm:t>
        <a:bodyPr/>
        <a:lstStyle/>
        <a:p>
          <a:endParaRPr lang="en-GB"/>
        </a:p>
      </dgm:t>
    </dgm:pt>
    <dgm:pt modelId="{4683ED46-7CE4-445E-9497-CC79C387165B}" type="sibTrans" cxnId="{15D1B70F-0AA1-4DB2-98B3-A4E290AEE3CB}">
      <dgm:prSet/>
      <dgm:spPr/>
      <dgm:t>
        <a:bodyPr/>
        <a:lstStyle/>
        <a:p>
          <a:endParaRPr lang="en-GB"/>
        </a:p>
      </dgm:t>
    </dgm:pt>
    <dgm:pt modelId="{18FC90F7-43BA-48CD-A033-6CF1445E1B15}">
      <dgm:prSet phldrT="[Text]" custT="1">
        <dgm:style>
          <a:lnRef idx="2">
            <a:schemeClr val="accent4"/>
          </a:lnRef>
          <a:fillRef idx="1">
            <a:schemeClr val="lt1"/>
          </a:fillRef>
          <a:effectRef idx="0">
            <a:schemeClr val="accent4"/>
          </a:effectRef>
          <a:fontRef idx="minor">
            <a:schemeClr val="dk1"/>
          </a:fontRef>
        </dgm:style>
      </dgm:prSet>
      <dgm:spPr>
        <a:solidFill>
          <a:schemeClr val="accent1">
            <a:lumMod val="20000"/>
            <a:lumOff val="80000"/>
          </a:schemeClr>
        </a:solidFill>
        <a:ln w="38100">
          <a:solidFill>
            <a:srgbClr val="7030A0"/>
          </a:solidFill>
        </a:ln>
      </dgm:spPr>
      <dgm:t>
        <a:bodyPr/>
        <a:lstStyle/>
        <a:p>
          <a:pPr algn="l"/>
          <a:endParaRPr lang="en-GB" sz="1400"/>
        </a:p>
      </dgm:t>
    </dgm:pt>
    <dgm:pt modelId="{E1F2FEB4-4EDA-44F5-905D-1E1922A7FBF2}" type="parTrans" cxnId="{0521D4E8-78F1-4102-9910-BD2F3F45A0BC}">
      <dgm:prSet/>
      <dgm:spPr/>
      <dgm:t>
        <a:bodyPr/>
        <a:lstStyle/>
        <a:p>
          <a:endParaRPr lang="en-GB"/>
        </a:p>
      </dgm:t>
    </dgm:pt>
    <dgm:pt modelId="{4AD9D54F-7E0D-456C-8FBC-CCE2DA9803B3}" type="sibTrans" cxnId="{0521D4E8-78F1-4102-9910-BD2F3F45A0BC}">
      <dgm:prSet/>
      <dgm:spPr/>
      <dgm:t>
        <a:bodyPr/>
        <a:lstStyle/>
        <a:p>
          <a:endParaRPr lang="en-GB"/>
        </a:p>
      </dgm:t>
    </dgm:pt>
    <dgm:pt modelId="{C8BEAD66-2628-4B43-9A6B-FF08F3444FAF}" type="pres">
      <dgm:prSet presAssocID="{814303D1-91B5-4DD8-90E6-00AE72C4A5C5}" presName="Name0" presStyleCnt="0">
        <dgm:presLayoutVars>
          <dgm:resizeHandles/>
        </dgm:presLayoutVars>
      </dgm:prSet>
      <dgm:spPr/>
    </dgm:pt>
    <dgm:pt modelId="{F8EFB8DC-5454-4771-B990-010C33358183}" type="pres">
      <dgm:prSet presAssocID="{D7A1E643-4DD6-4BDF-B825-E49E03B474AF}" presName="text" presStyleLbl="node1" presStyleIdx="0" presStyleCnt="2" custScaleX="714587" custLinFactNeighborX="-10802" custLinFactNeighborY="-84419">
        <dgm:presLayoutVars>
          <dgm:bulletEnabled val="1"/>
        </dgm:presLayoutVars>
      </dgm:prSet>
      <dgm:spPr/>
    </dgm:pt>
    <dgm:pt modelId="{8AF05ADB-1DD2-4D10-88E9-5FA64E64A7D6}" type="pres">
      <dgm:prSet presAssocID="{4683ED46-7CE4-445E-9497-CC79C387165B}" presName="space" presStyleCnt="0"/>
      <dgm:spPr/>
    </dgm:pt>
    <dgm:pt modelId="{4A391992-1D39-41EE-898A-D092113ED043}" type="pres">
      <dgm:prSet presAssocID="{18FC90F7-43BA-48CD-A033-6CF1445E1B15}" presName="text" presStyleLbl="node1" presStyleIdx="1" presStyleCnt="2" custScaleX="714587">
        <dgm:presLayoutVars>
          <dgm:bulletEnabled val="1"/>
        </dgm:presLayoutVars>
      </dgm:prSet>
      <dgm:spPr/>
    </dgm:pt>
  </dgm:ptLst>
  <dgm:cxnLst>
    <dgm:cxn modelId="{15D1B70F-0AA1-4DB2-98B3-A4E290AEE3CB}" srcId="{814303D1-91B5-4DD8-90E6-00AE72C4A5C5}" destId="{D7A1E643-4DD6-4BDF-B825-E49E03B474AF}" srcOrd="0" destOrd="0" parTransId="{F3E8D204-EC37-4028-B4FE-3E6FDD6356E5}" sibTransId="{4683ED46-7CE4-445E-9497-CC79C387165B}"/>
    <dgm:cxn modelId="{CEF6521E-1EAB-4E74-8969-FC965C84C1F9}" type="presOf" srcId="{18FC90F7-43BA-48CD-A033-6CF1445E1B15}" destId="{4A391992-1D39-41EE-898A-D092113ED043}" srcOrd="0" destOrd="0" presId="urn:diagrams.loki3.com/VaryingWidthList"/>
    <dgm:cxn modelId="{E921FF81-DD7C-4408-AD6A-621D2AB3483E}" type="presOf" srcId="{814303D1-91B5-4DD8-90E6-00AE72C4A5C5}" destId="{C8BEAD66-2628-4B43-9A6B-FF08F3444FAF}" srcOrd="0" destOrd="0" presId="urn:diagrams.loki3.com/VaryingWidthList"/>
    <dgm:cxn modelId="{0521D4E8-78F1-4102-9910-BD2F3F45A0BC}" srcId="{814303D1-91B5-4DD8-90E6-00AE72C4A5C5}" destId="{18FC90F7-43BA-48CD-A033-6CF1445E1B15}" srcOrd="1" destOrd="0" parTransId="{E1F2FEB4-4EDA-44F5-905D-1E1922A7FBF2}" sibTransId="{4AD9D54F-7E0D-456C-8FBC-CCE2DA9803B3}"/>
    <dgm:cxn modelId="{A033D0F1-966F-44A2-8A5E-8BD0A3CEFCAA}" type="presOf" srcId="{D7A1E643-4DD6-4BDF-B825-E49E03B474AF}" destId="{F8EFB8DC-5454-4771-B990-010C33358183}" srcOrd="0" destOrd="0" presId="urn:diagrams.loki3.com/VaryingWidthList"/>
    <dgm:cxn modelId="{1AC6E42D-5916-4D3E-9CAF-7A3F9B6FF5FE}" type="presParOf" srcId="{C8BEAD66-2628-4B43-9A6B-FF08F3444FAF}" destId="{F8EFB8DC-5454-4771-B990-010C33358183}" srcOrd="0" destOrd="0" presId="urn:diagrams.loki3.com/VaryingWidthList"/>
    <dgm:cxn modelId="{1DAD54C8-F629-469D-A696-FEAF38F0428E}" type="presParOf" srcId="{C8BEAD66-2628-4B43-9A6B-FF08F3444FAF}" destId="{8AF05ADB-1DD2-4D10-88E9-5FA64E64A7D6}" srcOrd="1" destOrd="0" presId="urn:diagrams.loki3.com/VaryingWidthList"/>
    <dgm:cxn modelId="{09B4A7C5-1FB5-47B2-9D49-D2375906DD1E}" type="presParOf" srcId="{C8BEAD66-2628-4B43-9A6B-FF08F3444FAF}" destId="{4A391992-1D39-41EE-898A-D092113ED043}" srcOrd="2" destOrd="0" presId="urn:diagrams.loki3.com/VaryingWidthList"/>
  </dgm:cxnLst>
  <dgm:bg>
    <a:solidFill>
      <a:srgbClr val="CC66FF"/>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507"/>
          <a:ext cx="3445761" cy="1597191"/>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507"/>
        <a:ext cx="3445761" cy="1597191"/>
      </dsp:txXfrm>
    </dsp:sp>
    <dsp:sp modelId="{4A391992-1D39-41EE-898A-D092113ED043}">
      <dsp:nvSpPr>
        <dsp:cNvPr id="0" name=""/>
        <dsp:cNvSpPr/>
      </dsp:nvSpPr>
      <dsp:spPr>
        <a:xfrm>
          <a:off x="0" y="1766151"/>
          <a:ext cx="3445761" cy="1513477"/>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66151"/>
        <a:ext cx="3445761" cy="1513477"/>
      </dsp:txXfrm>
    </dsp:sp>
    <dsp:sp modelId="{A007BD2E-B432-4D1C-9122-ABE7EC8D3E32}">
      <dsp:nvSpPr>
        <dsp:cNvPr id="0" name=""/>
        <dsp:cNvSpPr/>
      </dsp:nvSpPr>
      <dsp:spPr>
        <a:xfrm>
          <a:off x="0" y="3408056"/>
          <a:ext cx="3445761" cy="1373190"/>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408056"/>
        <a:ext cx="3445761" cy="137319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Questioning.</a:t>
          </a:r>
        </a:p>
      </dsp:txBody>
      <dsp:txXfrm>
        <a:off x="0" y="3333890"/>
        <a:ext cx="3328473" cy="134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429230"/>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140838"/>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852446"/>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564053"/>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275661"/>
          <a:ext cx="2674930"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695482" y="1002"/>
          <a:ext cx="1979448" cy="274659"/>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002"/>
          <a:ext cx="695482" cy="274659"/>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3410" y="14412"/>
        <a:ext cx="668662" cy="261249"/>
      </dsp:txXfrm>
    </dsp:sp>
    <dsp:sp modelId="{FC5AACF1-F8B3-48A5-9F17-DFD4F5124191}">
      <dsp:nvSpPr>
        <dsp:cNvPr id="0" name=""/>
        <dsp:cNvSpPr/>
      </dsp:nvSpPr>
      <dsp:spPr>
        <a:xfrm>
          <a:off x="695482" y="289394"/>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289394"/>
        <a:ext cx="1979448" cy="274659"/>
      </dsp:txXfrm>
    </dsp:sp>
    <dsp:sp modelId="{20E48F43-B081-4576-B77D-C98BEFE010AA}">
      <dsp:nvSpPr>
        <dsp:cNvPr id="0" name=""/>
        <dsp:cNvSpPr/>
      </dsp:nvSpPr>
      <dsp:spPr>
        <a:xfrm>
          <a:off x="0" y="289394"/>
          <a:ext cx="695482" cy="274659"/>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3410" y="302804"/>
        <a:ext cx="668662" cy="261249"/>
      </dsp:txXfrm>
    </dsp:sp>
    <dsp:sp modelId="{0D0F3F31-C825-4795-BCBE-D677066585E8}">
      <dsp:nvSpPr>
        <dsp:cNvPr id="0" name=""/>
        <dsp:cNvSpPr/>
      </dsp:nvSpPr>
      <dsp:spPr>
        <a:xfrm>
          <a:off x="695482" y="577786"/>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695482" y="577786"/>
        <a:ext cx="1979448" cy="274659"/>
      </dsp:txXfrm>
    </dsp:sp>
    <dsp:sp modelId="{0F661122-FF5C-41FD-8986-F2E25502D929}">
      <dsp:nvSpPr>
        <dsp:cNvPr id="0" name=""/>
        <dsp:cNvSpPr/>
      </dsp:nvSpPr>
      <dsp:spPr>
        <a:xfrm>
          <a:off x="0" y="577786"/>
          <a:ext cx="695482" cy="274659"/>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3410" y="591196"/>
        <a:ext cx="668662" cy="261249"/>
      </dsp:txXfrm>
    </dsp:sp>
    <dsp:sp modelId="{CDBE7ECF-F590-467D-B269-19ED3E4AF0C5}">
      <dsp:nvSpPr>
        <dsp:cNvPr id="0" name=""/>
        <dsp:cNvSpPr/>
      </dsp:nvSpPr>
      <dsp:spPr>
        <a:xfrm>
          <a:off x="695482" y="866179"/>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866179"/>
        <a:ext cx="1979448" cy="274659"/>
      </dsp:txXfrm>
    </dsp:sp>
    <dsp:sp modelId="{22BA5738-8198-414D-A6D5-D20E3D9E5F31}">
      <dsp:nvSpPr>
        <dsp:cNvPr id="0" name=""/>
        <dsp:cNvSpPr/>
      </dsp:nvSpPr>
      <dsp:spPr>
        <a:xfrm>
          <a:off x="0" y="866179"/>
          <a:ext cx="695482" cy="274659"/>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3410" y="879589"/>
        <a:ext cx="668662" cy="261249"/>
      </dsp:txXfrm>
    </dsp:sp>
    <dsp:sp modelId="{7B0FE066-775A-4625-8F94-A5E6F87DFCFF}">
      <dsp:nvSpPr>
        <dsp:cNvPr id="0" name=""/>
        <dsp:cNvSpPr/>
      </dsp:nvSpPr>
      <dsp:spPr>
        <a:xfrm>
          <a:off x="695482" y="1154571"/>
          <a:ext cx="1979448" cy="2746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695482" y="1154571"/>
        <a:ext cx="1979448" cy="274659"/>
      </dsp:txXfrm>
    </dsp:sp>
    <dsp:sp modelId="{1E9B5D5E-FC63-4918-B9D4-5C0D0210F2A5}">
      <dsp:nvSpPr>
        <dsp:cNvPr id="0" name=""/>
        <dsp:cNvSpPr/>
      </dsp:nvSpPr>
      <dsp:spPr>
        <a:xfrm>
          <a:off x="0" y="1154571"/>
          <a:ext cx="695482" cy="274659"/>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3410" y="1167981"/>
        <a:ext cx="668662" cy="2612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333890"/>
        <a:ext cx="3328473" cy="13433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Problem solving.</a:t>
          </a:r>
        </a:p>
      </dsp:txBody>
      <dsp:txXfrm>
        <a:off x="0" y="3333890"/>
        <a:ext cx="3328473" cy="13433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19CD1B-5941-468D-A133-B60E96D5B54C}">
      <dsp:nvSpPr>
        <dsp:cNvPr id="0" name=""/>
        <dsp:cNvSpPr/>
      </dsp:nvSpPr>
      <dsp:spPr>
        <a:xfrm>
          <a:off x="0" y="1663720"/>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F14F9C-E5F9-4FB7-A080-9CF96D84CD66}">
      <dsp:nvSpPr>
        <dsp:cNvPr id="0" name=""/>
        <dsp:cNvSpPr/>
      </dsp:nvSpPr>
      <dsp:spPr>
        <a:xfrm>
          <a:off x="0" y="1328012"/>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609FDB-D64A-47ED-B9E8-FEAC23B2C3A6}">
      <dsp:nvSpPr>
        <dsp:cNvPr id="0" name=""/>
        <dsp:cNvSpPr/>
      </dsp:nvSpPr>
      <dsp:spPr>
        <a:xfrm>
          <a:off x="0" y="992304"/>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C87646E-5C92-40EF-9209-D53F794D31BA}">
      <dsp:nvSpPr>
        <dsp:cNvPr id="0" name=""/>
        <dsp:cNvSpPr/>
      </dsp:nvSpPr>
      <dsp:spPr>
        <a:xfrm>
          <a:off x="0" y="656596"/>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6D5467F-4837-447C-8787-B91C9AEEC14E}">
      <dsp:nvSpPr>
        <dsp:cNvPr id="0" name=""/>
        <dsp:cNvSpPr/>
      </dsp:nvSpPr>
      <dsp:spPr>
        <a:xfrm>
          <a:off x="0" y="320888"/>
          <a:ext cx="2962573" cy="0"/>
        </a:xfrm>
        <a:prstGeom prst="line">
          <a:avLst/>
        </a:pr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ECDC9C-B80C-4971-8452-24C843D1290B}">
      <dsp:nvSpPr>
        <dsp:cNvPr id="0" name=""/>
        <dsp:cNvSpPr/>
      </dsp:nvSpPr>
      <dsp:spPr>
        <a:xfrm>
          <a:off x="770268" y="1167"/>
          <a:ext cx="2192304" cy="319721"/>
        </a:xfrm>
        <a:prstGeom prst="rect">
          <a:avLst/>
        </a:prstGeom>
        <a:noFill/>
        <a:ln>
          <a:noFill/>
        </a:ln>
        <a:effectLst/>
      </dsp:spPr>
      <dsp:style>
        <a:lnRef idx="0">
          <a:scrgbClr r="0" g="0" b="0"/>
        </a:lnRef>
        <a:fillRef idx="0">
          <a:scrgbClr r="0" g="0" b="0"/>
        </a:fillRef>
        <a:effectRef idx="0">
          <a:scrgbClr r="0" g="0" b="0"/>
        </a:effectRef>
        <a:fontRef idx="minor"/>
      </dsp:style>
    </dsp:sp>
    <dsp:sp modelId="{47C47C67-97A9-4E02-8D22-9115C00A1B72}">
      <dsp:nvSpPr>
        <dsp:cNvPr id="0" name=""/>
        <dsp:cNvSpPr/>
      </dsp:nvSpPr>
      <dsp:spPr>
        <a:xfrm>
          <a:off x="0" y="1167"/>
          <a:ext cx="770268" cy="319721"/>
        </a:xfrm>
        <a:prstGeom prst="round2SameRect">
          <a:avLst>
            <a:gd name="adj1" fmla="val 16670"/>
            <a:gd name="adj2" fmla="val 0"/>
          </a:avLst>
        </a:prstGeom>
        <a:solidFill>
          <a:srgbClr val="0099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English</a:t>
          </a:r>
        </a:p>
      </dsp:txBody>
      <dsp:txXfrm>
        <a:off x="15610" y="16777"/>
        <a:ext cx="739048" cy="304111"/>
      </dsp:txXfrm>
    </dsp:sp>
    <dsp:sp modelId="{FC5AACF1-F8B3-48A5-9F17-DFD4F5124191}">
      <dsp:nvSpPr>
        <dsp:cNvPr id="0" name=""/>
        <dsp:cNvSpPr/>
      </dsp:nvSpPr>
      <dsp:spPr>
        <a:xfrm>
          <a:off x="770268" y="336875"/>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336875"/>
        <a:ext cx="2192304" cy="319721"/>
      </dsp:txXfrm>
    </dsp:sp>
    <dsp:sp modelId="{20E48F43-B081-4576-B77D-C98BEFE010AA}">
      <dsp:nvSpPr>
        <dsp:cNvPr id="0" name=""/>
        <dsp:cNvSpPr/>
      </dsp:nvSpPr>
      <dsp:spPr>
        <a:xfrm>
          <a:off x="0" y="336875"/>
          <a:ext cx="770268" cy="319721"/>
        </a:xfrm>
        <a:prstGeom prst="round2SameRect">
          <a:avLst>
            <a:gd name="adj1" fmla="val 16670"/>
            <a:gd name="adj2" fmla="val 0"/>
          </a:avLst>
        </a:prstGeom>
        <a:solidFill>
          <a:srgbClr val="7030A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Welsh</a:t>
          </a:r>
        </a:p>
      </dsp:txBody>
      <dsp:txXfrm>
        <a:off x="15610" y="352485"/>
        <a:ext cx="739048" cy="304111"/>
      </dsp:txXfrm>
    </dsp:sp>
    <dsp:sp modelId="{0D0F3F31-C825-4795-BCBE-D677066585E8}">
      <dsp:nvSpPr>
        <dsp:cNvPr id="0" name=""/>
        <dsp:cNvSpPr/>
      </dsp:nvSpPr>
      <dsp:spPr>
        <a:xfrm>
          <a:off x="770268" y="672583"/>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r>
            <a:rPr lang="en-GB" sz="1400" kern="1200"/>
            <a:t> </a:t>
          </a:r>
        </a:p>
      </dsp:txBody>
      <dsp:txXfrm>
        <a:off x="770268" y="672583"/>
        <a:ext cx="2192304" cy="319721"/>
      </dsp:txXfrm>
    </dsp:sp>
    <dsp:sp modelId="{0F661122-FF5C-41FD-8986-F2E25502D929}">
      <dsp:nvSpPr>
        <dsp:cNvPr id="0" name=""/>
        <dsp:cNvSpPr/>
      </dsp:nvSpPr>
      <dsp:spPr>
        <a:xfrm>
          <a:off x="0" y="672583"/>
          <a:ext cx="770268" cy="319721"/>
        </a:xfrm>
        <a:prstGeom prst="round2SameRect">
          <a:avLst>
            <a:gd name="adj1" fmla="val 16670"/>
            <a:gd name="adj2" fmla="val 0"/>
          </a:avLst>
        </a:prstGeom>
        <a:solidFill>
          <a:srgbClr val="FF3399"/>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Health and Wellbeing</a:t>
          </a:r>
        </a:p>
      </dsp:txBody>
      <dsp:txXfrm>
        <a:off x="15610" y="688193"/>
        <a:ext cx="739048" cy="304111"/>
      </dsp:txXfrm>
    </dsp:sp>
    <dsp:sp modelId="{CDBE7ECF-F590-467D-B269-19ED3E4AF0C5}">
      <dsp:nvSpPr>
        <dsp:cNvPr id="0" name=""/>
        <dsp:cNvSpPr/>
      </dsp:nvSpPr>
      <dsp:spPr>
        <a:xfrm>
          <a:off x="770268" y="1008291"/>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008291"/>
        <a:ext cx="2192304" cy="319721"/>
      </dsp:txXfrm>
    </dsp:sp>
    <dsp:sp modelId="{22BA5738-8198-414D-A6D5-D20E3D9E5F31}">
      <dsp:nvSpPr>
        <dsp:cNvPr id="0" name=""/>
        <dsp:cNvSpPr/>
      </dsp:nvSpPr>
      <dsp:spPr>
        <a:xfrm>
          <a:off x="0" y="1008291"/>
          <a:ext cx="770268" cy="319721"/>
        </a:xfrm>
        <a:prstGeom prst="round2SameRect">
          <a:avLst>
            <a:gd name="adj1" fmla="val 16670"/>
            <a:gd name="adj2" fmla="val 0"/>
          </a:avLst>
        </a:prstGeom>
        <a:solidFill>
          <a:schemeClr val="accent5">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t>Humanities</a:t>
          </a:r>
        </a:p>
      </dsp:txBody>
      <dsp:txXfrm>
        <a:off x="15610" y="1023901"/>
        <a:ext cx="739048" cy="304111"/>
      </dsp:txXfrm>
    </dsp:sp>
    <dsp:sp modelId="{7B0FE066-775A-4625-8F94-A5E6F87DFCFF}">
      <dsp:nvSpPr>
        <dsp:cNvPr id="0" name=""/>
        <dsp:cNvSpPr/>
      </dsp:nvSpPr>
      <dsp:spPr>
        <a:xfrm>
          <a:off x="770268" y="1343999"/>
          <a:ext cx="2192304" cy="319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marL="0" lvl="0" indent="0" algn="l" defTabSz="622300">
            <a:lnSpc>
              <a:spcPct val="90000"/>
            </a:lnSpc>
            <a:spcBef>
              <a:spcPct val="0"/>
            </a:spcBef>
            <a:spcAft>
              <a:spcPct val="35000"/>
            </a:spcAft>
            <a:buNone/>
          </a:pPr>
          <a:endParaRPr lang="en-GB" sz="1400" kern="1200"/>
        </a:p>
      </dsp:txBody>
      <dsp:txXfrm>
        <a:off x="770268" y="1343999"/>
        <a:ext cx="2192304" cy="319721"/>
      </dsp:txXfrm>
    </dsp:sp>
    <dsp:sp modelId="{1E9B5D5E-FC63-4918-B9D4-5C0D0210F2A5}">
      <dsp:nvSpPr>
        <dsp:cNvPr id="0" name=""/>
        <dsp:cNvSpPr/>
      </dsp:nvSpPr>
      <dsp:spPr>
        <a:xfrm>
          <a:off x="0" y="1343999"/>
          <a:ext cx="770268" cy="319721"/>
        </a:xfrm>
        <a:prstGeom prst="round2SameRect">
          <a:avLst>
            <a:gd name="adj1" fmla="val 16670"/>
            <a:gd name="adj2" fmla="val 0"/>
          </a:avLst>
        </a:prstGeom>
        <a:solidFill>
          <a:srgbClr val="CC33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GB" sz="1400" kern="1200">
              <a:latin typeface="Calibri Light" panose="020F0302020204030204"/>
            </a:rPr>
            <a:t>Digital</a:t>
          </a:r>
          <a:endParaRPr lang="en-GB" sz="1400" kern="1200"/>
        </a:p>
      </dsp:txBody>
      <dsp:txXfrm>
        <a:off x="15610" y="1359609"/>
        <a:ext cx="739048" cy="304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7E512-A5D7-463D-B618-8D161FA01809}">
      <dsp:nvSpPr>
        <dsp:cNvPr id="0" name=""/>
        <dsp:cNvSpPr/>
      </dsp:nvSpPr>
      <dsp:spPr>
        <a:xfrm>
          <a:off x="0" y="496"/>
          <a:ext cx="3328473" cy="1562433"/>
        </a:xfrm>
        <a:prstGeom prst="rect">
          <a:avLst/>
        </a:prstGeom>
        <a:solidFill>
          <a:schemeClr val="lt1"/>
        </a:solidFill>
        <a:ln w="38100" cap="flat" cmpd="sng" algn="ctr">
          <a:solidFill>
            <a:schemeClr val="accent1"/>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Knowledge and Understanding. </a:t>
          </a:r>
          <a:br>
            <a:rPr lang="en-GB" sz="1400" b="1" kern="1200" dirty="0">
              <a:latin typeface="Ink Free"/>
            </a:rPr>
          </a:br>
          <a:endParaRPr lang="en-GB" sz="1400" b="1" kern="1200" dirty="0">
            <a:latin typeface="Ink Free"/>
          </a:endParaRPr>
        </a:p>
      </dsp:txBody>
      <dsp:txXfrm>
        <a:off x="0" y="496"/>
        <a:ext cx="3328473" cy="1562433"/>
      </dsp:txXfrm>
    </dsp:sp>
    <dsp:sp modelId="{4A391992-1D39-41EE-898A-D092113ED043}">
      <dsp:nvSpPr>
        <dsp:cNvPr id="0" name=""/>
        <dsp:cNvSpPr/>
      </dsp:nvSpPr>
      <dsp:spPr>
        <a:xfrm>
          <a:off x="0" y="1727716"/>
          <a:ext cx="3328473" cy="1480540"/>
        </a:xfrm>
        <a:prstGeom prst="rect">
          <a:avLst/>
        </a:prstGeom>
        <a:solidFill>
          <a:schemeClr val="lt1"/>
        </a:solidFill>
        <a:ln w="38100" cap="flat" cmpd="sng" algn="ctr">
          <a:solidFill>
            <a:schemeClr val="accent1"/>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t" anchorCtr="0">
          <a:noAutofit/>
        </a:bodyPr>
        <a:lstStyle/>
        <a:p>
          <a:pPr marL="0" lvl="0" indent="0" algn="l" defTabSz="622300" rtl="0">
            <a:lnSpc>
              <a:spcPct val="90000"/>
            </a:lnSpc>
            <a:spcBef>
              <a:spcPct val="0"/>
            </a:spcBef>
            <a:spcAft>
              <a:spcPct val="35000"/>
            </a:spcAft>
            <a:buNone/>
          </a:pPr>
          <a:r>
            <a:rPr lang="en-GB" sz="1400" b="1" kern="1200" dirty="0">
              <a:latin typeface="Ink Free"/>
            </a:rPr>
            <a:t>Independent learning.</a:t>
          </a:r>
          <a:endParaRPr lang="en-GB" b="0" kern="1200" dirty="0">
            <a:latin typeface="Ink Free"/>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rtl="0">
            <a:lnSpc>
              <a:spcPct val="90000"/>
            </a:lnSpc>
            <a:spcBef>
              <a:spcPct val="0"/>
            </a:spcBef>
            <a:spcAft>
              <a:spcPct val="35000"/>
            </a:spcAft>
            <a:buNone/>
          </a:pPr>
          <a:endParaRPr lang="en-GB" b="0" kern="1200">
            <a:latin typeface="Calibri Light" panose="020F0302020204030204"/>
            <a:ea typeface="Calibri Light" panose="020F0302020204030204"/>
            <a:cs typeface="Calibri Light" panose="020F0302020204030204"/>
          </a:endParaRPr>
        </a:p>
        <a:p>
          <a:pPr marL="0" lvl="0" indent="0" algn="l" defTabSz="622300">
            <a:lnSpc>
              <a:spcPct val="90000"/>
            </a:lnSpc>
            <a:spcBef>
              <a:spcPct val="0"/>
            </a:spcBef>
            <a:spcAft>
              <a:spcPct val="35000"/>
            </a:spcAft>
            <a:buNone/>
          </a:pPr>
          <a:endParaRPr lang="en-GB" sz="1200" kern="1200"/>
        </a:p>
      </dsp:txBody>
      <dsp:txXfrm>
        <a:off x="0" y="1727716"/>
        <a:ext cx="3328473" cy="1480540"/>
      </dsp:txXfrm>
    </dsp:sp>
    <dsp:sp modelId="{A007BD2E-B432-4D1C-9122-ABE7EC8D3E32}">
      <dsp:nvSpPr>
        <dsp:cNvPr id="0" name=""/>
        <dsp:cNvSpPr/>
      </dsp:nvSpPr>
      <dsp:spPr>
        <a:xfrm>
          <a:off x="0" y="3333890"/>
          <a:ext cx="3328473" cy="1343306"/>
        </a:xfrm>
        <a:prstGeom prst="rect">
          <a:avLst/>
        </a:prstGeom>
        <a:solidFill>
          <a:schemeClr val="lt1"/>
        </a:solidFill>
        <a:ln w="38100" cap="flat" cmpd="sng" algn="ctr">
          <a:solidFill>
            <a:schemeClr val="accent1"/>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5560" tIns="35560" rIns="35560" bIns="35560" numCol="1" spcCol="1270" anchor="t" anchorCtr="0">
          <a:noAutofit/>
        </a:bodyPr>
        <a:lstStyle/>
        <a:p>
          <a:pPr marL="0" lvl="0" indent="0" algn="l" defTabSz="622300">
            <a:lnSpc>
              <a:spcPct val="90000"/>
            </a:lnSpc>
            <a:spcBef>
              <a:spcPct val="0"/>
            </a:spcBef>
            <a:spcAft>
              <a:spcPct val="35000"/>
            </a:spcAft>
            <a:buNone/>
          </a:pPr>
          <a:r>
            <a:rPr lang="en-GB" sz="1400" b="1" kern="1200" dirty="0">
              <a:latin typeface="Ink Free"/>
            </a:rPr>
            <a:t>Skills.</a:t>
          </a:r>
        </a:p>
      </dsp:txBody>
      <dsp:txXfrm>
        <a:off x="0" y="3333890"/>
        <a:ext cx="3328473" cy="13433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EFB8DC-5454-4771-B990-010C33358183}">
      <dsp:nvSpPr>
        <dsp:cNvPr id="0" name=""/>
        <dsp:cNvSpPr/>
      </dsp:nvSpPr>
      <dsp:spPr>
        <a:xfrm>
          <a:off x="0" y="0"/>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0480" tIns="30480" rIns="30480" bIns="30480" numCol="1" spcCol="1270" anchor="ctr" anchorCtr="0">
          <a:noAutofit/>
        </a:bodyPr>
        <a:lstStyle/>
        <a:p>
          <a:pPr marL="0" lvl="0" indent="0" algn="l" defTabSz="533400">
            <a:lnSpc>
              <a:spcPct val="90000"/>
            </a:lnSpc>
            <a:spcBef>
              <a:spcPct val="0"/>
            </a:spcBef>
            <a:spcAft>
              <a:spcPct val="35000"/>
            </a:spcAft>
            <a:buNone/>
          </a:pPr>
          <a:endParaRPr lang="en-GB" sz="1200" kern="1200"/>
        </a:p>
      </dsp:txBody>
      <dsp:txXfrm>
        <a:off x="0" y="0"/>
        <a:ext cx="2684161" cy="621965"/>
      </dsp:txXfrm>
    </dsp:sp>
    <dsp:sp modelId="{4A391992-1D39-41EE-898A-D092113ED043}">
      <dsp:nvSpPr>
        <dsp:cNvPr id="0" name=""/>
        <dsp:cNvSpPr/>
      </dsp:nvSpPr>
      <dsp:spPr>
        <a:xfrm>
          <a:off x="0" y="653079"/>
          <a:ext cx="2684161" cy="621965"/>
        </a:xfrm>
        <a:prstGeom prst="rect">
          <a:avLst/>
        </a:prstGeom>
        <a:solidFill>
          <a:schemeClr val="accent1">
            <a:lumMod val="20000"/>
            <a:lumOff val="80000"/>
          </a:schemeClr>
        </a:solidFill>
        <a:ln w="38100" cap="flat" cmpd="sng" algn="ctr">
          <a:solidFill>
            <a:srgbClr val="7030A0"/>
          </a:solidFill>
          <a:prstDash val="solid"/>
          <a:miter lim="800000"/>
        </a:ln>
        <a:effectLst/>
      </dsp:spPr>
      <dsp:style>
        <a:lnRef idx="2">
          <a:schemeClr val="accent4"/>
        </a:lnRef>
        <a:fillRef idx="1">
          <a:schemeClr val="lt1"/>
        </a:fillRef>
        <a:effectRef idx="0">
          <a:schemeClr val="accent4"/>
        </a:effectRef>
        <a:fontRef idx="minor">
          <a:schemeClr val="dk1"/>
        </a:fontRef>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endParaRPr lang="en-GB" sz="1400" kern="1200"/>
        </a:p>
      </dsp:txBody>
      <dsp:txXfrm>
        <a:off x="0" y="653079"/>
        <a:ext cx="2684161" cy="621965"/>
      </dsp:txXfrm>
    </dsp:sp>
  </dsp:spTree>
</dsp:drawing>
</file>

<file path=ppt/diagrams/layout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0.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7.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18.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0.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2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4.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7.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9.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4F81-DFF9-4101-9863-0853CFB3D1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A7833A5-63B2-4FAF-BE04-EAD073EF52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62235E-1724-4219-A5BA-264BBEBC5542}"/>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93648985-03F3-4745-B998-2681193F3B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59A78B-57BF-4187-B3D5-799FC9E6B09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63096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0098B-C843-4A1D-9EB4-475F9E84BC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A26BAC-2C66-4EEF-B9E7-FBFB468D24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E044B5-B435-4943-BAD4-5AC198C30455}"/>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95FDFBDC-0A0D-44FE-A390-FDCF50C577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6F7F9E-D759-4CCF-B4C5-085DF18D640F}"/>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265499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57A162-E1B3-43DA-8572-67862C0572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2516ED-B60D-4060-8893-6741EB1C41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15E0D8-7171-4ABC-90C6-7A080B96924F}"/>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98674323-360D-40D6-B064-587886D4B3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2F7799-A60B-4E3D-BF27-0B94F7A2599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2312810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3EE0-3BAA-44E7-9224-F16FB93E15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E4F9DE-A37B-4EDB-B41D-81D93016D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7A453-9154-42AF-8CF6-62374D904C91}"/>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D7F8C3E8-F8CA-4D56-B30B-557962ABE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4AE8F7-E270-43CB-80A9-1AF922AE7866}"/>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778894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092C5-8137-444C-86B1-440CBFE92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1264E0-6FA6-48C1-B0F3-01CEDDEDDF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FB9A9D-A766-4FAF-A2EA-64B775394845}"/>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DBD0B8D1-753C-4228-8CDA-B754E4315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1F1D2B-5ED2-4C04-9E22-8212F5F93AF0}"/>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822312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3C01E-EEE9-4E6C-9D9F-EC063801B3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7DB5E6-1BF7-4038-86A1-A1C2107B67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054B730-BCBA-4586-AD86-8681DFEF5D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B8ED52-CA9E-4859-BB5B-23EB06CAAE31}"/>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6" name="Footer Placeholder 5">
            <a:extLst>
              <a:ext uri="{FF2B5EF4-FFF2-40B4-BE49-F238E27FC236}">
                <a16:creationId xmlns:a16="http://schemas.microsoft.com/office/drawing/2014/main" id="{E74D4DEB-BD8B-4366-802B-EE695D6888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50FB5E-9E2C-4C12-966F-E533AFC241AC}"/>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517307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B9926-68A2-4AB1-918C-0BCE23508CE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3C7427-9214-4C52-BEBB-E31994EE9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C89E2D4-9D6F-41F8-A5E2-55B3BD21E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641F887-62E4-4B70-BE11-40555FF714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9AF50D-669F-498C-97C9-513901F7B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E3DB7EC-0DAB-40B4-8CCE-A4DEC6750C00}"/>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8" name="Footer Placeholder 7">
            <a:extLst>
              <a:ext uri="{FF2B5EF4-FFF2-40B4-BE49-F238E27FC236}">
                <a16:creationId xmlns:a16="http://schemas.microsoft.com/office/drawing/2014/main" id="{0FEE40A2-CB3B-4D30-9642-DFDEABED188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22A85C-DD1E-40C6-B1CF-337C9AA8B17A}"/>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36176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8AEA-0546-4A80-B817-CD5BCC8BE1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0C7455-9A0B-43E2-BE44-3D08AA2E4000}"/>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4" name="Footer Placeholder 3">
            <a:extLst>
              <a:ext uri="{FF2B5EF4-FFF2-40B4-BE49-F238E27FC236}">
                <a16:creationId xmlns:a16="http://schemas.microsoft.com/office/drawing/2014/main" id="{42257977-B9B9-4A39-B4BD-A4166033B71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87D315-F5AF-4DDF-B47C-281B86424A61}"/>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528627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6954C-CFD1-4DE2-BC8E-1E4A47FACD9F}"/>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3" name="Footer Placeholder 2">
            <a:extLst>
              <a:ext uri="{FF2B5EF4-FFF2-40B4-BE49-F238E27FC236}">
                <a16:creationId xmlns:a16="http://schemas.microsoft.com/office/drawing/2014/main" id="{8E92F26F-CAEB-4B12-9753-E2F4806CEDB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98EEFE9-3BF0-4C29-8B83-C97AAEDC7942}"/>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918846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0BA5-212F-4718-9C40-23FF0F38EC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C8CF713-10F9-438E-A442-7E990EC92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9B791E4-3F3A-46D6-B7E3-B6FC39D0D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2B0621-7934-423F-A7AC-78935C39D68D}"/>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6" name="Footer Placeholder 5">
            <a:extLst>
              <a:ext uri="{FF2B5EF4-FFF2-40B4-BE49-F238E27FC236}">
                <a16:creationId xmlns:a16="http://schemas.microsoft.com/office/drawing/2014/main" id="{070C5118-9A18-482D-B9F4-CBEAF6C395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764617-458B-4967-B338-A21162B0FB1B}"/>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126067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1C563-BB20-4057-88FC-0DEB9802FB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7B6BC2-32A5-49AC-9A01-9A382769C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29A277-130B-493C-916C-C044682E1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465CB-EFC1-4585-9ED8-EF1CCB8FD31D}"/>
              </a:ext>
            </a:extLst>
          </p:cNvPr>
          <p:cNvSpPr>
            <a:spLocks noGrp="1"/>
          </p:cNvSpPr>
          <p:nvPr>
            <p:ph type="dt" sz="half" idx="10"/>
          </p:nvPr>
        </p:nvSpPr>
        <p:spPr/>
        <p:txBody>
          <a:bodyPr/>
          <a:lstStyle/>
          <a:p>
            <a:fld id="{860B4C0A-009C-4CFD-8314-453FC9E73F19}" type="datetimeFigureOut">
              <a:rPr lang="en-GB" smtClean="0"/>
              <a:t>10/09/2025</a:t>
            </a:fld>
            <a:endParaRPr lang="en-GB"/>
          </a:p>
        </p:txBody>
      </p:sp>
      <p:sp>
        <p:nvSpPr>
          <p:cNvPr id="6" name="Footer Placeholder 5">
            <a:extLst>
              <a:ext uri="{FF2B5EF4-FFF2-40B4-BE49-F238E27FC236}">
                <a16:creationId xmlns:a16="http://schemas.microsoft.com/office/drawing/2014/main" id="{ED6E7DD6-0704-44E5-B2C7-0A0D03EA4A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3E7C55-4DA2-46E3-9A90-F9B8DC2611B7}"/>
              </a:ext>
            </a:extLst>
          </p:cNvPr>
          <p:cNvSpPr>
            <a:spLocks noGrp="1"/>
          </p:cNvSpPr>
          <p:nvPr>
            <p:ph type="sldNum" sz="quarter" idx="12"/>
          </p:nvPr>
        </p:nvSpPr>
        <p:spPr/>
        <p:txBody>
          <a:bodyPr/>
          <a:lstStyle/>
          <a:p>
            <a:fld id="{AA409190-BDCE-4FA3-BAA6-0CCCF4030AE7}" type="slidenum">
              <a:rPr lang="en-GB" smtClean="0"/>
              <a:t>‹#›</a:t>
            </a:fld>
            <a:endParaRPr lang="en-GB"/>
          </a:p>
        </p:txBody>
      </p:sp>
    </p:spTree>
    <p:extLst>
      <p:ext uri="{BB962C8B-B14F-4D97-AF65-F5344CB8AC3E}">
        <p14:creationId xmlns:p14="http://schemas.microsoft.com/office/powerpoint/2010/main" val="3928099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674691-222A-4298-88F6-9D794F0323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78E278-DE90-49C2-AD84-37098EBE5E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09CB1C7-C320-45BB-A6A7-23E83D06FD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0B4C0A-009C-4CFD-8314-453FC9E73F19}" type="datetimeFigureOut">
              <a:rPr lang="en-GB" smtClean="0"/>
              <a:t>10/09/2025</a:t>
            </a:fld>
            <a:endParaRPr lang="en-GB"/>
          </a:p>
        </p:txBody>
      </p:sp>
      <p:sp>
        <p:nvSpPr>
          <p:cNvPr id="5" name="Footer Placeholder 4">
            <a:extLst>
              <a:ext uri="{FF2B5EF4-FFF2-40B4-BE49-F238E27FC236}">
                <a16:creationId xmlns:a16="http://schemas.microsoft.com/office/drawing/2014/main" id="{125FBFCB-A65D-417B-9226-F35245B5C3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D95082D-3E40-48B9-8EA2-4E16963F5B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09190-BDCE-4FA3-BAA6-0CCCF4030AE7}" type="slidenum">
              <a:rPr lang="en-GB" smtClean="0"/>
              <a:t>‹#›</a:t>
            </a:fld>
            <a:endParaRPr lang="en-GB"/>
          </a:p>
        </p:txBody>
      </p:sp>
    </p:spTree>
    <p:extLst>
      <p:ext uri="{BB962C8B-B14F-4D97-AF65-F5344CB8AC3E}">
        <p14:creationId xmlns:p14="http://schemas.microsoft.com/office/powerpoint/2010/main" val="3032058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image" Target="../media/image14.png"/><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image" Target="../media/image13.png"/><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19" Type="http://schemas.openxmlformats.org/officeDocument/2006/relationships/image" Target="../media/image1.png"/><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18" Type="http://schemas.openxmlformats.org/officeDocument/2006/relationships/image" Target="../media/image14.png"/><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17" Type="http://schemas.openxmlformats.org/officeDocument/2006/relationships/image" Target="../media/image13.png"/><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7.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19" Type="http://schemas.openxmlformats.org/officeDocument/2006/relationships/image" Target="../media/image1.png"/><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diagramLayout" Target="../diagrams/layout11.xml"/><Relationship Id="rId18" Type="http://schemas.openxmlformats.org/officeDocument/2006/relationships/image" Target="../media/image14.png"/><Relationship Id="rId3" Type="http://schemas.openxmlformats.org/officeDocument/2006/relationships/diagramLayout" Target="../diagrams/layout9.xml"/><Relationship Id="rId7" Type="http://schemas.openxmlformats.org/officeDocument/2006/relationships/diagramData" Target="../diagrams/data10.xml"/><Relationship Id="rId12" Type="http://schemas.openxmlformats.org/officeDocument/2006/relationships/diagramData" Target="../diagrams/data11.xml"/><Relationship Id="rId17" Type="http://schemas.openxmlformats.org/officeDocument/2006/relationships/image" Target="../media/image13.png"/><Relationship Id="rId2" Type="http://schemas.openxmlformats.org/officeDocument/2006/relationships/diagramData" Target="../diagrams/data9.xml"/><Relationship Id="rId16" Type="http://schemas.microsoft.com/office/2007/relationships/diagramDrawing" Target="../diagrams/drawing11.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5" Type="http://schemas.openxmlformats.org/officeDocument/2006/relationships/diagramColors" Target="../diagrams/colors11.xml"/><Relationship Id="rId10" Type="http://schemas.openxmlformats.org/officeDocument/2006/relationships/diagramColors" Target="../diagrams/colors10.xml"/><Relationship Id="rId19" Type="http://schemas.openxmlformats.org/officeDocument/2006/relationships/image" Target="../media/image1.png"/><Relationship Id="rId4" Type="http://schemas.openxmlformats.org/officeDocument/2006/relationships/diagramQuickStyle" Target="../diagrams/quickStyle9.xml"/><Relationship Id="rId9" Type="http://schemas.openxmlformats.org/officeDocument/2006/relationships/diagramQuickStyle" Target="../diagrams/quickStyle10.xml"/><Relationship Id="rId1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image" Target="../media/image14.png"/><Relationship Id="rId3" Type="http://schemas.openxmlformats.org/officeDocument/2006/relationships/diagramLayout" Target="../diagrams/layout12.xml"/><Relationship Id="rId7" Type="http://schemas.openxmlformats.org/officeDocument/2006/relationships/diagramData" Target="../diagrams/data13.xml"/><Relationship Id="rId12" Type="http://schemas.openxmlformats.org/officeDocument/2006/relationships/image" Target="../media/image13.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 Id="rId14" Type="http://schemas.openxmlformats.org/officeDocument/2006/relationships/image" Target="../media/image1.png"/></Relationships>
</file>

<file path=ppt/slides/_rels/slide27.xml.rels><?xml version="1.0" encoding="UTF-8" standalone="yes"?>
<Relationships xmlns="http://schemas.openxmlformats.org/package/2006/relationships"><Relationship Id="rId8" Type="http://schemas.openxmlformats.org/officeDocument/2006/relationships/diagramLayout" Target="../diagrams/layout15.xml"/><Relationship Id="rId13" Type="http://schemas.openxmlformats.org/officeDocument/2006/relationships/diagramLayout" Target="../diagrams/layout16.xml"/><Relationship Id="rId18" Type="http://schemas.openxmlformats.org/officeDocument/2006/relationships/image" Target="../media/image14.png"/><Relationship Id="rId3" Type="http://schemas.openxmlformats.org/officeDocument/2006/relationships/diagramLayout" Target="../diagrams/layout14.xml"/><Relationship Id="rId7" Type="http://schemas.openxmlformats.org/officeDocument/2006/relationships/diagramData" Target="../diagrams/data15.xml"/><Relationship Id="rId12" Type="http://schemas.openxmlformats.org/officeDocument/2006/relationships/diagramData" Target="../diagrams/data16.xml"/><Relationship Id="rId17" Type="http://schemas.openxmlformats.org/officeDocument/2006/relationships/image" Target="../media/image13.png"/><Relationship Id="rId2" Type="http://schemas.openxmlformats.org/officeDocument/2006/relationships/diagramData" Target="../diagrams/data14.xml"/><Relationship Id="rId16" Type="http://schemas.microsoft.com/office/2007/relationships/diagramDrawing" Target="../diagrams/drawing16.xml"/><Relationship Id="rId1" Type="http://schemas.openxmlformats.org/officeDocument/2006/relationships/slideLayout" Target="../slideLayouts/slideLayout7.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5" Type="http://schemas.openxmlformats.org/officeDocument/2006/relationships/diagramColors" Target="../diagrams/colors16.xml"/><Relationship Id="rId10" Type="http://schemas.openxmlformats.org/officeDocument/2006/relationships/diagramColors" Target="../diagrams/colors15.xml"/><Relationship Id="rId19" Type="http://schemas.openxmlformats.org/officeDocument/2006/relationships/image" Target="../media/image1.png"/><Relationship Id="rId4" Type="http://schemas.openxmlformats.org/officeDocument/2006/relationships/diagramQuickStyle" Target="../diagrams/quickStyle14.xml"/><Relationship Id="rId9" Type="http://schemas.openxmlformats.org/officeDocument/2006/relationships/diagramQuickStyle" Target="../diagrams/quickStyle15.xml"/><Relationship Id="rId1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diagramLayout" Target="../diagrams/layout19.xml"/><Relationship Id="rId18" Type="http://schemas.openxmlformats.org/officeDocument/2006/relationships/image" Target="../media/image14.png"/><Relationship Id="rId3" Type="http://schemas.openxmlformats.org/officeDocument/2006/relationships/diagramLayout" Target="../diagrams/layout17.xml"/><Relationship Id="rId7" Type="http://schemas.openxmlformats.org/officeDocument/2006/relationships/diagramData" Target="../diagrams/data18.xml"/><Relationship Id="rId12" Type="http://schemas.openxmlformats.org/officeDocument/2006/relationships/diagramData" Target="../diagrams/data19.xml"/><Relationship Id="rId17" Type="http://schemas.openxmlformats.org/officeDocument/2006/relationships/image" Target="../media/image13.png"/><Relationship Id="rId2" Type="http://schemas.openxmlformats.org/officeDocument/2006/relationships/diagramData" Target="../diagrams/data17.xml"/><Relationship Id="rId16" Type="http://schemas.microsoft.com/office/2007/relationships/diagramDrawing" Target="../diagrams/drawing19.xml"/><Relationship Id="rId1" Type="http://schemas.openxmlformats.org/officeDocument/2006/relationships/slideLayout" Target="../slideLayouts/slideLayout7.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5" Type="http://schemas.openxmlformats.org/officeDocument/2006/relationships/diagramColors" Target="../diagrams/colors19.xml"/><Relationship Id="rId10" Type="http://schemas.openxmlformats.org/officeDocument/2006/relationships/diagramColors" Target="../diagrams/colors18.xml"/><Relationship Id="rId19" Type="http://schemas.openxmlformats.org/officeDocument/2006/relationships/image" Target="../media/image1.png"/><Relationship Id="rId4" Type="http://schemas.openxmlformats.org/officeDocument/2006/relationships/diagramQuickStyle" Target="../diagrams/quickStyle17.xml"/><Relationship Id="rId9" Type="http://schemas.openxmlformats.org/officeDocument/2006/relationships/diagramQuickStyle" Target="../diagrams/quickStyle18.xml"/><Relationship Id="rId14" Type="http://schemas.openxmlformats.org/officeDocument/2006/relationships/diagramQuickStyle" Target="../diagrams/quickStyle19.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21.xml"/><Relationship Id="rId13" Type="http://schemas.openxmlformats.org/officeDocument/2006/relationships/diagramLayout" Target="../diagrams/layout22.xml"/><Relationship Id="rId18" Type="http://schemas.openxmlformats.org/officeDocument/2006/relationships/image" Target="../media/image14.png"/><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diagramData" Target="../diagrams/data22.xml"/><Relationship Id="rId17" Type="http://schemas.openxmlformats.org/officeDocument/2006/relationships/image" Target="../media/image13.png"/><Relationship Id="rId2" Type="http://schemas.openxmlformats.org/officeDocument/2006/relationships/diagramData" Target="../diagrams/data20.xml"/><Relationship Id="rId16" Type="http://schemas.microsoft.com/office/2007/relationships/diagramDrawing" Target="../diagrams/drawing22.xml"/><Relationship Id="rId1" Type="http://schemas.openxmlformats.org/officeDocument/2006/relationships/slideLayout" Target="../slideLayouts/slideLayout7.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5" Type="http://schemas.openxmlformats.org/officeDocument/2006/relationships/diagramColors" Target="../diagrams/colors22.xml"/><Relationship Id="rId10" Type="http://schemas.openxmlformats.org/officeDocument/2006/relationships/diagramColors" Target="../diagrams/colors21.xml"/><Relationship Id="rId19" Type="http://schemas.openxmlformats.org/officeDocument/2006/relationships/image" Target="../media/image1.png"/><Relationship Id="rId4" Type="http://schemas.openxmlformats.org/officeDocument/2006/relationships/diagramQuickStyle" Target="../diagrams/quickStyle20.xml"/><Relationship Id="rId9" Type="http://schemas.openxmlformats.org/officeDocument/2006/relationships/diagramQuickStyle" Target="../diagrams/quickStyle21.xml"/><Relationship Id="rId14" Type="http://schemas.openxmlformats.org/officeDocument/2006/relationships/diagramQuickStyle" Target="../diagrams/quickStyle22.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18" Type="http://schemas.openxmlformats.org/officeDocument/2006/relationships/image" Target="../media/image14.png"/><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17" Type="http://schemas.openxmlformats.org/officeDocument/2006/relationships/image" Target="../media/image13.png"/><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7.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19" Type="http://schemas.openxmlformats.org/officeDocument/2006/relationships/image" Target="../media/image1.png"/><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C258E-E87B-F61B-2CED-0148A40751A0}"/>
              </a:ext>
            </a:extLst>
          </p:cNvPr>
          <p:cNvSpPr>
            <a:spLocks noGrp="1"/>
          </p:cNvSpPr>
          <p:nvPr>
            <p:ph type="ctrTitle"/>
          </p:nvPr>
        </p:nvSpPr>
        <p:spPr>
          <a:xfrm>
            <a:off x="1524000" y="1777970"/>
            <a:ext cx="9144000" cy="2387600"/>
          </a:xfrm>
        </p:spPr>
        <p:txBody>
          <a:bodyPr>
            <a:normAutofit/>
          </a:bodyPr>
          <a:lstStyle/>
          <a:p>
            <a:r>
              <a:rPr lang="en-GB" sz="9600" b="1" dirty="0"/>
              <a:t>PE Unit Overviews</a:t>
            </a:r>
          </a:p>
        </p:txBody>
      </p:sp>
    </p:spTree>
    <p:extLst>
      <p:ext uri="{BB962C8B-B14F-4D97-AF65-F5344CB8AC3E}">
        <p14:creationId xmlns:p14="http://schemas.microsoft.com/office/powerpoint/2010/main" val="182658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5DF344-DA6E-9006-934A-8D3FBD1CA0F9}"/>
              </a:ext>
            </a:extLst>
          </p:cNvPr>
          <p:cNvPicPr>
            <a:picLocks noChangeAspect="1"/>
          </p:cNvPicPr>
          <p:nvPr/>
        </p:nvPicPr>
        <p:blipFill>
          <a:blip r:embed="rId2"/>
          <a:stretch>
            <a:fillRect/>
          </a:stretch>
        </p:blipFill>
        <p:spPr>
          <a:xfrm>
            <a:off x="1641719" y="772136"/>
            <a:ext cx="8674100" cy="5675191"/>
          </a:xfrm>
          <a:prstGeom prst="rect">
            <a:avLst/>
          </a:prstGeom>
        </p:spPr>
      </p:pic>
      <p:sp>
        <p:nvSpPr>
          <p:cNvPr id="4" name="TextBox 3">
            <a:extLst>
              <a:ext uri="{FF2B5EF4-FFF2-40B4-BE49-F238E27FC236}">
                <a16:creationId xmlns:a16="http://schemas.microsoft.com/office/drawing/2014/main" id="{F0E99A48-181D-330A-C98A-B1336FAE11CF}"/>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9745187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C8A3E1-5687-CB9C-42D1-08FB9E829AB6}"/>
              </a:ext>
            </a:extLst>
          </p:cNvPr>
          <p:cNvPicPr>
            <a:picLocks noChangeAspect="1"/>
          </p:cNvPicPr>
          <p:nvPr/>
        </p:nvPicPr>
        <p:blipFill>
          <a:blip r:embed="rId2"/>
          <a:stretch>
            <a:fillRect/>
          </a:stretch>
        </p:blipFill>
        <p:spPr>
          <a:xfrm>
            <a:off x="1607649" y="1010993"/>
            <a:ext cx="8986472" cy="5500322"/>
          </a:xfrm>
          <a:prstGeom prst="rect">
            <a:avLst/>
          </a:prstGeom>
        </p:spPr>
      </p:pic>
      <p:sp>
        <p:nvSpPr>
          <p:cNvPr id="4" name="TextBox 3">
            <a:extLst>
              <a:ext uri="{FF2B5EF4-FFF2-40B4-BE49-F238E27FC236}">
                <a16:creationId xmlns:a16="http://schemas.microsoft.com/office/drawing/2014/main" id="{E8EB329E-D471-491D-2DE2-622FE93037F9}"/>
              </a:ext>
            </a:extLst>
          </p:cNvPr>
          <p:cNvSpPr txBox="1"/>
          <p:nvPr/>
        </p:nvSpPr>
        <p:spPr>
          <a:xfrm>
            <a:off x="3286422" y="302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24644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84D0A3-5FBF-B5C9-A416-489AE4F53F16}"/>
              </a:ext>
            </a:extLst>
          </p:cNvPr>
          <p:cNvPicPr>
            <a:picLocks noChangeAspect="1"/>
          </p:cNvPicPr>
          <p:nvPr/>
        </p:nvPicPr>
        <p:blipFill>
          <a:blip r:embed="rId2"/>
          <a:stretch>
            <a:fillRect/>
          </a:stretch>
        </p:blipFill>
        <p:spPr>
          <a:xfrm>
            <a:off x="1991701" y="969474"/>
            <a:ext cx="9009674" cy="5407514"/>
          </a:xfrm>
          <a:prstGeom prst="rect">
            <a:avLst/>
          </a:prstGeom>
        </p:spPr>
      </p:pic>
      <p:sp>
        <p:nvSpPr>
          <p:cNvPr id="4" name="TextBox 3">
            <a:extLst>
              <a:ext uri="{FF2B5EF4-FFF2-40B4-BE49-F238E27FC236}">
                <a16:creationId xmlns:a16="http://schemas.microsoft.com/office/drawing/2014/main" id="{D9351F40-DD2F-2146-C686-5C8B920BB3C5}"/>
              </a:ext>
            </a:extLst>
          </p:cNvPr>
          <p:cNvSpPr txBox="1"/>
          <p:nvPr/>
        </p:nvSpPr>
        <p:spPr>
          <a:xfrm>
            <a:off x="3286422" y="175201"/>
            <a:ext cx="5619155"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a:t>
            </a:r>
          </a:p>
          <a:p>
            <a:r>
              <a:rPr lang="en-GB" sz="2286" b="1" dirty="0">
                <a:solidFill>
                  <a:srgbClr val="002060"/>
                </a:solidFill>
                <a:latin typeface="Malgun Gothic" panose="020B0503020000020004" pitchFamily="34" charset="-127"/>
                <a:ea typeface="Malgun Gothic" panose="020B0503020000020004" pitchFamily="34" charset="-127"/>
              </a:rPr>
              <a:t>Literacy Progression</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2569275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C401E2-B505-B65E-5A90-CDCE38B75E44}"/>
              </a:ext>
            </a:extLst>
          </p:cNvPr>
          <p:cNvSpPr txBox="1"/>
          <p:nvPr/>
        </p:nvSpPr>
        <p:spPr>
          <a:xfrm>
            <a:off x="2929764" y="2505961"/>
            <a:ext cx="37220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Lit plan year 7, 8 and 9 in PE</a:t>
            </a:r>
            <a:endParaRPr lang="en-US" dirty="0"/>
          </a:p>
        </p:txBody>
      </p:sp>
    </p:spTree>
    <p:extLst>
      <p:ext uri="{BB962C8B-B14F-4D97-AF65-F5344CB8AC3E}">
        <p14:creationId xmlns:p14="http://schemas.microsoft.com/office/powerpoint/2010/main" val="1117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sheet of paper with black text&#10;&#10;AI-generated content may be incorrect.">
            <a:extLst>
              <a:ext uri="{FF2B5EF4-FFF2-40B4-BE49-F238E27FC236}">
                <a16:creationId xmlns:a16="http://schemas.microsoft.com/office/drawing/2014/main" id="{3CEA60D3-D55C-3169-7588-851A276F7486}"/>
              </a:ext>
            </a:extLst>
          </p:cNvPr>
          <p:cNvPicPr>
            <a:picLocks noChangeAspect="1"/>
          </p:cNvPicPr>
          <p:nvPr/>
        </p:nvPicPr>
        <p:blipFill>
          <a:blip r:embed="rId2"/>
          <a:stretch>
            <a:fillRect/>
          </a:stretch>
        </p:blipFill>
        <p:spPr>
          <a:xfrm>
            <a:off x="1462088" y="266700"/>
            <a:ext cx="9267825" cy="6324600"/>
          </a:xfrm>
          <a:prstGeom prst="rect">
            <a:avLst/>
          </a:prstGeom>
        </p:spPr>
      </p:pic>
    </p:spTree>
    <p:extLst>
      <p:ext uri="{BB962C8B-B14F-4D97-AF65-F5344CB8AC3E}">
        <p14:creationId xmlns:p14="http://schemas.microsoft.com/office/powerpoint/2010/main" val="424073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E8417-0AAD-11E3-65ED-A97CDD6758EA}"/>
              </a:ext>
            </a:extLst>
          </p:cNvPr>
          <p:cNvPicPr>
            <a:picLocks noChangeAspect="1"/>
          </p:cNvPicPr>
          <p:nvPr/>
        </p:nvPicPr>
        <p:blipFill>
          <a:blip r:embed="rId2"/>
          <a:stretch>
            <a:fillRect/>
          </a:stretch>
        </p:blipFill>
        <p:spPr>
          <a:xfrm>
            <a:off x="1466850" y="319088"/>
            <a:ext cx="9258300" cy="6219825"/>
          </a:xfrm>
          <a:prstGeom prst="rect">
            <a:avLst/>
          </a:prstGeom>
        </p:spPr>
      </p:pic>
    </p:spTree>
    <p:extLst>
      <p:ext uri="{BB962C8B-B14F-4D97-AF65-F5344CB8AC3E}">
        <p14:creationId xmlns:p14="http://schemas.microsoft.com/office/powerpoint/2010/main" val="196495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rectangular sign with black text&#10;&#10;AI-generated content may be incorrect.">
            <a:extLst>
              <a:ext uri="{FF2B5EF4-FFF2-40B4-BE49-F238E27FC236}">
                <a16:creationId xmlns:a16="http://schemas.microsoft.com/office/drawing/2014/main" id="{34D9EB1E-42A2-1B84-C0E7-6DEAEB8D38E7}"/>
              </a:ext>
            </a:extLst>
          </p:cNvPr>
          <p:cNvPicPr>
            <a:picLocks noChangeAspect="1"/>
          </p:cNvPicPr>
          <p:nvPr/>
        </p:nvPicPr>
        <p:blipFill>
          <a:blip r:embed="rId2"/>
          <a:stretch>
            <a:fillRect/>
          </a:stretch>
        </p:blipFill>
        <p:spPr>
          <a:xfrm>
            <a:off x="1084629" y="821348"/>
            <a:ext cx="9163050" cy="819150"/>
          </a:xfrm>
          <a:prstGeom prst="rect">
            <a:avLst/>
          </a:prstGeom>
        </p:spPr>
      </p:pic>
    </p:spTree>
    <p:extLst>
      <p:ext uri="{BB962C8B-B14F-4D97-AF65-F5344CB8AC3E}">
        <p14:creationId xmlns:p14="http://schemas.microsoft.com/office/powerpoint/2010/main" val="2686392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785799-E5C7-A9BD-DC37-379F183DD6F4}"/>
              </a:ext>
            </a:extLst>
          </p:cNvPr>
          <p:cNvSpPr txBox="1"/>
          <p:nvPr/>
        </p:nvSpPr>
        <p:spPr>
          <a:xfrm>
            <a:off x="2045307" y="2119011"/>
            <a:ext cx="29666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Num task 7,8, 9 in PE</a:t>
            </a:r>
            <a:endParaRPr lang="en-US"/>
          </a:p>
        </p:txBody>
      </p:sp>
    </p:spTree>
    <p:extLst>
      <p:ext uri="{BB962C8B-B14F-4D97-AF65-F5344CB8AC3E}">
        <p14:creationId xmlns:p14="http://schemas.microsoft.com/office/powerpoint/2010/main" val="294287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83382-474E-81C7-5D4F-7BC278A2333F}"/>
              </a:ext>
            </a:extLst>
          </p:cNvPr>
          <p:cNvSpPr>
            <a:spLocks noGrp="1"/>
          </p:cNvSpPr>
          <p:nvPr>
            <p:ph type="title"/>
          </p:nvPr>
        </p:nvSpPr>
        <p:spPr>
          <a:xfrm>
            <a:off x="4548277" y="132213"/>
            <a:ext cx="3095445" cy="2024392"/>
          </a:xfrm>
        </p:spPr>
        <p:txBody>
          <a:bodyPr>
            <a:normAutofit/>
          </a:bodyPr>
          <a:lstStyle/>
          <a:p>
            <a:pPr algn="ctr"/>
            <a:r>
              <a:rPr lang="en-GB" sz="8800" b="1" dirty="0"/>
              <a:t>Year 7 </a:t>
            </a:r>
          </a:p>
        </p:txBody>
      </p:sp>
    </p:spTree>
    <p:extLst>
      <p:ext uri="{BB962C8B-B14F-4D97-AF65-F5344CB8AC3E}">
        <p14:creationId xmlns:p14="http://schemas.microsoft.com/office/powerpoint/2010/main" val="1933027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3231E5-1BF7-8627-D56A-D0C1C9345066}"/>
              </a:ext>
            </a:extLst>
          </p:cNvPr>
          <p:cNvPicPr>
            <a:picLocks noChangeAspect="1"/>
          </p:cNvPicPr>
          <p:nvPr/>
        </p:nvPicPr>
        <p:blipFill>
          <a:blip r:embed="rId2"/>
          <a:srcRect l="32052" t="38239" r="32571" b="14591"/>
          <a:stretch>
            <a:fillRect/>
          </a:stretch>
        </p:blipFill>
        <p:spPr>
          <a:xfrm>
            <a:off x="1774166" y="187624"/>
            <a:ext cx="8643668" cy="6482751"/>
          </a:xfrm>
          <a:prstGeom prst="rect">
            <a:avLst/>
          </a:prstGeom>
        </p:spPr>
      </p:pic>
    </p:spTree>
    <p:extLst>
      <p:ext uri="{BB962C8B-B14F-4D97-AF65-F5344CB8AC3E}">
        <p14:creationId xmlns:p14="http://schemas.microsoft.com/office/powerpoint/2010/main" val="2188387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D69D38BD-897C-4C97-A665-D17757529280}"/>
              </a:ext>
            </a:extLst>
          </p:cNvPr>
          <p:cNvSpPr/>
          <p:nvPr/>
        </p:nvSpPr>
        <p:spPr>
          <a:xfrm>
            <a:off x="1464733" y="318554"/>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sp>
        <p:nvSpPr>
          <p:cNvPr id="3" name="TextBox 2">
            <a:extLst>
              <a:ext uri="{FF2B5EF4-FFF2-40B4-BE49-F238E27FC236}">
                <a16:creationId xmlns:a16="http://schemas.microsoft.com/office/drawing/2014/main" id="{F67E40D0-73F6-42E0-AF3D-BB88FEEE0D50}"/>
              </a:ext>
            </a:extLst>
          </p:cNvPr>
          <p:cNvSpPr txBox="1"/>
          <p:nvPr/>
        </p:nvSpPr>
        <p:spPr>
          <a:xfrm>
            <a:off x="3042245" y="621393"/>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Subject: PE</a:t>
            </a:r>
          </a:p>
          <a:p>
            <a:r>
              <a:rPr lang="en-GB" sz="2286" b="1" dirty="0">
                <a:solidFill>
                  <a:srgbClr val="002060"/>
                </a:solidFill>
                <a:latin typeface="Malgun Gothic" panose="020B0503020000020004" pitchFamily="34" charset="-127"/>
                <a:ea typeface="Malgun Gothic" panose="020B0503020000020004" pitchFamily="34" charset="-127"/>
              </a:rPr>
              <a:t>Overview of Topics</a:t>
            </a:r>
            <a:endParaRPr lang="en-GB" sz="1286" b="1" dirty="0">
              <a:solidFill>
                <a:srgbClr val="002060"/>
              </a:solidFill>
              <a:latin typeface="Malgun Gothic" panose="020B0503020000020004" pitchFamily="34" charset="-127"/>
              <a:ea typeface="Malgun Gothic" panose="020B0503020000020004" pitchFamily="34" charset="-127"/>
            </a:endParaRPr>
          </a:p>
        </p:txBody>
      </p:sp>
      <p:graphicFrame>
        <p:nvGraphicFramePr>
          <p:cNvPr id="4" name="Table 3">
            <a:extLst>
              <a:ext uri="{FF2B5EF4-FFF2-40B4-BE49-F238E27FC236}">
                <a16:creationId xmlns:a16="http://schemas.microsoft.com/office/drawing/2014/main" id="{A822BF62-C2DF-4521-AAF4-8E4F1CF61FEF}"/>
              </a:ext>
            </a:extLst>
          </p:cNvPr>
          <p:cNvGraphicFramePr>
            <a:graphicFrameLocks noGrp="1"/>
          </p:cNvGraphicFramePr>
          <p:nvPr>
            <p:extLst>
              <p:ext uri="{D42A27DB-BD31-4B8C-83A1-F6EECF244321}">
                <p14:modId xmlns:p14="http://schemas.microsoft.com/office/powerpoint/2010/main" val="290743370"/>
              </p:ext>
            </p:extLst>
          </p:nvPr>
        </p:nvGraphicFramePr>
        <p:xfrm>
          <a:off x="1261533" y="1840895"/>
          <a:ext cx="9465736" cy="4238172"/>
        </p:xfrm>
        <a:graphic>
          <a:graphicData uri="http://schemas.openxmlformats.org/drawingml/2006/table">
            <a:tbl>
              <a:tblPr firstRow="1" bandRow="1">
                <a:tableStyleId>{5C22544A-7EE6-4342-B048-85BDC9FD1C3A}</a:tableStyleId>
              </a:tblPr>
              <a:tblGrid>
                <a:gridCol w="1352248">
                  <a:extLst>
                    <a:ext uri="{9D8B030D-6E8A-4147-A177-3AD203B41FA5}">
                      <a16:colId xmlns:a16="http://schemas.microsoft.com/office/drawing/2014/main" val="4255388034"/>
                    </a:ext>
                  </a:extLst>
                </a:gridCol>
                <a:gridCol w="1352248">
                  <a:extLst>
                    <a:ext uri="{9D8B030D-6E8A-4147-A177-3AD203B41FA5}">
                      <a16:colId xmlns:a16="http://schemas.microsoft.com/office/drawing/2014/main" val="737985667"/>
                    </a:ext>
                  </a:extLst>
                </a:gridCol>
                <a:gridCol w="1352248">
                  <a:extLst>
                    <a:ext uri="{9D8B030D-6E8A-4147-A177-3AD203B41FA5}">
                      <a16:colId xmlns:a16="http://schemas.microsoft.com/office/drawing/2014/main" val="1945210272"/>
                    </a:ext>
                  </a:extLst>
                </a:gridCol>
                <a:gridCol w="1352248">
                  <a:extLst>
                    <a:ext uri="{9D8B030D-6E8A-4147-A177-3AD203B41FA5}">
                      <a16:colId xmlns:a16="http://schemas.microsoft.com/office/drawing/2014/main" val="2569708753"/>
                    </a:ext>
                  </a:extLst>
                </a:gridCol>
                <a:gridCol w="1352248">
                  <a:extLst>
                    <a:ext uri="{9D8B030D-6E8A-4147-A177-3AD203B41FA5}">
                      <a16:colId xmlns:a16="http://schemas.microsoft.com/office/drawing/2014/main" val="4087599341"/>
                    </a:ext>
                  </a:extLst>
                </a:gridCol>
                <a:gridCol w="1352248">
                  <a:extLst>
                    <a:ext uri="{9D8B030D-6E8A-4147-A177-3AD203B41FA5}">
                      <a16:colId xmlns:a16="http://schemas.microsoft.com/office/drawing/2014/main" val="2937744115"/>
                    </a:ext>
                  </a:extLst>
                </a:gridCol>
                <a:gridCol w="1352248">
                  <a:extLst>
                    <a:ext uri="{9D8B030D-6E8A-4147-A177-3AD203B41FA5}">
                      <a16:colId xmlns:a16="http://schemas.microsoft.com/office/drawing/2014/main" val="170140620"/>
                    </a:ext>
                  </a:extLst>
                </a:gridCol>
              </a:tblGrid>
              <a:tr h="706362">
                <a:tc>
                  <a:txBody>
                    <a:bodyPr/>
                    <a:lstStyle/>
                    <a:p>
                      <a:r>
                        <a:rPr lang="en-GB" sz="13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1B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2B</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3A</a:t>
                      </a:r>
                    </a:p>
                  </a:txBody>
                  <a:tcPr marL="65314" marR="65314" marT="32657" marB="32657"/>
                </a:tc>
                <a:tc>
                  <a:txBody>
                    <a:bodyPr/>
                    <a:lstStyle/>
                    <a:p>
                      <a:r>
                        <a:rPr lang="en-GB" sz="1300">
                          <a:latin typeface="Malgun Gothic" panose="020B0503020000020004" pitchFamily="34" charset="-127"/>
                          <a:ea typeface="Malgun Gothic" panose="020B0503020000020004" pitchFamily="34" charset="-127"/>
                        </a:rPr>
                        <a:t>3B</a:t>
                      </a:r>
                    </a:p>
                  </a:txBody>
                  <a:tcPr marL="65314" marR="65314" marT="32657" marB="32657"/>
                </a:tc>
                <a:extLst>
                  <a:ext uri="{0D108BD9-81ED-4DB2-BD59-A6C34878D82A}">
                    <a16:rowId xmlns:a16="http://schemas.microsoft.com/office/drawing/2014/main" val="1953012476"/>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287100114"/>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707672348"/>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Creative/ Swimming</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Swimming</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3947595442"/>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Health and 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Fitness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Athletics</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Striking and Fielding</a:t>
                      </a:r>
                    </a:p>
                  </a:txBody>
                  <a:tcPr marL="65314" marR="65314" marT="32657" marB="32657"/>
                </a:tc>
                <a:extLst>
                  <a:ext uri="{0D108BD9-81ED-4DB2-BD59-A6C34878D82A}">
                    <a16:rowId xmlns:a16="http://schemas.microsoft.com/office/drawing/2014/main" val="2856290560"/>
                  </a:ext>
                </a:extLst>
              </a:tr>
              <a:tr h="706362">
                <a:tc>
                  <a:txBody>
                    <a:bodyPr/>
                    <a:lstStyle/>
                    <a:p>
                      <a:r>
                        <a:rPr lang="en-GB" sz="13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300" b="0" dirty="0">
                          <a:solidFill>
                            <a:srgbClr val="002060"/>
                          </a:solidFill>
                          <a:latin typeface="Malgun Gothic" panose="020B0503020000020004" pitchFamily="34" charset="-127"/>
                          <a:ea typeface="Malgun Gothic" panose="020B0503020000020004" pitchFamily="34" charset="-127"/>
                        </a:rPr>
                        <a:t>Teams Games/Fitness</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0" dirty="0">
                          <a:solidFill>
                            <a:srgbClr val="002060"/>
                          </a:solidFill>
                          <a:latin typeface="Malgun Gothic" panose="020B0503020000020004" pitchFamily="34" charset="-127"/>
                          <a:ea typeface="Malgun Gothic" panose="020B0503020000020004" pitchFamily="34" charset="-127"/>
                        </a:rPr>
                        <a:t>Teams Games</a:t>
                      </a:r>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pPr lvl="0">
                        <a:buNone/>
                      </a:pPr>
                      <a:r>
                        <a:rPr lang="en-GB" sz="1300" b="0" dirty="0">
                          <a:solidFill>
                            <a:srgbClr val="002060"/>
                          </a:solidFill>
                          <a:latin typeface="Malgun Gothic" panose="020B0503020000020004" pitchFamily="34" charset="-127"/>
                          <a:ea typeface="Malgun Gothic" panose="020B0503020000020004" pitchFamily="34" charset="-127"/>
                        </a:rPr>
                        <a:t>Fitness</a:t>
                      </a:r>
                      <a:endParaRPr lang="en-US" sz="1300" dirty="0"/>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300" b="0" dirty="0">
                        <a:solidFill>
                          <a:srgbClr val="002060"/>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Tree>
    <p:extLst>
      <p:ext uri="{BB962C8B-B14F-4D97-AF65-F5344CB8AC3E}">
        <p14:creationId xmlns:p14="http://schemas.microsoft.com/office/powerpoint/2010/main" val="540793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Health &amp; fitness</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8"/>
            <a:ext cx="5264420" cy="989282"/>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ea typeface="+mn-lt"/>
                <a:cs typeface="+mn-lt"/>
              </a:rPr>
              <a:t>In this unit, pupils will build on their understanding of how exercise helps improve health, fitness, and overall wellbeing. Health and fitness activities in PE for Year 7 include cross country running, swimming, and fitness-based challenges. These activities help pupils improve key areas such as stamina, strength, flexibility, and endurance. They will learn how the body responds to exercise and how to warm up, cool down, and train safely. Pupils will set personal goals, challenge themselves, and begin to understand the importance of staying active for both physical and mental health. This unit encourages pupils to develop resilience, motivation, and a positive attitude toward lifelong fitness.</a:t>
            </a:r>
            <a:r>
              <a:rPr lang="en-GB" sz="857"/>
              <a:t>                                                                                                   </a:t>
            </a:r>
            <a:r>
              <a:rPr lang="en-GB" sz="857" b="1">
                <a:solidFill>
                  <a:schemeClr val="bg1"/>
                </a:solidFill>
              </a:rPr>
              <a:t>Lesson objective</a:t>
            </a:r>
            <a:endParaRPr lang="en-GB" sz="857">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Running, pace, endurance, breathing, self-motivation, floating, water confidence, gliding, treading water, warm up, cool down, fitness, components of fitness.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572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panose="03080402000500000000" pitchFamily="66" charset="0"/>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23900">
                <a:tc>
                  <a:txBody>
                    <a:bodyPr/>
                    <a:lstStyle/>
                    <a:p>
                      <a:r>
                        <a:rPr lang="en-GB" sz="800" b="1">
                          <a:latin typeface="Ink Free"/>
                        </a:rPr>
                        <a:t>Cross County</a:t>
                      </a:r>
                    </a:p>
                    <a:p>
                      <a:pPr lvl="0">
                        <a:buNone/>
                      </a:pPr>
                      <a:r>
                        <a:rPr lang="en-GB" sz="700" b="0">
                          <a:latin typeface="Ink Free"/>
                        </a:rPr>
                        <a:t>Can I explain what endurance means and why it is important?</a:t>
                      </a:r>
                    </a:p>
                    <a:p>
                      <a:pPr lvl="0">
                        <a:buNone/>
                      </a:pPr>
                      <a:r>
                        <a:rPr lang="en-GB" sz="700" b="0">
                          <a:latin typeface="Ink Free"/>
                        </a:rPr>
                        <a:t>Can I pace myself effectively?</a:t>
                      </a:r>
                    </a:p>
                    <a:p>
                      <a:pPr lvl="0">
                        <a:buNone/>
                      </a:pPr>
                      <a:r>
                        <a:rPr lang="en-GB" sz="700" b="0">
                          <a:latin typeface="Ink Free"/>
                        </a:rPr>
                        <a:t>Can I demonstrate the correct running technique?</a:t>
                      </a:r>
                    </a:p>
                  </a:txBody>
                  <a:tcPr marL="65314" marR="65314" marT="32657" marB="32657">
                    <a:solidFill>
                      <a:schemeClr val="accent1">
                        <a:lumMod val="40000"/>
                        <a:lumOff val="60000"/>
                      </a:schemeClr>
                    </a:solidFill>
                  </a:tcPr>
                </a:tc>
                <a:tc>
                  <a:txBody>
                    <a:bodyPr/>
                    <a:lstStyle/>
                    <a:p>
                      <a:pPr lvl="0" algn="l"/>
                      <a:r>
                        <a:rPr lang="en-GB" sz="800"/>
                        <a:t>I know what the correct technique of running is.</a:t>
                      </a:r>
                    </a:p>
                    <a:p>
                      <a:pPr lvl="0" algn="l">
                        <a:buNone/>
                      </a:pPr>
                      <a:r>
                        <a:rPr lang="en-GB" sz="800"/>
                        <a:t>I can show how I pace myself effectively during a long-distance run.</a:t>
                      </a:r>
                    </a:p>
                    <a:p>
                      <a:pPr lvl="0" algn="l">
                        <a:buNone/>
                      </a:pPr>
                      <a:r>
                        <a:rPr lang="en-GB" sz="800"/>
                        <a:t>I understand what endurance means and why it is important in PE.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Fitness</a:t>
                      </a:r>
                    </a:p>
                    <a:p>
                      <a:pPr lvl="0">
                        <a:buNone/>
                      </a:pPr>
                      <a:r>
                        <a:rPr lang="en-GB" sz="700" b="0" i="0" u="none" strike="noStrike" noProof="0">
                          <a:solidFill>
                            <a:srgbClr val="000000"/>
                          </a:solidFill>
                          <a:latin typeface="Ink Free"/>
                        </a:rPr>
                        <a:t>What are the components of fitness?</a:t>
                      </a:r>
                    </a:p>
                    <a:p>
                      <a:pPr lvl="0">
                        <a:buNone/>
                      </a:pPr>
                      <a:r>
                        <a:rPr lang="en-GB" sz="700" b="0" i="0" u="none" strike="noStrike" noProof="0">
                          <a:solidFill>
                            <a:srgbClr val="000000"/>
                          </a:solidFill>
                          <a:latin typeface="Ink Free"/>
                        </a:rPr>
                        <a:t>Can I measure my fitness using simple tests?</a:t>
                      </a:r>
                    </a:p>
                    <a:p>
                      <a:pPr lvl="0">
                        <a:buNone/>
                      </a:pPr>
                      <a:r>
                        <a:rPr lang="en-GB" sz="800" b="0" i="0" u="none" strike="noStrike" noProof="0">
                          <a:solidFill>
                            <a:srgbClr val="000000"/>
                          </a:solidFill>
                          <a:latin typeface="Ink Free"/>
                        </a:rPr>
                        <a:t>What body parts are used for different exercises?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the different components of fitness are and what exercise I can do to develop these.</a:t>
                      </a:r>
                    </a:p>
                    <a:p>
                      <a:pPr lvl="0" algn="l">
                        <a:buNone/>
                      </a:pPr>
                      <a:r>
                        <a:rPr lang="en-GB" sz="800" b="0" i="0" u="none" strike="noStrike" noProof="0">
                          <a:solidFill>
                            <a:srgbClr val="000000"/>
                          </a:solidFill>
                          <a:latin typeface="Calibri"/>
                        </a:rPr>
                        <a:t>I can take part in fitness activities safely and with the correct techniques.</a:t>
                      </a:r>
                    </a:p>
                    <a:p>
                      <a:pPr lvl="0" algn="l">
                        <a:buNone/>
                      </a:pPr>
                      <a:r>
                        <a:rPr lang="en-GB" sz="800" b="0" i="0" u="none" strike="noStrike" noProof="0">
                          <a:solidFill>
                            <a:srgbClr val="000000"/>
                          </a:solidFill>
                          <a:latin typeface="Calibri"/>
                        </a:rPr>
                        <a:t>I understand how regular exercise benefits my physical, mental and social health.</a:t>
                      </a: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a:latin typeface="Ink Free"/>
                        </a:rPr>
                        <a:t>Swimming</a:t>
                      </a:r>
                    </a:p>
                    <a:p>
                      <a:pPr lvl="0">
                        <a:buNone/>
                      </a:pPr>
                      <a:r>
                        <a:rPr lang="en-GB" sz="800" b="0">
                          <a:latin typeface="Ink Free"/>
                        </a:rPr>
                        <a:t>What is water confidence?</a:t>
                      </a:r>
                    </a:p>
                    <a:p>
                      <a:pPr lvl="0">
                        <a:buNone/>
                      </a:pPr>
                      <a:r>
                        <a:rPr lang="en-GB" sz="800" b="0">
                          <a:latin typeface="Ink Free"/>
                        </a:rPr>
                        <a:t>What are the basic swimming strokes?</a:t>
                      </a:r>
                    </a:p>
                    <a:p>
                      <a:pPr lvl="0">
                        <a:buNone/>
                      </a:pPr>
                      <a:r>
                        <a:rPr lang="en-GB" sz="800" b="0">
                          <a:latin typeface="Ink Free"/>
                        </a:rPr>
                        <a:t>What are the different body positions to move efficiently through the water?</a:t>
                      </a:r>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water confidence is and why it is important to stay safe.</a:t>
                      </a:r>
                    </a:p>
                    <a:p>
                      <a:pPr lvl="0" algn="l">
                        <a:buNone/>
                      </a:pPr>
                      <a:r>
                        <a:rPr lang="en-GB" sz="800" b="0" i="0" u="none" strike="noStrike" noProof="0">
                          <a:solidFill>
                            <a:srgbClr val="000000"/>
                          </a:solidFill>
                          <a:latin typeface="Calibri"/>
                        </a:rPr>
                        <a:t>I can perform the 4 basic swimming strokes with the correct technique.</a:t>
                      </a:r>
                    </a:p>
                    <a:p>
                      <a:pPr lvl="0" algn="l">
                        <a:buNone/>
                      </a:pPr>
                      <a:r>
                        <a:rPr lang="en-GB" sz="800" b="0" i="0" u="none" strike="noStrike" noProof="0">
                          <a:solidFill>
                            <a:srgbClr val="000000"/>
                          </a:solidFill>
                          <a:latin typeface="Calibri"/>
                        </a:rPr>
                        <a:t>I can identify different body positions to move efficiently through the water.</a:t>
                      </a:r>
                    </a:p>
                    <a:p>
                      <a:pPr lvl="0" algn="l">
                        <a:buNone/>
                      </a:pPr>
                      <a:r>
                        <a:rPr lang="en-GB" sz="800" b="0" i="0" u="none" strike="noStrike" noProof="0">
                          <a:solidFill>
                            <a:srgbClr val="000000"/>
                          </a:solidFill>
                          <a:latin typeface="Calibri"/>
                        </a:rPr>
                        <a:t>I understand why it is important to be safe in the water and develop key life-saving skills.</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317649" y="241539"/>
            <a:ext cx="3174724" cy="14674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Knowledge and understanding</a:t>
            </a:r>
          </a:p>
          <a:p>
            <a:pPr>
              <a:buFont typeface="Arial"/>
              <a:buChar char="•"/>
            </a:pPr>
            <a:r>
              <a:rPr lang="en-GB" sz="750" dirty="0">
                <a:ea typeface="+mn-lt"/>
                <a:cs typeface="+mn-lt"/>
              </a:rPr>
              <a:t>I have a basic understanding of the importance of regular exercise and how different activities can improve my fitness.</a:t>
            </a:r>
            <a:endParaRPr lang="en-GB" sz="750" dirty="0">
              <a:ea typeface="Calibri" panose="020F0502020204030204"/>
              <a:cs typeface="Calibri" panose="020F0502020204030204"/>
            </a:endParaRPr>
          </a:p>
          <a:p>
            <a:pPr>
              <a:buFont typeface="Arial"/>
              <a:buChar char="•"/>
            </a:pPr>
            <a:r>
              <a:rPr lang="en-GB" sz="750" dirty="0">
                <a:ea typeface="+mn-lt"/>
                <a:cs typeface="+mn-lt"/>
              </a:rPr>
              <a:t>I have a broader understanding of how to take part in group fitness activities and can follow simple routines to stay active.</a:t>
            </a:r>
            <a:endParaRPr lang="en-GB" sz="750" dirty="0">
              <a:ea typeface="Calibri"/>
              <a:cs typeface="Calibri"/>
            </a:endParaRPr>
          </a:p>
          <a:p>
            <a:pPr>
              <a:buFont typeface="Arial"/>
              <a:buChar char="•"/>
            </a:pPr>
            <a:r>
              <a:rPr lang="en-GB" sz="750" dirty="0">
                <a:ea typeface="+mn-lt"/>
                <a:cs typeface="+mn-lt"/>
              </a:rPr>
              <a:t>I have a deeper understanding of how fitness components like strength, flexibility, and endurance work together to improve my overall health.</a:t>
            </a:r>
            <a:endParaRPr lang="en-GB" sz="750" dirty="0">
              <a:ea typeface="Calibri"/>
              <a:cs typeface="Calibri"/>
            </a:endParaRPr>
          </a:p>
          <a:p>
            <a:pPr>
              <a:buFont typeface="Arial"/>
              <a:buChar char="•"/>
            </a:pPr>
            <a:r>
              <a:rPr lang="en-GB" sz="750" dirty="0">
                <a:ea typeface="+mn-lt"/>
                <a:cs typeface="+mn-lt"/>
              </a:rPr>
              <a:t>I have a detailed understanding of different fitness strategies and can apply them to set personal goals and improve my performance in PE.</a:t>
            </a:r>
            <a:endParaRPr lang="en-GB" sz="750" dirty="0">
              <a:ea typeface="Calibri"/>
              <a:cs typeface="Calibri"/>
            </a:endParaRPr>
          </a:p>
          <a:p>
            <a:pPr>
              <a:buFont typeface="Arial"/>
              <a:buChar char="•"/>
            </a:pPr>
            <a:r>
              <a:rPr lang="en-GB" sz="750" dirty="0">
                <a:ea typeface="+mn-lt"/>
                <a:cs typeface="+mn-lt"/>
              </a:rPr>
              <a:t>I understand the importance of teamwork, fair play, and can reflect on how fitness activities help develop life skills such as motivation, resilience, and cooperation.</a:t>
            </a:r>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322244" y="1792802"/>
            <a:ext cx="3327929" cy="129705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u="sng" dirty="0">
                <a:ea typeface="+mn-lt"/>
                <a:cs typeface="+mn-lt"/>
              </a:rPr>
              <a:t>Independent learning </a:t>
            </a:r>
            <a:endParaRPr lang="en-US" sz="1094">
              <a:ea typeface="Calibri" panose="020F0502020204030204"/>
              <a:cs typeface="Calibri" panose="020F0502020204030204"/>
            </a:endParaRPr>
          </a:p>
          <a:p>
            <a:pPr>
              <a:buFont typeface="Arial"/>
              <a:buChar char="•"/>
            </a:pPr>
            <a:r>
              <a:rPr lang="en-GB" sz="714" dirty="0">
                <a:ea typeface="+mn-lt"/>
                <a:cs typeface="+mn-lt"/>
              </a:rPr>
              <a:t>I have basic practical skills and can take part in fitness activities by following instructions with support.</a:t>
            </a:r>
            <a:endParaRPr lang="en-GB" sz="714" dirty="0">
              <a:ea typeface="Calibri"/>
              <a:cs typeface="Calibri"/>
            </a:endParaRPr>
          </a:p>
          <a:p>
            <a:pPr>
              <a:buFont typeface="Arial"/>
              <a:buChar char="•"/>
            </a:pPr>
            <a:r>
              <a:rPr lang="en-GB" sz="714" dirty="0">
                <a:ea typeface="+mn-lt"/>
                <a:cs typeface="+mn-lt"/>
              </a:rPr>
              <a:t>I have learned how to take responsibility for my participation and can follow safety rules during fitness tasks and exercises.</a:t>
            </a:r>
            <a:endParaRPr lang="en-GB" sz="714" dirty="0">
              <a:ea typeface="Calibri"/>
              <a:cs typeface="Calibri"/>
            </a:endParaRPr>
          </a:p>
          <a:p>
            <a:pPr>
              <a:buFont typeface="Arial"/>
              <a:buChar char="•"/>
            </a:pPr>
            <a:r>
              <a:rPr lang="en-GB" sz="714" dirty="0">
                <a:ea typeface="+mn-lt"/>
                <a:cs typeface="+mn-lt"/>
              </a:rPr>
              <a:t>I can apply my knowledge of fitness techniques and movement to improve my personal performance during PE lessons.</a:t>
            </a:r>
            <a:endParaRPr lang="en-GB" sz="714" dirty="0">
              <a:ea typeface="Calibri"/>
              <a:cs typeface="Calibri"/>
            </a:endParaRPr>
          </a:p>
          <a:p>
            <a:pPr>
              <a:buFont typeface="Arial"/>
              <a:buChar char="•"/>
            </a:pPr>
            <a:r>
              <a:rPr lang="en-GB" sz="714" dirty="0">
                <a:ea typeface="+mn-lt"/>
                <a:cs typeface="+mn-lt"/>
              </a:rPr>
              <a:t>I can use my understanding to reflect on my performance and suggest ways to improve my fitness and overall effort.</a:t>
            </a:r>
            <a:endParaRPr lang="en-GB" sz="714" dirty="0">
              <a:ea typeface="Calibri"/>
              <a:cs typeface="Calibri"/>
            </a:endParaRPr>
          </a:p>
          <a:p>
            <a:pPr>
              <a:buFont typeface="Arial"/>
              <a:buChar char="•"/>
            </a:pPr>
            <a:r>
              <a:rPr lang="en-GB" sz="714" dirty="0">
                <a:ea typeface="+mn-lt"/>
                <a:cs typeface="+mn-lt"/>
              </a:rPr>
              <a:t>I can use advanced skills and prior learning to solve problems during physical challenges and suggest different exercises or strategies to meet fitness goals.</a:t>
            </a:r>
            <a:endParaRPr lang="en-GB" sz="714"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644" name="TextBox 643">
            <a:extLst>
              <a:ext uri="{FF2B5EF4-FFF2-40B4-BE49-F238E27FC236}">
                <a16:creationId xmlns:a16="http://schemas.microsoft.com/office/drawing/2014/main" id="{63C6136D-5F26-83A7-BB39-D858CF536EEC}"/>
              </a:ext>
            </a:extLst>
          </p:cNvPr>
          <p:cNvSpPr txBox="1"/>
          <p:nvPr/>
        </p:nvSpPr>
        <p:spPr>
          <a:xfrm>
            <a:off x="7263460" y="3237950"/>
            <a:ext cx="3171841"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857" b="1" u="sng" dirty="0">
                <a:latin typeface="Calibri" panose="020F0502020204030204"/>
                <a:ea typeface="Calibri"/>
                <a:cs typeface="Calibri"/>
              </a:rPr>
              <a:t>Questioning</a:t>
            </a:r>
          </a:p>
          <a:p>
            <a:pPr marL="122467" indent="-122467">
              <a:buFont typeface="Arial"/>
              <a:buChar char="•"/>
            </a:pPr>
            <a:r>
              <a:rPr lang="en-US" sz="714" dirty="0">
                <a:latin typeface="Aptos"/>
              </a:rPr>
              <a:t>I can ask and answer basic questions about the benefits of physical activity and why fitness is important for my health.</a:t>
            </a:r>
            <a:endParaRPr lang="en-US" sz="714">
              <a:ea typeface="Calibri"/>
              <a:cs typeface="Calibri"/>
            </a:endParaRPr>
          </a:p>
          <a:p>
            <a:pPr marL="122467" indent="-122467">
              <a:buFont typeface="Arial"/>
              <a:buChar char="•"/>
            </a:pPr>
            <a:r>
              <a:rPr lang="en-US" sz="714" dirty="0">
                <a:latin typeface="Aptos"/>
              </a:rPr>
              <a:t> I can ask questions about different types of exercise and respond by explaining how they help improve strength, flexibility, and endurance.</a:t>
            </a:r>
          </a:p>
          <a:p>
            <a:pPr marL="122467" indent="-122467">
              <a:buFont typeface="Arial"/>
              <a:buChar char="•"/>
            </a:pPr>
            <a:r>
              <a:rPr lang="en-US" sz="714" dirty="0">
                <a:latin typeface="Aptos"/>
              </a:rPr>
              <a:t> I can use questioning to explore previous learning and respond by making links with new skills, such as goal setting, teamwork, and motivation.</a:t>
            </a:r>
          </a:p>
          <a:p>
            <a:pPr marL="122467" indent="-122467">
              <a:buFont typeface="Arial"/>
              <a:buChar char="•"/>
            </a:pPr>
            <a:r>
              <a:rPr lang="en-US" sz="714" dirty="0">
                <a:latin typeface="Aptos"/>
              </a:rPr>
              <a:t> I can ask more detailed questions and give accurate responses about how specific exercises and techniques support different fitness goals and overall wellbeing.</a:t>
            </a:r>
          </a:p>
          <a:p>
            <a:pPr marL="122467" indent="-122467">
              <a:buFont typeface="Arial"/>
              <a:buChar char="•"/>
            </a:pPr>
            <a:r>
              <a:rPr lang="en-US" sz="714" dirty="0">
                <a:latin typeface="Aptos"/>
              </a:rPr>
              <a:t>I can ask and respond to questions that apply prior learning to create fitness plans, solve challenges, and improve personal health and performance.</a:t>
            </a:r>
          </a:p>
          <a:p>
            <a:endParaRPr lang="en-US" sz="1094"/>
          </a:p>
        </p:txBody>
      </p:sp>
    </p:spTree>
    <p:extLst>
      <p:ext uri="{BB962C8B-B14F-4D97-AF65-F5344CB8AC3E}">
        <p14:creationId xmlns:p14="http://schemas.microsoft.com/office/powerpoint/2010/main" val="2964572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Year 7 pupils will enjoy fun and active games like </a:t>
            </a:r>
            <a:r>
              <a:rPr lang="en-GB" sz="857" b="1" dirty="0">
                <a:ea typeface="+mn-lt"/>
                <a:cs typeface="+mn-lt"/>
              </a:rPr>
              <a:t>rounders and cricket</a:t>
            </a:r>
            <a:r>
              <a:rPr lang="en-GB" sz="857" dirty="0">
                <a:ea typeface="+mn-lt"/>
                <a:cs typeface="+mn-lt"/>
              </a:rPr>
              <a:t>, where they work together as a team to score runs and get the other team out. These games help improve skills such as </a:t>
            </a:r>
            <a:r>
              <a:rPr lang="en-GB" sz="857" b="1" dirty="0">
                <a:ea typeface="+mn-lt"/>
                <a:cs typeface="+mn-lt"/>
              </a:rPr>
              <a:t>throwing, catching, hitting, and running</a:t>
            </a:r>
            <a:r>
              <a:rPr lang="en-GB" sz="857" dirty="0">
                <a:ea typeface="+mn-lt"/>
                <a:cs typeface="+mn-lt"/>
              </a:rPr>
              <a:t>, while also encouraging quick thinking and good teamwork.</a:t>
            </a:r>
            <a:endParaRPr lang="en-GB" sz="1094" dirty="0">
              <a:solidFill>
                <a:srgbClr val="FFFFFF"/>
              </a:solidFill>
            </a:endParaRPr>
          </a:p>
          <a:p>
            <a:r>
              <a:rPr lang="en-GB" sz="857" dirty="0">
                <a:ea typeface="+mn-lt"/>
                <a:cs typeface="+mn-lt"/>
              </a:rPr>
              <a:t>By playing rounders and cricket, pupils will learn how to </a:t>
            </a:r>
            <a:r>
              <a:rPr lang="en-GB" sz="857" b="1" dirty="0">
                <a:ea typeface="+mn-lt"/>
                <a:cs typeface="+mn-lt"/>
              </a:rPr>
              <a:t>communicate, share, and support each other</a:t>
            </a:r>
            <a:r>
              <a:rPr lang="en-GB" sz="857" dirty="0">
                <a:ea typeface="+mn-lt"/>
                <a:cs typeface="+mn-lt"/>
              </a:rPr>
              <a:t>, as well as how to </a:t>
            </a:r>
            <a:r>
              <a:rPr lang="en-GB" sz="857" b="1" dirty="0">
                <a:ea typeface="+mn-lt"/>
                <a:cs typeface="+mn-lt"/>
              </a:rPr>
              <a:t>follow rules and play fairly</a:t>
            </a:r>
            <a:r>
              <a:rPr lang="en-GB" sz="857" dirty="0">
                <a:ea typeface="+mn-lt"/>
                <a:cs typeface="+mn-lt"/>
              </a:rPr>
              <a:t>. These games also help build </a:t>
            </a:r>
            <a:r>
              <a:rPr lang="en-GB" sz="857" b="1" dirty="0">
                <a:ea typeface="+mn-lt"/>
                <a:cs typeface="+mn-lt"/>
              </a:rPr>
              <a:t>fitness, confidence, and friendships</a:t>
            </a:r>
            <a:r>
              <a:rPr lang="en-GB" sz="857" dirty="0">
                <a:ea typeface="+mn-lt"/>
                <a:cs typeface="+mn-lt"/>
              </a:rPr>
              <a:t>. It’s a great way to stay active and learn what it means to be a valuable team player.</a:t>
            </a:r>
            <a:endParaRPr lang="en-GB" sz="1094" dirty="0"/>
          </a:p>
          <a:p>
            <a:r>
              <a:rPr lang="en-GB" sz="857" dirty="0"/>
              <a:t> No. of lessons__________</a:t>
            </a:r>
            <a:r>
              <a:rPr lang="en-GB" sz="1000" dirty="0"/>
              <a:t>                                                                                                     </a:t>
            </a:r>
            <a:r>
              <a:rPr lang="en-GB" sz="1000" b="1" dirty="0">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42098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751114">
                <a:tc>
                  <a:txBody>
                    <a:bodyPr/>
                    <a:lstStyle/>
                    <a:p>
                      <a:r>
                        <a:rPr lang="en-GB" sz="800" b="1" dirty="0">
                          <a:latin typeface="Ink Free"/>
                        </a:rPr>
                        <a:t>Rounders/Softball</a:t>
                      </a:r>
                    </a:p>
                    <a:p>
                      <a:pPr lvl="0">
                        <a:buNone/>
                      </a:pPr>
                      <a:r>
                        <a:rPr lang="en-GB" sz="800" b="0" dirty="0">
                          <a:latin typeface="Ink Free"/>
                        </a:rPr>
                        <a:t>What are the basic rules and roles?</a:t>
                      </a:r>
                    </a:p>
                    <a:p>
                      <a:pPr lvl="0">
                        <a:buNone/>
                      </a:pPr>
                      <a:r>
                        <a:rPr lang="en-GB" sz="800" b="0" dirty="0">
                          <a:latin typeface="Ink Free"/>
                        </a:rPr>
                        <a:t>What is the correct technique to hit a ball?</a:t>
                      </a:r>
                    </a:p>
                    <a:p>
                      <a:pPr lvl="0">
                        <a:buNone/>
                      </a:pPr>
                      <a:r>
                        <a:rPr lang="en-GB" sz="800" b="0" dirty="0">
                          <a:latin typeface="Ink Free"/>
                        </a:rPr>
                        <a:t>What are the most effective ways to bowl?</a:t>
                      </a:r>
                    </a:p>
                    <a:p>
                      <a:pPr lvl="0">
                        <a:buNone/>
                      </a:pPr>
                      <a:r>
                        <a:rPr lang="en-GB" sz="800" b="0" dirty="0">
                          <a:latin typeface="Ink Free"/>
                        </a:rPr>
                        <a:t>What are the most effective ways to field?</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r>
                        <a:rPr lang="en-GB" sz="800" dirty="0"/>
                        <a:t>I know what the basic rules and roles are in rounders/softball.</a:t>
                      </a:r>
                    </a:p>
                    <a:p>
                      <a:pPr lvl="0" algn="l">
                        <a:buNone/>
                      </a:pPr>
                      <a:r>
                        <a:rPr lang="en-GB" sz="800" dirty="0"/>
                        <a:t>I can show the basic skills of rounders/softball in a competitive scenario</a:t>
                      </a:r>
                    </a:p>
                    <a:p>
                      <a:pPr lvl="0" algn="l">
                        <a:buNone/>
                      </a:pPr>
                      <a:r>
                        <a:rPr lang="en-GB" sz="800" dirty="0"/>
                        <a:t>I understand the correct technique of bowling/fielding and batting and can show this in a competitive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654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What are the basic rules of and positions in cricket?</a:t>
                      </a:r>
                    </a:p>
                    <a:p>
                      <a:pPr lvl="0">
                        <a:buNone/>
                      </a:pPr>
                      <a:r>
                        <a:rPr lang="en-GB" sz="800" b="0" i="0" u="none" strike="noStrike" noProof="0" dirty="0">
                          <a:solidFill>
                            <a:srgbClr val="000000"/>
                          </a:solidFill>
                          <a:latin typeface="Ink Free"/>
                        </a:rPr>
                        <a:t>How do I bat and bowl with the correct technique?</a:t>
                      </a:r>
                    </a:p>
                    <a:p>
                      <a:pPr lvl="0">
                        <a:buNone/>
                      </a:pPr>
                      <a:r>
                        <a:rPr lang="en-GB" sz="800" b="0" i="0" u="none" strike="noStrike" noProof="0" dirty="0">
                          <a:solidFill>
                            <a:srgbClr val="000000"/>
                          </a:solidFill>
                          <a:latin typeface="Ink Free"/>
                        </a:rPr>
                        <a:t>How do I work effectively with teammates during a match</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what cricket is and what the basic skills are, such as bowling, batting and fielding.</a:t>
                      </a:r>
                      <a:endParaRPr lang="en-US" sz="800" b="0" i="0" u="none" strike="noStrike" noProof="0" dirty="0">
                        <a:solidFill>
                          <a:srgbClr val="000000"/>
                        </a:solidFill>
                        <a:latin typeface="Calibri"/>
                      </a:endParaRPr>
                    </a:p>
                    <a:p>
                      <a:pPr lvl="0" algn="l">
                        <a:buNone/>
                      </a:pPr>
                      <a:r>
                        <a:rPr lang="en-GB" sz="800" b="0" i="0" u="none" strike="noStrike" noProof="0" dirty="0">
                          <a:solidFill>
                            <a:srgbClr val="000000"/>
                          </a:solidFill>
                          <a:latin typeface="Calibri"/>
                        </a:rPr>
                        <a:t>I can show the basic skills of cricket in a competitive scenario.</a:t>
                      </a:r>
                    </a:p>
                    <a:p>
                      <a:pPr lvl="0" algn="l">
                        <a:buNone/>
                      </a:pPr>
                      <a:r>
                        <a:rPr lang="en-GB" sz="800" b="0" i="0" u="none" strike="noStrike" noProof="0" dirty="0">
                          <a:solidFill>
                            <a:srgbClr val="000000"/>
                          </a:solidFill>
                          <a:latin typeface="Calibri"/>
                        </a:rPr>
                        <a:t>I understand how to work effectively with team mates to score runs and get the opposition out in a game.</a:t>
                      </a: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67150"/>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mn-lt"/>
                <a:cs typeface="+mn-lt"/>
              </a:rPr>
              <a:t>I have a basic understanding of the rules and roles in striking and fielding games, such as batting, bowling, and fielding.</a:t>
            </a:r>
            <a:endParaRPr lang="en-US" sz="750">
              <a:ea typeface="Calibri"/>
              <a:cs typeface="Calibri"/>
            </a:endParaRPr>
          </a:p>
          <a:p>
            <a:r>
              <a:rPr lang="en-GB" sz="750">
                <a:ea typeface="+mn-lt"/>
                <a:cs typeface="+mn-lt"/>
              </a:rPr>
              <a:t>I understand how to work effectively as part of a team and can apply simple tactics, like choosing where to hit the ball or where to field.</a:t>
            </a:r>
            <a:endParaRPr lang="en-GB" sz="750">
              <a:ea typeface="Calibri"/>
              <a:cs typeface="Calibri"/>
            </a:endParaRPr>
          </a:p>
          <a:p>
            <a:r>
              <a:rPr lang="en-GB" sz="750">
                <a:ea typeface="+mn-lt"/>
                <a:cs typeface="+mn-lt"/>
              </a:rPr>
              <a:t>I have a deeper understanding of how teamwork, communication, and fielding positions impact success in cricket and rounders.</a:t>
            </a:r>
            <a:endParaRPr lang="en-GB" sz="750">
              <a:ea typeface="Calibri"/>
              <a:cs typeface="Calibri"/>
            </a:endParaRPr>
          </a:p>
          <a:p>
            <a:r>
              <a:rPr lang="en-GB" sz="750" dirty="0">
                <a:ea typeface="+mn-lt"/>
                <a:cs typeface="+mn-lt"/>
              </a:rPr>
              <a:t>I can explain and apply more advanced game strategies, such as setting a fielding formation or rotating the batting order for best results.</a:t>
            </a:r>
            <a:endParaRPr lang="en-GB" sz="750">
              <a:ea typeface="Calibri"/>
              <a:cs typeface="Calibri"/>
            </a:endParaRPr>
          </a:p>
          <a:p>
            <a:r>
              <a:rPr lang="en-GB" sz="750" dirty="0">
                <a:ea typeface="+mn-lt"/>
                <a:cs typeface="+mn-lt"/>
              </a:rPr>
              <a:t>I understand the importance of teamwork, fair play, and can reflect on how striking and fielding games help build life skills like leadership, decision-making, and cooperation.</a:t>
            </a:r>
            <a:endParaRPr lang="en-GB" sz="750">
              <a:ea typeface="Calibri"/>
              <a:cs typeface="Calibri"/>
            </a:endParaRPr>
          </a:p>
          <a:p>
            <a:pPr>
              <a:buFont typeface="Arial"/>
            </a:pPr>
            <a:endParaRPr lang="en-GB" sz="750" dirty="0">
              <a:ea typeface="Calibri"/>
              <a:cs typeface="Calibri"/>
            </a:endParaRPr>
          </a:p>
          <a:p>
            <a:endParaRPr lang="en-GB" sz="750"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I have basic practical skills and can take part in striking and fielding games by following instructions and working with support.</a:t>
            </a:r>
            <a:endParaRPr lang="en-GB" sz="714" dirty="0">
              <a:ea typeface="Calibri"/>
              <a:cs typeface="Calibri"/>
            </a:endParaRPr>
          </a:p>
          <a:p>
            <a:pPr>
              <a:buFont typeface="Arial"/>
              <a:buChar char="•"/>
            </a:pPr>
            <a:r>
              <a:rPr lang="en-GB" sz="714" dirty="0">
                <a:ea typeface="+mn-lt"/>
                <a:cs typeface="+mn-lt"/>
              </a:rPr>
              <a:t>I have learned how to take on different roles such as batter, bowler, and fielder, and can follow the rules to contribute to the game.</a:t>
            </a:r>
            <a:endParaRPr lang="en-GB" sz="714" dirty="0">
              <a:ea typeface="Calibri"/>
              <a:cs typeface="Calibri"/>
            </a:endParaRPr>
          </a:p>
          <a:p>
            <a:pPr>
              <a:buFont typeface="Arial"/>
              <a:buChar char="•"/>
            </a:pPr>
            <a:r>
              <a:rPr lang="en-GB" sz="714" dirty="0">
                <a:ea typeface="+mn-lt"/>
                <a:cs typeface="+mn-lt"/>
              </a:rPr>
              <a:t>I can use my understanding of simple tactics and fielding positions to help my team perform more effectively during a game.</a:t>
            </a:r>
            <a:endParaRPr lang="en-GB" sz="714" dirty="0">
              <a:ea typeface="Calibri"/>
              <a:cs typeface="Calibri"/>
            </a:endParaRPr>
          </a:p>
          <a:p>
            <a:pPr>
              <a:buFont typeface="Arial"/>
              <a:buChar char="•"/>
            </a:pPr>
            <a:r>
              <a:rPr lang="en-GB" sz="714" dirty="0">
                <a:ea typeface="+mn-lt"/>
                <a:cs typeface="+mn-lt"/>
              </a:rPr>
              <a:t>I can reflect on my own performance in batting, bowling, and fielding, and suggest ways to improve teamwork and tactics.</a:t>
            </a:r>
            <a:endParaRPr lang="en-GB" sz="714" dirty="0">
              <a:ea typeface="Calibri"/>
              <a:cs typeface="Calibri"/>
            </a:endParaRPr>
          </a:p>
          <a:p>
            <a:pPr>
              <a:buFont typeface="Arial"/>
              <a:buChar char="•"/>
            </a:pPr>
            <a:r>
              <a:rPr lang="en-GB" sz="714" dirty="0">
                <a:ea typeface="+mn-lt"/>
                <a:cs typeface="+mn-lt"/>
              </a:rPr>
              <a:t>I can apply advanced skills and previous experience to solve problems during gameplay and suggest tactical changes or fielding formations to support my team.</a:t>
            </a:r>
            <a:endParaRPr lang="en-GB" sz="714" dirty="0">
              <a:ea typeface="Calibri"/>
              <a:cs typeface="Calibri"/>
            </a:endParaRPr>
          </a:p>
          <a:p>
            <a:pPr marL="204111" indent="-204111">
              <a:buFont typeface="Arial"/>
              <a:buChar char="•"/>
            </a:pPr>
            <a:endParaRPr lang="en-GB" sz="714" dirty="0">
              <a:ea typeface="Calibri"/>
              <a:cs typeface="Calibri"/>
            </a:endParaRPr>
          </a:p>
          <a:p>
            <a:pPr algn="l"/>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dirty="0">
                <a:ea typeface="+mn-lt"/>
                <a:cs typeface="+mn-lt"/>
              </a:rPr>
              <a:t>I can identify and solve basic problems in striking and fielding games, such as deciding when to bat or bowl and how to score effectively.</a:t>
            </a:r>
            <a:endParaRPr lang="en-US" sz="1094" dirty="0"/>
          </a:p>
          <a:p>
            <a:r>
              <a:rPr lang="en-GB" sz="714" dirty="0">
                <a:ea typeface="+mn-lt"/>
                <a:cs typeface="+mn-lt"/>
              </a:rPr>
              <a:t>I can </a:t>
            </a:r>
            <a:r>
              <a:rPr lang="en-GB" sz="714" dirty="0" err="1">
                <a:ea typeface="+mn-lt"/>
                <a:cs typeface="+mn-lt"/>
              </a:rPr>
              <a:t>analyze</a:t>
            </a:r>
            <a:r>
              <a:rPr lang="en-GB" sz="714" dirty="0">
                <a:ea typeface="+mn-lt"/>
                <a:cs typeface="+mn-lt"/>
              </a:rPr>
              <a:t> key roles and positions during gameplay and make decisions about where to hit or throw to gain an advantage.</a:t>
            </a:r>
            <a:endParaRPr lang="en-GB" sz="1094" dirty="0"/>
          </a:p>
          <a:p>
            <a:r>
              <a:rPr lang="en-GB" sz="714" dirty="0">
                <a:ea typeface="+mn-lt"/>
                <a:cs typeface="+mn-lt"/>
              </a:rPr>
              <a:t>I can use my understanding of communication, teamwork, and game awareness to solve challenges and adapt strategies during play.</a:t>
            </a:r>
            <a:endParaRPr lang="en-GB" sz="1094" dirty="0"/>
          </a:p>
          <a:p>
            <a:r>
              <a:rPr lang="en-GB" sz="714" dirty="0">
                <a:ea typeface="+mn-lt"/>
                <a:cs typeface="+mn-lt"/>
              </a:rPr>
              <a:t>I can evaluate different game strategies and adjust my role (e.g., wicketkeeper, backstop, deep fielder) to support overall team performance in response to changing situations.</a:t>
            </a:r>
            <a:endParaRPr lang="en-GB" sz="1094" dirty="0"/>
          </a:p>
          <a:p>
            <a:r>
              <a:rPr lang="en-GB" sz="714" dirty="0">
                <a:ea typeface="+mn-lt"/>
                <a:cs typeface="+mn-lt"/>
              </a:rPr>
              <a:t>I can apply problem-solving skills and tactical thinking from previous lessons to new game scenarios, helping my team improve performance and respond effectively under pressure.</a:t>
            </a:r>
            <a:endParaRPr lang="en-GB" sz="1094" dirty="0"/>
          </a:p>
          <a:p>
            <a:endParaRPr lang="en-GB" sz="714" dirty="0">
              <a:ea typeface="+mn-lt"/>
              <a:cs typeface="+mn-lt"/>
            </a:endParaRPr>
          </a:p>
          <a:p>
            <a:endParaRPr lang="en-GB" sz="714" dirty="0">
              <a:ea typeface="Calibri" panose="020F0502020204030204"/>
              <a:cs typeface="Calibri" panose="020F0502020204030204"/>
            </a:endParaRPr>
          </a:p>
          <a:p>
            <a:pPr algn="l"/>
            <a:endParaRPr lang="en-GB" sz="714"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the structure of a cricket/rounders team and the roles or positions of some key players.</a:t>
            </a:r>
            <a:endParaRPr lang="en-US" sz="786" dirty="0">
              <a:ea typeface="Calibri"/>
              <a:cs typeface="Calibri"/>
            </a:endParaRPr>
          </a:p>
          <a:p>
            <a:pPr marL="204111" indent="-204111">
              <a:buFont typeface="Arial"/>
              <a:buChar char="•"/>
            </a:pPr>
            <a:r>
              <a:rPr lang="en-GB" sz="786" dirty="0">
                <a:ea typeface="+mn-lt"/>
                <a:cs typeface="+mn-lt"/>
              </a:rPr>
              <a:t>Demonstrate accurate performance and teamwork during a small-sided game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780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Team Games Yr 7</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Overview: In this unit pupils will build on their basic knowledge of team games. </a:t>
            </a:r>
            <a:r>
              <a:rPr lang="en-GB" sz="857">
                <a:ea typeface="+mn-lt"/>
                <a:cs typeface="+mn-lt"/>
              </a:rPr>
              <a:t>Team games in PE for Year 7 pupils are fun and active games where they will work together with others to try and win as a team. These games, like football, netball, hockey and rugby, help you get better at moving, thinking quickly, and working with others. They also teach you important skills such as sharing, listening, and being kind to teammates. By playing team games, you get fitter, make friends, and learn how to play fairly and follow rules. It’s a great way to enjoy being active while learning how to be part of a team</a:t>
            </a:r>
            <a:r>
              <a:rPr lang="en-GB" sz="857"/>
              <a:t>. No. of lessons__________</a:t>
            </a:r>
            <a:r>
              <a:rPr lang="en-GB" sz="1000"/>
              <a:t>                                                                                                     </a:t>
            </a:r>
            <a:r>
              <a:rPr lang="en-GB" sz="1000" b="1">
                <a:solidFill>
                  <a:schemeClr val="bg1"/>
                </a:solidFill>
              </a:rPr>
              <a:t>Lesson objectives</a:t>
            </a:r>
            <a:endParaRPr lang="en-GB" sz="1094">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84385"/>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a:latin typeface="Ink Free"/>
              </a:rPr>
              <a:t>Teamwork, communication, respect, rules, positions, tactics, passing, dribbling, tackling, footwork, rules.</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360961"/>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a:latin typeface="Ink Free"/>
                        </a:rPr>
                        <a:t>Football</a:t>
                      </a:r>
                    </a:p>
                    <a:p>
                      <a:pPr lvl="0">
                        <a:buNone/>
                      </a:pPr>
                      <a:r>
                        <a:rPr lang="en-GB" sz="800" b="0">
                          <a:latin typeface="Ink Free"/>
                        </a:rPr>
                        <a:t>What is passing?</a:t>
                      </a:r>
                    </a:p>
                    <a:p>
                      <a:pPr lvl="0">
                        <a:buNone/>
                      </a:pPr>
                      <a:r>
                        <a:rPr lang="en-GB" sz="800" b="0">
                          <a:latin typeface="Ink Free"/>
                        </a:rPr>
                        <a:t>What is dribbling?</a:t>
                      </a:r>
                    </a:p>
                    <a:p>
                      <a:pPr lvl="0">
                        <a:buNone/>
                      </a:pPr>
                      <a:r>
                        <a:rPr lang="en-GB" sz="800" b="0">
                          <a:latin typeface="Ink Free"/>
                        </a:rPr>
                        <a:t>How do you attack/defend in football?</a:t>
                      </a:r>
                    </a:p>
                    <a:p>
                      <a:pPr lvl="0">
                        <a:buNone/>
                      </a:pPr>
                      <a:r>
                        <a:rPr lang="en-GB" sz="800" b="0">
                          <a:latin typeface="Ink Free"/>
                        </a:rPr>
                        <a:t>What are the positions in a game?</a:t>
                      </a:r>
                    </a:p>
                  </a:txBody>
                  <a:tcPr marL="65314" marR="65314" marT="32657" marB="32657">
                    <a:solidFill>
                      <a:schemeClr val="accent1">
                        <a:lumMod val="40000"/>
                        <a:lumOff val="60000"/>
                      </a:schemeClr>
                    </a:solidFill>
                  </a:tcPr>
                </a:tc>
                <a:tc>
                  <a:txBody>
                    <a:bodyPr/>
                    <a:lstStyle/>
                    <a:p>
                      <a:pPr lvl="0" algn="l"/>
                      <a:r>
                        <a:rPr lang="en-GB" sz="800"/>
                        <a:t>I know what football is and what the basic skills, such as passing and dribbling, in are.</a:t>
                      </a:r>
                    </a:p>
                    <a:p>
                      <a:pPr lvl="0" algn="l">
                        <a:buNone/>
                      </a:pPr>
                      <a:r>
                        <a:rPr lang="en-GB" sz="800"/>
                        <a:t>I can show the basic skills of football in a competitive scenario</a:t>
                      </a:r>
                    </a:p>
                    <a:p>
                      <a:pPr lvl="0" algn="l">
                        <a:buNone/>
                      </a:pPr>
                      <a:r>
                        <a:rPr lang="en-GB" sz="800"/>
                        <a:t>I understand basic tactics such as attacking/defending and the positions in a game</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636814">
                <a:tc>
                  <a:txBody>
                    <a:bodyPr/>
                    <a:lstStyle/>
                    <a:p>
                      <a:r>
                        <a:rPr lang="en-GB" sz="800" b="1">
                          <a:latin typeface="Ink Free"/>
                        </a:rPr>
                        <a:t>Netball</a:t>
                      </a:r>
                    </a:p>
                    <a:p>
                      <a:pPr lvl="0">
                        <a:buNone/>
                      </a:pPr>
                      <a:r>
                        <a:rPr lang="en-GB" sz="800" b="0" i="0" u="none" strike="noStrike" noProof="0">
                          <a:solidFill>
                            <a:srgbClr val="000000"/>
                          </a:solidFill>
                          <a:latin typeface="Ink Free"/>
                        </a:rPr>
                        <a:t>What is passing?</a:t>
                      </a:r>
                    </a:p>
                    <a:p>
                      <a:pPr lvl="0">
                        <a:buNone/>
                      </a:pPr>
                      <a:r>
                        <a:rPr lang="en-GB" sz="800" b="0" i="0" u="none" strike="noStrike" noProof="0">
                          <a:solidFill>
                            <a:srgbClr val="000000"/>
                          </a:solidFill>
                          <a:latin typeface="Ink Free"/>
                        </a:rPr>
                        <a:t>What is footwork?</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How do you attack/defend in netball?</a:t>
                      </a:r>
                      <a:endParaRPr lang="en-US" sz="800" b="0" i="0" u="none" strike="noStrike" noProof="0">
                        <a:solidFill>
                          <a:srgbClr val="000000"/>
                        </a:solidFill>
                        <a:latin typeface="Ink Free"/>
                      </a:endParaRPr>
                    </a:p>
                    <a:p>
                      <a:pPr lvl="0">
                        <a:buNone/>
                      </a:pPr>
                      <a:r>
                        <a:rPr lang="en-GB" sz="800" b="0" i="0" u="none" strike="noStrike" noProof="0">
                          <a:solidFill>
                            <a:srgbClr val="000000"/>
                          </a:solidFill>
                          <a:latin typeface="Ink Free"/>
                        </a:rPr>
                        <a:t>What are the positions in a game?</a:t>
                      </a:r>
                      <a:endParaRPr lang="en-GB" sz="800"/>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netball is and what the basic skills, such as passing and footwork,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netball in a competitive scenario</a:t>
                      </a: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567715">
                <a:tc>
                  <a:txBody>
                    <a:bodyPr/>
                    <a:lstStyle/>
                    <a:p>
                      <a:r>
                        <a:rPr lang="en-GB" sz="800" b="1">
                          <a:latin typeface="Ink Free"/>
                        </a:rPr>
                        <a:t>Hockey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hockey is and what the basic skills, such as passing and dribbling, in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hockey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522514">
                <a:tc>
                  <a:txBody>
                    <a:bodyPr/>
                    <a:lstStyle/>
                    <a:p>
                      <a:r>
                        <a:rPr lang="en-GB" sz="800" b="1">
                          <a:latin typeface="Ink Free"/>
                        </a:rPr>
                        <a:t>Rugby</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solidFill>
                            <a:srgbClr val="000000"/>
                          </a:solidFill>
                          <a:latin typeface="Calibri"/>
                        </a:rPr>
                        <a:t>I know what rugby is and what the basic skills, such as passing and tackling, in rugby are.</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can show the basic skills of rugby in a competitive scenario</a:t>
                      </a:r>
                      <a:endParaRPr lang="en-US" sz="800" b="0" i="0" u="none" strike="noStrike" noProof="0">
                        <a:solidFill>
                          <a:srgbClr val="000000"/>
                        </a:solidFill>
                        <a:latin typeface="Calibri"/>
                      </a:endParaRPr>
                    </a:p>
                    <a:p>
                      <a:pPr lvl="0" algn="l">
                        <a:buNone/>
                      </a:pPr>
                      <a:r>
                        <a:rPr lang="en-GB" sz="800" b="0" i="0" u="none" strike="noStrike" noProof="0">
                          <a:solidFill>
                            <a:srgbClr val="000000"/>
                          </a:solidFill>
                          <a:latin typeface="Calibri"/>
                        </a:rPr>
                        <a:t>I understand basic tactics such as attacking/defending and the positions in a game</a:t>
                      </a:r>
                      <a:endParaRPr lang="en-GB" sz="80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r h="321671">
                <a:tc>
                  <a:txBody>
                    <a:bodyPr/>
                    <a:lstStyle/>
                    <a:p>
                      <a:r>
                        <a:rPr lang="en-GB" sz="800" b="1">
                          <a:latin typeface="Ink Free"/>
                        </a:rPr>
                        <a:t>Rules</a:t>
                      </a:r>
                    </a:p>
                  </a:txBody>
                  <a:tcPr marL="65314" marR="65314" marT="32657" marB="32657">
                    <a:solidFill>
                      <a:schemeClr val="accent1">
                        <a:lumMod val="40000"/>
                        <a:lumOff val="60000"/>
                      </a:schemeClr>
                    </a:solidFill>
                  </a:tcPr>
                </a:tc>
                <a:tc>
                  <a:txBody>
                    <a:bodyPr/>
                    <a:lstStyle/>
                    <a:p>
                      <a:pPr lvl="0" algn="l">
                        <a:buNone/>
                      </a:pPr>
                      <a:r>
                        <a:rPr lang="en-GB" sz="800" b="0" i="0" u="none" strike="noStrike" noProof="0">
                          <a:latin typeface="Calibri"/>
                        </a:rPr>
                        <a:t>I can understand and apply the basic rules of team games, demonstrating fair play and respect for others during gameplay</a:t>
                      </a:r>
                      <a:endParaRPr lang="en-US" sz="800"/>
                    </a:p>
                  </a:txBody>
                  <a:tcPr marL="65314" marR="65314" marT="32657" marB="32657">
                    <a:solidFill>
                      <a:schemeClr val="accent1">
                        <a:lumMod val="20000"/>
                        <a:lumOff val="80000"/>
                      </a:schemeClr>
                    </a:solidFill>
                  </a:tcPr>
                </a:tc>
                <a:extLst>
                  <a:ext uri="{0D108BD9-81ED-4DB2-BD59-A6C34878D82A}">
                    <a16:rowId xmlns:a16="http://schemas.microsoft.com/office/drawing/2014/main" val="1519713273"/>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821">
                <a:ea typeface="+mn-lt"/>
                <a:cs typeface="+mn-lt"/>
              </a:rPr>
              <a:t>I have a basic understanding of the rules and roles in team games.</a:t>
            </a:r>
            <a:endParaRPr lang="en-US" sz="821">
              <a:ea typeface="Calibri"/>
              <a:cs typeface="Calibri"/>
            </a:endParaRPr>
          </a:p>
          <a:p>
            <a:pPr marL="204111" indent="-204111">
              <a:buFont typeface="Arial"/>
              <a:buChar char="•"/>
            </a:pPr>
            <a:r>
              <a:rPr lang="en-GB" sz="821">
                <a:ea typeface="+mn-lt"/>
                <a:cs typeface="+mn-lt"/>
              </a:rPr>
              <a:t>I have a broader understanding of how to work as part of a team and use basic tactics during games.</a:t>
            </a:r>
            <a:endParaRPr lang="en-GB" sz="821">
              <a:ea typeface="Calibri" panose="020F0502020204030204"/>
              <a:cs typeface="Calibri" panose="020F0502020204030204"/>
            </a:endParaRPr>
          </a:p>
          <a:p>
            <a:pPr marL="204111" indent="-204111">
              <a:buFont typeface="Arial"/>
              <a:buChar char="•"/>
            </a:pPr>
            <a:r>
              <a:rPr lang="en-GB" sz="821">
                <a:ea typeface="+mn-lt"/>
                <a:cs typeface="+mn-lt"/>
              </a:rPr>
              <a:t>I have a deeper understanding of how teamwork, communication, and positioning affect performance in different team games.</a:t>
            </a:r>
            <a:endParaRPr lang="en-GB" sz="821">
              <a:ea typeface="Calibri"/>
              <a:cs typeface="Calibri"/>
            </a:endParaRPr>
          </a:p>
          <a:p>
            <a:pPr marL="204111" indent="-204111">
              <a:buFont typeface="Arial"/>
              <a:buChar char="•"/>
            </a:pPr>
            <a:r>
              <a:rPr lang="en-GB" sz="821">
                <a:ea typeface="+mn-lt"/>
                <a:cs typeface="+mn-lt"/>
              </a:rPr>
              <a:t>I have a detailed understanding of game strategies and can apply them in different sporting situations.</a:t>
            </a:r>
            <a:endParaRPr lang="en-GB" sz="821">
              <a:ea typeface="Calibri"/>
              <a:cs typeface="Calibri"/>
            </a:endParaRPr>
          </a:p>
          <a:p>
            <a:pPr marL="204111" indent="-204111">
              <a:buFont typeface="Arial"/>
              <a:buChar char="•"/>
            </a:pPr>
            <a:r>
              <a:rPr lang="en-GB" sz="821">
                <a:ea typeface="+mn-lt"/>
                <a:cs typeface="+mn-lt"/>
              </a:rPr>
              <a:t>I have an understanding of the importance of teamwork, fair play, and can reflect on how team games help develop life skills such as leadership and cooperation.</a:t>
            </a:r>
            <a:endParaRPr lang="en-GB" sz="821">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have basic practical skills and can take part in team games by following instructions with help.</a:t>
            </a:r>
            <a:endParaRPr lang="en-US" sz="786">
              <a:ea typeface="Calibri"/>
              <a:cs typeface="Calibri"/>
            </a:endParaRPr>
          </a:p>
          <a:p>
            <a:pPr marL="204111" indent="-204111">
              <a:buFont typeface="Arial"/>
              <a:buChar char="•"/>
            </a:pPr>
            <a:r>
              <a:rPr lang="en-GB" sz="786">
                <a:ea typeface="+mn-lt"/>
                <a:cs typeface="+mn-lt"/>
              </a:rPr>
              <a:t>I have learned how to take on different roles in a team and can follow rules to contribute to the game.</a:t>
            </a:r>
            <a:endParaRPr lang="en-GB" sz="786">
              <a:ea typeface="Calibri"/>
              <a:cs typeface="Calibri"/>
            </a:endParaRPr>
          </a:p>
          <a:p>
            <a:pPr marL="204111" indent="-204111">
              <a:buFont typeface="Arial"/>
              <a:buChar char="•"/>
            </a:pPr>
            <a:r>
              <a:rPr lang="en-GB" sz="786">
                <a:ea typeface="+mn-lt"/>
                <a:cs typeface="+mn-lt"/>
              </a:rPr>
              <a:t>I can apply my knowledge of tactics and positions to help my team perform better during a game.</a:t>
            </a:r>
            <a:endParaRPr lang="en-GB" sz="786">
              <a:ea typeface="Calibri"/>
              <a:cs typeface="Calibri"/>
            </a:endParaRPr>
          </a:p>
          <a:p>
            <a:pPr marL="204111" indent="-204111">
              <a:buFont typeface="Arial"/>
              <a:buChar char="•"/>
            </a:pPr>
            <a:r>
              <a:rPr lang="en-GB" sz="786">
                <a:ea typeface="+mn-lt"/>
                <a:cs typeface="+mn-lt"/>
              </a:rPr>
              <a:t>I can use my understanding to reflect on my performance and suggest ways to improve teamwork and strategy.</a:t>
            </a:r>
            <a:endParaRPr lang="en-GB" sz="786">
              <a:ea typeface="Calibri"/>
              <a:cs typeface="Calibri"/>
            </a:endParaRPr>
          </a:p>
          <a:p>
            <a:pPr marL="204111" indent="-204111">
              <a:buFont typeface="Arial"/>
              <a:buChar char="•"/>
            </a:pPr>
            <a:r>
              <a:rPr lang="en-GB" sz="786">
                <a:ea typeface="+mn-lt"/>
                <a:cs typeface="+mn-lt"/>
              </a:rPr>
              <a:t>I can use advanced skills and prior learning to solve problems in gameplay and suggest different tactics or formations to support my team.</a:t>
            </a:r>
            <a:endParaRPr lang="en-GB" sz="786">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702012"/>
            <a:ext cx="3268348"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I can perform basic team game skills such as passing, catching, and moving into space following the main rules.</a:t>
            </a:r>
            <a:endParaRPr lang="en-GB" sz="786">
              <a:ea typeface="Calibri" panose="020F0502020204030204"/>
              <a:cs typeface="Calibri" panose="020F0502020204030204"/>
            </a:endParaRPr>
          </a:p>
          <a:p>
            <a:pPr marL="204111" indent="-204111">
              <a:buFont typeface="Arial"/>
              <a:buChar char="•"/>
            </a:pPr>
            <a:r>
              <a:rPr lang="en-GB" sz="786" dirty="0">
                <a:ea typeface="+mn-lt"/>
                <a:cs typeface="+mn-lt"/>
              </a:rPr>
              <a:t>I can understand simple team roles and positions and use basic tactics like passing to a teammate or marking an opponent.</a:t>
            </a:r>
            <a:endParaRPr lang="en-GB" sz="1094" dirty="0"/>
          </a:p>
          <a:p>
            <a:pPr marL="204111" indent="-204111">
              <a:buFont typeface="Arial"/>
              <a:buChar char="•"/>
            </a:pPr>
            <a:r>
              <a:rPr lang="en-GB" sz="786">
                <a:ea typeface="+mn-lt"/>
                <a:cs typeface="+mn-lt"/>
              </a:rPr>
              <a:t>I can combine previous skills with communication and teamwork to support my team during play.</a:t>
            </a:r>
            <a:endParaRPr lang="en-GB" sz="1094"/>
          </a:p>
          <a:p>
            <a:pPr marL="204111" indent="-204111">
              <a:buFont typeface="Arial"/>
              <a:buChar char="•"/>
            </a:pPr>
            <a:r>
              <a:rPr lang="en-GB" sz="786" dirty="0">
                <a:ea typeface="+mn-lt"/>
                <a:cs typeface="+mn-lt"/>
              </a:rPr>
              <a:t>I can demonstrate more accurate and controlled team game skills and begin to apply simple strategies to improve team performance.</a:t>
            </a:r>
            <a:endParaRPr lang="en-GB" sz="1094" dirty="0"/>
          </a:p>
          <a:p>
            <a:pPr marL="204111" indent="-204111">
              <a:buFont typeface="Arial"/>
              <a:buChar char="•"/>
            </a:pPr>
            <a:r>
              <a:rPr lang="en-GB" sz="786" dirty="0">
                <a:ea typeface="+mn-lt"/>
                <a:cs typeface="+mn-lt"/>
              </a:rPr>
              <a:t>I can use my skills in different game situations, adapting my technique to support my team’s tactics and overall success.</a:t>
            </a:r>
            <a:endParaRPr lang="en-GB" sz="1094" dirty="0"/>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a:ea typeface="+mn-lt"/>
                <a:cs typeface="+mn-lt"/>
              </a:rPr>
              <a:t>Describe the structure of a team game and the roles or positions of some key players.</a:t>
            </a:r>
            <a:endParaRPr lang="en-US" sz="786">
              <a:ea typeface="Calibri"/>
              <a:cs typeface="Calibri"/>
            </a:endParaRPr>
          </a:p>
          <a:p>
            <a:pPr marL="204111" indent="-204111">
              <a:buFont typeface="Arial"/>
              <a:buChar char="•"/>
            </a:pPr>
            <a:r>
              <a:rPr lang="en-GB" sz="786">
                <a:ea typeface="+mn-lt"/>
                <a:cs typeface="+mn-lt"/>
              </a:rPr>
              <a:t>Demonstrate accurate performance and teamwork during a small-sided game or skills activity.</a:t>
            </a:r>
            <a:endParaRPr lang="en-GB" sz="786">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
        <p:nvSpPr>
          <p:cNvPr id="667" name="TextBox 666">
            <a:extLst>
              <a:ext uri="{FF2B5EF4-FFF2-40B4-BE49-F238E27FC236}">
                <a16:creationId xmlns:a16="http://schemas.microsoft.com/office/drawing/2014/main" id="{EB9AB69D-B5C3-5634-C965-E8539C630463}"/>
              </a:ext>
            </a:extLst>
          </p:cNvPr>
          <p:cNvSpPr txBox="1"/>
          <p:nvPr/>
        </p:nvSpPr>
        <p:spPr>
          <a:xfrm>
            <a:off x="1600904" y="3667160"/>
            <a:ext cx="1923024" cy="50563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US" sz="714">
                <a:latin typeface="Ink Free"/>
                <a:ea typeface="Calibri"/>
                <a:cs typeface="Calibri"/>
              </a:rPr>
              <a:t>What is passing?</a:t>
            </a:r>
          </a:p>
          <a:p>
            <a:r>
              <a:rPr lang="en-US" sz="714">
                <a:latin typeface="Ink Free"/>
                <a:ea typeface="Calibri"/>
                <a:cs typeface="Calibri"/>
              </a:rPr>
              <a:t>What is dribbling?</a:t>
            </a:r>
          </a:p>
          <a:p>
            <a:r>
              <a:rPr lang="en-US" sz="714">
                <a:latin typeface="Ink Free"/>
                <a:ea typeface="Calibri"/>
                <a:cs typeface="Calibri"/>
              </a:rPr>
              <a:t>How do you attack/defend in a game?</a:t>
            </a:r>
          </a:p>
          <a:p>
            <a:r>
              <a:rPr lang="en-US" sz="714">
                <a:latin typeface="Ink Free"/>
                <a:ea typeface="Calibri"/>
                <a:cs typeface="Calibri"/>
              </a:rPr>
              <a:t>When do you use your strong stick/reverse?</a:t>
            </a:r>
          </a:p>
        </p:txBody>
      </p:sp>
      <p:sp>
        <p:nvSpPr>
          <p:cNvPr id="668" name="TextBox 667">
            <a:extLst>
              <a:ext uri="{FF2B5EF4-FFF2-40B4-BE49-F238E27FC236}">
                <a16:creationId xmlns:a16="http://schemas.microsoft.com/office/drawing/2014/main" id="{BE5353A9-C90A-4491-3EC0-4D785700AEB3}"/>
              </a:ext>
            </a:extLst>
          </p:cNvPr>
          <p:cNvSpPr txBox="1"/>
          <p:nvPr/>
        </p:nvSpPr>
        <p:spPr>
          <a:xfrm>
            <a:off x="1629973" y="4219653"/>
            <a:ext cx="1869675" cy="41220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latin typeface="Ink Free"/>
                <a:ea typeface="Calibri"/>
                <a:cs typeface="Calibri"/>
              </a:rPr>
              <a:t>What is passing?</a:t>
            </a:r>
          </a:p>
          <a:p>
            <a:r>
              <a:rPr lang="en-GB" sz="750">
                <a:latin typeface="Ink Free"/>
                <a:ea typeface="Calibri"/>
                <a:cs typeface="Calibri"/>
              </a:rPr>
              <a:t>What is tackling?</a:t>
            </a:r>
          </a:p>
          <a:p>
            <a:r>
              <a:rPr lang="en-GB" sz="750">
                <a:latin typeface="Ink Free"/>
                <a:ea typeface="Calibri"/>
                <a:cs typeface="Calibri"/>
              </a:rPr>
              <a:t>How do you attack/defend in a game?</a:t>
            </a:r>
          </a:p>
        </p:txBody>
      </p:sp>
    </p:spTree>
    <p:extLst>
      <p:ext uri="{BB962C8B-B14F-4D97-AF65-F5344CB8AC3E}">
        <p14:creationId xmlns:p14="http://schemas.microsoft.com/office/powerpoint/2010/main" val="3155933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9FB64-88EE-094A-CC3F-84971660A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B57B6-3079-09D4-D3E3-AA0CD6536427}"/>
              </a:ext>
            </a:extLst>
          </p:cNvPr>
          <p:cNvSpPr>
            <a:spLocks noGrp="1"/>
          </p:cNvSpPr>
          <p:nvPr>
            <p:ph type="title"/>
          </p:nvPr>
        </p:nvSpPr>
        <p:spPr>
          <a:xfrm>
            <a:off x="4548277" y="132213"/>
            <a:ext cx="3095445" cy="2024392"/>
          </a:xfrm>
        </p:spPr>
        <p:txBody>
          <a:bodyPr>
            <a:normAutofit/>
          </a:bodyPr>
          <a:lstStyle/>
          <a:p>
            <a:pPr algn="ctr"/>
            <a:r>
              <a:rPr lang="en-GB" sz="8800" b="1" dirty="0"/>
              <a:t>Year 8 </a:t>
            </a:r>
          </a:p>
        </p:txBody>
      </p:sp>
    </p:spTree>
    <p:extLst>
      <p:ext uri="{BB962C8B-B14F-4D97-AF65-F5344CB8AC3E}">
        <p14:creationId xmlns:p14="http://schemas.microsoft.com/office/powerpoint/2010/main" val="273888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92A2A8-BD5C-4DF3-9D6C-089BDE8C5B71}"/>
              </a:ext>
            </a:extLst>
          </p:cNvPr>
          <p:cNvPicPr>
            <a:picLocks noChangeAspect="1"/>
          </p:cNvPicPr>
          <p:nvPr/>
        </p:nvPicPr>
        <p:blipFill>
          <a:blip r:embed="rId2"/>
          <a:srcRect l="32054" t="38412" r="32143" b="14128"/>
          <a:stretch>
            <a:fillRect/>
          </a:stretch>
        </p:blipFill>
        <p:spPr>
          <a:xfrm>
            <a:off x="1502434" y="7747"/>
            <a:ext cx="9187132" cy="6850253"/>
          </a:xfrm>
          <a:prstGeom prst="rect">
            <a:avLst/>
          </a:prstGeom>
        </p:spPr>
      </p:pic>
    </p:spTree>
    <p:extLst>
      <p:ext uri="{BB962C8B-B14F-4D97-AF65-F5344CB8AC3E}">
        <p14:creationId xmlns:p14="http://schemas.microsoft.com/office/powerpoint/2010/main" val="79506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a:rPr>
              <a:t>Subject: PE</a:t>
            </a:r>
            <a:endParaRPr lang="en-GB" sz="1143" b="1">
              <a:latin typeface="Ink Free" panose="03080402000500000000" pitchFamily="66" charset="0"/>
            </a:endParaRPr>
          </a:p>
          <a:p>
            <a:r>
              <a:rPr lang="en-GB" sz="1143" b="1">
                <a:latin typeface="Ink Free"/>
              </a:rPr>
              <a:t>Topic: Team Games</a:t>
            </a:r>
            <a:endParaRPr lang="en-GB" sz="1143" b="1">
              <a:latin typeface="Ink Free" panose="03080402000500000000" pitchFamily="66" charset="0"/>
            </a:endParaRPr>
          </a:p>
          <a:p>
            <a:r>
              <a:rPr lang="en-GB" sz="1143" b="1">
                <a:latin typeface="Ink Free" panose="03080402000500000000" pitchFamily="66" charset="0"/>
              </a:rPr>
              <a:t>Key Question: </a:t>
            </a:r>
            <a:r>
              <a:rPr lang="es-ES" sz="1143" b="1">
                <a:latin typeface="Ink Free" panose="03080402000500000000" pitchFamily="66" charset="0"/>
              </a:rPr>
              <a:t> </a:t>
            </a:r>
            <a:endParaRPr lang="en-GB" sz="1143" b="1">
              <a:latin typeface="Ink Free" panose="03080402000500000000" pitchFamily="66" charset="0"/>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87936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In this unit, pupils will build on their existing knowledge and experience of team games developed in Year 7. They will develop more advanced skills in games such as football, netball, hockey, and rugby, with a greater focus on tactical awareness, decision-making, and teamwork under pressure. Pupils will be encouraged to take on different roles within a team, adapt to changing game situations, and use communication to support effective team play. They will deepen their understanding of strategies, formations, and how to apply them to improve team performance. </a:t>
            </a:r>
            <a:r>
              <a:rPr lang="en-GB" sz="1000" b="1" dirty="0" err="1">
                <a:solidFill>
                  <a:schemeClr val="bg1"/>
                </a:solidFill>
              </a:rPr>
              <a:t>jectives</a:t>
            </a:r>
            <a:endParaRPr lang="en-GB" sz="1094" dirty="0"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74868" y="5331656"/>
            <a:ext cx="2748417" cy="46166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latin typeface="Ink Free"/>
              </a:rPr>
              <a:t>Key Words</a:t>
            </a:r>
          </a:p>
          <a:p>
            <a:r>
              <a:rPr lang="en-GB" sz="857" dirty="0">
                <a:latin typeface="Ink Free"/>
              </a:rPr>
              <a:t>Teamwork, communication, respect, rules, positions, tactics, passing, dribbling, tackling, footwork, rules.</a:t>
            </a:r>
            <a:endParaRPr lang="en-GB" sz="1143"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161344"/>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466866"/>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5661" y="1859797"/>
          <a:ext cx="5319300" cy="3414684"/>
        </p:xfrm>
        <a:graphic>
          <a:graphicData uri="http://schemas.openxmlformats.org/drawingml/2006/table">
            <a:tbl>
              <a:tblPr firstRow="1" bandRow="1">
                <a:tableStyleId>{5C22544A-7EE6-4342-B048-85BDC9FD1C3A}</a:tableStyleId>
              </a:tblPr>
              <a:tblGrid>
                <a:gridCol w="2172349">
                  <a:extLst>
                    <a:ext uri="{9D8B030D-6E8A-4147-A177-3AD203B41FA5}">
                      <a16:colId xmlns:a16="http://schemas.microsoft.com/office/drawing/2014/main" val="1008402731"/>
                    </a:ext>
                  </a:extLst>
                </a:gridCol>
                <a:gridCol w="3146951">
                  <a:extLst>
                    <a:ext uri="{9D8B030D-6E8A-4147-A177-3AD203B41FA5}">
                      <a16:colId xmlns:a16="http://schemas.microsoft.com/office/drawing/2014/main" val="3928792102"/>
                    </a:ext>
                  </a:extLst>
                </a:gridCol>
              </a:tblGrid>
              <a:tr h="257550">
                <a:tc gridSpan="2">
                  <a:txBody>
                    <a:bodyPr/>
                    <a:lstStyle/>
                    <a:p>
                      <a:r>
                        <a:rPr lang="en-GB" sz="11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92">
                <a:tc>
                  <a:txBody>
                    <a:bodyPr/>
                    <a:lstStyle/>
                    <a:p>
                      <a:r>
                        <a:rPr lang="en-GB" sz="600" b="1" dirty="0">
                          <a:latin typeface="Ink Free"/>
                        </a:rPr>
                        <a:t>Football</a:t>
                      </a:r>
                    </a:p>
                    <a:p>
                      <a:pPr lvl="0">
                        <a:buNone/>
                      </a:pPr>
                      <a:r>
                        <a:rPr lang="en-GB" sz="600" b="0" dirty="0">
                          <a:latin typeface="Ink Free"/>
                        </a:rPr>
                        <a:t>How can I improve the accuracy and power of my passing and shooting?</a:t>
                      </a:r>
                    </a:p>
                    <a:p>
                      <a:pPr lvl="0">
                        <a:buNone/>
                      </a:pPr>
                      <a:r>
                        <a:rPr lang="en-GB" sz="600" b="0" dirty="0">
                          <a:latin typeface="Ink Free"/>
                        </a:rPr>
                        <a:t>How can I use dribbling to keep possession and create space?</a:t>
                      </a:r>
                    </a:p>
                    <a:p>
                      <a:pPr lvl="0">
                        <a:buNone/>
                      </a:pPr>
                      <a:r>
                        <a:rPr lang="en-GB" sz="600" b="0" dirty="0">
                          <a:latin typeface="Ink Free"/>
                        </a:rPr>
                        <a:t>What is my role in a specific position during a game?</a:t>
                      </a:r>
                    </a:p>
                    <a:p>
                      <a:pPr lvl="0">
                        <a:buNone/>
                      </a:pPr>
                      <a:r>
                        <a:rPr lang="en-GB" sz="600" b="0" dirty="0">
                          <a:latin typeface="Ink Free"/>
                        </a:rPr>
                        <a:t>What makes an effective team in football?</a:t>
                      </a:r>
                    </a:p>
                  </a:txBody>
                  <a:tcPr marL="65314" marR="65314" marT="32657" marB="32657">
                    <a:solidFill>
                      <a:schemeClr val="accent1">
                        <a:lumMod val="40000"/>
                        <a:lumOff val="60000"/>
                      </a:schemeClr>
                    </a:solidFill>
                  </a:tcPr>
                </a:tc>
                <a:tc>
                  <a:txBody>
                    <a:bodyPr/>
                    <a:lstStyle/>
                    <a:p>
                      <a:pPr lvl="0" algn="l"/>
                      <a:r>
                        <a:rPr lang="en-GB" sz="600" dirty="0"/>
                        <a:t>I can use the correct technique to improve the accuracy and power of my passing and shooting in game situations.</a:t>
                      </a:r>
                    </a:p>
                    <a:p>
                      <a:pPr lvl="0" algn="l">
                        <a:buNone/>
                      </a:pPr>
                      <a:r>
                        <a:rPr lang="en-GB" sz="600" dirty="0"/>
                        <a:t>I know how dribbling can help me maintain possession and create attacking opportunities.</a:t>
                      </a:r>
                    </a:p>
                    <a:p>
                      <a:pPr lvl="0" algn="l">
                        <a:buNone/>
                      </a:pPr>
                      <a:r>
                        <a:rPr lang="en-GB" sz="600" dirty="0"/>
                        <a:t>I understand how to carry out the responsibilities of my position to support both attacking and defending phases of play.</a:t>
                      </a:r>
                    </a:p>
                    <a:p>
                      <a:pPr lvl="0" algn="l">
                        <a:buNone/>
                      </a:pPr>
                      <a:r>
                        <a:rPr lang="en-GB" sz="600" dirty="0"/>
                        <a:t>I can work effectively as part of a team, showing communication, support and tactical understanding to help achieve success.</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04846">
                <a:tc>
                  <a:txBody>
                    <a:bodyPr/>
                    <a:lstStyle/>
                    <a:p>
                      <a:r>
                        <a:rPr lang="en-GB" sz="600" b="1" dirty="0">
                          <a:latin typeface="Ink Free"/>
                        </a:rPr>
                        <a:t>Netball</a:t>
                      </a:r>
                    </a:p>
                    <a:p>
                      <a:pPr lvl="0">
                        <a:buNone/>
                      </a:pPr>
                      <a:r>
                        <a:rPr lang="en-GB" sz="600" b="0" i="0" u="none" strike="noStrike" noProof="0" dirty="0">
                          <a:solidFill>
                            <a:srgbClr val="000000"/>
                          </a:solidFill>
                          <a:latin typeface="Ink Free"/>
                        </a:rPr>
                        <a:t>How can I improve the accuracy and speed of my passing in a game?</a:t>
                      </a:r>
                    </a:p>
                    <a:p>
                      <a:pPr lvl="0">
                        <a:buNone/>
                      </a:pPr>
                      <a:r>
                        <a:rPr lang="en-GB" sz="600" b="0" i="0" u="none" strike="noStrike" noProof="0" dirty="0">
                          <a:solidFill>
                            <a:srgbClr val="000000"/>
                          </a:solidFill>
                          <a:latin typeface="Ink Free"/>
                        </a:rPr>
                        <a:t>How do I use footwork correctly to maintain possession?</a:t>
                      </a:r>
                    </a:p>
                    <a:p>
                      <a:pPr lvl="0">
                        <a:buNone/>
                      </a:pPr>
                      <a:r>
                        <a:rPr lang="en-GB" sz="600" b="0" i="0" u="none" strike="noStrike" noProof="0" dirty="0">
                          <a:solidFill>
                            <a:srgbClr val="000000"/>
                          </a:solidFill>
                          <a:latin typeface="Ink Free"/>
                        </a:rPr>
                        <a:t>What are the responsibilities of different playing positions in netball?</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use the correct passing techniques to improve the speed and accuracy of my passes during a game.</a:t>
                      </a:r>
                    </a:p>
                    <a:p>
                      <a:pPr lvl="0" algn="l">
                        <a:buNone/>
                      </a:pPr>
                      <a:r>
                        <a:rPr lang="en-GB" sz="600" b="0" i="0" u="none" strike="noStrike" noProof="0" dirty="0">
                          <a:solidFill>
                            <a:srgbClr val="000000"/>
                          </a:solidFill>
                          <a:latin typeface="Calibri"/>
                        </a:rPr>
                        <a:t>I can apply the correct footwork rule consistently to keep possession and avoid giving away penalties.</a:t>
                      </a:r>
                    </a:p>
                    <a:p>
                      <a:pPr lvl="0" algn="l">
                        <a:buNone/>
                      </a:pPr>
                      <a:r>
                        <a:rPr lang="en-GB" sz="600" b="0" i="0" u="none" strike="noStrike" noProof="0" dirty="0">
                          <a:solidFill>
                            <a:srgbClr val="000000"/>
                          </a:solidFill>
                          <a:latin typeface="Calibri"/>
                        </a:rPr>
                        <a:t>I understand how each position supports team play and how to adapt my movement and decisions based on my role</a:t>
                      </a:r>
                    </a:p>
                    <a:p>
                      <a:pPr lvl="0" algn="l">
                        <a:buNone/>
                      </a:pPr>
                      <a:endParaRPr lang="en-GB" sz="6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820939">
                <a:tc>
                  <a:txBody>
                    <a:bodyPr/>
                    <a:lstStyle/>
                    <a:p>
                      <a:r>
                        <a:rPr lang="en-GB" sz="600" b="1" dirty="0">
                          <a:latin typeface="Ink Free"/>
                        </a:rPr>
                        <a:t>Hockey</a:t>
                      </a:r>
                    </a:p>
                    <a:p>
                      <a:pPr lvl="0">
                        <a:buNone/>
                      </a:pPr>
                      <a:r>
                        <a:rPr lang="en-GB" sz="600" b="0" dirty="0">
                          <a:latin typeface="Ink Free"/>
                        </a:rPr>
                        <a:t>How can improve the accuracy and control of my passing in hockey?</a:t>
                      </a:r>
                      <a:endParaRPr lang="en-GB" sz="600" dirty="0"/>
                    </a:p>
                    <a:p>
                      <a:pPr lvl="0">
                        <a:buNone/>
                      </a:pPr>
                      <a:r>
                        <a:rPr lang="en-GB" sz="600" b="0" dirty="0">
                          <a:latin typeface="Ink Free"/>
                        </a:rPr>
                        <a:t>How do I use the correct grip and body position when tackling or intercepting?</a:t>
                      </a:r>
                    </a:p>
                    <a:p>
                      <a:pPr lvl="0">
                        <a:buNone/>
                      </a:pPr>
                      <a:r>
                        <a:rPr lang="en-GB" sz="600" b="0" dirty="0">
                          <a:latin typeface="Ink Free"/>
                        </a:rPr>
                        <a:t>What are the key rules of hockey that I need to follow during a match?</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can demonstrate accurate and controlled passing using the appropriate technique.</a:t>
                      </a:r>
                      <a:endParaRPr lang="en-US" sz="600"/>
                    </a:p>
                    <a:p>
                      <a:pPr lvl="0" algn="l">
                        <a:buNone/>
                      </a:pPr>
                      <a:r>
                        <a:rPr lang="en-GB" sz="600" b="0" i="0" u="none" strike="noStrike" noProof="0" dirty="0">
                          <a:solidFill>
                            <a:srgbClr val="000000"/>
                          </a:solidFill>
                          <a:latin typeface="Calibri"/>
                        </a:rPr>
                        <a:t>I know the correct grip and footwork required for a block or jab tackle.</a:t>
                      </a:r>
                    </a:p>
                    <a:p>
                      <a:pPr lvl="0" algn="l">
                        <a:buNone/>
                      </a:pPr>
                      <a:r>
                        <a:rPr lang="en-GB" sz="600" b="0" i="0" u="none" strike="noStrike" noProof="0" dirty="0">
                          <a:solidFill>
                            <a:srgbClr val="000000"/>
                          </a:solidFill>
                          <a:latin typeface="Calibri"/>
                        </a:rPr>
                        <a:t>I understand the rules of hockey and how following them helps the game flow.</a:t>
                      </a: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18457">
                <a:tc>
                  <a:txBody>
                    <a:bodyPr/>
                    <a:lstStyle/>
                    <a:p>
                      <a:r>
                        <a:rPr lang="en-GB" sz="600" b="1" dirty="0">
                          <a:latin typeface="Ink Free"/>
                        </a:rPr>
                        <a:t>Rugby</a:t>
                      </a:r>
                    </a:p>
                    <a:p>
                      <a:pPr lvl="0">
                        <a:buNone/>
                      </a:pPr>
                      <a:r>
                        <a:rPr lang="en-GB" sz="600" b="0" dirty="0">
                          <a:latin typeface="Ink Free"/>
                        </a:rPr>
                        <a:t>How can I improve the accuracy and distance of my passing?</a:t>
                      </a:r>
                    </a:p>
                    <a:p>
                      <a:pPr lvl="0">
                        <a:buNone/>
                      </a:pPr>
                      <a:r>
                        <a:rPr lang="en-GB" sz="600" b="0" dirty="0">
                          <a:latin typeface="Ink Free"/>
                        </a:rPr>
                        <a:t>What are the roles and responsibilities of different </a:t>
                      </a:r>
                      <a:r>
                        <a:rPr lang="en-GB" sz="600" b="0">
                          <a:latin typeface="Ink Free"/>
                        </a:rPr>
                        <a:t>positions in rugby?</a:t>
                      </a:r>
                      <a:endParaRPr lang="en-GB" sz="600" b="0" dirty="0">
                        <a:latin typeface="Ink Free"/>
                      </a:endParaRPr>
                    </a:p>
                    <a:p>
                      <a:pPr lvl="0">
                        <a:buNone/>
                      </a:pPr>
                      <a:r>
                        <a:rPr lang="en-GB" sz="600" b="0">
                          <a:latin typeface="Ink Free"/>
                        </a:rPr>
                        <a:t>When should I pass, run or kick the ball during a game?</a:t>
                      </a:r>
                      <a:endParaRPr lang="en-GB" sz="6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700" b="0" i="0" u="none" strike="noStrike" noProof="0">
                          <a:solidFill>
                            <a:srgbClr val="000000"/>
                          </a:solidFill>
                          <a:latin typeface="Calibri"/>
                        </a:rPr>
                        <a:t>I know the correct hand position, grip and body shape needed for accurate passing.</a:t>
                      </a:r>
                      <a:endParaRPr lang="en-GB" sz="700" b="0" i="0" u="none" strike="noStrike" noProof="0" dirty="0">
                        <a:solidFill>
                          <a:srgbClr val="000000"/>
                        </a:solidFill>
                        <a:latin typeface="Calibri"/>
                      </a:endParaRPr>
                    </a:p>
                    <a:p>
                      <a:pPr lvl="0" algn="l">
                        <a:buNone/>
                      </a:pPr>
                      <a:r>
                        <a:rPr lang="en-GB" sz="700" b="0" i="0" u="none" strike="noStrike" noProof="0">
                          <a:solidFill>
                            <a:srgbClr val="000000"/>
                          </a:solidFill>
                          <a:latin typeface="Calibri"/>
                        </a:rPr>
                        <a:t>I can play in different positions and carry out the specific roles expected of them in a game.</a:t>
                      </a:r>
                    </a:p>
                    <a:p>
                      <a:pPr lvl="0" algn="l">
                        <a:buNone/>
                      </a:pPr>
                      <a:r>
                        <a:rPr lang="en-GB" sz="700" b="0" i="0" u="none" strike="noStrike" noProof="0" dirty="0">
                          <a:solidFill>
                            <a:srgbClr val="000000"/>
                          </a:solidFill>
                          <a:latin typeface="Calibri"/>
                        </a:rPr>
                        <a:t>I understand how game awareness and </a:t>
                      </a:r>
                      <a:r>
                        <a:rPr lang="en-GB" sz="700" b="0" i="0" u="none" strike="noStrike" noProof="0">
                          <a:solidFill>
                            <a:srgbClr val="000000"/>
                          </a:solidFill>
                          <a:latin typeface="Calibri"/>
                        </a:rPr>
                        <a:t>decision-making</a:t>
                      </a:r>
                      <a:r>
                        <a:rPr lang="en-GB" sz="700" b="0" i="0" u="none" strike="noStrike" noProof="0" dirty="0">
                          <a:solidFill>
                            <a:srgbClr val="000000"/>
                          </a:solidFill>
                          <a:latin typeface="Calibri"/>
                        </a:rPr>
                        <a:t> affect possession, territory and scoring opportunities</a:t>
                      </a:r>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21123" y="48991"/>
            <a:ext cx="3534684" cy="510335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7" cy="6568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27159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539685"/>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8003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92017"/>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72071"/>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99707"/>
            <a:ext cx="3278632" cy="156086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a developing understanding of the key rules, positions, and roles in team sports such as netball, football, hockey, and rugby.</a:t>
            </a:r>
            <a:endParaRPr lang="en-GB" sz="750" dirty="0">
              <a:ea typeface="Calibri"/>
              <a:cs typeface="Calibri"/>
            </a:endParaRPr>
          </a:p>
          <a:p>
            <a:pPr>
              <a:buFont typeface="Arial"/>
              <a:buChar char="•"/>
            </a:pPr>
            <a:r>
              <a:rPr lang="en-GB" sz="750">
                <a:ea typeface="+mn-lt"/>
                <a:cs typeface="+mn-lt"/>
              </a:rPr>
              <a:t>I can work effectively as part of a team and apply basic tactics, such as creating space, marking opponents, or supporting the ball carrier.</a:t>
            </a:r>
            <a:endParaRPr lang="en-GB" sz="750" dirty="0">
              <a:ea typeface="Calibri"/>
              <a:cs typeface="Calibri"/>
            </a:endParaRPr>
          </a:p>
          <a:p>
            <a:pPr>
              <a:buFont typeface="Arial"/>
              <a:buChar char="•"/>
            </a:pPr>
            <a:r>
              <a:rPr lang="en-GB" sz="750">
                <a:ea typeface="+mn-lt"/>
                <a:cs typeface="+mn-lt"/>
              </a:rPr>
              <a:t>I have a deeper understanding of how communication, teamwork, and positional play impact performance across different team games.</a:t>
            </a:r>
            <a:endParaRPr lang="en-GB" sz="750" dirty="0">
              <a:ea typeface="Calibri"/>
              <a:cs typeface="Calibri"/>
            </a:endParaRPr>
          </a:p>
          <a:p>
            <a:pPr>
              <a:buFont typeface="Arial"/>
              <a:buChar char="•"/>
            </a:pPr>
            <a:r>
              <a:rPr lang="en-GB" sz="750">
                <a:ea typeface="+mn-lt"/>
                <a:cs typeface="+mn-lt"/>
              </a:rPr>
              <a:t>I can explain and apply more advanced strategies, such as set plays, transitions, and defensive structures, depending on the sport and game situation.</a:t>
            </a:r>
            <a:endParaRPr lang="en-GB" sz="750" dirty="0">
              <a:ea typeface="Calibri"/>
              <a:cs typeface="Calibri"/>
            </a:endParaRPr>
          </a:p>
          <a:p>
            <a:pPr>
              <a:buFont typeface="Arial"/>
              <a:buChar char="•"/>
            </a:pPr>
            <a:r>
              <a:rPr lang="en-GB" sz="750" dirty="0">
                <a:ea typeface="+mn-lt"/>
                <a:cs typeface="+mn-lt"/>
              </a:rPr>
              <a:t>I recognise the value of teamwork, respect, and fair play, and can reflect on how participating in team sports helps develop important life skills like leadership, communication, and cooperation.</a:t>
            </a:r>
            <a:endParaRPr lang="en-GB" sz="750" dirty="0">
              <a:ea typeface="Calibri"/>
              <a:cs typeface="Calibri"/>
            </a:endParaRPr>
          </a:p>
          <a:p>
            <a:pPr marL="204111" indent="-204111">
              <a:buFont typeface="Arial"/>
              <a:buChar char="•"/>
            </a:pPr>
            <a:endParaRPr lang="en-GB" sz="750" dirty="0">
              <a:ea typeface="Calibri"/>
              <a:cs typeface="Calibri"/>
            </a:endParaRPr>
          </a:p>
          <a:p>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9"/>
            <a:ext cx="3259836" cy="1566363"/>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developing practical skills and can take part in team games like netball, football, hockey, and rugby by following instructions and working with support.</a:t>
            </a:r>
            <a:endParaRPr lang="en-GB" sz="750" dirty="0">
              <a:ea typeface="Calibri"/>
              <a:cs typeface="Calibri"/>
            </a:endParaRPr>
          </a:p>
          <a:p>
            <a:pPr>
              <a:buFont typeface="Arial"/>
              <a:buChar char="•"/>
            </a:pPr>
            <a:r>
              <a:rPr lang="en-GB" sz="750">
                <a:ea typeface="+mn-lt"/>
                <a:cs typeface="+mn-lt"/>
              </a:rPr>
              <a:t>I can take on different roles and positions within a team, follow the rules of the game, and make a positive contribution during play.</a:t>
            </a:r>
            <a:endParaRPr lang="en-GB" sz="750">
              <a:ea typeface="Calibri"/>
              <a:cs typeface="Calibri"/>
            </a:endParaRPr>
          </a:p>
          <a:p>
            <a:pPr>
              <a:buFont typeface="Arial"/>
              <a:buChar char="•"/>
            </a:pPr>
            <a:r>
              <a:rPr lang="en-GB" sz="750">
                <a:ea typeface="+mn-lt"/>
                <a:cs typeface="+mn-lt"/>
              </a:rPr>
              <a:t>I can apply my knowledge of tactics—such as creating space, marking, pressing, and supporting play—to help my team improve performance.</a:t>
            </a:r>
            <a:endParaRPr lang="en-GB" sz="750">
              <a:ea typeface="Calibri"/>
              <a:cs typeface="Calibri"/>
            </a:endParaRPr>
          </a:p>
          <a:p>
            <a:pPr>
              <a:buFont typeface="Arial"/>
              <a:buChar char="•"/>
            </a:pPr>
            <a:r>
              <a:rPr lang="en-GB" sz="750">
                <a:ea typeface="+mn-lt"/>
                <a:cs typeface="+mn-lt"/>
              </a:rPr>
              <a:t>I can reflect on my own performance across different roles and suggest ways to improve skills, teamwork, and overall strategy.</a:t>
            </a:r>
            <a:endParaRPr lang="en-GB" sz="750">
              <a:ea typeface="Calibri"/>
              <a:cs typeface="Calibri"/>
            </a:endParaRPr>
          </a:p>
          <a:p>
            <a:pPr>
              <a:buFont typeface="Arial"/>
              <a:buChar char="•"/>
            </a:pPr>
            <a:r>
              <a:rPr lang="en-GB" sz="750" dirty="0">
                <a:ea typeface="+mn-lt"/>
                <a:cs typeface="+mn-lt"/>
              </a:rPr>
              <a:t>I can apply more advanced techniques and prior experience to make decisions in games and suggest tactical changes or formations that support my team’s success.</a:t>
            </a:r>
            <a:endParaRPr lang="en-GB" sz="750" dirty="0">
              <a:ea typeface="Calibri"/>
              <a:cs typeface="Calibri"/>
            </a:endParaRPr>
          </a:p>
          <a:p>
            <a:pPr marL="204111" indent="-204111">
              <a:buFont typeface="Arial"/>
              <a:buChar char="•"/>
            </a:pPr>
            <a:endParaRPr lang="en-GB" sz="750" dirty="0">
              <a:ea typeface="Calibri"/>
              <a:cs typeface="Calibri"/>
            </a:endParaRPr>
          </a:p>
          <a:p>
            <a:pPr algn="l"/>
            <a:endParaRPr lang="en-GB" sz="750"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46584" y="3905624"/>
            <a:ext cx="3268348" cy="163781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a:ea typeface="+mn-lt"/>
                <a:cs typeface="+mn-lt"/>
              </a:rPr>
              <a:t>I can perform a wider range of team game skills with greater accuracy, control, and decision-making under pressure.</a:t>
            </a:r>
            <a:endParaRPr lang="en-GB" sz="786">
              <a:ea typeface="Calibri" panose="020F0502020204030204"/>
              <a:cs typeface="Calibri" panose="020F0502020204030204"/>
            </a:endParaRPr>
          </a:p>
          <a:p>
            <a:pPr>
              <a:buFont typeface="Arial"/>
              <a:buChar char="•"/>
            </a:pPr>
            <a:r>
              <a:rPr lang="en-GB" sz="786" dirty="0">
                <a:ea typeface="+mn-lt"/>
                <a:cs typeface="+mn-lt"/>
              </a:rPr>
              <a:t>I can understand and apply different roles and positions effectively, adjusting tactics like attacking options and defensive formations.</a:t>
            </a:r>
            <a:endParaRPr lang="en-GB" sz="1094" dirty="0"/>
          </a:p>
          <a:p>
            <a:pPr>
              <a:buFont typeface="Arial"/>
              <a:buChar char="•"/>
            </a:pPr>
            <a:r>
              <a:rPr lang="en-GB" sz="786" dirty="0">
                <a:ea typeface="+mn-lt"/>
                <a:cs typeface="+mn-lt"/>
              </a:rPr>
              <a:t>I can integrate communication and teamwork skills with my technical skills to improve team cohesion and performance.</a:t>
            </a:r>
            <a:endParaRPr lang="en-GB" sz="1094" dirty="0"/>
          </a:p>
          <a:p>
            <a:pPr>
              <a:buFont typeface="Arial"/>
              <a:buChar char="•"/>
            </a:pPr>
            <a:r>
              <a:rPr lang="en-GB" sz="786" dirty="0">
                <a:ea typeface="+mn-lt"/>
                <a:cs typeface="+mn-lt"/>
              </a:rPr>
              <a:t>I can apply refined technical skills and strategic understanding to support my team’s game plan in competitive situations.</a:t>
            </a:r>
            <a:endParaRPr lang="en-GB" sz="1094" dirty="0"/>
          </a:p>
          <a:p>
            <a:pPr>
              <a:buFont typeface="Arial"/>
              <a:buChar char="•"/>
            </a:pPr>
            <a:r>
              <a:rPr lang="en-GB" sz="786" dirty="0">
                <a:ea typeface="+mn-lt"/>
                <a:cs typeface="+mn-lt"/>
              </a:rPr>
              <a:t>I can adapt my skills and tactics in response to game situations, demonstrating consistency and awareness to help my team succeed.</a:t>
            </a:r>
            <a:endParaRPr lang="en-GB" sz="1094" dirty="0"/>
          </a:p>
          <a:p>
            <a:pPr>
              <a:buFont typeface="Arial"/>
              <a:buChar char="•"/>
            </a:pPr>
            <a:endParaRPr lang="en-GB" sz="786" dirty="0">
              <a:ea typeface="Calibri" panose="020F0502020204030204"/>
              <a:cs typeface="Calibri" panose="020F0502020204030204"/>
            </a:endParaRPr>
          </a:p>
          <a:p>
            <a:pPr marL="204111" indent="-204111">
              <a:buFont typeface="Arial"/>
              <a:buChar char="•"/>
            </a:pPr>
            <a:endParaRPr lang="en-GB" sz="786" dirty="0">
              <a:ea typeface="Calibri" panose="020F0502020204030204"/>
              <a:cs typeface="Calibri" panose="020F0502020204030204"/>
            </a:endParaRPr>
          </a:p>
          <a:p>
            <a:pPr algn="l"/>
            <a:endParaRPr lang="en-GB" sz="786">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55315"/>
            <a:ext cx="2527863" cy="85737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643" dirty="0">
                <a:ea typeface="+mn-lt"/>
                <a:cs typeface="+mn-lt"/>
              </a:rPr>
              <a:t>Explain the structure and flow of a full team game and describe the responsibilities of a range of positions, including how they contribute to team strategy.</a:t>
            </a:r>
            <a:endParaRPr lang="en-GB" sz="643" dirty="0">
              <a:ea typeface="Calibri"/>
              <a:cs typeface="Calibri"/>
            </a:endParaRPr>
          </a:p>
          <a:p>
            <a:pPr>
              <a:buFont typeface="Arial"/>
              <a:buChar char="•"/>
            </a:pPr>
            <a:r>
              <a:rPr lang="en-GB" sz="643">
                <a:ea typeface="+mn-lt"/>
                <a:cs typeface="+mn-lt"/>
              </a:rPr>
              <a:t>Demonstrate consistently accurate skills and apply tactical understanding to support teamwork and decision-making in game situations or competitive practices.</a:t>
            </a:r>
            <a:endParaRPr lang="en-GB" sz="643">
              <a:ea typeface="Calibri"/>
              <a:cs typeface="Calibri"/>
            </a:endParaRPr>
          </a:p>
          <a:p>
            <a:pPr marL="204111" indent="-204111">
              <a:buFont typeface="Arial"/>
              <a:buChar char="•"/>
            </a:pPr>
            <a:endParaRPr lang="en-GB" sz="643" dirty="0">
              <a:ea typeface="Calibri"/>
              <a:cs typeface="Calibri"/>
            </a:endParaRPr>
          </a:p>
          <a:p>
            <a:pPr algn="l"/>
            <a:endParaRPr lang="en-GB" sz="643" dirty="0">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867866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 </a:t>
            </a:r>
            <a:endParaRPr lang="en-GB" sz="1143" b="1" dirty="0">
              <a:latin typeface="Ink Free" panose="03080402000500000000" pitchFamily="66" charset="0"/>
            </a:endParaRPr>
          </a:p>
          <a:p>
            <a:r>
              <a:rPr lang="en-GB" sz="1143" b="1" dirty="0">
                <a:latin typeface="Ink Free"/>
              </a:rPr>
              <a:t>Topic: Health and fitness YEAR 8 </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25309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dirty="0">
                <a:ea typeface="+mn-lt"/>
                <a:cs typeface="+mn-lt"/>
              </a:rPr>
              <a:t>In this unit, pupils will build on their previous knowledge of how exercise impacts health, fitness, and overall wellbeing.</a:t>
            </a:r>
            <a:r>
              <a:rPr lang="en-GB" sz="857" dirty="0">
                <a:ea typeface="+mn-lt"/>
                <a:cs typeface="+mn-lt"/>
              </a:rPr>
              <a:t> Health and fitness activities for Year 8 may include cross country running, swimming, circuit training, and fitness-based challenges designed to test and improve stamina, strength, flexibility, and endurance. Pupils will deepen their understanding of how the body responds and adapts to different types of physical activity. They will learn how to warm up and cool down effectively and explore how to train safely and efficiently. Throughout the unit, pupils will set personal fitness goals, monitor their progress, and develop greater awareness of the long-term benefits of an active lifestyle for both physical and mental health. This unit also promotes resilience, self-motivation, and a positive mindset toward lifelong participation in fitness and sport</a:t>
            </a:r>
            <a:r>
              <a:rPr lang="en-GB" sz="857" dirty="0"/>
              <a:t>                                                                                                   </a:t>
            </a:r>
            <a:r>
              <a:rPr lang="en-GB" sz="857" b="1" dirty="0">
                <a:solidFill>
                  <a:schemeClr val="bg1"/>
                </a:solidFill>
              </a:rPr>
              <a:t>Lesson objective</a:t>
            </a:r>
            <a:endParaRPr lang="en-GB" sz="857" dirty="0">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29705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Striding, pace, respiration, heart rate, repetitions, sets, intensity, dynamic stretching, pulse raiser, cardio-vascular endurance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30501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65414">
                <a:tc>
                  <a:txBody>
                    <a:bodyPr/>
                    <a:lstStyle/>
                    <a:p>
                      <a:r>
                        <a:rPr lang="en-GB" sz="600" b="1" dirty="0">
                          <a:latin typeface="Ink Free"/>
                        </a:rPr>
                        <a:t>Cross County</a:t>
                      </a:r>
                    </a:p>
                    <a:p>
                      <a:pPr marL="0" lvl="0" indent="0" algn="l">
                        <a:lnSpc>
                          <a:spcPct val="100000"/>
                        </a:lnSpc>
                        <a:buNone/>
                      </a:pPr>
                      <a:r>
                        <a:rPr lang="en-GB" sz="600" b="0" i="0" u="none" strike="noStrike" baseline="0" noProof="0" dirty="0">
                          <a:solidFill>
                            <a:srgbClr val="000000"/>
                          </a:solidFill>
                          <a:latin typeface="Ink Free"/>
                        </a:rPr>
                        <a:t>Can I explain the concept of endurance in detail and discuss its role in improving overall fitness and performance?</a:t>
                      </a:r>
                      <a:endParaRPr lang="en-GB" sz="600" dirty="0"/>
                    </a:p>
                    <a:p>
                      <a:pPr marL="0" lvl="0" indent="0" algn="l">
                        <a:lnSpc>
                          <a:spcPct val="100000"/>
                        </a:lnSpc>
                        <a:buNone/>
                      </a:pPr>
                      <a:r>
                        <a:rPr lang="en-GB" sz="600" b="0" i="0" u="none" strike="noStrike" baseline="0" noProof="0" dirty="0">
                          <a:solidFill>
                            <a:srgbClr val="000000"/>
                          </a:solidFill>
                          <a:latin typeface="Ink Free"/>
                        </a:rPr>
                        <a:t>Can I effectively plan and adjust my pacing strategy during different stages of a long-distance run?</a:t>
                      </a:r>
                      <a:endParaRPr lang="en-GB" sz="600" dirty="0"/>
                    </a:p>
                    <a:p>
                      <a:pPr marL="0" lvl="0" indent="0" algn="l">
                        <a:lnSpc>
                          <a:spcPct val="100000"/>
                        </a:lnSpc>
                        <a:buNone/>
                      </a:pPr>
                      <a:r>
                        <a:rPr lang="en-GB" sz="600" b="0" i="0" u="none" strike="noStrike" baseline="0" noProof="0" dirty="0">
                          <a:solidFill>
                            <a:srgbClr val="000000"/>
                          </a:solidFill>
                          <a:latin typeface="Ink Free"/>
                        </a:rPr>
                        <a:t>Can I demonstrate and analyse advanced running techniques to improve efficiency and reduce injury risk?</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biomechanical principles behind correct running technique and can apply these consistently during runs.</a:t>
                      </a:r>
                    </a:p>
                    <a:p>
                      <a:pPr marL="0" lvl="0" indent="0" algn="l">
                        <a:lnSpc>
                          <a:spcPct val="100000"/>
                        </a:lnSpc>
                        <a:buNone/>
                      </a:pPr>
                      <a:r>
                        <a:rPr lang="en-GB" sz="800" b="0" i="0" u="none" strike="noStrike" baseline="0" noProof="0" dirty="0">
                          <a:solidFill>
                            <a:srgbClr val="000000"/>
                          </a:solidFill>
                          <a:latin typeface="Calibri"/>
                        </a:rPr>
                        <a:t>I can monitor and regulate my pace throughout a long-distance run to maintain optimal performance and energy levels.</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how endurance training benefits cardiovascular health and overall physical fitness.</a:t>
                      </a:r>
                      <a:endParaRPr lang="en-GB" sz="1800" dirty="0"/>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600" b="1" dirty="0">
                          <a:latin typeface="Ink Free"/>
                        </a:rPr>
                        <a:t>Fitness</a:t>
                      </a:r>
                    </a:p>
                    <a:p>
                      <a:pPr marL="0" lvl="0" indent="0" algn="l">
                        <a:lnSpc>
                          <a:spcPct val="100000"/>
                        </a:lnSpc>
                        <a:buNone/>
                      </a:pPr>
                      <a:r>
                        <a:rPr lang="en-GB" sz="600" b="0" i="0" u="none" strike="noStrike" baseline="0" noProof="0" dirty="0">
                          <a:solidFill>
                            <a:srgbClr val="000000"/>
                          </a:solidFill>
                          <a:latin typeface="Ink Free"/>
                        </a:rPr>
                        <a:t>Can I identify and describe the key components of fitness and explain how they contribute to performance in different sports and activities?</a:t>
                      </a:r>
                      <a:endParaRPr lang="en-GB" sz="600" dirty="0"/>
                    </a:p>
                    <a:p>
                      <a:pPr marL="0" lvl="0" indent="0" algn="l">
                        <a:lnSpc>
                          <a:spcPct val="100000"/>
                        </a:lnSpc>
                        <a:buNone/>
                      </a:pPr>
                      <a:r>
                        <a:rPr lang="en-GB" sz="600" b="0" i="0" u="none" strike="noStrike" baseline="0" noProof="0" dirty="0">
                          <a:solidFill>
                            <a:srgbClr val="000000"/>
                          </a:solidFill>
                          <a:latin typeface="Ink Free"/>
                        </a:rPr>
                        <a:t>Can I accurately measure and interpret my fitness levels using a variety of standardized fitness tests?</a:t>
                      </a:r>
                      <a:endParaRPr lang="en-GB" sz="600" dirty="0"/>
                    </a:p>
                    <a:p>
                      <a:pPr marL="0" lvl="0" indent="0" algn="l">
                        <a:lnSpc>
                          <a:spcPct val="100000"/>
                        </a:lnSpc>
                        <a:buNone/>
                      </a:pPr>
                      <a:r>
                        <a:rPr lang="en-GB" sz="600" b="0" i="0" u="none" strike="noStrike" baseline="0" noProof="0" dirty="0">
                          <a:solidFill>
                            <a:srgbClr val="000000"/>
                          </a:solidFill>
                          <a:latin typeface="Ink Free"/>
                        </a:rPr>
                        <a:t>Can I explain the role of different muscle groups and body parts in various exercises and movements?</a:t>
                      </a:r>
                      <a:endParaRPr lang="en-GB" sz="60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specific exercises and training methods that target different components of fitness and can design sessions to develop these effectively.</a:t>
                      </a:r>
                      <a:endParaRPr lang="en-US" sz="1800" dirty="0"/>
                    </a:p>
                    <a:p>
                      <a:pPr marL="0" lvl="0" indent="0" algn="l">
                        <a:lnSpc>
                          <a:spcPct val="100000"/>
                        </a:lnSpc>
                        <a:buNone/>
                      </a:pPr>
                      <a:r>
                        <a:rPr lang="en-GB" sz="800" b="0" i="0" u="none" strike="noStrike" baseline="0" noProof="0" dirty="0">
                          <a:solidFill>
                            <a:srgbClr val="000000"/>
                          </a:solidFill>
                          <a:latin typeface="Calibri"/>
                        </a:rPr>
                        <a:t>I consistently apply safe practice and correct technique during fitness activities to maximise benefits and minimise injury.</a:t>
                      </a:r>
                      <a:endParaRPr lang="en-GB" sz="1800" dirty="0"/>
                    </a:p>
                    <a:p>
                      <a:pPr marL="0" lvl="0" indent="0" algn="l">
                        <a:lnSpc>
                          <a:spcPct val="100000"/>
                        </a:lnSpc>
                        <a:buNone/>
                      </a:pPr>
                      <a:r>
                        <a:rPr lang="en-GB" sz="800" b="0" i="0" u="none" strike="noStrike" baseline="0" noProof="0" dirty="0">
                          <a:solidFill>
                            <a:srgbClr val="000000"/>
                          </a:solidFill>
                          <a:latin typeface="Calibri"/>
                        </a:rPr>
                        <a:t>I understand and can explain the holistic benefits of regular exercise, including its impact on physical, mental, and social wellbeing.</a:t>
                      </a:r>
                      <a:endParaRPr lang="en-GB" sz="1800" dirty="0"/>
                    </a:p>
                    <a:p>
                      <a:pPr lvl="0" algn="l">
                        <a:buNone/>
                      </a:pPr>
                      <a:endParaRPr lang="en-GB" sz="800" b="0" i="0" u="none" strike="noStrike" noProof="0" dirty="0">
                        <a:solidFill>
                          <a:srgbClr val="000000"/>
                        </a:solidFill>
                        <a:latin typeface="Calibri"/>
                      </a:endParaRPr>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dirty="0">
                          <a:latin typeface="Ink Free"/>
                        </a:rPr>
                        <a:t>Swimming</a:t>
                      </a:r>
                    </a:p>
                    <a:p>
                      <a:pPr marL="0" lvl="0" indent="0" algn="l">
                        <a:lnSpc>
                          <a:spcPct val="100000"/>
                        </a:lnSpc>
                        <a:buNone/>
                      </a:pPr>
                      <a:r>
                        <a:rPr lang="en-GB" sz="600" b="0" i="0" u="none" strike="noStrike" baseline="0" noProof="0" dirty="0">
                          <a:solidFill>
                            <a:srgbClr val="000000"/>
                          </a:solidFill>
                          <a:latin typeface="Ink Free"/>
                        </a:rPr>
                        <a:t>Can I explain what water confidence means and discuss strategies to build it for different swimmers?</a:t>
                      </a:r>
                      <a:endParaRPr lang="en-GB" sz="600" dirty="0"/>
                    </a:p>
                    <a:p>
                      <a:pPr marL="0" lvl="0" indent="0" algn="l">
                        <a:lnSpc>
                          <a:spcPct val="100000"/>
                        </a:lnSpc>
                        <a:buNone/>
                      </a:pPr>
                      <a:r>
                        <a:rPr lang="en-GB" sz="600" b="0" i="0" u="none" strike="noStrike" baseline="0" noProof="0" dirty="0">
                          <a:solidFill>
                            <a:srgbClr val="000000"/>
                          </a:solidFill>
                          <a:latin typeface="Ink Free"/>
                        </a:rPr>
                        <a:t>Can I perform and analyse the four main swimming strokes, identifying technical improvements for efficiency?</a:t>
                      </a:r>
                      <a:endParaRPr lang="en-GB" sz="600" dirty="0"/>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dirty="0">
                          <a:solidFill>
                            <a:srgbClr val="000000"/>
                          </a:solidFill>
                          <a:latin typeface="Calibri"/>
                        </a:rPr>
                        <a:t>I understand the importance of water safety and can demonstrate key life-saving skills and safe practices in and around water.</a:t>
                      </a:r>
                      <a:endParaRPr lang="en-US" sz="1800" dirty="0"/>
                    </a:p>
                    <a:p>
                      <a:pPr marL="0" lvl="0" indent="0" algn="l">
                        <a:lnSpc>
                          <a:spcPct val="100000"/>
                        </a:lnSpc>
                        <a:buNone/>
                      </a:pPr>
                      <a:r>
                        <a:rPr lang="en-GB" sz="800" b="0" i="0" u="none" strike="noStrike" baseline="0" noProof="0" dirty="0">
                          <a:solidFill>
                            <a:srgbClr val="000000"/>
                          </a:solidFill>
                          <a:latin typeface="Calibri"/>
                        </a:rPr>
                        <a:t>I can assess my swimming technique and set goals to improve stroke efficiency, endurance, and overall water confidence.</a:t>
                      </a:r>
                      <a:endParaRPr lang="en-GB" sz="1800" dirty="0"/>
                    </a:p>
                    <a:p>
                      <a:pPr lvl="0" algn="l">
                        <a:buNone/>
                      </a:pPr>
                      <a:endParaRPr lang="en-GB" sz="8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111868" y="39736"/>
            <a:ext cx="3328472" cy="197856"/>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857" b="1" dirty="0">
              <a:highlight>
                <a:srgbClr val="FFFF00"/>
              </a:highlight>
              <a:latin typeface="Ink Free" panose="03080402000500000000" pitchFamily="66" charset="0"/>
            </a:endParaRPr>
          </a:p>
        </p:txBody>
      </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2"/>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3"/>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4"/>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71374" y="241538"/>
            <a:ext cx="3174724" cy="171475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Knowledge and understanding </a:t>
            </a:r>
          </a:p>
          <a:p>
            <a:pPr>
              <a:buFont typeface="Arial"/>
              <a:buChar char="•"/>
            </a:pPr>
            <a:r>
              <a:rPr lang="en-GB" sz="714" dirty="0">
                <a:ea typeface="+mn-lt"/>
                <a:cs typeface="+mn-lt"/>
              </a:rPr>
              <a:t>I have a sound understanding of the long-term benefits of regular exercise and can explain how different types of physical activity contribute to my overall fitness and wellbeing.</a:t>
            </a:r>
          </a:p>
          <a:p>
            <a:pPr>
              <a:buFont typeface="Arial"/>
              <a:buChar char="•"/>
            </a:pPr>
            <a:r>
              <a:rPr lang="en-GB" sz="714" dirty="0">
                <a:ea typeface="+mn-lt"/>
                <a:cs typeface="+mn-lt"/>
              </a:rPr>
              <a:t>I can take an active role in group fitness activities, follow structured routines with confidence, and begin to support and motivate others during sessions.</a:t>
            </a:r>
          </a:p>
          <a:p>
            <a:pPr>
              <a:buFont typeface="Arial"/>
              <a:buChar char="•"/>
            </a:pPr>
            <a:r>
              <a:rPr lang="en-GB" sz="714" dirty="0">
                <a:ea typeface="+mn-lt"/>
                <a:cs typeface="+mn-lt"/>
              </a:rPr>
              <a:t>I can explain how key components of fitness—such as strength, flexibility, endurance, and coordination—interact to improve performance and maintain a healthy lifestyle.</a:t>
            </a:r>
          </a:p>
          <a:p>
            <a:pPr>
              <a:buFont typeface="Arial"/>
              <a:buChar char="•"/>
            </a:pPr>
            <a:r>
              <a:rPr lang="en-GB" sz="714" dirty="0">
                <a:ea typeface="+mn-lt"/>
                <a:cs typeface="+mn-lt"/>
              </a:rPr>
              <a:t>I can use a range of fitness strategies to set meaningful personal goals, monitor my progress, and make informed choices to improve my performance in PE.</a:t>
            </a:r>
          </a:p>
          <a:p>
            <a:pPr>
              <a:buFont typeface="Arial"/>
              <a:buChar char="•"/>
            </a:pPr>
            <a:r>
              <a:rPr lang="en-GB" sz="714" dirty="0">
                <a:ea typeface="+mn-lt"/>
                <a:cs typeface="+mn-lt"/>
              </a:rPr>
              <a:t>I understand how teamwork and fair play contribute to success in fitness tasks and can evaluate how these activities help develop essential life skills like self-motivation, resilience, leadership, and cooperation.</a:t>
            </a:r>
          </a:p>
          <a:p>
            <a:pPr>
              <a:buFont typeface="Arial"/>
              <a:buChar char="•"/>
            </a:pPr>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82861" y="1846954"/>
            <a:ext cx="3259836"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b="1" u="sng" dirty="0">
                <a:ea typeface="+mn-lt"/>
                <a:cs typeface="+mn-lt"/>
              </a:rPr>
              <a:t>Independent learning</a:t>
            </a:r>
          </a:p>
          <a:p>
            <a:pPr>
              <a:buFont typeface="Arial"/>
              <a:buChar char="•"/>
            </a:pPr>
            <a:r>
              <a:rPr lang="en-GB" sz="643" dirty="0">
                <a:ea typeface="+mn-lt"/>
                <a:cs typeface="+mn-lt"/>
              </a:rPr>
              <a:t>I have developed more confident practical skills and can take part in a range of fitness activities by following instructions independently and demonstrating good technique.</a:t>
            </a:r>
          </a:p>
          <a:p>
            <a:pPr>
              <a:buFont typeface="Arial"/>
              <a:buChar char="•"/>
            </a:pPr>
            <a:r>
              <a:rPr lang="en-GB" sz="643" dirty="0">
                <a:ea typeface="+mn-lt"/>
                <a:cs typeface="+mn-lt"/>
              </a:rPr>
              <a:t>I take responsibility for my actions during fitness activities and consistently apply safety rules and correct use of equipment without reminders.</a:t>
            </a:r>
          </a:p>
          <a:p>
            <a:pPr>
              <a:buFont typeface="Arial"/>
              <a:buChar char="•"/>
            </a:pPr>
            <a:r>
              <a:rPr lang="en-GB" sz="643" dirty="0">
                <a:ea typeface="+mn-lt"/>
                <a:cs typeface="+mn-lt"/>
              </a:rPr>
              <a:t>I can apply a wider range of fitness techniques and movement patterns to improve my performance and adapt them to suit different types of physical activities.</a:t>
            </a:r>
          </a:p>
          <a:p>
            <a:pPr>
              <a:buFont typeface="Arial"/>
              <a:buChar char="•"/>
            </a:pPr>
            <a:r>
              <a:rPr lang="en-GB" sz="643" dirty="0">
                <a:ea typeface="+mn-lt"/>
                <a:cs typeface="+mn-lt"/>
              </a:rPr>
              <a:t>I regularly reflect on my performance in PE, identifying strengths and areas for improvement, and I can suggest specific actions to develop my fitness and effort levels.</a:t>
            </a:r>
          </a:p>
          <a:p>
            <a:pPr>
              <a:buFont typeface="Arial"/>
              <a:buChar char="•"/>
            </a:pPr>
            <a:r>
              <a:rPr lang="en-GB" sz="643" dirty="0">
                <a:ea typeface="+mn-lt"/>
                <a:cs typeface="+mn-lt"/>
              </a:rPr>
              <a:t>I can draw on previous learning and apply more advanced skills to solve physical challenges, confidently recommending appropriate exercises or strategies to help meet personal or group fitness goals.</a:t>
            </a:r>
          </a:p>
          <a:p>
            <a:pPr>
              <a:buFont typeface="Arial"/>
              <a:buChar char="•"/>
            </a:pPr>
            <a:endParaRPr lang="en-GB" sz="643"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
        <p:nvSpPr>
          <p:cNvPr id="726" name="TextBox 725">
            <a:extLst>
              <a:ext uri="{FF2B5EF4-FFF2-40B4-BE49-F238E27FC236}">
                <a16:creationId xmlns:a16="http://schemas.microsoft.com/office/drawing/2014/main" id="{D14C7CF0-52CD-4E95-6C36-46317B22C303}"/>
              </a:ext>
            </a:extLst>
          </p:cNvPr>
          <p:cNvSpPr txBox="1"/>
          <p:nvPr/>
        </p:nvSpPr>
        <p:spPr>
          <a:xfrm>
            <a:off x="7189420" y="3191673"/>
            <a:ext cx="3477258" cy="218741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nSpc>
                <a:spcPts val="964"/>
              </a:lnSpc>
            </a:pPr>
            <a:r>
              <a:rPr lang="en-GB" sz="714" b="1" dirty="0">
                <a:ea typeface="Calibri"/>
                <a:cs typeface="Arial"/>
              </a:rPr>
              <a:t>      </a:t>
            </a:r>
            <a:r>
              <a:rPr lang="en-GB" sz="714" b="1" u="sng" dirty="0">
                <a:ea typeface="Calibri"/>
                <a:cs typeface="Arial"/>
              </a:rPr>
              <a:t>Questioning</a:t>
            </a:r>
          </a:p>
          <a:p>
            <a:pPr marL="122467" indent="-122467">
              <a:lnSpc>
                <a:spcPts val="964"/>
              </a:lnSpc>
              <a:buFont typeface="Arial"/>
              <a:buChar char="•"/>
            </a:pPr>
            <a:r>
              <a:rPr lang="en-GB" sz="714" dirty="0">
                <a:cs typeface="Arial"/>
              </a:rPr>
              <a:t>I can confidently ask and answer detailed questions about the physical, mental, and social benefits of regular physical activity and its impact on long-term health.​</a:t>
            </a:r>
            <a:endParaRPr lang="en-US" sz="714">
              <a:ea typeface="Calibri" panose="020F0502020204030204"/>
              <a:cs typeface="Calibri" panose="020F0502020204030204"/>
            </a:endParaRPr>
          </a:p>
          <a:p>
            <a:pPr marL="122467" indent="-122467">
              <a:lnSpc>
                <a:spcPts val="964"/>
              </a:lnSpc>
              <a:buFont typeface="Arial"/>
              <a:buChar char="•"/>
            </a:pPr>
            <a:r>
              <a:rPr lang="en-GB" sz="714" dirty="0">
                <a:cs typeface="Arial"/>
              </a:rPr>
              <a:t>I can critically evaluate different types of exercise, explaining how each specifically improves components of fitness such as muscular strength, cardiovascular endurance, flexibility, and body composition.​</a:t>
            </a:r>
            <a:endParaRPr lang="en-GB" sz="714">
              <a:ea typeface="Calibri" panose="020F0502020204030204"/>
              <a:cs typeface="Arial"/>
            </a:endParaRPr>
          </a:p>
          <a:p>
            <a:pPr marL="122467" indent="-122467">
              <a:lnSpc>
                <a:spcPts val="964"/>
              </a:lnSpc>
              <a:buFont typeface="Arial"/>
              <a:buChar char="•"/>
            </a:pPr>
            <a:r>
              <a:rPr lang="en-GB" sz="714" dirty="0">
                <a:cs typeface="Arial"/>
              </a:rPr>
              <a:t>I can use questioning and reflection to connect prior learning with new concepts like advanced goal setting, effective teamwork strategies, leadership, and motivation techniques in sport and exercise contexts.​</a:t>
            </a:r>
            <a:endParaRPr lang="en-GB" sz="714">
              <a:ea typeface="Calibri" panose="020F0502020204030204"/>
              <a:cs typeface="Arial"/>
            </a:endParaRPr>
          </a:p>
          <a:p>
            <a:pPr marL="122467" indent="-122467">
              <a:lnSpc>
                <a:spcPts val="964"/>
              </a:lnSpc>
              <a:buFont typeface="Arial"/>
              <a:buChar char="•"/>
            </a:pPr>
            <a:r>
              <a:rPr lang="en-GB" sz="714" dirty="0">
                <a:cs typeface="Arial"/>
              </a:rPr>
              <a:t>I can ask in-depth questions and provide well-informed responses about how specific training methods, exercise techniques, and sports skills contribute to achieving personal fitness goals and overall wellbeing.​</a:t>
            </a:r>
            <a:endParaRPr lang="en-GB" sz="714">
              <a:ea typeface="Calibri" panose="020F0502020204030204"/>
              <a:cs typeface="Arial"/>
            </a:endParaRPr>
          </a:p>
          <a:p>
            <a:pPr marL="122467" indent="-122467">
              <a:lnSpc>
                <a:spcPts val="964"/>
              </a:lnSpc>
              <a:buFont typeface="Arial"/>
              <a:buChar char="•"/>
            </a:pPr>
            <a:r>
              <a:rPr lang="en-GB" sz="714" dirty="0">
                <a:cs typeface="Arial"/>
              </a:rPr>
              <a:t>I can apply prior knowledge and problem-solving skills to design, adapt, and evaluate comprehensive fitness plans aimed at enhancing performance, overcoming challenges, and promoting lifelong health.​</a:t>
            </a:r>
            <a:endParaRPr lang="en-GB" sz="714">
              <a:ea typeface="Calibri" panose="020F0502020204030204"/>
              <a:cs typeface="Arial"/>
            </a:endParaRPr>
          </a:p>
          <a:p>
            <a:pPr marL="163289" indent="-163289">
              <a:buFont typeface="Arial"/>
              <a:buChar char="•"/>
            </a:pPr>
            <a:endParaRPr lang="en-US" sz="1094">
              <a:solidFill>
                <a:srgbClr val="444444"/>
              </a:solidFill>
              <a:latin typeface="Arial"/>
              <a:cs typeface="Arial"/>
            </a:endParaRPr>
          </a:p>
        </p:txBody>
      </p:sp>
    </p:spTree>
    <p:extLst>
      <p:ext uri="{BB962C8B-B14F-4D97-AF65-F5344CB8AC3E}">
        <p14:creationId xmlns:p14="http://schemas.microsoft.com/office/powerpoint/2010/main" val="179559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73411" y="890977"/>
            <a:ext cx="5290250" cy="857378"/>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Through games like rounders and cricket, students will deepen their understanding of more complex rules, fielding positions, and tactical decision-making. They will take greater responsibility in team roles—such as bowler, backstop, batter, or fielder—and begin to apply strategies to outwit opponents, such as placing the ball in space when batting or adjusting fielding formations based on the strengths of the other team. Pupils will also develop more advanced teamwork skills, including communication under pressure, anticipating play, and adapting tactics mid-game.</a:t>
            </a:r>
            <a:endParaRPr lang="en-GB" sz="857" dirty="0">
              <a:solidFill>
                <a:srgbClr val="000000"/>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967487"/>
            <a:ext cx="2753464"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66482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094014">
                <a:tc>
                  <a:txBody>
                    <a:bodyPr/>
                    <a:lstStyle/>
                    <a:p>
                      <a:r>
                        <a:rPr lang="en-GB" sz="800" b="1" dirty="0">
                          <a:latin typeface="Ink Free"/>
                        </a:rPr>
                        <a:t>Rounders/Softball</a:t>
                      </a:r>
                    </a:p>
                    <a:p>
                      <a:pPr lvl="0">
                        <a:buNone/>
                      </a:pPr>
                      <a:r>
                        <a:rPr lang="en-GB" sz="800" b="0" dirty="0">
                          <a:latin typeface="Ink Free"/>
                        </a:rPr>
                        <a:t>How can I improve the accuracy and power of my batting?</a:t>
                      </a:r>
                    </a:p>
                    <a:p>
                      <a:pPr lvl="0">
                        <a:buNone/>
                      </a:pPr>
                      <a:r>
                        <a:rPr lang="en-GB" sz="800" b="0" dirty="0">
                          <a:latin typeface="Ink Free"/>
                        </a:rPr>
                        <a:t>What techniques can I use to bowl consistently?</a:t>
                      </a:r>
                    </a:p>
                    <a:p>
                      <a:pPr lvl="0">
                        <a:buNone/>
                      </a:pPr>
                      <a:r>
                        <a:rPr lang="en-GB" sz="800" b="0" dirty="0">
                          <a:latin typeface="Ink Free"/>
                        </a:rPr>
                        <a:t>How can I decide where to hit the ball?</a:t>
                      </a:r>
                    </a:p>
                    <a:p>
                      <a:pPr lvl="0">
                        <a:buNone/>
                      </a:pPr>
                      <a:r>
                        <a:rPr lang="en-GB" sz="800" b="0" dirty="0">
                          <a:latin typeface="Ink Free"/>
                        </a:rPr>
                        <a:t>What are the key rules of rounders that I need to follow in a competitive game?</a:t>
                      </a:r>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lvl="0" algn="l">
                        <a:buNone/>
                      </a:pPr>
                      <a:r>
                        <a:rPr lang="en-GB" sz="800" dirty="0"/>
                        <a:t>I know how to improve the accuracy and power of my batting.</a:t>
                      </a:r>
                    </a:p>
                    <a:p>
                      <a:pPr lvl="0" algn="l">
                        <a:buNone/>
                      </a:pPr>
                      <a:r>
                        <a:rPr lang="en-GB" sz="800" b="0" i="0" u="none" strike="noStrike" noProof="0" dirty="0">
                          <a:latin typeface="Calibri"/>
                        </a:rPr>
                        <a:t>I can use appropriate techniques to bowl accurately and consistently under pressure.</a:t>
                      </a:r>
                    </a:p>
                    <a:p>
                      <a:pPr lvl="0" algn="l">
                        <a:buNone/>
                      </a:pPr>
                      <a:r>
                        <a:rPr lang="en-GB" sz="800" b="0" i="0" u="none" strike="noStrike" noProof="0" dirty="0"/>
                        <a:t>I can apply correct batting technique to improve the accuracy and power of my hits.</a:t>
                      </a:r>
                    </a:p>
                    <a:p>
                      <a:pPr lvl="0" algn="l">
                        <a:buNone/>
                      </a:pPr>
                      <a:r>
                        <a:rPr lang="en-GB" sz="800" b="0" i="0" u="none" strike="noStrike" noProof="0" dirty="0">
                          <a:latin typeface="Calibri"/>
                        </a:rPr>
                        <a:t>I can make decisions about where to place the ball when batting to avoid fielders and support scoring opportunities.</a:t>
                      </a:r>
                      <a:endParaRPr lang="en-GB" sz="1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1094014">
                <a:tc>
                  <a:txBody>
                    <a:bodyPr/>
                    <a:lstStyle/>
                    <a:p>
                      <a:r>
                        <a:rPr lang="en-GB" sz="800" b="1" dirty="0">
                          <a:latin typeface="Ink Free"/>
                        </a:rPr>
                        <a:t>Cricket</a:t>
                      </a:r>
                    </a:p>
                    <a:p>
                      <a:pPr lvl="0">
                        <a:buNone/>
                      </a:pPr>
                      <a:r>
                        <a:rPr lang="en-GB" sz="800" b="0" i="0" u="none" strike="noStrike" noProof="0" dirty="0">
                          <a:solidFill>
                            <a:srgbClr val="000000"/>
                          </a:solidFill>
                          <a:latin typeface="Ink Free"/>
                        </a:rPr>
                        <a:t>How can I apply the key rules and use positional awareness to support my team?</a:t>
                      </a:r>
                    </a:p>
                    <a:p>
                      <a:pPr lvl="0">
                        <a:buNone/>
                      </a:pPr>
                      <a:r>
                        <a:rPr lang="en-GB" sz="800" b="0" i="0" u="none" strike="noStrike" noProof="0" dirty="0">
                          <a:solidFill>
                            <a:srgbClr val="000000"/>
                          </a:solidFill>
                          <a:latin typeface="Ink Free"/>
                        </a:rPr>
                        <a:t>How can I refine my batting and bowling techniques to improve consistency?</a:t>
                      </a:r>
                    </a:p>
                    <a:p>
                      <a:pPr lvl="0">
                        <a:buNone/>
                      </a:pPr>
                      <a:r>
                        <a:rPr lang="en-GB" sz="800" b="0" i="0" u="none" strike="noStrike" noProof="0" dirty="0">
                          <a:solidFill>
                            <a:srgbClr val="000000"/>
                          </a:solidFill>
                          <a:latin typeface="Ink Free"/>
                        </a:rPr>
                        <a:t>How can I communicate and adapt with teammates to make tactical decisions during a match? </a:t>
                      </a:r>
                    </a:p>
                    <a:p>
                      <a:pPr lvl="0">
                        <a:buNone/>
                      </a:pPr>
                      <a:endParaRPr lang="en-GB" sz="800" b="0" i="0" u="none" strike="noStrike" noProof="0" dirty="0">
                        <a:solidFill>
                          <a:srgbClr val="000000"/>
                        </a:solidFill>
                        <a:latin typeface="Ink Free"/>
                      </a:endParaRPr>
                    </a:p>
                  </a:txBody>
                  <a:tcPr marL="65314" marR="65314" marT="32657" marB="32657">
                    <a:solidFill>
                      <a:schemeClr val="accent1">
                        <a:lumMod val="40000"/>
                        <a:lumOff val="60000"/>
                      </a:schemeClr>
                    </a:solidFill>
                  </a:tcPr>
                </a:tc>
                <a:tc>
                  <a:txBody>
                    <a:bodyPr/>
                    <a:lstStyle/>
                    <a:p>
                      <a:pPr lvl="0" algn="l">
                        <a:buNone/>
                      </a:pPr>
                      <a:r>
                        <a:rPr lang="en-GB" sz="800" b="0" i="0" u="none" strike="noStrike" noProof="0" dirty="0">
                          <a:solidFill>
                            <a:srgbClr val="000000"/>
                          </a:solidFill>
                          <a:latin typeface="Calibri"/>
                        </a:rPr>
                        <a:t>I know the key rules of cricket and how different fielding positions support team </a:t>
                      </a:r>
                      <a:r>
                        <a:rPr lang="en-GB" sz="800" b="0" i="0" u="none" strike="noStrike" noProof="0">
                          <a:solidFill>
                            <a:srgbClr val="000000"/>
                          </a:solidFill>
                          <a:latin typeface="Calibri"/>
                        </a:rPr>
                        <a:t>strategy.</a:t>
                      </a:r>
                      <a:endParaRPr lang="en-US" sz="1800"/>
                    </a:p>
                    <a:p>
                      <a:pPr lvl="0" algn="l">
                        <a:buNone/>
                      </a:pPr>
                      <a:r>
                        <a:rPr lang="en-GB" sz="800" b="0" i="0" u="none" strike="noStrike" noProof="0" dirty="0">
                          <a:solidFill>
                            <a:srgbClr val="000000"/>
                          </a:solidFill>
                          <a:latin typeface="Calibri"/>
                        </a:rPr>
                        <a:t>I can apply the key rules and use my understanding of fielding positions to support team tactics during a match.</a:t>
                      </a:r>
                    </a:p>
                    <a:p>
                      <a:pPr lvl="0" algn="l">
                        <a:buNone/>
                      </a:pPr>
                      <a:r>
                        <a:rPr lang="en-GB" sz="800" b="0" i="0" u="none" strike="noStrike" noProof="0" dirty="0">
                          <a:solidFill>
                            <a:srgbClr val="000000"/>
                          </a:solidFill>
                          <a:latin typeface="Calibri"/>
                        </a:rPr>
                        <a:t>I can refine and consistently perform correct batting and bowling techniques in competitive situations.</a:t>
                      </a:r>
                    </a:p>
                    <a:p>
                      <a:pPr lvl="0" algn="l">
                        <a:buNone/>
                      </a:pPr>
                      <a:r>
                        <a:rPr lang="en-GB" sz="800" b="0" i="0" u="none" strike="noStrike" noProof="0" dirty="0">
                          <a:solidFill>
                            <a:srgbClr val="000000"/>
                          </a:solidFill>
                          <a:latin typeface="Calibri"/>
                        </a:rPr>
                        <a:t>I can communicate effectively with teammates and adapt our strategy based on the match situation </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50103" y="473730"/>
            <a:ext cx="3278632" cy="1749728"/>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79" dirty="0">
                <a:ea typeface="+mn-lt"/>
                <a:cs typeface="+mn-lt"/>
              </a:rPr>
              <a:t>I have a secure understanding of the rules, roles, and responsibilities in rounders and cricket, including batting, bowling, and various fielding positions.</a:t>
            </a:r>
            <a:endParaRPr lang="en-US" sz="679">
              <a:ea typeface="Calibri"/>
              <a:cs typeface="Calibri"/>
            </a:endParaRPr>
          </a:p>
          <a:p>
            <a:pPr marL="122467" indent="-122467">
              <a:buFont typeface="Arial"/>
              <a:buChar char="•"/>
            </a:pPr>
            <a:r>
              <a:rPr lang="en-GB" sz="679" dirty="0">
                <a:ea typeface="+mn-lt"/>
                <a:cs typeface="+mn-lt"/>
              </a:rPr>
              <a:t>I can work effectively as part of a team by using tactical awareness, such as choosing when and where to hit the ball, setting up in the correct fielding position, and responding to different game situations.</a:t>
            </a:r>
            <a:endParaRPr lang="en-GB" sz="679" dirty="0">
              <a:ea typeface="Calibri"/>
              <a:cs typeface="Calibri"/>
            </a:endParaRPr>
          </a:p>
          <a:p>
            <a:pPr marL="122467" indent="-122467">
              <a:buFont typeface="Arial"/>
              <a:buChar char="•"/>
            </a:pPr>
            <a:r>
              <a:rPr lang="en-GB" sz="679" dirty="0">
                <a:ea typeface="+mn-lt"/>
                <a:cs typeface="+mn-lt"/>
              </a:rPr>
              <a:t>I understand how effective communication, strategic positioning, and decision-making contribute to team success in rounders and cricket.</a:t>
            </a:r>
            <a:endParaRPr lang="en-GB" sz="679" dirty="0">
              <a:ea typeface="Calibri"/>
              <a:cs typeface="Calibri"/>
            </a:endParaRPr>
          </a:p>
          <a:p>
            <a:pPr marL="122467" indent="-122467">
              <a:buFont typeface="Arial"/>
              <a:buChar char="•"/>
            </a:pPr>
            <a:r>
              <a:rPr lang="en-GB" sz="679" dirty="0">
                <a:ea typeface="+mn-lt"/>
                <a:cs typeface="+mn-lt"/>
              </a:rPr>
              <a:t>I can explain and apply more advanced strategies, including fielding formations, batting order rotation, and adapting tactics based on the strengths and weaknesses of opponents.</a:t>
            </a:r>
            <a:endParaRPr lang="en-GB" sz="679" dirty="0">
              <a:ea typeface="Calibri"/>
              <a:cs typeface="Calibri"/>
            </a:endParaRPr>
          </a:p>
          <a:p>
            <a:pPr marL="122467" indent="-122467">
              <a:buFont typeface="Arial"/>
              <a:buChar char="•"/>
            </a:pPr>
            <a:r>
              <a:rPr lang="en-GB" sz="679" dirty="0">
                <a:ea typeface="+mn-lt"/>
                <a:cs typeface="+mn-lt"/>
              </a:rPr>
              <a:t>I understand how teamwork, fair play, and leadership are developed through striking and fielding games, and I can reflect on how these experiences support personal growth and cooperation both in and out of sport.</a:t>
            </a:r>
            <a:endParaRPr lang="en-GB" sz="679" dirty="0">
              <a:ea typeface="Calibri"/>
              <a:cs typeface="Calibri"/>
            </a:endParaRPr>
          </a:p>
          <a:p>
            <a:endParaRPr lang="en-GB" sz="679" dirty="0">
              <a:ea typeface="Calibri"/>
              <a:cs typeface="Calibri"/>
            </a:endParaRPr>
          </a:p>
          <a:p>
            <a:pPr>
              <a:buFont typeface="Arial"/>
            </a:pPr>
            <a:endParaRPr lang="en-GB" sz="679" dirty="0">
              <a:ea typeface="Calibri"/>
              <a:cs typeface="Calibri"/>
            </a:endParaRPr>
          </a:p>
          <a:p>
            <a:endParaRPr lang="en-GB" sz="679"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714">
                <a:ea typeface="+mn-lt"/>
                <a:cs typeface="+mn-lt"/>
              </a:rPr>
              <a:t>I have developed practical skills in rounders and cricket and can participate confidently in games, following instructions with increasing independence.</a:t>
            </a:r>
            <a:endParaRPr lang="en-US" sz="1094">
              <a:ea typeface="Calibri" panose="020F0502020204030204"/>
              <a:cs typeface="Calibri" panose="020F0502020204030204"/>
            </a:endParaRPr>
          </a:p>
          <a:p>
            <a:pPr marL="122467" indent="-122467">
              <a:buFont typeface="Arial"/>
              <a:buChar char="•"/>
            </a:pPr>
            <a:r>
              <a:rPr lang="en-GB" sz="714">
                <a:ea typeface="+mn-lt"/>
                <a:cs typeface="+mn-lt"/>
              </a:rPr>
              <a:t>I can take on a variety of roles, including batter, bowler, and fielder, and apply the rules consistently to contribute positively to my team's performance.</a:t>
            </a:r>
            <a:endParaRPr lang="en-GB" sz="1094">
              <a:ea typeface="Calibri" panose="020F0502020204030204"/>
              <a:cs typeface="Calibri" panose="020F0502020204030204"/>
            </a:endParaRPr>
          </a:p>
          <a:p>
            <a:pPr marL="122467" indent="-122467">
              <a:buFont typeface="Arial"/>
              <a:buChar char="•"/>
            </a:pPr>
            <a:r>
              <a:rPr lang="en-GB" sz="714">
                <a:ea typeface="+mn-lt"/>
                <a:cs typeface="+mn-lt"/>
              </a:rPr>
              <a:t>I can use tactical understanding and positional awareness to make decisions that support my team's success during competitive gameplay.</a:t>
            </a:r>
            <a:endParaRPr lang="en-GB" sz="1094">
              <a:ea typeface="Calibri" panose="020F0502020204030204"/>
              <a:cs typeface="Calibri" panose="020F0502020204030204"/>
            </a:endParaRPr>
          </a:p>
          <a:p>
            <a:pPr marL="122467" indent="-122467">
              <a:buFont typeface="Arial"/>
              <a:buChar char="•"/>
            </a:pPr>
            <a:r>
              <a:rPr lang="en-GB" sz="714" dirty="0">
                <a:ea typeface="+mn-lt"/>
                <a:cs typeface="+mn-lt"/>
              </a:rPr>
              <a:t>I can reflect on my performance in all roles and suggest specific improvements to enhance both individual and team effectiveness.</a:t>
            </a:r>
            <a:endParaRPr lang="en-GB" sz="1094" dirty="0">
              <a:ea typeface="Calibri" panose="020F0502020204030204"/>
              <a:cs typeface="Calibri" panose="020F0502020204030204"/>
            </a:endParaRPr>
          </a:p>
          <a:p>
            <a:pPr marL="122467" indent="-122467">
              <a:buFont typeface="Arial"/>
              <a:buChar char="•"/>
            </a:pPr>
            <a:r>
              <a:rPr lang="en-GB" sz="714" dirty="0">
                <a:ea typeface="+mn-lt"/>
                <a:cs typeface="+mn-lt"/>
              </a:rPr>
              <a:t>I can apply more advanced skills and past experiences to respond to challenges in gameplay, using tactical thinking and adapting strategies such as fielding formations or batting decisions to support my team.</a:t>
            </a:r>
            <a:endParaRPr lang="en-GB" sz="1094" dirty="0">
              <a:ea typeface="Calibri" panose="020F0502020204030204"/>
              <a:cs typeface="Calibri" panose="020F0502020204030204"/>
            </a:endParaRPr>
          </a:p>
          <a:p>
            <a:pPr marL="122467" indent="-122467">
              <a:buFont typeface="Arial"/>
              <a:buChar char="•"/>
            </a:pPr>
            <a:endParaRPr lang="en-GB" sz="714" dirty="0">
              <a:ea typeface="Calibri"/>
              <a:cs typeface="Calibri"/>
            </a:endParaRPr>
          </a:p>
          <a:p>
            <a:pPr marL="204111" indent="-204111">
              <a:buFont typeface="Arial"/>
              <a:buChar char="•"/>
            </a:pPr>
            <a:endParaRPr lang="en-GB" sz="714" dirty="0">
              <a:ea typeface="Calibri"/>
              <a:cs typeface="Calibri"/>
            </a:endParaRPr>
          </a:p>
          <a:p>
            <a:pPr marL="122467" indent="-122467" algn="l">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35201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122467" indent="-122467">
              <a:buFont typeface="Arial"/>
              <a:buChar char="•"/>
            </a:pPr>
            <a:r>
              <a:rPr lang="en-GB" sz="643">
                <a:ea typeface="+mn-lt"/>
                <a:cs typeface="+mn-lt"/>
              </a:rPr>
              <a:t>I can </a:t>
            </a:r>
            <a:r>
              <a:rPr lang="en-GB" sz="643" err="1">
                <a:ea typeface="+mn-lt"/>
                <a:cs typeface="+mn-lt"/>
              </a:rPr>
              <a:t>analyze</a:t>
            </a:r>
            <a:r>
              <a:rPr lang="en-GB" sz="643">
                <a:ea typeface="+mn-lt"/>
                <a:cs typeface="+mn-lt"/>
              </a:rPr>
              <a:t> and respond to game situations by making effective decisions about batting, bowling, and scoring to give my team a tactical advantage.</a:t>
            </a:r>
            <a:endParaRPr lang="en-US" sz="643">
              <a:ea typeface="Calibri"/>
              <a:cs typeface="Calibri"/>
            </a:endParaRPr>
          </a:p>
          <a:p>
            <a:pPr marL="122467" indent="-122467">
              <a:buFont typeface="Arial"/>
              <a:buChar char="•"/>
            </a:pPr>
            <a:r>
              <a:rPr lang="en-GB" sz="643">
                <a:ea typeface="+mn-lt"/>
                <a:cs typeface="+mn-lt"/>
              </a:rPr>
              <a:t>I can evaluate key roles and positions in more depth and adapt my actions, such as where to hit or throw, based on the evolving dynamics of the game.</a:t>
            </a:r>
            <a:endParaRPr lang="en-GB" sz="1094"/>
          </a:p>
          <a:p>
            <a:pPr marL="122467" indent="-122467">
              <a:buFont typeface="Arial"/>
              <a:buChar char="•"/>
            </a:pPr>
            <a:r>
              <a:rPr lang="en-GB" sz="643">
                <a:ea typeface="+mn-lt"/>
                <a:cs typeface="+mn-lt"/>
              </a:rPr>
              <a:t>I can apply communication, teamwork, and advanced game awareness skills to solve problems and adjust strategies during competitive play.</a:t>
            </a:r>
            <a:endParaRPr lang="en-GB" sz="1094"/>
          </a:p>
          <a:p>
            <a:pPr marL="122467" indent="-122467">
              <a:buFont typeface="Arial"/>
              <a:buChar char="•"/>
            </a:pPr>
            <a:r>
              <a:rPr lang="en-GB" sz="643" dirty="0">
                <a:ea typeface="+mn-lt"/>
                <a:cs typeface="+mn-lt"/>
              </a:rPr>
              <a:t>I can critically assess different tactical approaches and modify my role (e.g., wicketkeeper, backstop, deep fielder) to improve overall team performance under varying conditions.</a:t>
            </a:r>
            <a:endParaRPr lang="en-GB" sz="1094" dirty="0"/>
          </a:p>
          <a:p>
            <a:pPr marL="122467" indent="-122467">
              <a:buFont typeface="Arial"/>
              <a:buChar char="•"/>
            </a:pPr>
            <a:r>
              <a:rPr lang="en-GB" sz="643" dirty="0">
                <a:ea typeface="+mn-lt"/>
                <a:cs typeface="+mn-lt"/>
              </a:rPr>
              <a:t>I can confidently apply problem-solving and tactical thinking learned from past lessons to new, complex game scenarios to help my team succeed in challenging situations.</a:t>
            </a:r>
            <a:endParaRPr lang="en-GB" sz="1094" dirty="0"/>
          </a:p>
          <a:p>
            <a:pPr marL="122467" indent="-122467">
              <a:buFont typeface="Arial"/>
              <a:buChar char="•"/>
            </a:pPr>
            <a:endParaRPr lang="en-GB" sz="643" dirty="0">
              <a:ea typeface="+mn-lt"/>
              <a:cs typeface="+mn-lt"/>
            </a:endParaRPr>
          </a:p>
          <a:p>
            <a:pPr marL="122467" indent="-122467">
              <a:buFont typeface="Arial"/>
              <a:buChar char="•"/>
            </a:pPr>
            <a:endParaRPr lang="en-GB" sz="643" dirty="0">
              <a:ea typeface="Calibri" panose="020F0502020204030204"/>
              <a:cs typeface="Calibri" panose="020F0502020204030204"/>
            </a:endParaRPr>
          </a:p>
          <a:p>
            <a:pPr marL="122467" indent="-122467" algn="l">
              <a:buFont typeface="Arial"/>
              <a:buChar char="•"/>
            </a:pPr>
            <a:endParaRPr lang="en-GB" sz="643"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08722" y="5447173"/>
            <a:ext cx="2846311" cy="79142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b="1" dirty="0">
                <a:ea typeface="+mn-lt"/>
                <a:cs typeface="+mn-lt"/>
              </a:rPr>
              <a:t>Explain the structure of a cricket/rounders team and describe the responsibilities of key roles such as bowler, batter, and fielder.</a:t>
            </a:r>
            <a:endParaRPr lang="en-US" sz="786" dirty="0">
              <a:ea typeface="+mn-lt"/>
              <a:cs typeface="+mn-lt"/>
            </a:endParaRPr>
          </a:p>
          <a:p>
            <a:pPr>
              <a:buFont typeface="Arial"/>
              <a:buChar char="•"/>
            </a:pPr>
            <a:r>
              <a:rPr lang="en-GB" sz="786" b="1" dirty="0">
                <a:ea typeface="+mn-lt"/>
                <a:cs typeface="+mn-lt"/>
              </a:rPr>
              <a:t>Demonstrate effective technique and cooperative teamwork during a small-sided game or in structured skill-based activities.</a:t>
            </a:r>
            <a:endParaRPr lang="en-GB" sz="1094" dirty="0">
              <a:ea typeface="+mn-lt"/>
              <a:cs typeface="+mn-lt"/>
            </a:endParaRPr>
          </a:p>
          <a:p>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1441199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A249-1582-822A-3767-E77B00C57D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96A192-9D91-AE79-209A-34C2FCA40E64}"/>
              </a:ext>
            </a:extLst>
          </p:cNvPr>
          <p:cNvSpPr>
            <a:spLocks noGrp="1"/>
          </p:cNvSpPr>
          <p:nvPr>
            <p:ph type="title"/>
          </p:nvPr>
        </p:nvSpPr>
        <p:spPr>
          <a:xfrm>
            <a:off x="4548277" y="132213"/>
            <a:ext cx="3095445" cy="2024392"/>
          </a:xfrm>
        </p:spPr>
        <p:txBody>
          <a:bodyPr>
            <a:normAutofit/>
          </a:bodyPr>
          <a:lstStyle/>
          <a:p>
            <a:pPr algn="ctr"/>
            <a:r>
              <a:rPr lang="en-GB" sz="8800" b="1" dirty="0"/>
              <a:t>Year 9 </a:t>
            </a:r>
          </a:p>
        </p:txBody>
      </p:sp>
    </p:spTree>
    <p:extLst>
      <p:ext uri="{BB962C8B-B14F-4D97-AF65-F5344CB8AC3E}">
        <p14:creationId xmlns:p14="http://schemas.microsoft.com/office/powerpoint/2010/main" val="2126680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64FC49-99D5-4EA5-D108-08CA319B61BE}"/>
              </a:ext>
            </a:extLst>
          </p:cNvPr>
          <p:cNvPicPr>
            <a:picLocks noChangeAspect="1"/>
          </p:cNvPicPr>
          <p:nvPr/>
        </p:nvPicPr>
        <p:blipFill>
          <a:blip r:embed="rId2"/>
          <a:srcRect l="29771" t="32796" r="30560" b="14366"/>
          <a:stretch>
            <a:fillRect/>
          </a:stretch>
        </p:blipFill>
        <p:spPr>
          <a:xfrm>
            <a:off x="1480868" y="-64698"/>
            <a:ext cx="9240954" cy="6923772"/>
          </a:xfrm>
          <a:prstGeom prst="rect">
            <a:avLst/>
          </a:prstGeom>
        </p:spPr>
      </p:pic>
    </p:spTree>
    <p:extLst>
      <p:ext uri="{BB962C8B-B14F-4D97-AF65-F5344CB8AC3E}">
        <p14:creationId xmlns:p14="http://schemas.microsoft.com/office/powerpoint/2010/main" val="374851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248873" y="107808"/>
            <a:ext cx="1328257" cy="1400961"/>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pic>
        <p:nvPicPr>
          <p:cNvPr id="5" name="Picture 4">
            <a:extLst>
              <a:ext uri="{FF2B5EF4-FFF2-40B4-BE49-F238E27FC236}">
                <a16:creationId xmlns:a16="http://schemas.microsoft.com/office/drawing/2014/main" id="{485CCA9C-D3DB-42CE-96A5-1D49B5775F73}"/>
              </a:ext>
            </a:extLst>
          </p:cNvPr>
          <p:cNvPicPr>
            <a:picLocks noChangeAspect="1"/>
          </p:cNvPicPr>
          <p:nvPr/>
        </p:nvPicPr>
        <p:blipFill>
          <a:blip r:embed="rId3"/>
          <a:stretch>
            <a:fillRect/>
          </a:stretch>
        </p:blipFill>
        <p:spPr>
          <a:xfrm>
            <a:off x="1652631" y="636314"/>
            <a:ext cx="10135395" cy="5798042"/>
          </a:xfrm>
          <a:prstGeom prst="rect">
            <a:avLst/>
          </a:prstGeom>
        </p:spPr>
      </p:pic>
    </p:spTree>
    <p:extLst>
      <p:ext uri="{BB962C8B-B14F-4D97-AF65-F5344CB8AC3E}">
        <p14:creationId xmlns:p14="http://schemas.microsoft.com/office/powerpoint/2010/main" val="964204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Health &amp; Fitness</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03325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mn-lt"/>
                <a:cs typeface="+mn-lt"/>
              </a:rPr>
              <a:t>IIn this unit, pupils will extend their understanding of how exercise influences physical health, fitness, and overall wellbeing, with a focus on long-term lifestyle management. Year 9 activities may include advanced cross country running, competitive swimming, high-intensity circuit training, and varied fitness challenges targeting cardiovascular endurance, muscular strength, flexibility, power, and agility. Pupils will critically explore the physiological and psychological adaptations the body undergoes in response to different training methods. They will develop skills to design and implement effective warm-ups and cool-downs tailored to specific activities and understand the principles of safe, efficient, and progressive training. This unit encourages pupils to cultivate self-discipline, leadership, and a lifelong commitment to physical fitness and healthy living.</a:t>
            </a:r>
            <a:r>
              <a:rPr lang="en-GB" sz="786" dirty="0"/>
              <a:t>                                                                                                </a:t>
            </a:r>
            <a:r>
              <a:rPr lang="en-GB" sz="786" b="1" dirty="0">
                <a:solidFill>
                  <a:schemeClr val="bg1"/>
                </a:solidFill>
              </a:rPr>
              <a:t>Lesson objective</a:t>
            </a:r>
            <a:endParaRPr lang="en-GB" sz="786">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4792801"/>
            <a:ext cx="2740549"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a:latin typeface="Ink Free" panose="03080402000500000000" pitchFamily="66" charset="0"/>
              </a:rPr>
              <a:t>Key Words</a:t>
            </a:r>
          </a:p>
          <a:p>
            <a:r>
              <a:rPr lang="en-GB" sz="1143" dirty="0">
                <a:latin typeface="Ink Free"/>
              </a:rPr>
              <a:t>Muscular strength, power, muscular </a:t>
            </a:r>
            <a:r>
              <a:rPr lang="en-GB" sz="1143">
                <a:latin typeface="Ink Free"/>
              </a:rPr>
              <a:t>endurance, training zones, aerobic, anaerobic.</a:t>
            </a:r>
            <a:endParaRPr lang="en-GB" sz="1143">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1947730"/>
          <a:ext cx="5270614" cy="2973976"/>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636814">
                <a:tc>
                  <a:txBody>
                    <a:bodyPr/>
                    <a:lstStyle/>
                    <a:p>
                      <a:r>
                        <a:rPr lang="en-GB" sz="800" b="1" dirty="0">
                          <a:latin typeface="Ink Free"/>
                        </a:rPr>
                        <a:t>Cross County</a:t>
                      </a:r>
                      <a:br>
                        <a:rPr lang="en-GB" sz="800" b="1" dirty="0">
                          <a:latin typeface="Ink Free"/>
                        </a:rPr>
                      </a:br>
                      <a:r>
                        <a:rPr lang="en-GB" sz="700" b="0" i="0" u="none" strike="noStrike" baseline="0" noProof="0" dirty="0">
                          <a:solidFill>
                            <a:srgbClr val="000000"/>
                          </a:solidFill>
                          <a:latin typeface="Ink Free"/>
                        </a:rPr>
                        <a:t>Can I use self-monitoring techniques, such as heart rate or perceived exertion, to regulate pace and enhance endurance during runs.</a:t>
                      </a:r>
                      <a:endParaRPr lang="en-GB" sz="1800"/>
                    </a:p>
                    <a:p>
                      <a:pPr lvl="0">
                        <a:buNone/>
                      </a:pPr>
                      <a:endParaRPr lang="en-GB" sz="700" b="0" dirty="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understand the science behind endurance training, including energy systems and recovery, and apply this knowledge to improve my performance.</a:t>
                      </a:r>
                      <a:endParaRPr lang="en-US" sz="1800"/>
                    </a:p>
                    <a:p>
                      <a:pPr marL="0" lvl="0" indent="0" algn="l">
                        <a:lnSpc>
                          <a:spcPct val="100000"/>
                        </a:lnSpc>
                        <a:buNone/>
                      </a:pPr>
                      <a:r>
                        <a:rPr lang="en-GB" sz="800" b="0" i="0" u="none" strike="noStrike" baseline="0" noProof="0">
                          <a:solidFill>
                            <a:srgbClr val="000000"/>
                          </a:solidFill>
                          <a:latin typeface="Calibri"/>
                        </a:rPr>
                        <a:t>I can use self-monitoring techniques, such as heart rate or perceived exertion, to regulate pace and enhance endurance during runs.</a:t>
                      </a:r>
                      <a:endParaRPr lang="en-GB" sz="1800"/>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dirty="0">
                          <a:latin typeface="Ink Free"/>
                        </a:rPr>
                        <a:t>Fitness</a:t>
                      </a:r>
                    </a:p>
                    <a:p>
                      <a:pPr lvl="0">
                        <a:buNone/>
                      </a:pPr>
                      <a:r>
                        <a:rPr lang="en-GB" sz="700" b="0" i="0" u="none" strike="noStrike" noProof="0" dirty="0">
                          <a:solidFill>
                            <a:srgbClr val="000000"/>
                          </a:solidFill>
                          <a:latin typeface="Ink Free"/>
                        </a:rPr>
                        <a:t>Can I explain in detail the components of fitness and how they interrelate to influence athletic performance across a variety of sports?</a:t>
                      </a: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can design safe and effective training plans that incorporate varied exercises targeting multiple fitness components, adapting these plans based on progress and feedback.</a:t>
                      </a:r>
                      <a:endParaRPr lang="en-US" sz="1800"/>
                    </a:p>
                    <a:p>
                      <a:pPr marL="0" lvl="0" indent="0" algn="l">
                        <a:lnSpc>
                          <a:spcPct val="100000"/>
                        </a:lnSpc>
                        <a:buNone/>
                      </a:pPr>
                      <a:r>
                        <a:rPr lang="en-GB" sz="800" b="0" i="0" u="none" strike="noStrike" baseline="0" noProof="0">
                          <a:solidFill>
                            <a:srgbClr val="000000"/>
                          </a:solidFill>
                          <a:latin typeface="Calibri"/>
                        </a:rPr>
                        <a:t>I understand and can articulate the broader benefits of exercise on mental health, stress management, and social wellbeing, supporting a holistic approach to fitness.</a:t>
                      </a:r>
                      <a:endParaRPr lang="en-GB" sz="1800"/>
                    </a:p>
                    <a:p>
                      <a:pPr lvl="0" algn="l">
                        <a:buNone/>
                      </a:pPr>
                      <a:r>
                        <a:rPr lang="en-GB" sz="800" b="0" i="0" u="none" strike="noStrike" noProof="0" dirty="0">
                          <a:solidFill>
                            <a:srgbClr val="000000"/>
                          </a:solidFill>
                          <a:latin typeface="Calibri"/>
                        </a:rPr>
                        <a:t>.</a:t>
                      </a:r>
                      <a:endParaRPr lang="en-US" sz="1800" dirty="0"/>
                    </a:p>
                    <a:p>
                      <a:pPr lvl="0" algn="l">
                        <a:buNone/>
                      </a:pPr>
                      <a:endParaRPr lang="en-GB" sz="800" b="0" i="0" u="none" strike="noStrike" noProof="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800" b="1" dirty="0">
                          <a:latin typeface="Ink Free"/>
                        </a:rPr>
                        <a:t>Swimming</a:t>
                      </a:r>
                    </a:p>
                    <a:p>
                      <a:pPr lvl="0">
                        <a:buNone/>
                      </a:pPr>
                      <a:r>
                        <a:rPr lang="en-GB" sz="800" b="0" i="0" u="none" strike="noStrike" baseline="0" noProof="0" dirty="0">
                          <a:solidFill>
                            <a:srgbClr val="000000"/>
                          </a:solidFill>
                          <a:latin typeface="Ink Free"/>
                        </a:rPr>
                        <a:t>Can I perform, analyse, and refine the technical aspects of all competitive swimming strokes, including starts, turns, and finishes?</a:t>
                      </a:r>
                      <a:endParaRPr lang="en-GB" sz="1800" dirty="0"/>
                    </a:p>
                    <a:p>
                      <a:pPr lvl="0">
                        <a:buNone/>
                      </a:pPr>
                      <a:endParaRPr lang="en-GB" sz="800" b="0">
                        <a:latin typeface="Ink Free"/>
                      </a:endParaRPr>
                    </a:p>
                  </a:txBody>
                  <a:tcPr marL="65314" marR="65314" marT="32657" marB="32657">
                    <a:solidFill>
                      <a:schemeClr val="accent1">
                        <a:lumMod val="40000"/>
                        <a:lumOff val="60000"/>
                      </a:schemeClr>
                    </a:solidFill>
                  </a:tcPr>
                </a:tc>
                <a:tc>
                  <a:txBody>
                    <a:bodyPr/>
                    <a:lstStyle/>
                    <a:p>
                      <a:pPr marL="0" lvl="0" indent="0" algn="l">
                        <a:lnSpc>
                          <a:spcPct val="100000"/>
                        </a:lnSpc>
                        <a:buNone/>
                      </a:pPr>
                      <a:r>
                        <a:rPr lang="en-GB" sz="800" b="0" i="0" u="none" strike="noStrike" baseline="0" noProof="0">
                          <a:solidFill>
                            <a:srgbClr val="000000"/>
                          </a:solidFill>
                          <a:latin typeface="Calibri"/>
                        </a:rPr>
                        <a:t>I demonstrate leadership in promoting water safety, including the ability to perform key life-saving skills and assist others in emergency situations.</a:t>
                      </a:r>
                      <a:endParaRPr lang="en-US" sz="1800"/>
                    </a:p>
                    <a:p>
                      <a:pPr marL="0" lvl="0" indent="0" algn="l">
                        <a:lnSpc>
                          <a:spcPct val="100000"/>
                        </a:lnSpc>
                        <a:buNone/>
                      </a:pPr>
                      <a:r>
                        <a:rPr lang="en-GB" sz="800" b="0" i="0" u="none" strike="noStrike" baseline="0" noProof="0">
                          <a:solidFill>
                            <a:srgbClr val="000000"/>
                          </a:solidFill>
                          <a:latin typeface="Calibri"/>
                        </a:rPr>
                        <a:t>I use video analysis and other feedback methods to critically evaluate my swimming technique and plan targeted improvements to enhance performance and endurance.</a:t>
                      </a:r>
                      <a:endParaRPr lang="en-GB" sz="1800"/>
                    </a:p>
                    <a:p>
                      <a:pPr lvl="0" algn="l">
                        <a:buNone/>
                      </a:pPr>
                      <a:endParaRPr lang="en-GB" sz="800" b="0" i="0" u="none" strike="noStrike" noProof="0" dirty="0">
                        <a:solidFill>
                          <a:srgbClr val="000000"/>
                        </a:solidFill>
                        <a:latin typeface="Calibri"/>
                      </a:endParaRPr>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have a well-developed understanding of how regular physical activity supports physical, mental, and emotional health, and I can explain how different types of training target specific aspects of fitness.</a:t>
            </a:r>
            <a:endParaRPr lang="en-GB" sz="714" dirty="0">
              <a:ea typeface="+mn-lt"/>
              <a:cs typeface="+mn-lt"/>
            </a:endParaRPr>
          </a:p>
          <a:p>
            <a:pPr>
              <a:buFont typeface="Arial"/>
              <a:buChar char="•"/>
            </a:pPr>
            <a:r>
              <a:rPr lang="en-GB" sz="714">
                <a:ea typeface="+mn-lt"/>
                <a:cs typeface="+mn-lt"/>
              </a:rPr>
              <a:t>I can confidently participate in and lead aspects of group fitness activities, showing initiative, adaptability, and the ability to support others in maintaining motivation and focus.</a:t>
            </a:r>
            <a:endParaRPr lang="en-GB" sz="714" dirty="0">
              <a:ea typeface="+mn-lt"/>
              <a:cs typeface="+mn-lt"/>
            </a:endParaRPr>
          </a:p>
          <a:p>
            <a:pPr>
              <a:buFont typeface="Arial"/>
              <a:buChar char="•"/>
            </a:pPr>
            <a:r>
              <a:rPr lang="en-GB" sz="714">
                <a:ea typeface="+mn-lt"/>
                <a:cs typeface="+mn-lt"/>
              </a:rPr>
              <a:t>I can analyse how the components of fitness—such as muscular strength, cardiovascular endurance, flexibility, agility, and power—combine to influence performance across different physical activities.</a:t>
            </a:r>
            <a:endParaRPr lang="en-GB" sz="714" dirty="0">
              <a:ea typeface="+mn-lt"/>
              <a:cs typeface="+mn-lt"/>
            </a:endParaRPr>
          </a:p>
          <a:p>
            <a:pPr>
              <a:buFont typeface="Arial"/>
              <a:buChar char="•"/>
            </a:pPr>
            <a:r>
              <a:rPr lang="en-GB" sz="714">
                <a:ea typeface="+mn-lt"/>
                <a:cs typeface="+mn-lt"/>
              </a:rPr>
              <a:t>I can design, implement, and evaluate a personal fitness plan, using a variety of training methods and data to track progress, make adjustments, and improve overall performance.</a:t>
            </a:r>
            <a:endParaRPr lang="en-GB" sz="714" dirty="0">
              <a:ea typeface="+mn-lt"/>
              <a:cs typeface="+mn-lt"/>
            </a:endParaRPr>
          </a:p>
          <a:p>
            <a:endParaRPr lang="en-GB" sz="714" dirty="0">
              <a:ea typeface="+mn-lt"/>
              <a:cs typeface="+mn-lt"/>
            </a:endParaRPr>
          </a:p>
          <a:p>
            <a:pPr>
              <a:buFont typeface="Arial"/>
              <a:buChar char="•"/>
            </a:pPr>
            <a:endParaRPr lang="en-GB" sz="714" dirty="0">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72688"/>
            <a:ext cx="3259836" cy="1604835"/>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a:ea typeface="+mn-lt"/>
                <a:cs typeface="+mn-lt"/>
              </a:rPr>
              <a:t>I demonstrate confident and refined practical skills across a variety of fitness activities, showing control, accuracy, and an ability to follow complex instructions independently.</a:t>
            </a:r>
            <a:endParaRPr lang="en-GB" sz="714" dirty="0">
              <a:ea typeface="+mn-lt"/>
              <a:cs typeface="+mn-lt"/>
            </a:endParaRPr>
          </a:p>
          <a:p>
            <a:pPr>
              <a:buFont typeface="Arial"/>
              <a:buChar char="•"/>
            </a:pPr>
            <a:r>
              <a:rPr lang="en-GB" sz="714">
                <a:ea typeface="+mn-lt"/>
                <a:cs typeface="+mn-lt"/>
              </a:rPr>
              <a:t>I take full responsibility for preparing safely and working effectively in fitness tasks, applying knowledge of safe practice and risk assessment without needing supervision.</a:t>
            </a:r>
            <a:endParaRPr lang="en-GB" sz="714" dirty="0">
              <a:ea typeface="+mn-lt"/>
              <a:cs typeface="+mn-lt"/>
            </a:endParaRPr>
          </a:p>
          <a:p>
            <a:pPr>
              <a:buFont typeface="Arial"/>
              <a:buChar char="•"/>
            </a:pPr>
            <a:r>
              <a:rPr lang="en-GB" sz="714" dirty="0">
                <a:ea typeface="+mn-lt"/>
                <a:cs typeface="+mn-lt"/>
              </a:rPr>
              <a:t>I can adapt and apply advanced fitness techniques and movement skills to enhance my performance, and I understand how to modify exercises to suit different goals or contexts.</a:t>
            </a:r>
          </a:p>
          <a:p>
            <a:pPr>
              <a:buFont typeface="Arial"/>
              <a:buChar char="•"/>
            </a:pPr>
            <a:r>
              <a:rPr lang="en-GB" sz="714" dirty="0">
                <a:ea typeface="+mn-lt"/>
                <a:cs typeface="+mn-lt"/>
              </a:rPr>
              <a:t>I regularly evaluate my performance in detail, using feedback and fitness data to set challenging targets and make informed decisions about how to improve my overall fitness and effort.</a:t>
            </a:r>
          </a:p>
          <a:p>
            <a:endParaRPr lang="en-GB" sz="714" dirty="0">
              <a:ea typeface="+mn-lt"/>
              <a:cs typeface="+mn-lt"/>
            </a:endParaRPr>
          </a:p>
          <a:p>
            <a:pPr>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74350" y="3831583"/>
            <a:ext cx="3249838" cy="13849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571" dirty="0">
                <a:ea typeface="Calibri"/>
                <a:cs typeface="Calibri"/>
              </a:rPr>
              <a:t>I can </a:t>
            </a:r>
            <a:r>
              <a:rPr lang="en-GB" sz="571" dirty="0" err="1">
                <a:ea typeface="Calibri"/>
                <a:cs typeface="Calibri"/>
              </a:rPr>
              <a:t>analyze</a:t>
            </a:r>
            <a:r>
              <a:rPr lang="en-GB" sz="571" dirty="0">
                <a:ea typeface="Calibri"/>
                <a:cs typeface="Calibri"/>
              </a:rPr>
              <a:t> and discuss the complex physical, mental, and social benefits of consistent physical activity, including its role in preventing lifestyle-related diseases.</a:t>
            </a:r>
          </a:p>
          <a:p>
            <a:pPr>
              <a:buFont typeface="Arial"/>
              <a:buChar char="•"/>
            </a:pPr>
            <a:r>
              <a:rPr lang="en-GB" sz="571" dirty="0">
                <a:ea typeface="Calibri"/>
                <a:cs typeface="Calibri"/>
              </a:rPr>
              <a:t>I can critically assess a variety of exercise types and training methods, explaining how they develop specific fitness components such as anaerobic capacity, muscular power, agility, and flexibility, and how these relate to different sports and activities.</a:t>
            </a:r>
            <a:endParaRPr lang="en-GB" sz="571">
              <a:ea typeface="Calibri"/>
              <a:cs typeface="Calibri"/>
            </a:endParaRPr>
          </a:p>
          <a:p>
            <a:pPr>
              <a:buFont typeface="Arial"/>
              <a:buChar char="•"/>
            </a:pPr>
            <a:r>
              <a:rPr lang="en-GB" sz="571" dirty="0">
                <a:ea typeface="Calibri"/>
                <a:cs typeface="Calibri"/>
              </a:rPr>
              <a:t>I can use reflective questioning to integrate prior knowledge with advanced concepts such as periodization, psychological skills (e.g., focus, resilience), leadership roles, and motivation strategies in team and individual performance contexts.</a:t>
            </a:r>
            <a:endParaRPr lang="en-GB" sz="571">
              <a:ea typeface="Calibri"/>
              <a:cs typeface="Calibri"/>
            </a:endParaRPr>
          </a:p>
          <a:p>
            <a:pPr>
              <a:buFont typeface="Arial"/>
              <a:buChar char="•"/>
            </a:pPr>
            <a:r>
              <a:rPr lang="en-GB" sz="571" dirty="0">
                <a:ea typeface="Calibri"/>
                <a:cs typeface="Calibri"/>
              </a:rPr>
              <a:t>I can formulate detailed questions and provide evidence-based responses about how tailored training programs, exercise techniques, and sports science principles support specific performance goals and overall health optimization.</a:t>
            </a:r>
            <a:endParaRPr lang="en-GB" sz="571">
              <a:ea typeface="Calibri"/>
              <a:cs typeface="Calibri"/>
            </a:endParaRPr>
          </a:p>
          <a:p>
            <a:pPr>
              <a:buFont typeface="Arial"/>
              <a:buChar char="•"/>
            </a:pPr>
            <a:r>
              <a:rPr lang="en-GB" sz="571" dirty="0">
                <a:ea typeface="Calibri"/>
                <a:cs typeface="Calibri"/>
              </a:rPr>
              <a:t>I can independently design, implement, and evaluate personalized fitness and training plans, incorporating problem-solving to overcome performance barriers and promote long-term physical and mental wellbeing.</a:t>
            </a:r>
            <a:endParaRPr lang="en-GB" sz="571">
              <a:ea typeface="Calibri"/>
              <a:cs typeface="Calibri"/>
            </a:endParaRPr>
          </a:p>
          <a:p>
            <a:pPr>
              <a:buFont typeface="Arial"/>
              <a:buChar char="•"/>
            </a:pPr>
            <a:endParaRPr lang="en-GB" sz="571" dirty="0">
              <a:ea typeface="Calibri"/>
              <a:cs typeface="Calibri"/>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67051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dirty="0">
                <a:ea typeface="+mn-lt"/>
                <a:cs typeface="+mn-lt"/>
              </a:rPr>
              <a:t>Describe what health and fitness is and why it is important in your daily life.</a:t>
            </a:r>
            <a:endParaRPr lang="en-US" sz="786" dirty="0">
              <a:ea typeface="Calibri"/>
              <a:cs typeface="Calibri"/>
            </a:endParaRPr>
          </a:p>
          <a:p>
            <a:pPr marL="204111" indent="-204111">
              <a:buFont typeface="Arial"/>
              <a:buChar char="•"/>
            </a:pPr>
            <a:r>
              <a:rPr lang="en-GB" sz="786" dirty="0">
                <a:ea typeface="+mn-lt"/>
                <a:cs typeface="+mn-lt"/>
              </a:rPr>
              <a:t>Demonstrate accurate performance technique and safety during a competitive scenario or skills activity.</a:t>
            </a:r>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dirty="0">
                <a:ea typeface="Calibri"/>
                <a:cs typeface="Calibri"/>
              </a:rPr>
              <a:t>End of unit practical QMA for each area of learning.</a:t>
            </a:r>
          </a:p>
        </p:txBody>
      </p:sp>
    </p:spTree>
    <p:extLst>
      <p:ext uri="{BB962C8B-B14F-4D97-AF65-F5344CB8AC3E}">
        <p14:creationId xmlns:p14="http://schemas.microsoft.com/office/powerpoint/2010/main" val="20195106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Striking &amp; Fielding</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6326" y="890977"/>
            <a:ext cx="5264420" cy="1143170"/>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dirty="0">
                <a:ea typeface="+mn-lt"/>
                <a:cs typeface="+mn-lt"/>
              </a:rPr>
              <a:t>Through games like rounders and cricket, students will refine their understanding of advanced rules, specialised fielding roles, and complex tactical thinking. They will take increased ownership of team responsibilities—such as bowler, backstop, batter, or fielder—and make strategic decisions based on gameplay, such as manipulating field placements or exploiting weaknesses in the opposition. Pupils will also enhance key teamwork qualities, including clear leadership, decision-making under pressure, reading the game, and adapting tactics confidently during play to influence the outcome.</a:t>
            </a:r>
            <a:endParaRPr lang="en-US" sz="1094">
              <a:ea typeface="+mn-lt"/>
              <a:cs typeface="+mn-lt"/>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087932"/>
            <a:ext cx="2745377" cy="681505"/>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000" b="1">
                <a:latin typeface="Ink Free" panose="03080402000500000000" pitchFamily="66" charset="0"/>
              </a:rPr>
              <a:t>Universal Experience</a:t>
            </a:r>
          </a:p>
          <a:p>
            <a:r>
              <a:rPr lang="en-GB" sz="1000">
                <a:latin typeface="Ink Free"/>
              </a:rPr>
              <a:t>Morning, lunch and after school clubs, fixtures and interform competitions.</a:t>
            </a:r>
            <a:endParaRPr lang="en-GB" sz="1000">
              <a:latin typeface="Ink Free" panose="03080402000500000000" pitchFamily="66" charset="0"/>
            </a:endParaRPr>
          </a:p>
          <a:p>
            <a:endParaRPr lang="en-GB" sz="1000" b="1">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092591"/>
            <a:ext cx="2742091" cy="112118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Key Words</a:t>
            </a:r>
          </a:p>
          <a:p>
            <a:r>
              <a:rPr lang="en-GB" sz="1143" dirty="0">
                <a:latin typeface="Ink Free"/>
              </a:rPr>
              <a:t>Teamwork, communication, respect, rules, positions, tactics, batting, bowling, fielding, technique</a:t>
            </a:r>
            <a:endParaRPr lang="en-GB" sz="1143" dirty="0">
              <a:latin typeface="Ink Free" panose="03080402000500000000" pitchFamily="66" charset="0"/>
            </a:endParaRPr>
          </a:p>
          <a:p>
            <a:endParaRPr lang="en-GB" sz="1143" b="1">
              <a:latin typeface="Ink Free" panose="03080402000500000000" pitchFamily="66" charset="0"/>
            </a:endParaRPr>
          </a:p>
          <a:p>
            <a:endParaRPr lang="en-GB" sz="1143" b="1">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356431" y="5089907"/>
          <a:ext cx="2962573" cy="1664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395429"/>
            <a:ext cx="2603215" cy="356123"/>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a:t> </a:t>
            </a:r>
          </a:p>
          <a:p>
            <a:endParaRPr lang="en-GB" sz="857"/>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80131" y="2072834"/>
          <a:ext cx="5270614" cy="3152502"/>
        </p:xfrm>
        <a:graphic>
          <a:graphicData uri="http://schemas.openxmlformats.org/drawingml/2006/table">
            <a:tbl>
              <a:tblPr firstRow="1" bandRow="1">
                <a:tableStyleId>{5C22544A-7EE6-4342-B048-85BDC9FD1C3A}</a:tableStyleId>
              </a:tblPr>
              <a:tblGrid>
                <a:gridCol w="1957658">
                  <a:extLst>
                    <a:ext uri="{9D8B030D-6E8A-4147-A177-3AD203B41FA5}">
                      <a16:colId xmlns:a16="http://schemas.microsoft.com/office/drawing/2014/main" val="1008402731"/>
                    </a:ext>
                  </a:extLst>
                </a:gridCol>
                <a:gridCol w="3312956">
                  <a:extLst>
                    <a:ext uri="{9D8B030D-6E8A-4147-A177-3AD203B41FA5}">
                      <a16:colId xmlns:a16="http://schemas.microsoft.com/office/drawing/2014/main" val="3928792102"/>
                    </a:ext>
                  </a:extLst>
                </a:gridCol>
              </a:tblGrid>
              <a:tr h="339634">
                <a:tc gridSpan="2">
                  <a:txBody>
                    <a:bodyPr/>
                    <a:lstStyle/>
                    <a:p>
                      <a:r>
                        <a:rPr lang="en-GB" sz="18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1665514">
                <a:tc>
                  <a:txBody>
                    <a:bodyPr/>
                    <a:lstStyle/>
                    <a:p>
                      <a:r>
                        <a:rPr lang="en-GB" sz="800" b="1" dirty="0">
                          <a:latin typeface="Ink Free"/>
                        </a:rPr>
                        <a:t>Rounders/Softball</a:t>
                      </a:r>
                    </a:p>
                    <a:p>
                      <a:pPr marL="0" lvl="0" indent="0" algn="l">
                        <a:lnSpc>
                          <a:spcPct val="100000"/>
                        </a:lnSpc>
                        <a:spcBef>
                          <a:spcPts val="0"/>
                        </a:spcBef>
                        <a:spcAft>
                          <a:spcPts val="0"/>
                        </a:spcAft>
                        <a:buNone/>
                      </a:pPr>
                      <a:r>
                        <a:rPr lang="en-GB" sz="800" b="0" i="0" u="none" strike="noStrike" noProof="0" dirty="0"/>
                        <a:t>How can I refine my technique to increase both accuracy and power when batting under pressure?</a:t>
                      </a:r>
                      <a:endParaRPr lang="en-GB" sz="1800" dirty="0"/>
                    </a:p>
                    <a:p>
                      <a:pPr marL="0" lvl="0" indent="0" algn="l">
                        <a:lnSpc>
                          <a:spcPct val="100000"/>
                        </a:lnSpc>
                        <a:spcBef>
                          <a:spcPts val="0"/>
                        </a:spcBef>
                        <a:spcAft>
                          <a:spcPts val="0"/>
                        </a:spcAft>
                        <a:buNone/>
                      </a:pPr>
                      <a:r>
                        <a:rPr lang="en-GB" sz="800" b="0" i="0" u="none" strike="noStrike" noProof="0" dirty="0"/>
                        <a:t>What advanced techniques can I apply to bowl with greater control, consistency, and variation?</a:t>
                      </a:r>
                      <a:endParaRPr lang="en-GB" sz="1800" dirty="0"/>
                    </a:p>
                    <a:p>
                      <a:pPr marL="0" lvl="0" indent="0" algn="l">
                        <a:lnSpc>
                          <a:spcPct val="100000"/>
                        </a:lnSpc>
                        <a:spcBef>
                          <a:spcPts val="0"/>
                        </a:spcBef>
                        <a:spcAft>
                          <a:spcPts val="0"/>
                        </a:spcAft>
                        <a:buNone/>
                      </a:pPr>
                      <a:r>
                        <a:rPr lang="en-GB" sz="800" b="0" i="0" u="none" strike="noStrike" noProof="0" dirty="0"/>
                        <a:t>How can I analyse the field to make tactical decisions about where to place the ball when batting?</a:t>
                      </a:r>
                      <a:endParaRPr lang="en-GB" sz="1800" dirty="0"/>
                    </a:p>
                    <a:p>
                      <a:pPr marL="0" lvl="0" indent="0" algn="l">
                        <a:lnSpc>
                          <a:spcPct val="100000"/>
                        </a:lnSpc>
                        <a:spcBef>
                          <a:spcPts val="0"/>
                        </a:spcBef>
                        <a:spcAft>
                          <a:spcPts val="0"/>
                        </a:spcAft>
                        <a:buNone/>
                      </a:pPr>
                      <a:r>
                        <a:rPr lang="en-GB" sz="800" b="0" i="0" u="none" strike="noStrike" noProof="0" dirty="0"/>
                        <a:t>What rules and regulations must I follow to ensure fair play and strategic success in competitive rounders?</a:t>
                      </a:r>
                      <a:endParaRPr lang="en-GB" sz="1800" dirty="0"/>
                    </a:p>
                    <a:p>
                      <a:pPr lvl="0">
                        <a:buNone/>
                      </a:pPr>
                      <a:endParaRPr lang="en-GB" sz="800" b="0" dirty="0">
                        <a:latin typeface="Ink Free"/>
                      </a:endParaRPr>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dirty="0">
                          <a:latin typeface="Calibri"/>
                        </a:rPr>
                        <a:t>I have a secure understanding of the rules, roles, and scoring systems in rounders/softball and can apply them confidently in games.</a:t>
                      </a:r>
                    </a:p>
                    <a:p>
                      <a:pPr marL="457200" lvl="0" indent="-457200" algn="l">
                        <a:lnSpc>
                          <a:spcPct val="100000"/>
                        </a:lnSpc>
                        <a:spcBef>
                          <a:spcPts val="0"/>
                        </a:spcBef>
                        <a:spcAft>
                          <a:spcPts val="0"/>
                        </a:spcAft>
                        <a:buFont typeface="Arial"/>
                        <a:buChar char="•"/>
                      </a:pPr>
                      <a:r>
                        <a:rPr lang="en-GB" sz="800" b="0" i="0" u="none" strike="noStrike" noProof="0" dirty="0">
                          <a:latin typeface="Calibri"/>
                        </a:rPr>
                        <a:t>I can demonstrate consistent and effective use of key skills in rounders/softball during competitive situations.</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latin typeface="Calibri"/>
                        </a:rPr>
                        <a:t>I understand and apply correct techniques for bowling, fielding, and batting, and can adapt them to improve performance in gameplay.</a:t>
                      </a:r>
                      <a:endParaRPr lang="en-GB" sz="1800" b="0" i="0" u="none" strike="noStrike" noProof="0" dirty="0">
                        <a:latin typeface="Calibri"/>
                      </a:endParaRPr>
                    </a:p>
                    <a:p>
                      <a:pPr lvl="0" algn="l">
                        <a:buNone/>
                      </a:pPr>
                      <a:endParaRPr lang="en-GB" sz="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979714">
                <a:tc>
                  <a:txBody>
                    <a:bodyPr/>
                    <a:lstStyle/>
                    <a:p>
                      <a:r>
                        <a:rPr lang="en-GB" sz="800" b="1" dirty="0">
                          <a:latin typeface="Ink Free"/>
                        </a:rPr>
                        <a:t>Cricket</a:t>
                      </a:r>
                    </a:p>
                    <a:p>
                      <a:pPr marL="0" lvl="0" indent="0" algn="l">
                        <a:lnSpc>
                          <a:spcPct val="100000"/>
                        </a:lnSpc>
                        <a:spcBef>
                          <a:spcPts val="0"/>
                        </a:spcBef>
                        <a:spcAft>
                          <a:spcPts val="0"/>
                        </a:spcAft>
                        <a:buNone/>
                      </a:pPr>
                      <a:r>
                        <a:rPr lang="en-GB" sz="800" b="0" i="0" u="none" strike="noStrike" noProof="0" dirty="0">
                          <a:solidFill>
                            <a:srgbClr val="000000"/>
                          </a:solidFill>
                        </a:rPr>
                        <a:t>What are the key rules and tactical responsibilities of different roles and fielding positions in cricket?</a:t>
                      </a:r>
                      <a:endParaRPr lang="en-GB" sz="1800" dirty="0"/>
                    </a:p>
                    <a:p>
                      <a:pPr marL="0" lvl="0" indent="0" algn="l">
                        <a:lnSpc>
                          <a:spcPct val="100000"/>
                        </a:lnSpc>
                        <a:spcBef>
                          <a:spcPts val="0"/>
                        </a:spcBef>
                        <a:spcAft>
                          <a:spcPts val="0"/>
                        </a:spcAft>
                        <a:buNone/>
                      </a:pPr>
                      <a:r>
                        <a:rPr lang="en-GB" sz="800" b="0" i="0" u="none" strike="noStrike" noProof="0" dirty="0">
                          <a:solidFill>
                            <a:srgbClr val="000000"/>
                          </a:solidFill>
                        </a:rPr>
                        <a:t>How can I refine my batting and bowling techniques to improve consistency and performance under pressure?</a:t>
                      </a:r>
                      <a:endParaRPr lang="en-GB" sz="1800" dirty="0"/>
                    </a:p>
                  </a:txBody>
                  <a:tcPr marL="65314" marR="65314" marT="32657" marB="32657">
                    <a:solidFill>
                      <a:schemeClr val="accent1">
                        <a:lumMod val="40000"/>
                        <a:lumOff val="60000"/>
                      </a:schemeClr>
                    </a:solidFill>
                  </a:tcPr>
                </a:tc>
                <a:tc>
                  <a:txBody>
                    <a:bodyPr/>
                    <a:lstStyle/>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have a detailed understanding of cricket rules and can explain how specific fielding roles contribute to tactical decision-making.</a:t>
                      </a:r>
                      <a:endParaRPr lang="en-US"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can apply rules confidently and adjust fielding positions to support changing team strategies during competitive play.</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can consistently perform accurate batting and bowling techniques, making technical adjustments to improve outcomes.</a:t>
                      </a:r>
                      <a:endParaRPr lang="en-GB" sz="1800" dirty="0"/>
                    </a:p>
                    <a:p>
                      <a:pPr marL="457200" lvl="0" indent="-457200" algn="l">
                        <a:lnSpc>
                          <a:spcPct val="100000"/>
                        </a:lnSpc>
                        <a:spcBef>
                          <a:spcPts val="0"/>
                        </a:spcBef>
                        <a:spcAft>
                          <a:spcPts val="0"/>
                        </a:spcAft>
                        <a:buFont typeface="Arial"/>
                        <a:buChar char="•"/>
                      </a:pPr>
                      <a:r>
                        <a:rPr lang="en-GB" sz="800" b="0" i="0" u="none" strike="noStrike" noProof="0" dirty="0">
                          <a:solidFill>
                            <a:srgbClr val="000000"/>
                          </a:solidFill>
                        </a:rPr>
                        <a:t>I communicate clearly with teammates and adapt team strategy effectively in response to the flow of the game.</a:t>
                      </a:r>
                      <a:endParaRPr lang="en-GB" sz="18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857094"/>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122228"/>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468247"/>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80859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120579"/>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500633"/>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1"/>
            <a:ext cx="3174724"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50">
                <a:ea typeface="+mn-lt"/>
                <a:cs typeface="+mn-lt"/>
              </a:rPr>
              <a:t>I have a confident and detailed understanding of the rules, roles, and responsibilities in rounders and cricket, and I can apply them accurately in competitive game situations.</a:t>
            </a:r>
            <a:endParaRPr lang="en-US" sz="750">
              <a:ea typeface="+mn-lt"/>
              <a:cs typeface="+mn-lt"/>
            </a:endParaRPr>
          </a:p>
          <a:p>
            <a:pPr marL="204111" indent="-204111">
              <a:buFont typeface="Arial"/>
              <a:buChar char="•"/>
            </a:pPr>
            <a:r>
              <a:rPr lang="en-GB" sz="750">
                <a:ea typeface="+mn-lt"/>
                <a:cs typeface="+mn-lt"/>
              </a:rPr>
              <a:t>I can contribute to team performance by using tactical decision-making, such as anticipating play, manipulating shot placement, and organising the field based on evolving match scenarios.</a:t>
            </a:r>
            <a:endParaRPr lang="en-GB" sz="750" dirty="0">
              <a:ea typeface="+mn-lt"/>
              <a:cs typeface="+mn-lt"/>
            </a:endParaRPr>
          </a:p>
          <a:p>
            <a:pPr marL="204111" indent="-204111">
              <a:buFont typeface="Arial"/>
              <a:buChar char="•"/>
            </a:pPr>
            <a:r>
              <a:rPr lang="en-GB" sz="750" dirty="0">
                <a:ea typeface="+mn-lt"/>
                <a:cs typeface="+mn-lt"/>
              </a:rPr>
              <a:t>I understand how advanced communication, tactical positioning, and quick decision-making impact performance and can lead to team success in striking and fielding games.</a:t>
            </a:r>
          </a:p>
          <a:p>
            <a:pPr marL="204111" indent="-204111">
              <a:buFont typeface="Arial"/>
              <a:buChar char="•"/>
            </a:pPr>
            <a:r>
              <a:rPr lang="en-GB" sz="750" dirty="0">
                <a:ea typeface="+mn-lt"/>
                <a:cs typeface="+mn-lt"/>
              </a:rPr>
              <a:t>I can explain and implement complex strategies, including dynamic fielding adjustments, flexible batting orders, and adapting plans mid-game to exploit the opposition’s weaknesses.</a:t>
            </a: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42297"/>
            <a:ext cx="3259836" cy="127507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I confidently apply practical skills in rounders and cricket, showing independence and control in game situations.</a:t>
            </a:r>
          </a:p>
          <a:p>
            <a:pPr>
              <a:buFont typeface="Arial"/>
              <a:buChar char="•"/>
            </a:pPr>
            <a:r>
              <a:rPr lang="en-GB" sz="714" dirty="0">
                <a:ea typeface="+mn-lt"/>
                <a:cs typeface="+mn-lt"/>
              </a:rPr>
              <a:t>I take on key roles and apply rules accurately to support consistent team performance.</a:t>
            </a:r>
            <a:endParaRPr lang="en-GB" sz="1094" dirty="0">
              <a:ea typeface="+mn-lt"/>
              <a:cs typeface="+mn-lt"/>
            </a:endParaRPr>
          </a:p>
          <a:p>
            <a:pPr>
              <a:buFont typeface="Arial"/>
              <a:buChar char="•"/>
            </a:pPr>
            <a:r>
              <a:rPr lang="en-GB" sz="714" dirty="0">
                <a:ea typeface="+mn-lt"/>
                <a:cs typeface="+mn-lt"/>
              </a:rPr>
              <a:t>I use tactical awareness and positioning to influence gameplay and support strategic decisions.</a:t>
            </a:r>
            <a:endParaRPr lang="en-GB" sz="1094" dirty="0">
              <a:ea typeface="+mn-lt"/>
              <a:cs typeface="+mn-lt"/>
            </a:endParaRPr>
          </a:p>
          <a:p>
            <a:pPr>
              <a:buFont typeface="Arial"/>
              <a:buChar char="•"/>
            </a:pPr>
            <a:r>
              <a:rPr lang="en-GB" sz="714" dirty="0">
                <a:ea typeface="+mn-lt"/>
                <a:cs typeface="+mn-lt"/>
              </a:rPr>
              <a:t>I reflect critically on my roles and identify clear ways to improve team and personal performance.</a:t>
            </a:r>
            <a:endParaRPr lang="en-GB" sz="1094" dirty="0">
              <a:ea typeface="+mn-lt"/>
              <a:cs typeface="+mn-lt"/>
            </a:endParaRPr>
          </a:p>
          <a:p>
            <a:pPr>
              <a:buFont typeface="Arial"/>
              <a:buChar char="•"/>
            </a:pPr>
            <a:r>
              <a:rPr lang="en-GB" sz="714" dirty="0">
                <a:ea typeface="+mn-lt"/>
                <a:cs typeface="+mn-lt"/>
              </a:rPr>
              <a:t>I adapt advanced skills and tactics during play, adjusting strategies to respond effectively to challenges.</a:t>
            </a:r>
            <a:endParaRPr lang="en-GB" sz="1094" dirty="0">
              <a:ea typeface="+mn-lt"/>
              <a:cs typeface="+mn-lt"/>
            </a:endParaRPr>
          </a:p>
          <a:p>
            <a:pPr algn="l">
              <a:buFont typeface="Arial"/>
              <a:buChar char="•"/>
            </a:pPr>
            <a:endParaRPr lang="en-GB" sz="714" dirty="0">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75872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643">
                <a:ea typeface="+mn-lt"/>
                <a:cs typeface="+mn-lt"/>
              </a:rPr>
              <a:t>I can critically analyze complex game situations to make strategic decisions in batting, bowling, and field placement that maximize my team’s chances of success.</a:t>
            </a:r>
            <a:endParaRPr lang="en-US" sz="643">
              <a:ea typeface="+mn-lt"/>
              <a:cs typeface="+mn-lt"/>
            </a:endParaRPr>
          </a:p>
          <a:p>
            <a:pPr marL="204111" indent="-204111">
              <a:buFont typeface="Arial"/>
              <a:buChar char="•"/>
            </a:pPr>
            <a:r>
              <a:rPr lang="en-GB" sz="643">
                <a:ea typeface="+mn-lt"/>
                <a:cs typeface="+mn-lt"/>
              </a:rPr>
              <a:t>I can evaluate and adapt my understanding of specialist roles and positions, anticipating opponents’ tactics and responding effectively with precise hitting, throwing, or fielding choices.</a:t>
            </a:r>
            <a:endParaRPr lang="en-GB" sz="643">
              <a:ea typeface="Calibri"/>
              <a:cs typeface="Calibri"/>
            </a:endParaRPr>
          </a:p>
          <a:p>
            <a:pPr marL="204111" indent="-204111">
              <a:buFont typeface="Arial"/>
              <a:buChar char="•"/>
            </a:pPr>
            <a:r>
              <a:rPr lang="en-GB" sz="643">
                <a:ea typeface="+mn-lt"/>
                <a:cs typeface="+mn-lt"/>
              </a:rPr>
              <a:t>I can lead and facilitate effective communication, teamwork, and tactical adjustments under pressure to solve challenges during high-stakes game situations.</a:t>
            </a:r>
            <a:endParaRPr lang="en-GB" sz="643">
              <a:ea typeface="Calibri"/>
              <a:cs typeface="Calibri"/>
            </a:endParaRPr>
          </a:p>
          <a:p>
            <a:pPr marL="204111" indent="-204111">
              <a:buFont typeface="Arial"/>
              <a:buChar char="•"/>
            </a:pPr>
            <a:r>
              <a:rPr lang="en-GB" sz="643" dirty="0">
                <a:ea typeface="+mn-lt"/>
                <a:cs typeface="+mn-lt"/>
              </a:rPr>
              <a:t>I can synthesize knowledge of advanced strategies, including opposition analysis and situational awareness, to modify my role (e.g., wicketkeeper, backstop, deep fielder) in ways that optimize team performance.</a:t>
            </a:r>
            <a:endParaRPr lang="en-GB" sz="643">
              <a:ea typeface="Calibri"/>
              <a:cs typeface="Calibri"/>
            </a:endParaRPr>
          </a:p>
          <a:p>
            <a:pPr marL="204111" indent="-204111">
              <a:buFont typeface="Arial"/>
              <a:buChar char="•"/>
            </a:pPr>
            <a:r>
              <a:rPr lang="en-GB" sz="643" dirty="0">
                <a:ea typeface="+mn-lt"/>
                <a:cs typeface="+mn-lt"/>
              </a:rPr>
              <a:t>I can independently design and implement problem-solving approaches and tactical plans that respond to unpredictable game scenarios, helping my team to outperform opponents consistently.</a:t>
            </a:r>
            <a:endParaRPr lang="en-GB" sz="643">
              <a:ea typeface="Calibri"/>
              <a:cs typeface="Calibri"/>
            </a:endParaRPr>
          </a:p>
          <a:p>
            <a:pPr marL="204111" indent="-204111">
              <a:buFont typeface="Arial"/>
              <a:buChar char="•"/>
            </a:pPr>
            <a:endParaRPr lang="en-GB" sz="643" dirty="0">
              <a:ea typeface="+mn-lt"/>
              <a:cs typeface="+mn-lt"/>
            </a:endParaRPr>
          </a:p>
          <a:p>
            <a:endParaRPr lang="en-GB" sz="643" dirty="0">
              <a:ea typeface="+mn-lt"/>
              <a:cs typeface="+mn-lt"/>
            </a:endParaRPr>
          </a:p>
          <a:p>
            <a:endParaRPr lang="en-GB" sz="643" dirty="0">
              <a:ea typeface="Calibri" panose="020F0502020204030204"/>
              <a:cs typeface="Calibri" panose="020F0502020204030204"/>
            </a:endParaRPr>
          </a:p>
          <a:p>
            <a:pPr algn="l"/>
            <a:endParaRPr lang="en-GB" sz="714"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413021" y="5447174"/>
            <a:ext cx="3187504" cy="814171"/>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marL="204111" indent="-204111">
              <a:buFont typeface="Arial"/>
              <a:buChar char="•"/>
            </a:pPr>
            <a:r>
              <a:rPr lang="en-GB" sz="786" b="1">
                <a:ea typeface="+mn-lt"/>
                <a:cs typeface="+mn-lt"/>
              </a:rPr>
              <a:t>Analyse the structure of a cricket/rounders team and evaluate how key roles contribute to team strategy and success.</a:t>
            </a:r>
            <a:endParaRPr lang="en-US" sz="1094"/>
          </a:p>
          <a:p>
            <a:pPr marL="204111" indent="-204111">
              <a:buFont typeface="Arial"/>
              <a:buChar char="•"/>
            </a:pPr>
            <a:r>
              <a:rPr lang="en-GB" sz="786" b="1">
                <a:ea typeface="+mn-lt"/>
                <a:cs typeface="+mn-lt"/>
              </a:rPr>
              <a:t>Demonstrate consistent skill execution and tactical teamwork during competitive gameplay or advanced drills.</a:t>
            </a:r>
            <a:endParaRPr lang="en-GB" sz="1094"/>
          </a:p>
          <a:p>
            <a:endParaRPr lang="en-GB" sz="786" dirty="0">
              <a:ea typeface="Calibri"/>
              <a:cs typeface="Calibri"/>
            </a:endParaRPr>
          </a:p>
          <a:p>
            <a:pPr algn="l"/>
            <a:endParaRPr lang="en-GB" sz="786">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2663153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5977A20-6D5A-47EF-ACDC-555CFA95CEB1}"/>
              </a:ext>
            </a:extLst>
          </p:cNvPr>
          <p:cNvGraphicFramePr/>
          <p:nvPr/>
        </p:nvGraphicFramePr>
        <p:xfrm>
          <a:off x="7696484" y="5450401"/>
          <a:ext cx="2684162" cy="12750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E304C6C9-6A60-4ABD-9D73-B6E3DF440077}"/>
              </a:ext>
            </a:extLst>
          </p:cNvPr>
          <p:cNvSpPr txBox="1"/>
          <p:nvPr/>
        </p:nvSpPr>
        <p:spPr>
          <a:xfrm>
            <a:off x="2453763" y="191589"/>
            <a:ext cx="4626306" cy="593569"/>
          </a:xfrm>
          <a:prstGeom prst="rect">
            <a:avLst/>
          </a:prstGeom>
          <a:noFill/>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1143" b="1" dirty="0">
                <a:latin typeface="Ink Free"/>
              </a:rPr>
              <a:t>Subject: PE</a:t>
            </a:r>
            <a:endParaRPr lang="en-GB" sz="1143" b="1" dirty="0">
              <a:latin typeface="Ink Free" panose="03080402000500000000" pitchFamily="66" charset="0"/>
            </a:endParaRPr>
          </a:p>
          <a:p>
            <a:r>
              <a:rPr lang="en-GB" sz="1143" b="1" dirty="0">
                <a:latin typeface="Ink Free"/>
              </a:rPr>
              <a:t>Topic: Team Games Yr 9</a:t>
            </a:r>
            <a:endParaRPr lang="en-GB" sz="1143" b="1" dirty="0">
              <a:latin typeface="Ink Free" panose="03080402000500000000" pitchFamily="66" charset="0"/>
            </a:endParaRPr>
          </a:p>
          <a:p>
            <a:r>
              <a:rPr lang="en-GB" sz="1143" b="1" dirty="0">
                <a:latin typeface="Ink Free"/>
              </a:rPr>
              <a:t>Key Question: </a:t>
            </a:r>
            <a:r>
              <a:rPr lang="es-ES" sz="1143" b="1" dirty="0">
                <a:latin typeface="Ink Free"/>
              </a:rPr>
              <a:t> </a:t>
            </a:r>
            <a:endParaRPr lang="en-GB" sz="1143" b="1" dirty="0">
              <a:latin typeface="Ink Free"/>
            </a:endParaRPr>
          </a:p>
        </p:txBody>
      </p:sp>
      <p:sp>
        <p:nvSpPr>
          <p:cNvPr id="10" name="TextBox 9">
            <a:extLst>
              <a:ext uri="{FF2B5EF4-FFF2-40B4-BE49-F238E27FC236}">
                <a16:creationId xmlns:a16="http://schemas.microsoft.com/office/drawing/2014/main" id="{5F219E5C-58C7-4F2F-A031-1B2EBCE5B9ED}"/>
              </a:ext>
            </a:extLst>
          </p:cNvPr>
          <p:cNvSpPr txBox="1"/>
          <p:nvPr/>
        </p:nvSpPr>
        <p:spPr>
          <a:xfrm>
            <a:off x="1581281" y="810236"/>
            <a:ext cx="5345161" cy="1011266"/>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dirty="0"/>
              <a:t>Overview: </a:t>
            </a:r>
            <a:r>
              <a:rPr lang="en-GB" sz="857" dirty="0">
                <a:ea typeface="+mn-lt"/>
                <a:cs typeface="+mn-lt"/>
              </a:rPr>
              <a:t>In this unit, pupils will deepen their understanding of team games by building on the tactical knowledge, skill development, and teamwork introduced in earlier years. Through sports such as football, netball, hockey, and rugby, students will focus on refining technical skills, making effective decisions under pressure, and applying more advanced tactics during competitive gameplay. Pupils will also develop greater positional awareness, communication, and leadership within a team setting. The emphasis will be on understanding how to adapt strategies in response to the flow of the game, working collaboratively to solve problems in play, and taking responsibility for both individual and team performance. </a:t>
            </a:r>
            <a:r>
              <a:rPr lang="en-GB" sz="1000" b="1" dirty="0" err="1">
                <a:solidFill>
                  <a:schemeClr val="bg1"/>
                </a:solidFill>
              </a:rPr>
              <a:t>tives</a:t>
            </a:r>
            <a:endParaRPr lang="en-GB" sz="1094" dirty="0" err="1">
              <a:solidFill>
                <a:schemeClr val="bg1"/>
              </a:solidFill>
              <a:ea typeface="Calibri" panose="020F0502020204030204"/>
              <a:cs typeface="Calibri" panose="020F0502020204030204"/>
            </a:endParaRPr>
          </a:p>
        </p:txBody>
      </p:sp>
      <p:sp>
        <p:nvSpPr>
          <p:cNvPr id="13" name="TextBox 12">
            <a:extLst>
              <a:ext uri="{FF2B5EF4-FFF2-40B4-BE49-F238E27FC236}">
                <a16:creationId xmlns:a16="http://schemas.microsoft.com/office/drawing/2014/main" id="{051DD4DD-C6C2-45B9-A5AF-C3D51F57DB68}"/>
              </a:ext>
            </a:extLst>
          </p:cNvPr>
          <p:cNvSpPr txBox="1"/>
          <p:nvPr/>
        </p:nvSpPr>
        <p:spPr>
          <a:xfrm>
            <a:off x="7407268" y="5121483"/>
            <a:ext cx="3370217" cy="246221"/>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Assessments (linked to progression steps)</a:t>
            </a:r>
          </a:p>
        </p:txBody>
      </p:sp>
      <p:sp>
        <p:nvSpPr>
          <p:cNvPr id="12" name="TextBox 11">
            <a:extLst>
              <a:ext uri="{FF2B5EF4-FFF2-40B4-BE49-F238E27FC236}">
                <a16:creationId xmlns:a16="http://schemas.microsoft.com/office/drawing/2014/main" id="{41ED30CA-89BA-4A70-9C68-CCD6FF4544EB}"/>
              </a:ext>
            </a:extLst>
          </p:cNvPr>
          <p:cNvSpPr txBox="1"/>
          <p:nvPr/>
        </p:nvSpPr>
        <p:spPr>
          <a:xfrm>
            <a:off x="1580132" y="6125780"/>
            <a:ext cx="2745377" cy="549601"/>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endParaRPr lang="en-GB" sz="786" b="1" dirty="0">
              <a:latin typeface="Ink Free"/>
            </a:endParaRPr>
          </a:p>
          <a:p>
            <a:r>
              <a:rPr lang="en-GB" sz="786" b="1" dirty="0">
                <a:latin typeface="Ink Free"/>
              </a:rPr>
              <a:t>Universal Experience</a:t>
            </a:r>
            <a:endParaRPr lang="en-GB" sz="1094" dirty="0"/>
          </a:p>
          <a:p>
            <a:r>
              <a:rPr lang="en-GB" sz="786" dirty="0">
                <a:latin typeface="Ink Free"/>
              </a:rPr>
              <a:t>Morning, lunch and after school clubs, fixtures and interform competitions.</a:t>
            </a:r>
            <a:endParaRPr lang="en-GB" sz="786" dirty="0">
              <a:latin typeface="Ink Free" panose="03080402000500000000" pitchFamily="66" charset="0"/>
            </a:endParaRPr>
          </a:p>
        </p:txBody>
      </p:sp>
      <p:sp>
        <p:nvSpPr>
          <p:cNvPr id="16" name="TextBox 15">
            <a:extLst>
              <a:ext uri="{FF2B5EF4-FFF2-40B4-BE49-F238E27FC236}">
                <a16:creationId xmlns:a16="http://schemas.microsoft.com/office/drawing/2014/main" id="{958F7D37-7D4A-4B04-9C63-2CCF2BEF98D0}"/>
              </a:ext>
            </a:extLst>
          </p:cNvPr>
          <p:cNvSpPr txBox="1"/>
          <p:nvPr/>
        </p:nvSpPr>
        <p:spPr>
          <a:xfrm>
            <a:off x="1584960" y="5694993"/>
            <a:ext cx="2743371" cy="428689"/>
          </a:xfrm>
          <a:prstGeom prst="rect">
            <a:avLst/>
          </a:prstGeom>
          <a:noFill/>
          <a:ln w="28575">
            <a:solidFill>
              <a:schemeClr val="accent1"/>
            </a:solidFill>
          </a:ln>
        </p:spPr>
        <p:txBody>
          <a:bodyPr wrap="square" lIns="65314" tIns="32657" rIns="65314" bIns="32657" rtlCol="0" anchor="t">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b="1" dirty="0">
                <a:latin typeface="Ink Free"/>
              </a:rPr>
              <a:t>Key Words</a:t>
            </a:r>
          </a:p>
          <a:p>
            <a:r>
              <a:rPr lang="en-GB" sz="786" dirty="0">
                <a:latin typeface="Ink Free"/>
              </a:rPr>
              <a:t>Teamwork, communication, respect, rules, positions, tactics, passing, dribbling, tackling, footwork, rules.</a:t>
            </a:r>
            <a:endParaRPr lang="en-GB" sz="786" dirty="0">
              <a:latin typeface="Ink Free" panose="03080402000500000000" pitchFamily="66" charset="0"/>
            </a:endParaRPr>
          </a:p>
        </p:txBody>
      </p:sp>
      <p:graphicFrame>
        <p:nvGraphicFramePr>
          <p:cNvPr id="15" name="Diagram 14">
            <a:extLst>
              <a:ext uri="{FF2B5EF4-FFF2-40B4-BE49-F238E27FC236}">
                <a16:creationId xmlns:a16="http://schemas.microsoft.com/office/drawing/2014/main" id="{6EE25214-3D94-44AD-86C6-5FFF3CF140C8}"/>
              </a:ext>
            </a:extLst>
          </p:cNvPr>
          <p:cNvGraphicFramePr/>
          <p:nvPr/>
        </p:nvGraphicFramePr>
        <p:xfrm>
          <a:off x="4432126" y="5392688"/>
          <a:ext cx="2674931" cy="14302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TextBox 2">
            <a:extLst>
              <a:ext uri="{FF2B5EF4-FFF2-40B4-BE49-F238E27FC236}">
                <a16:creationId xmlns:a16="http://schemas.microsoft.com/office/drawing/2014/main" id="{B6C8A6DB-024D-49F8-B6B9-DDC955E7AE64}"/>
              </a:ext>
            </a:extLst>
          </p:cNvPr>
          <p:cNvSpPr txBox="1"/>
          <p:nvPr/>
        </p:nvSpPr>
        <p:spPr>
          <a:xfrm>
            <a:off x="5093269" y="5524111"/>
            <a:ext cx="2603215" cy="334194"/>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t> </a:t>
            </a:r>
          </a:p>
          <a:p>
            <a:endParaRPr lang="en-GB" sz="786"/>
          </a:p>
        </p:txBody>
      </p:sp>
      <p:graphicFrame>
        <p:nvGraphicFramePr>
          <p:cNvPr id="22" name="Table 21">
            <a:extLst>
              <a:ext uri="{FF2B5EF4-FFF2-40B4-BE49-F238E27FC236}">
                <a16:creationId xmlns:a16="http://schemas.microsoft.com/office/drawing/2014/main" id="{9D3B51B1-2EAA-4D0C-BD26-EEA61E0BD9DA}"/>
              </a:ext>
            </a:extLst>
          </p:cNvPr>
          <p:cNvGraphicFramePr>
            <a:graphicFrameLocks noGrp="1"/>
          </p:cNvGraphicFramePr>
          <p:nvPr/>
        </p:nvGraphicFramePr>
        <p:xfrm>
          <a:off x="1579509" y="1809119"/>
          <a:ext cx="5270613" cy="3391340"/>
        </p:xfrm>
        <a:graphic>
          <a:graphicData uri="http://schemas.openxmlformats.org/drawingml/2006/table">
            <a:tbl>
              <a:tblPr firstRow="1" bandRow="1">
                <a:tableStyleId>{5C22544A-7EE6-4342-B048-85BDC9FD1C3A}</a:tableStyleId>
              </a:tblPr>
              <a:tblGrid>
                <a:gridCol w="2119470">
                  <a:extLst>
                    <a:ext uri="{9D8B030D-6E8A-4147-A177-3AD203B41FA5}">
                      <a16:colId xmlns:a16="http://schemas.microsoft.com/office/drawing/2014/main" val="1008402731"/>
                    </a:ext>
                  </a:extLst>
                </a:gridCol>
                <a:gridCol w="3151143">
                  <a:extLst>
                    <a:ext uri="{9D8B030D-6E8A-4147-A177-3AD203B41FA5}">
                      <a16:colId xmlns:a16="http://schemas.microsoft.com/office/drawing/2014/main" val="3928792102"/>
                    </a:ext>
                  </a:extLst>
                </a:gridCol>
              </a:tblGrid>
              <a:tr h="261257">
                <a:tc gridSpan="2">
                  <a:txBody>
                    <a:bodyPr/>
                    <a:lstStyle/>
                    <a:p>
                      <a:r>
                        <a:rPr lang="en-GB" sz="1300" dirty="0">
                          <a:latin typeface="Ink Free"/>
                        </a:rPr>
                        <a:t>Content</a:t>
                      </a:r>
                    </a:p>
                  </a:txBody>
                  <a:tcPr marL="65314" marR="65314" marT="32657" marB="32657">
                    <a:solidFill>
                      <a:schemeClr val="accent1">
                        <a:lumMod val="75000"/>
                      </a:schemeClr>
                    </a:solidFill>
                  </a:tcPr>
                </a:tc>
                <a:tc hMerge="1">
                  <a:txBody>
                    <a:bodyPr/>
                    <a:lstStyle/>
                    <a:p>
                      <a:endParaRPr lang="en-GB"/>
                    </a:p>
                  </a:txBody>
                  <a:tcPr/>
                </a:tc>
                <a:extLst>
                  <a:ext uri="{0D108BD9-81ED-4DB2-BD59-A6C34878D82A}">
                    <a16:rowId xmlns:a16="http://schemas.microsoft.com/office/drawing/2014/main" val="1656761556"/>
                  </a:ext>
                </a:extLst>
              </a:tr>
              <a:tr h="812839">
                <a:tc>
                  <a:txBody>
                    <a:bodyPr/>
                    <a:lstStyle/>
                    <a:p>
                      <a:r>
                        <a:rPr lang="en-GB" sz="600" b="1" dirty="0">
                          <a:latin typeface="Ink Free"/>
                        </a:rPr>
                        <a:t>Football</a:t>
                      </a:r>
                    </a:p>
                    <a:p>
                      <a:pPr lvl="0">
                        <a:buNone/>
                      </a:pPr>
                      <a:r>
                        <a:rPr lang="en-GB" sz="600" b="0" dirty="0">
                          <a:latin typeface="Ink Free"/>
                        </a:rPr>
                        <a:t>How can I use different types of passes effectively in game situations.</a:t>
                      </a:r>
                    </a:p>
                    <a:p>
                      <a:pPr lvl="0">
                        <a:buNone/>
                      </a:pPr>
                      <a:r>
                        <a:rPr lang="en-GB" sz="600" b="0" dirty="0">
                          <a:latin typeface="Ink Free"/>
                        </a:rPr>
                        <a:t>How can I improve my decision-making when under pressure?</a:t>
                      </a:r>
                    </a:p>
                    <a:p>
                      <a:pPr lvl="0">
                        <a:buNone/>
                      </a:pPr>
                      <a:r>
                        <a:rPr lang="en-GB" sz="600" b="0" dirty="0">
                          <a:latin typeface="Ink Free"/>
                        </a:rPr>
                        <a:t>How do I create and exploit space when attacking or defending?</a:t>
                      </a:r>
                    </a:p>
                  </a:txBody>
                  <a:tcPr marL="65314" marR="65314" marT="32657" marB="32657">
                    <a:solidFill>
                      <a:schemeClr val="accent1">
                        <a:lumMod val="40000"/>
                        <a:lumOff val="60000"/>
                      </a:schemeClr>
                    </a:solidFill>
                  </a:tcPr>
                </a:tc>
                <a:tc>
                  <a:txBody>
                    <a:bodyPr/>
                    <a:lstStyle/>
                    <a:p>
                      <a:pPr lvl="0" algn="l"/>
                      <a:r>
                        <a:rPr lang="en-GB" sz="600" dirty="0"/>
                        <a:t>I can select and perform the most effective type of pass depending on space, positioning and pressure from opponents.</a:t>
                      </a:r>
                    </a:p>
                    <a:p>
                      <a:pPr lvl="0" algn="l">
                        <a:buNone/>
                      </a:pPr>
                      <a:r>
                        <a:rPr lang="en-GB" sz="600" dirty="0"/>
                        <a:t>I know what factors influence decision-making in a game (e.g. time, space, opposition movement)</a:t>
                      </a:r>
                    </a:p>
                    <a:p>
                      <a:pPr lvl="0" algn="l">
                        <a:buNone/>
                      </a:pPr>
                      <a:r>
                        <a:rPr lang="en-GB" sz="600" dirty="0"/>
                        <a:t>I understand how manipulating space can give my team a tactical advantage in both attacking and defending phases of play.</a:t>
                      </a:r>
                    </a:p>
                  </a:txBody>
                  <a:tcPr marL="65314" marR="65314" marT="32657" marB="32657">
                    <a:solidFill>
                      <a:schemeClr val="accent1">
                        <a:lumMod val="20000"/>
                        <a:lumOff val="80000"/>
                      </a:schemeClr>
                    </a:solidFill>
                  </a:tcPr>
                </a:tc>
                <a:extLst>
                  <a:ext uri="{0D108BD9-81ED-4DB2-BD59-A6C34878D82A}">
                    <a16:rowId xmlns:a16="http://schemas.microsoft.com/office/drawing/2014/main" val="1798448332"/>
                  </a:ext>
                </a:extLst>
              </a:tr>
              <a:tr h="812839">
                <a:tc>
                  <a:txBody>
                    <a:bodyPr/>
                    <a:lstStyle/>
                    <a:p>
                      <a:r>
                        <a:rPr lang="en-GB" sz="600" b="1" dirty="0">
                          <a:latin typeface="Ink Free"/>
                        </a:rPr>
                        <a:t>Netball</a:t>
                      </a:r>
                    </a:p>
                    <a:p>
                      <a:pPr lvl="0">
                        <a:buNone/>
                      </a:pPr>
                      <a:r>
                        <a:rPr lang="en-GB" sz="600" b="0" i="0" u="none" strike="noStrike" noProof="0" dirty="0">
                          <a:solidFill>
                            <a:srgbClr val="000000"/>
                          </a:solidFill>
                          <a:latin typeface="Ink Free"/>
                        </a:rPr>
                        <a:t>How can I use a range of passes effectively under pressure?</a:t>
                      </a:r>
                    </a:p>
                    <a:p>
                      <a:pPr lvl="0">
                        <a:buNone/>
                      </a:pPr>
                      <a:r>
                        <a:rPr lang="en-GB" sz="600" b="0" i="0" u="none" strike="noStrike" noProof="0" dirty="0">
                          <a:solidFill>
                            <a:srgbClr val="000000"/>
                          </a:solidFill>
                          <a:latin typeface="Ink Free"/>
                        </a:rPr>
                        <a:t>How do the roles of different positions contribute to overall team success?</a:t>
                      </a:r>
                    </a:p>
                    <a:p>
                      <a:pPr lvl="0">
                        <a:buNone/>
                      </a:pPr>
                      <a:r>
                        <a:rPr lang="en-GB" sz="600" b="0" i="0" u="none" strike="noStrike" noProof="0" dirty="0">
                          <a:solidFill>
                            <a:srgbClr val="000000"/>
                          </a:solidFill>
                          <a:latin typeface="Ink Free"/>
                        </a:rPr>
                        <a:t>How do I create and use space to support attacking paly?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latin typeface="Calibri"/>
                        </a:rPr>
                        <a:t>I understand how timing, positioning and movement affect the success of passing in competitive situations.</a:t>
                      </a:r>
                    </a:p>
                    <a:p>
                      <a:pPr lvl="0" algn="l">
                        <a:buNone/>
                      </a:pPr>
                      <a:r>
                        <a:rPr lang="en-GB" sz="600" b="0" i="0" u="none" strike="noStrike" noProof="0" dirty="0">
                          <a:solidFill>
                            <a:srgbClr val="000000"/>
                          </a:solidFill>
                          <a:latin typeface="Calibri"/>
                        </a:rPr>
                        <a:t>I can play effectively in different positions, fulfilling my role and supporting my team.</a:t>
                      </a:r>
                    </a:p>
                    <a:p>
                      <a:pPr lvl="0" algn="l">
                        <a:buNone/>
                      </a:pPr>
                      <a:r>
                        <a:rPr lang="en-GB" sz="600" b="0" i="0" u="none" strike="noStrike" noProof="0" dirty="0">
                          <a:solidFill>
                            <a:srgbClr val="000000"/>
                          </a:solidFill>
                          <a:latin typeface="Calibri"/>
                        </a:rPr>
                        <a:t>I know how to use movement techniques such as dodging, driving and positioning to get free from a defender.</a:t>
                      </a:r>
                    </a:p>
                  </a:txBody>
                  <a:tcPr marL="65314" marR="65314" marT="32657" marB="32657">
                    <a:solidFill>
                      <a:schemeClr val="accent1">
                        <a:lumMod val="20000"/>
                        <a:lumOff val="80000"/>
                      </a:schemeClr>
                    </a:solidFill>
                  </a:tcPr>
                </a:tc>
                <a:extLst>
                  <a:ext uri="{0D108BD9-81ED-4DB2-BD59-A6C34878D82A}">
                    <a16:rowId xmlns:a16="http://schemas.microsoft.com/office/drawing/2014/main" val="2719558772"/>
                  </a:ext>
                </a:extLst>
              </a:tr>
              <a:tr h="751114">
                <a:tc>
                  <a:txBody>
                    <a:bodyPr/>
                    <a:lstStyle/>
                    <a:p>
                      <a:r>
                        <a:rPr lang="en-GB" sz="600" b="1" dirty="0">
                          <a:latin typeface="Ink Free"/>
                        </a:rPr>
                        <a:t>Hockey</a:t>
                      </a:r>
                    </a:p>
                    <a:p>
                      <a:pPr lvl="0">
                        <a:buNone/>
                      </a:pPr>
                      <a:r>
                        <a:rPr lang="en-GB" sz="600" b="0" dirty="0">
                          <a:latin typeface="Ink Free"/>
                        </a:rPr>
                        <a:t>How can improve the accuracy, control and speed of my passing in game situations?</a:t>
                      </a:r>
                    </a:p>
                    <a:p>
                      <a:pPr lvl="0">
                        <a:buNone/>
                      </a:pPr>
                      <a:r>
                        <a:rPr lang="en-GB" sz="600" b="0" dirty="0">
                          <a:latin typeface="Ink Free"/>
                        </a:rPr>
                        <a:t>What strategies can I use to maintain possession and move the ball up the pitch effectively?</a:t>
                      </a:r>
                    </a:p>
                    <a:p>
                      <a:pPr lvl="0">
                        <a:buNone/>
                      </a:pPr>
                      <a:r>
                        <a:rPr lang="en-GB" sz="600" b="0" dirty="0">
                          <a:latin typeface="Ink Free"/>
                        </a:rPr>
                        <a:t>How do I create and use space to support attacking play?</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rPr>
                        <a:t>I know the correct techniques for push pass, slap pass, and hitting in hockey.</a:t>
                      </a:r>
                    </a:p>
                    <a:p>
                      <a:pPr lvl="0" algn="l">
                        <a:buNone/>
                      </a:pPr>
                      <a:r>
                        <a:rPr lang="en-GB" sz="600" b="0" i="0" u="none" strike="noStrike" noProof="0" dirty="0">
                          <a:solidFill>
                            <a:srgbClr val="000000"/>
                          </a:solidFill>
                          <a:latin typeface="Calibri"/>
                        </a:rPr>
                        <a:t>I can make effective decisions to retain possession and transition the ball through midfield into attacking areas.</a:t>
                      </a:r>
                    </a:p>
                    <a:p>
                      <a:pPr lvl="0" algn="l">
                        <a:buNone/>
                      </a:pPr>
                      <a:r>
                        <a:rPr lang="en-GB" sz="600" b="0" i="0" u="none" strike="noStrike" noProof="0" dirty="0">
                          <a:solidFill>
                            <a:srgbClr val="000000"/>
                          </a:solidFill>
                        </a:rPr>
                        <a:t>I understand how intelligent movement and spatial awareness improve attacking opportunities and scoring chances.</a:t>
                      </a:r>
                      <a:endParaRPr lang="en-GB" sz="6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809324157"/>
                  </a:ext>
                </a:extLst>
              </a:tr>
              <a:tr h="751114">
                <a:tc>
                  <a:txBody>
                    <a:bodyPr/>
                    <a:lstStyle/>
                    <a:p>
                      <a:r>
                        <a:rPr lang="en-GB" sz="600" b="0" dirty="0">
                          <a:latin typeface="Ink Free"/>
                        </a:rPr>
                        <a:t>Rugby</a:t>
                      </a:r>
                    </a:p>
                    <a:p>
                      <a:pPr lvl="0">
                        <a:buNone/>
                      </a:pPr>
                      <a:r>
                        <a:rPr lang="en-GB" sz="600" b="0" dirty="0">
                          <a:latin typeface="Ink Free"/>
                        </a:rPr>
                        <a:t>How can I improve the accuracy, timing and distance of my passing under pressure?</a:t>
                      </a:r>
                    </a:p>
                    <a:p>
                      <a:pPr lvl="0">
                        <a:buNone/>
                      </a:pPr>
                      <a:r>
                        <a:rPr lang="en-GB" sz="600" b="0" dirty="0">
                          <a:latin typeface="Ink Free"/>
                        </a:rPr>
                        <a:t>How can I use communication and support play to maintain possession and progress up the pitch?</a:t>
                      </a:r>
                    </a:p>
                    <a:p>
                      <a:pPr lvl="0">
                        <a:buNone/>
                      </a:pPr>
                      <a:r>
                        <a:rPr lang="en-GB" sz="600" b="0" dirty="0">
                          <a:latin typeface="Ink Free"/>
                        </a:rPr>
                        <a:t>What strategies can I use to defend as a team and regain possession?</a:t>
                      </a:r>
                    </a:p>
                  </a:txBody>
                  <a:tcPr marL="65314" marR="65314" marT="32657" marB="32657">
                    <a:solidFill>
                      <a:schemeClr val="accent1">
                        <a:lumMod val="40000"/>
                        <a:lumOff val="60000"/>
                      </a:schemeClr>
                    </a:solidFill>
                  </a:tcPr>
                </a:tc>
                <a:tc>
                  <a:txBody>
                    <a:bodyPr/>
                    <a:lstStyle/>
                    <a:p>
                      <a:pPr lvl="0" algn="l">
                        <a:buNone/>
                      </a:pPr>
                      <a:r>
                        <a:rPr lang="en-GB" sz="600" b="0" i="0" u="none" strike="noStrike" noProof="0" dirty="0">
                          <a:solidFill>
                            <a:srgbClr val="000000"/>
                          </a:solidFill>
                        </a:rPr>
                        <a:t>I understand how pressure, positioning, and timing affect the success of passing and ball retention in attack.</a:t>
                      </a:r>
                    </a:p>
                    <a:p>
                      <a:pPr lvl="0" algn="l">
                        <a:buNone/>
                      </a:pPr>
                      <a:r>
                        <a:rPr lang="en-GB" sz="600" b="0" i="0" u="none" strike="noStrike" noProof="0" dirty="0">
                          <a:solidFill>
                            <a:srgbClr val="000000"/>
                          </a:solidFill>
                          <a:latin typeface="Calibri"/>
                        </a:rPr>
                        <a:t>I can communicate clearly and move into supporting positions to create attacking options.</a:t>
                      </a:r>
                    </a:p>
                    <a:p>
                      <a:pPr lvl="0" algn="l">
                        <a:buNone/>
                      </a:pPr>
                      <a:r>
                        <a:rPr lang="en-GB" sz="600" b="0" i="0" u="none" strike="noStrike" noProof="0" dirty="0">
                          <a:solidFill>
                            <a:srgbClr val="000000"/>
                          </a:solidFill>
                        </a:rPr>
                        <a:t>I can apply team-based defensive strategies such as drift defence or blitzing to put pressure on the opposition.</a:t>
                      </a:r>
                      <a:endParaRPr lang="en-GB" sz="600" dirty="0"/>
                    </a:p>
                  </a:txBody>
                  <a:tcPr marL="65314" marR="65314" marT="32657" marB="32657">
                    <a:solidFill>
                      <a:schemeClr val="accent1">
                        <a:lumMod val="20000"/>
                        <a:lumOff val="80000"/>
                      </a:schemeClr>
                    </a:solidFill>
                  </a:tcPr>
                </a:tc>
                <a:extLst>
                  <a:ext uri="{0D108BD9-81ED-4DB2-BD59-A6C34878D82A}">
                    <a16:rowId xmlns:a16="http://schemas.microsoft.com/office/drawing/2014/main" val="1860905795"/>
                  </a:ext>
                </a:extLst>
              </a:tr>
            </a:tbl>
          </a:graphicData>
        </a:graphic>
      </p:graphicFrame>
      <p:grpSp>
        <p:nvGrpSpPr>
          <p:cNvPr id="23" name="Group 22">
            <a:extLst>
              <a:ext uri="{FF2B5EF4-FFF2-40B4-BE49-F238E27FC236}">
                <a16:creationId xmlns:a16="http://schemas.microsoft.com/office/drawing/2014/main" id="{AEADB312-428F-4996-8E86-7913762943DF}"/>
              </a:ext>
            </a:extLst>
          </p:cNvPr>
          <p:cNvGrpSpPr/>
          <p:nvPr/>
        </p:nvGrpSpPr>
        <p:grpSpPr>
          <a:xfrm>
            <a:off x="7111868" y="39736"/>
            <a:ext cx="3414369" cy="4992293"/>
            <a:chOff x="7349337" y="36399"/>
            <a:chExt cx="5427879" cy="1694330"/>
          </a:xfrm>
        </p:grpSpPr>
        <p:graphicFrame>
          <p:nvGraphicFramePr>
            <p:cNvPr id="24" name="Diagram 23">
              <a:extLst>
                <a:ext uri="{FF2B5EF4-FFF2-40B4-BE49-F238E27FC236}">
                  <a16:creationId xmlns:a16="http://schemas.microsoft.com/office/drawing/2014/main" id="{6C8A4F0D-00CC-4FD4-B93A-8F6D1AE0A15F}"/>
                </a:ext>
              </a:extLst>
            </p:cNvPr>
            <p:cNvGraphicFramePr/>
            <p:nvPr/>
          </p:nvGraphicFramePr>
          <p:xfrm>
            <a:off x="7485888" y="138988"/>
            <a:ext cx="5291328" cy="159174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5" name="TextBox 24">
              <a:extLst>
                <a:ext uri="{FF2B5EF4-FFF2-40B4-BE49-F238E27FC236}">
                  <a16:creationId xmlns:a16="http://schemas.microsoft.com/office/drawing/2014/main" id="{4FDAA03B-7119-458B-BBF8-D4A396A920E9}"/>
                </a:ext>
              </a:extLst>
            </p:cNvPr>
            <p:cNvSpPr txBox="1"/>
            <p:nvPr/>
          </p:nvSpPr>
          <p:spPr>
            <a:xfrm>
              <a:off x="7349337" y="36399"/>
              <a:ext cx="5291328" cy="111917"/>
            </a:xfrm>
            <a:prstGeom prst="rect">
              <a:avLst/>
            </a:prstGeom>
            <a:noFill/>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857" b="1">
                  <a:highlight>
                    <a:srgbClr val="FFFF00"/>
                  </a:highlight>
                  <a:latin typeface="Ink Free" panose="03080402000500000000" pitchFamily="66" charset="0"/>
                </a:rPr>
                <a:t>Consider what progression step you are pitching your content at when planning your lessons</a:t>
              </a:r>
              <a:endParaRPr lang="en-GB" sz="857" b="1">
                <a:latin typeface="Ink Free" panose="03080402000500000000" pitchFamily="66" charset="0"/>
              </a:endParaRPr>
            </a:p>
          </p:txBody>
        </p:sp>
      </p:grpSp>
      <p:sp>
        <p:nvSpPr>
          <p:cNvPr id="26" name="TextBox 25">
            <a:extLst>
              <a:ext uri="{FF2B5EF4-FFF2-40B4-BE49-F238E27FC236}">
                <a16:creationId xmlns:a16="http://schemas.microsoft.com/office/drawing/2014/main" id="{59C0BE4A-E004-4B28-9988-6038E49ACCCC}"/>
              </a:ext>
            </a:extLst>
          </p:cNvPr>
          <p:cNvSpPr txBox="1"/>
          <p:nvPr/>
        </p:nvSpPr>
        <p:spPr>
          <a:xfrm>
            <a:off x="1580131" y="5501326"/>
            <a:ext cx="1302990" cy="246221"/>
          </a:xfrm>
          <a:prstGeom prst="rect">
            <a:avLst/>
          </a:prstGeom>
          <a:solidFill>
            <a:srgbClr val="00B0F0"/>
          </a:solidFill>
          <a:ln w="38100">
            <a:solidFill>
              <a:schemeClr val="tx1"/>
            </a:solidFill>
          </a:ln>
        </p:spPr>
        <p:txBody>
          <a:bodyPr wrap="square" rtlCol="0">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lgn="ctr"/>
            <a:r>
              <a:rPr lang="en-GB" sz="1000" b="1">
                <a:latin typeface="Ink Free" panose="03080402000500000000" pitchFamily="66" charset="0"/>
              </a:rPr>
              <a:t>Learning Experiences</a:t>
            </a:r>
          </a:p>
        </p:txBody>
      </p:sp>
      <p:pic>
        <p:nvPicPr>
          <p:cNvPr id="27" name="Picture 26">
            <a:extLst>
              <a:ext uri="{FF2B5EF4-FFF2-40B4-BE49-F238E27FC236}">
                <a16:creationId xmlns:a16="http://schemas.microsoft.com/office/drawing/2014/main" id="{EE899239-0FA9-4A03-A6BC-3EFADF575C13}"/>
              </a:ext>
            </a:extLst>
          </p:cNvPr>
          <p:cNvPicPr>
            <a:picLocks noChangeAspect="1"/>
          </p:cNvPicPr>
          <p:nvPr/>
        </p:nvPicPr>
        <p:blipFill>
          <a:blip r:embed="rId17"/>
          <a:stretch>
            <a:fillRect/>
          </a:stretch>
        </p:blipFill>
        <p:spPr>
          <a:xfrm>
            <a:off x="6925070" y="395505"/>
            <a:ext cx="272695" cy="4743161"/>
          </a:xfrm>
          <a:prstGeom prst="rect">
            <a:avLst/>
          </a:prstGeom>
        </p:spPr>
      </p:pic>
      <p:pic>
        <p:nvPicPr>
          <p:cNvPr id="28" name="Picture 27">
            <a:extLst>
              <a:ext uri="{FF2B5EF4-FFF2-40B4-BE49-F238E27FC236}">
                <a16:creationId xmlns:a16="http://schemas.microsoft.com/office/drawing/2014/main" id="{06EE0618-D30F-467C-B943-23A285FE864E}"/>
              </a:ext>
            </a:extLst>
          </p:cNvPr>
          <p:cNvPicPr>
            <a:picLocks noChangeAspect="1"/>
          </p:cNvPicPr>
          <p:nvPr/>
        </p:nvPicPr>
        <p:blipFill>
          <a:blip r:embed="rId18"/>
          <a:stretch>
            <a:fillRect/>
          </a:stretch>
        </p:blipFill>
        <p:spPr>
          <a:xfrm>
            <a:off x="7583797" y="5096910"/>
            <a:ext cx="326005" cy="326005"/>
          </a:xfrm>
          <a:prstGeom prst="rect">
            <a:avLst/>
          </a:prstGeom>
          <a:ln>
            <a:noFill/>
          </a:ln>
          <a:effectLst>
            <a:softEdge rad="112500"/>
          </a:effectLst>
        </p:spPr>
      </p:pic>
      <p:sp>
        <p:nvSpPr>
          <p:cNvPr id="29" name="Freeform 12">
            <a:extLst>
              <a:ext uri="{FF2B5EF4-FFF2-40B4-BE49-F238E27FC236}">
                <a16:creationId xmlns:a16="http://schemas.microsoft.com/office/drawing/2014/main" id="{2986AA1B-69BA-4CF4-942B-0BCCFC0939DB}"/>
              </a:ext>
            </a:extLst>
          </p:cNvPr>
          <p:cNvSpPr/>
          <p:nvPr/>
        </p:nvSpPr>
        <p:spPr>
          <a:xfrm>
            <a:off x="1505809" y="22787"/>
            <a:ext cx="947954" cy="86636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19"/>
            <a:stretch>
              <a:fillRect/>
            </a:stretch>
          </a:blipFill>
        </p:spPr>
      </p:sp>
      <p:sp>
        <p:nvSpPr>
          <p:cNvPr id="325" name="TextBox 324">
            <a:extLst>
              <a:ext uri="{FF2B5EF4-FFF2-40B4-BE49-F238E27FC236}">
                <a16:creationId xmlns:a16="http://schemas.microsoft.com/office/drawing/2014/main" id="{4CFC080E-D0B4-31AD-19D6-EE2A128CFCF6}"/>
              </a:ext>
            </a:extLst>
          </p:cNvPr>
          <p:cNvSpPr txBox="1"/>
          <p:nvPr/>
        </p:nvSpPr>
        <p:spPr>
          <a:xfrm>
            <a:off x="5205424" y="5404824"/>
            <a:ext cx="1815186"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50">
                <a:ea typeface="Calibri"/>
                <a:cs typeface="Calibri"/>
              </a:rPr>
              <a:t>Communicate with teammates</a:t>
            </a:r>
          </a:p>
        </p:txBody>
      </p:sp>
      <p:sp>
        <p:nvSpPr>
          <p:cNvPr id="326" name="TextBox 325">
            <a:extLst>
              <a:ext uri="{FF2B5EF4-FFF2-40B4-BE49-F238E27FC236}">
                <a16:creationId xmlns:a16="http://schemas.microsoft.com/office/drawing/2014/main" id="{9E7AD747-3157-1780-2811-C10C8BAE962A}"/>
              </a:ext>
            </a:extLst>
          </p:cNvPr>
          <p:cNvSpPr txBox="1"/>
          <p:nvPr/>
        </p:nvSpPr>
        <p:spPr>
          <a:xfrm>
            <a:off x="5194078" y="5725612"/>
            <a:ext cx="1815186" cy="175872"/>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names of sports and skills in Welsh</a:t>
            </a:r>
          </a:p>
        </p:txBody>
      </p:sp>
      <p:sp>
        <p:nvSpPr>
          <p:cNvPr id="392" name="TextBox 391">
            <a:extLst>
              <a:ext uri="{FF2B5EF4-FFF2-40B4-BE49-F238E27FC236}">
                <a16:creationId xmlns:a16="http://schemas.microsoft.com/office/drawing/2014/main" id="{A8E94B18-5D80-E1CD-8116-CA898D1C81B6}"/>
              </a:ext>
            </a:extLst>
          </p:cNvPr>
          <p:cNvSpPr txBox="1"/>
          <p:nvPr/>
        </p:nvSpPr>
        <p:spPr>
          <a:xfrm>
            <a:off x="5205423" y="5944845"/>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Appreciate the importance of a healthy lifestyle</a:t>
            </a:r>
          </a:p>
        </p:txBody>
      </p:sp>
      <p:sp>
        <p:nvSpPr>
          <p:cNvPr id="441" name="TextBox 440">
            <a:extLst>
              <a:ext uri="{FF2B5EF4-FFF2-40B4-BE49-F238E27FC236}">
                <a16:creationId xmlns:a16="http://schemas.microsoft.com/office/drawing/2014/main" id="{38B70A20-C31B-E555-7DA9-79097C216F62}"/>
              </a:ext>
            </a:extLst>
          </p:cNvPr>
          <p:cNvSpPr txBox="1"/>
          <p:nvPr/>
        </p:nvSpPr>
        <p:spPr>
          <a:xfrm>
            <a:off x="5199751" y="6256831"/>
            <a:ext cx="2376759" cy="29678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Discuss the origin of each sport and countries' national sports</a:t>
            </a:r>
          </a:p>
        </p:txBody>
      </p:sp>
      <p:sp>
        <p:nvSpPr>
          <p:cNvPr id="651" name="TextBox 650">
            <a:extLst>
              <a:ext uri="{FF2B5EF4-FFF2-40B4-BE49-F238E27FC236}">
                <a16:creationId xmlns:a16="http://schemas.microsoft.com/office/drawing/2014/main" id="{728BA491-687E-9CB1-0487-D9FEE63D106B}"/>
              </a:ext>
            </a:extLst>
          </p:cNvPr>
          <p:cNvSpPr txBox="1"/>
          <p:nvPr/>
        </p:nvSpPr>
        <p:spPr>
          <a:xfrm>
            <a:off x="5216767" y="6636884"/>
            <a:ext cx="2053429" cy="18136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14">
                <a:ea typeface="Calibri"/>
                <a:cs typeface="Calibri"/>
              </a:rPr>
              <a:t>Record and analyse skill technique</a:t>
            </a:r>
          </a:p>
        </p:txBody>
      </p:sp>
      <p:sp>
        <p:nvSpPr>
          <p:cNvPr id="691" name="TextBox 690">
            <a:extLst>
              <a:ext uri="{FF2B5EF4-FFF2-40B4-BE49-F238E27FC236}">
                <a16:creationId xmlns:a16="http://schemas.microsoft.com/office/drawing/2014/main" id="{C79B38A2-A0D9-D37B-AC57-3BF4B47BFB7C}"/>
              </a:ext>
            </a:extLst>
          </p:cNvPr>
          <p:cNvSpPr txBox="1"/>
          <p:nvPr/>
        </p:nvSpPr>
        <p:spPr>
          <a:xfrm>
            <a:off x="7243609" y="519190"/>
            <a:ext cx="3174724" cy="1582777"/>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dirty="0">
                <a:ea typeface="+mn-lt"/>
                <a:cs typeface="+mn-lt"/>
              </a:rPr>
              <a:t>I have a secure understanding of the rules, positions, and responsibilities in a range of team games.</a:t>
            </a:r>
            <a:endParaRPr lang="en-GB" sz="750">
              <a:ea typeface="Calibri"/>
              <a:cs typeface="Calibri"/>
            </a:endParaRPr>
          </a:p>
          <a:p>
            <a:pPr>
              <a:buFont typeface="Arial"/>
              <a:buChar char="•"/>
            </a:pPr>
            <a:r>
              <a:rPr lang="en-GB" sz="750">
                <a:ea typeface="+mn-lt"/>
                <a:cs typeface="+mn-lt"/>
              </a:rPr>
              <a:t>I can work effectively within a team, applying a variety of tactics and making decisions based on the flow of the game.</a:t>
            </a:r>
            <a:endParaRPr lang="en-GB" sz="750">
              <a:ea typeface="Calibri"/>
              <a:cs typeface="Calibri"/>
            </a:endParaRPr>
          </a:p>
          <a:p>
            <a:pPr>
              <a:buFont typeface="Arial"/>
              <a:buChar char="•"/>
            </a:pPr>
            <a:r>
              <a:rPr lang="en-GB" sz="750" dirty="0">
                <a:ea typeface="+mn-lt"/>
                <a:cs typeface="+mn-lt"/>
              </a:rPr>
              <a:t>I have a deeper understanding of how communication, positioning, and decision-making influence team performance.</a:t>
            </a:r>
            <a:endParaRPr lang="en-GB" sz="750">
              <a:ea typeface="Calibri"/>
              <a:cs typeface="Calibri"/>
            </a:endParaRPr>
          </a:p>
          <a:p>
            <a:pPr>
              <a:buFont typeface="Arial"/>
              <a:buChar char="•"/>
            </a:pPr>
            <a:r>
              <a:rPr lang="en-GB" sz="750" dirty="0">
                <a:ea typeface="+mn-lt"/>
                <a:cs typeface="+mn-lt"/>
              </a:rPr>
              <a:t>I can analyse and apply more advanced game strategies, adapting them to different situations and opponents.</a:t>
            </a:r>
            <a:endParaRPr lang="en-GB" sz="750">
              <a:ea typeface="Calibri"/>
              <a:cs typeface="Calibri"/>
            </a:endParaRPr>
          </a:p>
          <a:p>
            <a:pPr>
              <a:buFont typeface="Arial"/>
              <a:buChar char="•"/>
            </a:pPr>
            <a:r>
              <a:rPr lang="en-GB" sz="750">
                <a:ea typeface="+mn-lt"/>
                <a:cs typeface="+mn-lt"/>
              </a:rPr>
              <a:t>I understand the wider impact of teamwork, leadership, and fair play, and can reflect on how team games help build resilience, confidence, and cooperation.</a:t>
            </a:r>
            <a:endParaRPr lang="en-GB" sz="750"/>
          </a:p>
          <a:p>
            <a:pPr marL="204111" indent="-204111">
              <a:buFont typeface="Arial"/>
              <a:buChar char="•"/>
            </a:pPr>
            <a:endParaRPr lang="en-GB" sz="821" dirty="0">
              <a:ea typeface="Calibri"/>
              <a:cs typeface="Calibri"/>
            </a:endParaRPr>
          </a:p>
          <a:p>
            <a:endParaRPr lang="en-GB" sz="786">
              <a:ea typeface="Calibri"/>
              <a:cs typeface="Calibri"/>
            </a:endParaRPr>
          </a:p>
        </p:txBody>
      </p:sp>
      <p:sp>
        <p:nvSpPr>
          <p:cNvPr id="381" name="TextBox 380">
            <a:extLst>
              <a:ext uri="{FF2B5EF4-FFF2-40B4-BE49-F238E27FC236}">
                <a16:creationId xmlns:a16="http://schemas.microsoft.com/office/drawing/2014/main" id="{D626C64A-6554-3ACA-71AC-4B37EA68FA7D}"/>
              </a:ext>
            </a:extLst>
          </p:cNvPr>
          <p:cNvSpPr txBox="1"/>
          <p:nvPr/>
        </p:nvSpPr>
        <p:spPr>
          <a:xfrm>
            <a:off x="7218076" y="2204448"/>
            <a:ext cx="3259836" cy="1516899"/>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86" dirty="0">
                <a:ea typeface="+mn-lt"/>
                <a:cs typeface="+mn-lt"/>
              </a:rPr>
              <a:t>I can demonstrate a range of practical skills and take part confidently in team games, showing control and understanding of the rules.</a:t>
            </a:r>
            <a:endParaRPr lang="en-GB" sz="786" dirty="0">
              <a:ea typeface="Calibri"/>
              <a:cs typeface="Calibri"/>
            </a:endParaRPr>
          </a:p>
          <a:p>
            <a:pPr>
              <a:buFont typeface="Arial"/>
              <a:buChar char="•"/>
            </a:pPr>
            <a:r>
              <a:rPr lang="en-GB" sz="786">
                <a:ea typeface="+mn-lt"/>
                <a:cs typeface="+mn-lt"/>
              </a:rPr>
              <a:t>I can perform effectively in different roles within a team, adapting to the demands of the game and contributing to team success.</a:t>
            </a:r>
            <a:endParaRPr lang="en-GB" sz="1094"/>
          </a:p>
          <a:p>
            <a:pPr>
              <a:buFont typeface="Arial"/>
              <a:buChar char="•"/>
            </a:pPr>
            <a:r>
              <a:rPr lang="en-GB" sz="786" dirty="0">
                <a:ea typeface="+mn-lt"/>
                <a:cs typeface="+mn-lt"/>
              </a:rPr>
              <a:t>I can apply tactical awareness and positional knowledge to influence the outcome of competitive situations.</a:t>
            </a:r>
            <a:endParaRPr lang="en-GB" sz="1094" dirty="0"/>
          </a:p>
          <a:p>
            <a:pPr>
              <a:buFont typeface="Arial"/>
              <a:buChar char="•"/>
            </a:pPr>
            <a:r>
              <a:rPr lang="en-GB" sz="786" dirty="0">
                <a:ea typeface="+mn-lt"/>
                <a:cs typeface="+mn-lt"/>
              </a:rPr>
              <a:t>I can reflect on my own and others’ performance to identify strengths and suggest improvements to teamwork and game strategy.</a:t>
            </a:r>
            <a:endParaRPr lang="en-GB" sz="1094" dirty="0"/>
          </a:p>
          <a:p>
            <a:pPr>
              <a:buFont typeface="Arial"/>
              <a:buChar char="•"/>
            </a:pPr>
            <a:r>
              <a:rPr lang="en-GB" sz="786" dirty="0">
                <a:ea typeface="+mn-lt"/>
                <a:cs typeface="+mn-lt"/>
              </a:rPr>
              <a:t>I can consistently use advanced techniques and prior learning to solve challenges in gameplay and adapt tactics or formations to support my team.</a:t>
            </a:r>
            <a:endParaRPr lang="en-GB" sz="1094" dirty="0"/>
          </a:p>
          <a:p>
            <a:pPr marL="204111" indent="-204111">
              <a:buFont typeface="Arial"/>
              <a:buChar char="•"/>
            </a:pPr>
            <a:endParaRPr lang="en-GB" sz="786" dirty="0">
              <a:ea typeface="Calibri"/>
              <a:cs typeface="Calibri"/>
            </a:endParaRPr>
          </a:p>
          <a:p>
            <a:pPr algn="l"/>
            <a:endParaRPr lang="en-GB" sz="786">
              <a:ea typeface="Calibri"/>
              <a:cs typeface="Calibri"/>
            </a:endParaRPr>
          </a:p>
        </p:txBody>
      </p:sp>
      <p:sp>
        <p:nvSpPr>
          <p:cNvPr id="382" name="TextBox 381">
            <a:extLst>
              <a:ext uri="{FF2B5EF4-FFF2-40B4-BE49-F238E27FC236}">
                <a16:creationId xmlns:a16="http://schemas.microsoft.com/office/drawing/2014/main" id="{11CE89A5-3717-4199-ED28-D6EDD66F7AFD}"/>
              </a:ext>
            </a:extLst>
          </p:cNvPr>
          <p:cNvSpPr txBox="1"/>
          <p:nvPr/>
        </p:nvSpPr>
        <p:spPr>
          <a:xfrm>
            <a:off x="7209564" y="3813073"/>
            <a:ext cx="3268348" cy="1450946"/>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50">
                <a:ea typeface="+mn-lt"/>
                <a:cs typeface="+mn-lt"/>
              </a:rPr>
              <a:t>I can execute advanced team game skills with precision, speed, and strategic intent during high-pressure situations.</a:t>
            </a:r>
            <a:endParaRPr lang="en-GB" sz="750">
              <a:ea typeface="Calibri" panose="020F0502020204030204"/>
              <a:cs typeface="Calibri" panose="020F0502020204030204"/>
            </a:endParaRPr>
          </a:p>
          <a:p>
            <a:pPr>
              <a:buFont typeface="Arial"/>
              <a:buChar char="•"/>
            </a:pPr>
            <a:r>
              <a:rPr lang="en-GB" sz="750">
                <a:ea typeface="+mn-lt"/>
                <a:cs typeface="+mn-lt"/>
              </a:rPr>
              <a:t>I can master specialist roles and positions, contributing to complex tactical systems such as zonal defense or structured attacks.</a:t>
            </a:r>
            <a:endParaRPr lang="en-GB" sz="1094"/>
          </a:p>
          <a:p>
            <a:pPr>
              <a:buFont typeface="Arial"/>
              <a:buChar char="•"/>
            </a:pPr>
            <a:r>
              <a:rPr lang="en-GB" sz="750" dirty="0">
                <a:ea typeface="+mn-lt"/>
                <a:cs typeface="+mn-lt"/>
              </a:rPr>
              <a:t>I can lead and coordinate communication and teamwork, combining technical skill and tactical awareness to influence team performance.</a:t>
            </a:r>
            <a:endParaRPr lang="en-GB" sz="1094" dirty="0"/>
          </a:p>
          <a:p>
            <a:pPr>
              <a:buFont typeface="Arial"/>
              <a:buChar char="•"/>
            </a:pPr>
            <a:r>
              <a:rPr lang="en-GB" sz="750" dirty="0">
                <a:ea typeface="+mn-lt"/>
                <a:cs typeface="+mn-lt"/>
              </a:rPr>
              <a:t>I can demonstrate a high level of skill adaptability, modifying techniques and tactics in response to evolving game contexts.</a:t>
            </a:r>
            <a:endParaRPr lang="en-GB" sz="1094" dirty="0"/>
          </a:p>
          <a:p>
            <a:pPr>
              <a:buFont typeface="Arial"/>
              <a:buChar char="•"/>
            </a:pPr>
            <a:r>
              <a:rPr lang="en-GB" sz="750" dirty="0">
                <a:ea typeface="+mn-lt"/>
                <a:cs typeface="+mn-lt"/>
              </a:rPr>
              <a:t>I can consistently apply and refine my skills to maximize team effectiveness, demonstrating leadership and an in-depth understanding of game dynamics.</a:t>
            </a:r>
            <a:endParaRPr lang="en-GB" sz="1094" dirty="0"/>
          </a:p>
          <a:p>
            <a:pPr>
              <a:buFont typeface="Arial"/>
              <a:buChar char="•"/>
            </a:pPr>
            <a:endParaRPr lang="en-GB" sz="750" dirty="0">
              <a:ea typeface="Calibri" panose="020F0502020204030204"/>
              <a:cs typeface="Calibri" panose="020F0502020204030204"/>
            </a:endParaRPr>
          </a:p>
          <a:p>
            <a:pPr marL="204111" indent="-204111">
              <a:buFont typeface="Arial"/>
              <a:buChar char="•"/>
            </a:pPr>
            <a:endParaRPr lang="en-GB" sz="750" dirty="0">
              <a:ea typeface="Calibri" panose="020F0502020204030204"/>
              <a:cs typeface="Calibri" panose="020F0502020204030204"/>
            </a:endParaRPr>
          </a:p>
        </p:txBody>
      </p:sp>
      <p:sp>
        <p:nvSpPr>
          <p:cNvPr id="707" name="TextBox 706">
            <a:extLst>
              <a:ext uri="{FF2B5EF4-FFF2-40B4-BE49-F238E27FC236}">
                <a16:creationId xmlns:a16="http://schemas.microsoft.com/office/drawing/2014/main" id="{4958FA08-517F-4F72-36FB-92D372F73CA8}"/>
              </a:ext>
            </a:extLst>
          </p:cNvPr>
          <p:cNvSpPr txBox="1"/>
          <p:nvPr/>
        </p:nvSpPr>
        <p:spPr>
          <a:xfrm>
            <a:off x="7788334" y="5481292"/>
            <a:ext cx="2527863" cy="83539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pPr>
              <a:buFont typeface="Arial"/>
              <a:buChar char="•"/>
            </a:pPr>
            <a:r>
              <a:rPr lang="en-GB" sz="714" dirty="0">
                <a:ea typeface="+mn-lt"/>
                <a:cs typeface="+mn-lt"/>
              </a:rPr>
              <a:t>Explain the tactical structure of a team game and analyse how different positions contribute to overall team strategy.</a:t>
            </a:r>
            <a:endParaRPr lang="en-GB" sz="714" dirty="0">
              <a:ea typeface="Calibri"/>
              <a:cs typeface="Calibri"/>
            </a:endParaRPr>
          </a:p>
          <a:p>
            <a:pPr>
              <a:buFont typeface="Arial"/>
              <a:buChar char="•"/>
            </a:pPr>
            <a:r>
              <a:rPr lang="en-GB" sz="714">
                <a:ea typeface="+mn-lt"/>
                <a:cs typeface="+mn-lt"/>
              </a:rPr>
              <a:t>Demonstrate consistent technical accuracy, decision-making, and effective teamwork during small-sided games and competitive scenarios.</a:t>
            </a:r>
            <a:endParaRPr lang="en-GB" sz="714" dirty="0">
              <a:ea typeface="Calibri"/>
              <a:cs typeface="Calibri"/>
            </a:endParaRPr>
          </a:p>
          <a:p>
            <a:pPr marL="204111" indent="-204111">
              <a:buFont typeface="Arial"/>
              <a:buChar char="•"/>
            </a:pPr>
            <a:endParaRPr lang="en-GB" sz="714" dirty="0">
              <a:ea typeface="Calibri"/>
              <a:cs typeface="Calibri"/>
            </a:endParaRPr>
          </a:p>
          <a:p>
            <a:pPr algn="l"/>
            <a:endParaRPr lang="en-GB" sz="714" dirty="0">
              <a:ea typeface="Calibri"/>
              <a:cs typeface="Calibri"/>
            </a:endParaRPr>
          </a:p>
        </p:txBody>
      </p:sp>
      <p:sp>
        <p:nvSpPr>
          <p:cNvPr id="708" name="TextBox 707">
            <a:extLst>
              <a:ext uri="{FF2B5EF4-FFF2-40B4-BE49-F238E27FC236}">
                <a16:creationId xmlns:a16="http://schemas.microsoft.com/office/drawing/2014/main" id="{C1B32EEC-B48D-FAF3-338A-A3A0835A9CAA}"/>
              </a:ext>
            </a:extLst>
          </p:cNvPr>
          <p:cNvSpPr txBox="1"/>
          <p:nvPr/>
        </p:nvSpPr>
        <p:spPr>
          <a:xfrm>
            <a:off x="7910300" y="6176371"/>
            <a:ext cx="2349125" cy="186864"/>
          </a:xfrm>
          <a:prstGeom prst="rect">
            <a:avLst/>
          </a:prstGeom>
          <a:noFill/>
        </p:spPr>
        <p:txBody>
          <a:bodyPr rot="0" spcFirstLastPara="0" vertOverflow="overflow" horzOverflow="overflow" vert="horz" wrap="square" lIns="65314" tIns="32657" rIns="65314" bIns="32657" numCol="1" spcCol="0" rtlCol="0" fromWordArt="0" anchor="t" anchorCtr="0" forceAA="0" compatLnSpc="1">
            <a:prstTxWarp prst="textNoShape">
              <a:avLst/>
            </a:prstTxWarp>
            <a:spAutoFit/>
          </a:bodyPr>
          <a:lstStyle>
            <a:defPPr>
              <a:defRPr lang="en-US"/>
            </a:defPPr>
            <a:lvl1pPr marL="0" algn="l" defTabSz="388757" rtl="0" eaLnBrk="1" latinLnBrk="0" hangingPunct="1">
              <a:defRPr sz="1531" kern="1200">
                <a:solidFill>
                  <a:schemeClr val="tx1"/>
                </a:solidFill>
                <a:latin typeface="+mn-lt"/>
                <a:ea typeface="+mn-ea"/>
                <a:cs typeface="+mn-cs"/>
              </a:defRPr>
            </a:lvl1pPr>
            <a:lvl2pPr marL="388757" algn="l" defTabSz="388757" rtl="0" eaLnBrk="1" latinLnBrk="0" hangingPunct="1">
              <a:defRPr sz="1531" kern="1200">
                <a:solidFill>
                  <a:schemeClr val="tx1"/>
                </a:solidFill>
                <a:latin typeface="+mn-lt"/>
                <a:ea typeface="+mn-ea"/>
                <a:cs typeface="+mn-cs"/>
              </a:defRPr>
            </a:lvl2pPr>
            <a:lvl3pPr marL="777514" algn="l" defTabSz="388757" rtl="0" eaLnBrk="1" latinLnBrk="0" hangingPunct="1">
              <a:defRPr sz="1531" kern="1200">
                <a:solidFill>
                  <a:schemeClr val="tx1"/>
                </a:solidFill>
                <a:latin typeface="+mn-lt"/>
                <a:ea typeface="+mn-ea"/>
                <a:cs typeface="+mn-cs"/>
              </a:defRPr>
            </a:lvl3pPr>
            <a:lvl4pPr marL="1166271" algn="l" defTabSz="388757" rtl="0" eaLnBrk="1" latinLnBrk="0" hangingPunct="1">
              <a:defRPr sz="1531" kern="1200">
                <a:solidFill>
                  <a:schemeClr val="tx1"/>
                </a:solidFill>
                <a:latin typeface="+mn-lt"/>
                <a:ea typeface="+mn-ea"/>
                <a:cs typeface="+mn-cs"/>
              </a:defRPr>
            </a:lvl4pPr>
            <a:lvl5pPr marL="1555029" algn="l" defTabSz="388757" rtl="0" eaLnBrk="1" latinLnBrk="0" hangingPunct="1">
              <a:defRPr sz="1531" kern="1200">
                <a:solidFill>
                  <a:schemeClr val="tx1"/>
                </a:solidFill>
                <a:latin typeface="+mn-lt"/>
                <a:ea typeface="+mn-ea"/>
                <a:cs typeface="+mn-cs"/>
              </a:defRPr>
            </a:lvl5pPr>
            <a:lvl6pPr marL="1943786" algn="l" defTabSz="388757" rtl="0" eaLnBrk="1" latinLnBrk="0" hangingPunct="1">
              <a:defRPr sz="1531" kern="1200">
                <a:solidFill>
                  <a:schemeClr val="tx1"/>
                </a:solidFill>
                <a:latin typeface="+mn-lt"/>
                <a:ea typeface="+mn-ea"/>
                <a:cs typeface="+mn-cs"/>
              </a:defRPr>
            </a:lvl6pPr>
            <a:lvl7pPr marL="2332543" algn="l" defTabSz="388757" rtl="0" eaLnBrk="1" latinLnBrk="0" hangingPunct="1">
              <a:defRPr sz="1531" kern="1200">
                <a:solidFill>
                  <a:schemeClr val="tx1"/>
                </a:solidFill>
                <a:latin typeface="+mn-lt"/>
                <a:ea typeface="+mn-ea"/>
                <a:cs typeface="+mn-cs"/>
              </a:defRPr>
            </a:lvl7pPr>
            <a:lvl8pPr marL="2721300" algn="l" defTabSz="388757" rtl="0" eaLnBrk="1" latinLnBrk="0" hangingPunct="1">
              <a:defRPr sz="1531" kern="1200">
                <a:solidFill>
                  <a:schemeClr val="tx1"/>
                </a:solidFill>
                <a:latin typeface="+mn-lt"/>
                <a:ea typeface="+mn-ea"/>
                <a:cs typeface="+mn-cs"/>
              </a:defRPr>
            </a:lvl8pPr>
            <a:lvl9pPr marL="3110057" algn="l" defTabSz="388757" rtl="0" eaLnBrk="1" latinLnBrk="0" hangingPunct="1">
              <a:defRPr sz="1531" kern="1200">
                <a:solidFill>
                  <a:schemeClr val="tx1"/>
                </a:solidFill>
                <a:latin typeface="+mn-lt"/>
                <a:ea typeface="+mn-ea"/>
                <a:cs typeface="+mn-cs"/>
              </a:defRPr>
            </a:lvl9pPr>
          </a:lstStyle>
          <a:p>
            <a:r>
              <a:rPr lang="en-GB" sz="786">
                <a:ea typeface="Calibri"/>
                <a:cs typeface="Calibri"/>
              </a:rPr>
              <a:t>End of unit practical QMA for each team game taught.</a:t>
            </a:r>
          </a:p>
        </p:txBody>
      </p:sp>
    </p:spTree>
    <p:extLst>
      <p:ext uri="{BB962C8B-B14F-4D97-AF65-F5344CB8AC3E}">
        <p14:creationId xmlns:p14="http://schemas.microsoft.com/office/powerpoint/2010/main" val="3046591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7" y="229231"/>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3353950923"/>
              </p:ext>
            </p:extLst>
          </p:nvPr>
        </p:nvGraphicFramePr>
        <p:xfrm>
          <a:off x="1954893" y="1705428"/>
          <a:ext cx="8960155" cy="3620769"/>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2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2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7</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Who am I?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Exploring Possibilities – Dream Jobs!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What is a career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What is an entrepreneur? Can my subject lead me to be one?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is work-life balance?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future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8</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interests?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Job applications and CV’s – how can my subject enhance mine?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Challenges and rewards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Creating the life you want – how can skill development in my subject help? Create a vision board</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What does success mean to me? What does it look like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Careers and the climate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707672348"/>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9</a:t>
                      </a: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What are my skills?</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What comes after school? Learning pathways for my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Decision making – choosing what to study at KS4. </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Working and earning, managing your money</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is the labour market and what is it saying about jobs in your subject sector?</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3946418992"/>
                  </a:ext>
                </a:extLst>
              </a:tr>
            </a:tbl>
          </a:graphicData>
        </a:graphic>
      </p:graphicFrame>
      <p:sp>
        <p:nvSpPr>
          <p:cNvPr id="5" name="TextBox 4">
            <a:extLst>
              <a:ext uri="{FF2B5EF4-FFF2-40B4-BE49-F238E27FC236}">
                <a16:creationId xmlns:a16="http://schemas.microsoft.com/office/drawing/2014/main" id="{21431736-58FF-47AB-86E8-58A7880BE773}"/>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 Lower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95063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2">
            <a:extLst>
              <a:ext uri="{FF2B5EF4-FFF2-40B4-BE49-F238E27FC236}">
                <a16:creationId xmlns:a16="http://schemas.microsoft.com/office/drawing/2014/main" id="{4A21B03C-5165-46F4-B2EE-D401232930A3}"/>
              </a:ext>
            </a:extLst>
          </p:cNvPr>
          <p:cNvSpPr/>
          <p:nvPr/>
        </p:nvSpPr>
        <p:spPr>
          <a:xfrm>
            <a:off x="1532466" y="229230"/>
            <a:ext cx="1306286" cy="1242786"/>
          </a:xfrm>
          <a:custGeom>
            <a:avLst/>
            <a:gdLst/>
            <a:ahLst/>
            <a:cxnLst/>
            <a:rect l="l" t="t" r="r" b="b"/>
            <a:pathLst>
              <a:path w="2229136" h="2212983">
                <a:moveTo>
                  <a:pt x="0" y="0"/>
                </a:moveTo>
                <a:lnTo>
                  <a:pt x="2229136" y="0"/>
                </a:lnTo>
                <a:lnTo>
                  <a:pt x="2229136" y="2212983"/>
                </a:lnTo>
                <a:lnTo>
                  <a:pt x="0" y="2212983"/>
                </a:lnTo>
                <a:lnTo>
                  <a:pt x="0" y="0"/>
                </a:lnTo>
                <a:close/>
              </a:path>
            </a:pathLst>
          </a:custGeom>
          <a:blipFill>
            <a:blip r:embed="rId2"/>
            <a:stretch>
              <a:fillRect/>
            </a:stretch>
          </a:blipFill>
        </p:spPr>
        <p:txBody>
          <a:bodyPr/>
          <a:lstStyle/>
          <a:p>
            <a:endParaRPr lang="en-GB"/>
          </a:p>
        </p:txBody>
      </p:sp>
      <p:graphicFrame>
        <p:nvGraphicFramePr>
          <p:cNvPr id="4" name="Table 3">
            <a:extLst>
              <a:ext uri="{FF2B5EF4-FFF2-40B4-BE49-F238E27FC236}">
                <a16:creationId xmlns:a16="http://schemas.microsoft.com/office/drawing/2014/main" id="{B06EDEC8-7F1F-41E8-AF50-403D9E3EDB33}"/>
              </a:ext>
            </a:extLst>
          </p:cNvPr>
          <p:cNvGraphicFramePr>
            <a:graphicFrameLocks noGrp="1"/>
          </p:cNvGraphicFramePr>
          <p:nvPr>
            <p:extLst>
              <p:ext uri="{D42A27DB-BD31-4B8C-83A1-F6EECF244321}">
                <p14:modId xmlns:p14="http://schemas.microsoft.com/office/powerpoint/2010/main" val="124005244"/>
              </p:ext>
            </p:extLst>
          </p:nvPr>
        </p:nvGraphicFramePr>
        <p:xfrm>
          <a:off x="1954893" y="1705428"/>
          <a:ext cx="8960155" cy="2989942"/>
        </p:xfrm>
        <a:graphic>
          <a:graphicData uri="http://schemas.openxmlformats.org/drawingml/2006/table">
            <a:tbl>
              <a:tblPr firstRow="1" bandRow="1">
                <a:tableStyleId>{5C22544A-7EE6-4342-B048-85BDC9FD1C3A}</a:tableStyleId>
              </a:tblPr>
              <a:tblGrid>
                <a:gridCol w="1146686">
                  <a:extLst>
                    <a:ext uri="{9D8B030D-6E8A-4147-A177-3AD203B41FA5}">
                      <a16:colId xmlns:a16="http://schemas.microsoft.com/office/drawing/2014/main" val="4255388034"/>
                    </a:ext>
                  </a:extLst>
                </a:gridCol>
                <a:gridCol w="2733381">
                  <a:extLst>
                    <a:ext uri="{9D8B030D-6E8A-4147-A177-3AD203B41FA5}">
                      <a16:colId xmlns:a16="http://schemas.microsoft.com/office/drawing/2014/main" val="737985667"/>
                    </a:ext>
                  </a:extLst>
                </a:gridCol>
                <a:gridCol w="2840049">
                  <a:extLst>
                    <a:ext uri="{9D8B030D-6E8A-4147-A177-3AD203B41FA5}">
                      <a16:colId xmlns:a16="http://schemas.microsoft.com/office/drawing/2014/main" val="1945210272"/>
                    </a:ext>
                  </a:extLst>
                </a:gridCol>
                <a:gridCol w="2240039">
                  <a:extLst>
                    <a:ext uri="{9D8B030D-6E8A-4147-A177-3AD203B41FA5}">
                      <a16:colId xmlns:a16="http://schemas.microsoft.com/office/drawing/2014/main" val="2569708753"/>
                    </a:ext>
                  </a:extLst>
                </a:gridCol>
              </a:tblGrid>
              <a:tr h="344714">
                <a:tc>
                  <a:txBody>
                    <a:bodyPr/>
                    <a:lstStyle/>
                    <a:p>
                      <a:r>
                        <a:rPr lang="en-GB" sz="1100">
                          <a:latin typeface="Malgun Gothic" panose="020B0503020000020004" pitchFamily="34" charset="-127"/>
                          <a:ea typeface="Malgun Gothic" panose="020B0503020000020004" pitchFamily="34" charset="-127"/>
                        </a:rPr>
                        <a:t>Term</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1</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2</a:t>
                      </a:r>
                    </a:p>
                  </a:txBody>
                  <a:tcPr marL="65314" marR="65314" marT="32657" marB="32657"/>
                </a:tc>
                <a:tc>
                  <a:txBody>
                    <a:bodyPr/>
                    <a:lstStyle/>
                    <a:p>
                      <a:r>
                        <a:rPr lang="en-GB" sz="1100">
                          <a:latin typeface="Malgun Gothic" panose="020B0503020000020004" pitchFamily="34" charset="-127"/>
                          <a:ea typeface="Malgun Gothic" panose="020B0503020000020004" pitchFamily="34" charset="-127"/>
                        </a:rPr>
                        <a:t>3</a:t>
                      </a:r>
                    </a:p>
                  </a:txBody>
                  <a:tcPr marL="65314" marR="65314" marT="32657" marB="32657"/>
                </a:tc>
                <a:extLst>
                  <a:ext uri="{0D108BD9-81ED-4DB2-BD59-A6C34878D82A}">
                    <a16:rowId xmlns:a16="http://schemas.microsoft.com/office/drawing/2014/main" val="1953012476"/>
                  </a:ext>
                </a:extLst>
              </a:tr>
              <a:tr h="966107">
                <a:tc>
                  <a:txBody>
                    <a:bodyPr/>
                    <a:lstStyle/>
                    <a:p>
                      <a:r>
                        <a:rPr lang="en-GB" sz="1100">
                          <a:solidFill>
                            <a:srgbClr val="002060"/>
                          </a:solidFill>
                          <a:latin typeface="Malgun Gothic" panose="020B0503020000020004" pitchFamily="34" charset="-127"/>
                          <a:ea typeface="Malgun Gothic" panose="020B0503020000020004" pitchFamily="34" charset="-127"/>
                        </a:rPr>
                        <a:t>Year 10</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Interests and Skills Profile – what makes you good at this subject? How will your skills transfer into the world of work?</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Preparing to go on work experience. How is skill development in my subject helping you prepare?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In person, hybrid, remote. What works best for your subject sector?</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2b. </a:t>
                      </a:r>
                      <a:r>
                        <a:rPr lang="en-GB" sz="1100">
                          <a:solidFill>
                            <a:schemeClr val="tx1"/>
                          </a:solidFill>
                          <a:latin typeface="Malgun Gothic" panose="020B0503020000020004" pitchFamily="34" charset="-127"/>
                          <a:ea typeface="Malgun Gothic" panose="020B0503020000020004" pitchFamily="34" charset="-127"/>
                        </a:rPr>
                        <a:t>Taking control of your career journey. How to overcome potential barriers</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3a. </a:t>
                      </a:r>
                      <a:r>
                        <a:rPr lang="en-GB" sz="1100">
                          <a:solidFill>
                            <a:schemeClr val="tx1"/>
                          </a:solidFill>
                          <a:latin typeface="Malgun Gothic" panose="020B0503020000020004" pitchFamily="34" charset="-127"/>
                          <a:ea typeface="Malgun Gothic" panose="020B0503020000020004" pitchFamily="34" charset="-127"/>
                        </a:rPr>
                        <a:t>Wellbeing in the workplace. Discuss jobs linked to your subject and the possible challenges employees may face.</a:t>
                      </a:r>
                    </a:p>
                    <a:p>
                      <a:endParaRPr lang="en-GB" sz="1100" b="1">
                        <a:solidFill>
                          <a:schemeClr val="tx1"/>
                        </a:solidFill>
                        <a:latin typeface="Malgun Gothic" panose="020B0503020000020004" pitchFamily="34" charset="-127"/>
                        <a:ea typeface="Malgun Gothic" panose="020B0503020000020004" pitchFamily="34" charset="-127"/>
                      </a:endParaRPr>
                    </a:p>
                    <a:p>
                      <a:r>
                        <a:rPr lang="en-GB" sz="1100" b="1">
                          <a:solidFill>
                            <a:schemeClr val="tx1"/>
                          </a:solidFill>
                          <a:latin typeface="Malgun Gothic" panose="020B0503020000020004" pitchFamily="34" charset="-127"/>
                          <a:ea typeface="Malgun Gothic" panose="020B0503020000020004" pitchFamily="34" charset="-127"/>
                        </a:rPr>
                        <a:t>3b. </a:t>
                      </a:r>
                      <a:r>
                        <a:rPr lang="en-GB" sz="1100">
                          <a:solidFill>
                            <a:schemeClr val="tx1"/>
                          </a:solidFill>
                          <a:latin typeface="Malgun Gothic" panose="020B0503020000020004" pitchFamily="34" charset="-127"/>
                          <a:ea typeface="Malgun Gothic" panose="020B0503020000020004" pitchFamily="34" charset="-127"/>
                        </a:rPr>
                        <a:t>What are my employability skills? How does my subject make students employable.</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extLst>
                  <a:ext uri="{0D108BD9-81ED-4DB2-BD59-A6C34878D82A}">
                    <a16:rowId xmlns:a16="http://schemas.microsoft.com/office/drawing/2014/main" val="2287100114"/>
                  </a:ext>
                </a:extLst>
              </a:tr>
              <a:tr h="1066524">
                <a:tc>
                  <a:txBody>
                    <a:bodyPr/>
                    <a:lstStyle/>
                    <a:p>
                      <a:r>
                        <a:rPr lang="en-GB" sz="1100">
                          <a:solidFill>
                            <a:srgbClr val="002060"/>
                          </a:solidFill>
                          <a:latin typeface="Malgun Gothic" panose="020B0503020000020004" pitchFamily="34" charset="-127"/>
                          <a:ea typeface="Malgun Gothic" panose="020B0503020000020004" pitchFamily="34" charset="-127"/>
                        </a:rPr>
                        <a:t>Year 11</a:t>
                      </a: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1a. </a:t>
                      </a:r>
                      <a:r>
                        <a:rPr lang="en-GB" sz="1100">
                          <a:solidFill>
                            <a:schemeClr val="tx1"/>
                          </a:solidFill>
                          <a:latin typeface="Malgun Gothic" panose="020B0503020000020004" pitchFamily="34" charset="-127"/>
                          <a:ea typeface="Malgun Gothic" panose="020B0503020000020004" pitchFamily="34" charset="-127"/>
                        </a:rPr>
                        <a:t>Post 16 Choices in my subject</a:t>
                      </a:r>
                    </a:p>
                    <a:p>
                      <a:endParaRPr lang="en-GB" sz="1100" b="1">
                        <a:solidFill>
                          <a:schemeClr val="tx1"/>
                        </a:solidFill>
                        <a:latin typeface="Malgun Gothic" panose="020B0503020000020004" pitchFamily="34" charset="-127"/>
                        <a:ea typeface="Malgun Gothic" panose="020B0503020000020004" pitchFamily="34" charset="-12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schemeClr val="tx1"/>
                          </a:solidFill>
                          <a:latin typeface="Malgun Gothic" panose="020B0503020000020004" pitchFamily="34" charset="-127"/>
                          <a:ea typeface="Malgun Gothic" panose="020B0503020000020004" pitchFamily="34" charset="-127"/>
                        </a:rPr>
                        <a:t>1b. </a:t>
                      </a:r>
                      <a:r>
                        <a:rPr lang="en-GB" sz="1100">
                          <a:solidFill>
                            <a:schemeClr val="tx1"/>
                          </a:solidFill>
                          <a:latin typeface="Malgun Gothic" panose="020B0503020000020004" pitchFamily="34" charset="-127"/>
                          <a:ea typeface="Malgun Gothic" panose="020B0503020000020004" pitchFamily="34" charset="-127"/>
                        </a:rPr>
                        <a:t>Decision making – choosing your post 16 pathway. What pathways are available linked to your subject?</a:t>
                      </a: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r>
                        <a:rPr lang="en-GB" sz="1100" b="1">
                          <a:solidFill>
                            <a:schemeClr val="tx1"/>
                          </a:solidFill>
                          <a:latin typeface="Malgun Gothic" panose="020B0503020000020004" pitchFamily="34" charset="-127"/>
                          <a:ea typeface="Malgun Gothic" panose="020B0503020000020004" pitchFamily="34" charset="-127"/>
                        </a:rPr>
                        <a:t>2a. </a:t>
                      </a:r>
                      <a:r>
                        <a:rPr lang="en-GB" sz="1100">
                          <a:solidFill>
                            <a:schemeClr val="tx1"/>
                          </a:solidFill>
                          <a:latin typeface="Malgun Gothic" panose="020B0503020000020004" pitchFamily="34" charset="-127"/>
                          <a:ea typeface="Malgun Gothic" panose="020B0503020000020004" pitchFamily="34" charset="-127"/>
                        </a:rPr>
                        <a:t>Money talks – apprenticeships vs higher education in your subject</a:t>
                      </a:r>
                    </a:p>
                    <a:p>
                      <a:endParaRPr lang="en-GB" sz="1100" b="1">
                        <a:solidFill>
                          <a:schemeClr val="tx1"/>
                        </a:solidFill>
                        <a:latin typeface="Malgun Gothic" panose="020B0503020000020004" pitchFamily="34" charset="-127"/>
                        <a:ea typeface="Malgun Gothic" panose="020B0503020000020004" pitchFamily="34" charset="-127"/>
                      </a:endParaRPr>
                    </a:p>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tc>
                <a:tc>
                  <a:txBody>
                    <a:bodyPr/>
                    <a:lstStyle/>
                    <a:p>
                      <a:endParaRPr lang="en-GB" sz="1100" b="1">
                        <a:solidFill>
                          <a:schemeClr val="tx1"/>
                        </a:solidFill>
                        <a:latin typeface="Malgun Gothic" panose="020B0503020000020004" pitchFamily="34" charset="-127"/>
                        <a:ea typeface="Malgun Gothic" panose="020B0503020000020004" pitchFamily="34" charset="-127"/>
                      </a:endParaRPr>
                    </a:p>
                  </a:txBody>
                  <a:tcPr marL="65314" marR="65314" marT="32657" marB="32657">
                    <a:solidFill>
                      <a:schemeClr val="bg2">
                        <a:lumMod val="75000"/>
                      </a:schemeClr>
                    </a:solidFill>
                  </a:tcPr>
                </a:tc>
                <a:extLst>
                  <a:ext uri="{0D108BD9-81ED-4DB2-BD59-A6C34878D82A}">
                    <a16:rowId xmlns:a16="http://schemas.microsoft.com/office/drawing/2014/main" val="2707672348"/>
                  </a:ext>
                </a:extLst>
              </a:tr>
            </a:tbl>
          </a:graphicData>
        </a:graphic>
      </p:graphicFrame>
      <p:sp>
        <p:nvSpPr>
          <p:cNvPr id="5" name="TextBox 4">
            <a:extLst>
              <a:ext uri="{FF2B5EF4-FFF2-40B4-BE49-F238E27FC236}">
                <a16:creationId xmlns:a16="http://schemas.microsoft.com/office/drawing/2014/main" id="{9430FE9A-D47F-4D7D-9104-3B82F5C86F1B}"/>
              </a:ext>
            </a:extLst>
          </p:cNvPr>
          <p:cNvSpPr txBox="1"/>
          <p:nvPr/>
        </p:nvSpPr>
        <p:spPr>
          <a:xfrm>
            <a:off x="3059178" y="452694"/>
            <a:ext cx="6458857" cy="795859"/>
          </a:xfrm>
          <a:prstGeom prst="rect">
            <a:avLst/>
          </a:prstGeom>
          <a:noFill/>
        </p:spPr>
        <p:txBody>
          <a:bodyPr wrap="square" rtlCol="0">
            <a:spAutoFit/>
          </a:bodyPr>
          <a:lstStyle/>
          <a:p>
            <a:r>
              <a:rPr lang="en-GB" sz="2286" b="1" dirty="0">
                <a:solidFill>
                  <a:srgbClr val="002060"/>
                </a:solidFill>
                <a:latin typeface="Malgun Gothic" panose="020B0503020000020004" pitchFamily="34" charset="-127"/>
                <a:ea typeface="Malgun Gothic" panose="020B0503020000020004" pitchFamily="34" charset="-127"/>
              </a:rPr>
              <a:t>PE Plan Upper School</a:t>
            </a:r>
          </a:p>
          <a:p>
            <a:r>
              <a:rPr lang="en-GB" sz="2286" b="1" dirty="0">
                <a:solidFill>
                  <a:srgbClr val="002060"/>
                </a:solidFill>
                <a:latin typeface="Malgun Gothic" panose="020B0503020000020004" pitchFamily="34" charset="-127"/>
                <a:ea typeface="Malgun Gothic" panose="020B0503020000020004" pitchFamily="34" charset="-127"/>
              </a:rPr>
              <a:t>Careers</a:t>
            </a:r>
            <a:endParaRPr lang="en-GB" sz="1286" b="1" dirty="0">
              <a:solidFill>
                <a:srgbClr val="00206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78139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6920C2-C38D-A2B2-76EA-AC6707E76CFC}"/>
              </a:ext>
            </a:extLst>
          </p:cNvPr>
          <p:cNvPicPr>
            <a:picLocks noChangeAspect="1"/>
          </p:cNvPicPr>
          <p:nvPr/>
        </p:nvPicPr>
        <p:blipFill>
          <a:blip r:embed="rId2"/>
          <a:stretch>
            <a:fillRect/>
          </a:stretch>
        </p:blipFill>
        <p:spPr>
          <a:xfrm>
            <a:off x="1033373" y="0"/>
            <a:ext cx="10125255" cy="6858000"/>
          </a:xfrm>
          <a:prstGeom prst="rect">
            <a:avLst/>
          </a:prstGeom>
        </p:spPr>
      </p:pic>
    </p:spTree>
    <p:extLst>
      <p:ext uri="{BB962C8B-B14F-4D97-AF65-F5344CB8AC3E}">
        <p14:creationId xmlns:p14="http://schemas.microsoft.com/office/powerpoint/2010/main" val="145691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B2A7D9-BD74-7603-125B-794150FE0283}"/>
              </a:ext>
            </a:extLst>
          </p:cNvPr>
          <p:cNvPicPr>
            <a:picLocks noChangeAspect="1"/>
          </p:cNvPicPr>
          <p:nvPr/>
        </p:nvPicPr>
        <p:blipFill>
          <a:blip r:embed="rId2"/>
          <a:srcRect l="22500" t="24780" r="22948" b="6918"/>
          <a:stretch>
            <a:fillRect/>
          </a:stretch>
        </p:blipFill>
        <p:spPr>
          <a:xfrm>
            <a:off x="1239328" y="0"/>
            <a:ext cx="9713343" cy="6840914"/>
          </a:xfrm>
          <a:prstGeom prst="rect">
            <a:avLst/>
          </a:prstGeom>
        </p:spPr>
      </p:pic>
    </p:spTree>
    <p:extLst>
      <p:ext uri="{BB962C8B-B14F-4D97-AF65-F5344CB8AC3E}">
        <p14:creationId xmlns:p14="http://schemas.microsoft.com/office/powerpoint/2010/main" val="22214140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E09AB2-70B2-E948-79B4-F01309F7677F}"/>
              </a:ext>
            </a:extLst>
          </p:cNvPr>
          <p:cNvPicPr>
            <a:picLocks noChangeAspect="1"/>
          </p:cNvPicPr>
          <p:nvPr/>
        </p:nvPicPr>
        <p:blipFill>
          <a:blip r:embed="rId2"/>
          <a:srcRect l="22642" t="25786" r="23443" b="6415"/>
          <a:stretch>
            <a:fillRect/>
          </a:stretch>
        </p:blipFill>
        <p:spPr>
          <a:xfrm>
            <a:off x="1239328" y="-12725"/>
            <a:ext cx="9713343" cy="6870725"/>
          </a:xfrm>
          <a:prstGeom prst="rect">
            <a:avLst/>
          </a:prstGeom>
        </p:spPr>
      </p:pic>
    </p:spTree>
    <p:extLst>
      <p:ext uri="{BB962C8B-B14F-4D97-AF65-F5344CB8AC3E}">
        <p14:creationId xmlns:p14="http://schemas.microsoft.com/office/powerpoint/2010/main" val="1289005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8C60FD-AD1F-EAEE-29F9-FE0CD6715C68}"/>
              </a:ext>
            </a:extLst>
          </p:cNvPr>
          <p:cNvSpPr txBox="1"/>
          <p:nvPr/>
        </p:nvSpPr>
        <p:spPr>
          <a:xfrm>
            <a:off x="3537828" y="2063733"/>
            <a:ext cx="35009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DCF task in PE yr 7, 8 and 9</a:t>
            </a:r>
            <a:endParaRPr lang="en-US" dirty="0"/>
          </a:p>
        </p:txBody>
      </p:sp>
    </p:spTree>
    <p:extLst>
      <p:ext uri="{BB962C8B-B14F-4D97-AF65-F5344CB8AC3E}">
        <p14:creationId xmlns:p14="http://schemas.microsoft.com/office/powerpoint/2010/main" val="2107014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4642272-a132-4bf2-874a-c176713ef5d4" xsi:nil="true"/>
    <lcf76f155ced4ddcb4097134ff3c332f xmlns="5d7194bf-fa17-4d88-9ea8-e0ec8f97bf0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A3EE8B813A6F84E8F05A013DD43F95C" ma:contentTypeVersion="21" ma:contentTypeDescription="Create a new document." ma:contentTypeScope="" ma:versionID="725f044487a4b3129a838d69daeb9421">
  <xsd:schema xmlns:xsd="http://www.w3.org/2001/XMLSchema" xmlns:xs="http://www.w3.org/2001/XMLSchema" xmlns:p="http://schemas.microsoft.com/office/2006/metadata/properties" xmlns:ns2="5d7194bf-fa17-4d88-9ea8-e0ec8f97bf06" xmlns:ns3="14642272-a132-4bf2-874a-c176713ef5d4" targetNamespace="http://schemas.microsoft.com/office/2006/metadata/properties" ma:root="true" ma:fieldsID="f8bcc9e3a990e0a819dac3012ef9d691" ns2:_="" ns3:_="">
    <xsd:import namespace="5d7194bf-fa17-4d88-9ea8-e0ec8f97bf06"/>
    <xsd:import namespace="14642272-a132-4bf2-874a-c176713ef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7194bf-fa17-4d88-9ea8-e0ec8f97bf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4696d75-24b1-4859-9f6f-03025e9ba50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642272-a132-4bf2-874a-c176713ef5d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193d65-aeb0-4fa9-ab65-5bf235a4a751}" ma:internalName="TaxCatchAll" ma:showField="CatchAllData" ma:web="14642272-a132-4bf2-874a-c176713ef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FBF23A-08E4-4EA9-BB35-49BC80F29FF7}">
  <ds:schemaRefs>
    <ds:schemaRef ds:uri="http://schemas.microsoft.com/sharepoint/v3/contenttype/forms"/>
  </ds:schemaRefs>
</ds:datastoreItem>
</file>

<file path=customXml/itemProps2.xml><?xml version="1.0" encoding="utf-8"?>
<ds:datastoreItem xmlns:ds="http://schemas.openxmlformats.org/officeDocument/2006/customXml" ds:itemID="{69B8737E-4651-4359-A7B1-67FAD2A21677}">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www.w3.org/XML/1998/namespace"/>
    <ds:schemaRef ds:uri="http://purl.org/dc/elements/1.1/"/>
    <ds:schemaRef ds:uri="030e02e2-7804-4e28-9052-ca443c4e9eff"/>
    <ds:schemaRef ds:uri="http://schemas.openxmlformats.org/package/2006/metadata/core-properties"/>
    <ds:schemaRef ds:uri="52ec26a5-2c44-4b7d-901c-049eebf32123"/>
    <ds:schemaRef ds:uri="http://purl.org/dc/terms/"/>
    <ds:schemaRef ds:uri="14642272-a132-4bf2-874a-c176713ef5d4"/>
    <ds:schemaRef ds:uri="5d7194bf-fa17-4d88-9ea8-e0ec8f97bf06"/>
  </ds:schemaRefs>
</ds:datastoreItem>
</file>

<file path=customXml/itemProps3.xml><?xml version="1.0" encoding="utf-8"?>
<ds:datastoreItem xmlns:ds="http://schemas.openxmlformats.org/officeDocument/2006/customXml" ds:itemID="{645EE05D-8604-4E99-B160-6BB594335F9E}"/>
</file>

<file path=docProps/app.xml><?xml version="1.0" encoding="utf-8"?>
<Properties xmlns="http://schemas.openxmlformats.org/officeDocument/2006/extended-properties" xmlns:vt="http://schemas.openxmlformats.org/officeDocument/2006/docPropsVTypes">
  <TotalTime>1306</TotalTime>
  <Words>487</Words>
  <Application>Microsoft Office PowerPoint</Application>
  <PresentationFormat>Widescreen</PresentationFormat>
  <Paragraphs>109</Paragraphs>
  <Slides>32</Slides>
  <Notes>0</Notes>
  <HiddenSlides>1</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PE Unit Overviews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Year 7 </vt:lpstr>
      <vt:lpstr>PowerPoint Presentation</vt:lpstr>
      <vt:lpstr>PowerPoint Presentation</vt:lpstr>
      <vt:lpstr>PowerPoint Presentation</vt:lpstr>
      <vt:lpstr>PowerPoint Presentation</vt:lpstr>
      <vt:lpstr>Year 8 </vt:lpstr>
      <vt:lpstr>PowerPoint Presentation</vt:lpstr>
      <vt:lpstr>PowerPoint Presentation</vt:lpstr>
      <vt:lpstr>PowerPoint Presentation</vt:lpstr>
      <vt:lpstr>PowerPoint Presentation</vt:lpstr>
      <vt:lpstr>Year 9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Cari Edwards</dc:creator>
  <cp:lastModifiedBy>Emma Birks</cp:lastModifiedBy>
  <cp:revision>44</cp:revision>
  <dcterms:created xsi:type="dcterms:W3CDTF">2025-06-11T13:37:05Z</dcterms:created>
  <dcterms:modified xsi:type="dcterms:W3CDTF">2025-09-10T11:07:07Z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0x0101004A3EE8B813A6F84E8F05A013DD43F95C</vt:lpwstr>
  </property>
  <property fmtid="{D5CDD505-2E9C-101B-9397-08002B2CF9AE}" pid="3" name="MediaServiceImageTags">
    <vt:lpwstr/>
  </property>
</Properties>
</file>