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67" r:id="rId5"/>
    <p:sldId id="265" r:id="rId6"/>
    <p:sldId id="266" r:id="rId7"/>
    <p:sldId id="270" r:id="rId8"/>
    <p:sldId id="269"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izabeth DeRosa-Heard" initials="EDH" lastIdx="1" clrIdx="0">
    <p:extLst>
      <p:ext uri="{19B8F6BF-5375-455C-9EA6-DF929625EA0E}">
        <p15:presenceInfo xmlns:p15="http://schemas.microsoft.com/office/powerpoint/2012/main" userId="S-1-5-21-108718242-1658992036-3980302527-45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FD71CE-5ABF-3872-AD4A-6313DFB5218D}" v="2" dt="2025-09-28T18:42:05.2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6" d="100"/>
          <a:sy n="66" d="100"/>
        </p:scale>
        <p:origin x="632"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zabeth DeRosa-Heard" userId="S::elizabeth.derosa-heard@elfed-hs.flintshire.sch.uk::e6180234-8234-4bff-a10e-d2d8715019e3" providerId="AD" clId="Web-{DCFD71CE-5ABF-3872-AD4A-6313DFB5218D}"/>
    <pc:docChg chg="delSld">
      <pc:chgData name="Elizabeth DeRosa-Heard" userId="S::elizabeth.derosa-heard@elfed-hs.flintshire.sch.uk::e6180234-8234-4bff-a10e-d2d8715019e3" providerId="AD" clId="Web-{DCFD71CE-5ABF-3872-AD4A-6313DFB5218D}" dt="2025-09-28T18:42:05.284" v="1"/>
      <pc:docMkLst>
        <pc:docMk/>
      </pc:docMkLst>
      <pc:sldChg chg="del">
        <pc:chgData name="Elizabeth DeRosa-Heard" userId="S::elizabeth.derosa-heard@elfed-hs.flintshire.sch.uk::e6180234-8234-4bff-a10e-d2d8715019e3" providerId="AD" clId="Web-{DCFD71CE-5ABF-3872-AD4A-6313DFB5218D}" dt="2025-09-28T18:42:02.643" v="0"/>
        <pc:sldMkLst>
          <pc:docMk/>
          <pc:sldMk cId="1062243141" sldId="260"/>
        </pc:sldMkLst>
      </pc:sldChg>
      <pc:sldChg chg="del">
        <pc:chgData name="Elizabeth DeRosa-Heard" userId="S::elizabeth.derosa-heard@elfed-hs.flintshire.sch.uk::e6180234-8234-4bff-a10e-d2d8715019e3" providerId="AD" clId="Web-{DCFD71CE-5ABF-3872-AD4A-6313DFB5218D}" dt="2025-09-28T18:42:05.284" v="1"/>
        <pc:sldMkLst>
          <pc:docMk/>
          <pc:sldMk cId="3969200132" sldId="261"/>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t>
        <a:bodyPr/>
        <a:lstStyle/>
        <a:p>
          <a:endParaRPr lang="en-GB"/>
        </a:p>
      </dgm:t>
    </dgm:pt>
    <dgm:pt modelId="{2438D334-A642-4104-B875-CC659B49A0D6}">
      <dgm:prSet phldrT="[Text]" custT="1">
        <dgm:style>
          <a:lnRef idx="2">
            <a:schemeClr val="accent2"/>
          </a:lnRef>
          <a:fillRef idx="1">
            <a:schemeClr val="lt1"/>
          </a:fillRef>
          <a:effectRef idx="0">
            <a:schemeClr val="accent2"/>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2000" b="1" dirty="0"/>
            <a:t>QMA – Kim’s profile</a:t>
          </a:r>
        </a:p>
      </dgm:t>
    </dgm:pt>
    <dgm:pt modelId="{88E22F3E-8217-4F14-85C8-60A1160B177A}" type="parTrans" cxnId="{E9FDD4EE-C9E5-4193-9AD3-A2E024500282}">
      <dgm:prSet/>
      <dgm:spPr/>
      <dgm:t>
        <a:bodyPr/>
        <a:lstStyle/>
        <a:p>
          <a:endParaRPr lang="en-GB"/>
        </a:p>
      </dgm:t>
    </dgm:pt>
    <dgm:pt modelId="{3CC5C895-C3D4-411B-98EB-9C853597DFD7}" type="sibTrans" cxnId="{E9FDD4EE-C9E5-4193-9AD3-A2E024500282}">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BC444F36-7F6D-4807-BC3F-1188952A1193}" type="pres">
      <dgm:prSet presAssocID="{2438D334-A642-4104-B875-CC659B49A0D6}" presName="text" presStyleLbl="node1" presStyleIdx="0" presStyleCnt="1" custScaleX="714587" custScaleY="34944" custLinFactNeighborX="-1743" custLinFactNeighborY="-11287">
        <dgm:presLayoutVars>
          <dgm:bulletEnabled val="1"/>
        </dgm:presLayoutVars>
      </dgm:prSet>
      <dgm:spPr/>
    </dgm:pt>
  </dgm:ptLst>
  <dgm:cxnLst>
    <dgm:cxn modelId="{E0175F5F-45FF-46EF-852E-A6109B14813E}" type="presOf" srcId="{2438D334-A642-4104-B875-CC659B49A0D6}" destId="{BC444F36-7F6D-4807-BC3F-1188952A1193}" srcOrd="0" destOrd="0" presId="urn:diagrams.loki3.com/VaryingWidthList"/>
    <dgm:cxn modelId="{E921FF81-DD7C-4408-AD6A-621D2AB3483E}" type="presOf" srcId="{814303D1-91B5-4DD8-90E6-00AE72C4A5C5}" destId="{C8BEAD66-2628-4B43-9A6B-FF08F3444FAF}" srcOrd="0" destOrd="0" presId="urn:diagrams.loki3.com/VaryingWidthList"/>
    <dgm:cxn modelId="{E9FDD4EE-C9E5-4193-9AD3-A2E024500282}" srcId="{814303D1-91B5-4DD8-90E6-00AE72C4A5C5}" destId="{2438D334-A642-4104-B875-CC659B49A0D6}" srcOrd="0" destOrd="0" parTransId="{88E22F3E-8217-4F14-85C8-60A1160B177A}" sibTransId="{3CC5C895-C3D4-411B-98EB-9C853597DFD7}"/>
    <dgm:cxn modelId="{4F2D303F-6608-4A03-B78C-2D1F317425E2}" type="presParOf" srcId="{C8BEAD66-2628-4B43-9A6B-FF08F3444FAF}" destId="{BC444F36-7F6D-4807-BC3F-1188952A1193}" srcOrd="0" destOrd="0" presId="urn:diagrams.loki3.com/VaryingWidthList"/>
  </dgm:cxnLst>
  <dgm:bg>
    <a:solidFill>
      <a:srgbClr val="CC66FF"/>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F99392-49C5-4C13-A53F-857B81212D90}" type="doc">
      <dgm:prSet loTypeId="urn:microsoft.com/office/officeart/2011/layout/TabList" loCatId="list" qsTypeId="urn:microsoft.com/office/officeart/2005/8/quickstyle/simple1" qsCatId="simple" csTypeId="urn:microsoft.com/office/officeart/2005/8/colors/colorful1" csCatId="colorful" phldr="1"/>
      <dgm:spPr/>
      <dgm:t>
        <a:bodyPr/>
        <a:lstStyle/>
        <a:p>
          <a:endParaRPr lang="en-GB"/>
        </a:p>
      </dgm:t>
    </dgm:pt>
    <dgm:pt modelId="{27A71F52-3192-4E89-9614-1AC820CC2DBB}" type="pres">
      <dgm:prSet presAssocID="{F5F99392-49C5-4C13-A53F-857B81212D90}" presName="Name0" presStyleCnt="0">
        <dgm:presLayoutVars>
          <dgm:chMax/>
          <dgm:chPref val="3"/>
          <dgm:dir/>
          <dgm:animOne val="branch"/>
          <dgm:animLvl val="lvl"/>
        </dgm:presLayoutVars>
      </dgm:prSet>
      <dgm:spPr/>
    </dgm:pt>
  </dgm:ptLst>
  <dgm:cxnLst>
    <dgm:cxn modelId="{36629138-6808-418B-9F14-DE063597448D}" type="presOf" srcId="{F5F99392-49C5-4C13-A53F-857B81212D90}" destId="{27A71F52-3192-4E89-9614-1AC820CC2DBB}" srcOrd="0" destOrd="0" presId="urn:microsoft.com/office/officeart/2011/layout/Tab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nchor="t"/>
        <a:lstStyle/>
        <a:p>
          <a:pPr algn="l"/>
          <a:r>
            <a:rPr lang="en-GB" sz="1400" b="1" dirty="0">
              <a:latin typeface="Ink Free" panose="03080402000500000000" pitchFamily="66" charset="0"/>
            </a:rPr>
            <a:t>Knowledge and Understanding </a:t>
          </a:r>
        </a:p>
        <a:p>
          <a:pPr algn="l"/>
          <a:r>
            <a:rPr lang="en-GB" sz="1400" b="1" dirty="0">
              <a:solidFill>
                <a:srgbClr val="FF0000"/>
              </a:solidFill>
              <a:highlight>
                <a:srgbClr val="000000"/>
              </a:highlight>
              <a:latin typeface="Ink Free" panose="03080402000500000000" pitchFamily="66" charset="0"/>
            </a:rPr>
            <a:t>I have a basic understanding of new vocabulary.</a:t>
          </a:r>
        </a:p>
        <a:p>
          <a:pPr algn="l"/>
          <a:r>
            <a:rPr lang="en-GB" sz="1400" b="1" dirty="0">
              <a:solidFill>
                <a:srgbClr val="FFC000"/>
              </a:solidFill>
              <a:highlight>
                <a:srgbClr val="000000"/>
              </a:highlight>
              <a:latin typeface="Ink Free" panose="03080402000500000000" pitchFamily="66" charset="0"/>
            </a:rPr>
            <a:t>I have a broader understanding of new vocabulary.</a:t>
          </a:r>
        </a:p>
        <a:p>
          <a:pPr algn="l"/>
          <a:r>
            <a:rPr lang="en-GB" sz="1400" b="1" dirty="0">
              <a:solidFill>
                <a:srgbClr val="FFFF00"/>
              </a:solidFill>
              <a:highlight>
                <a:srgbClr val="000000"/>
              </a:highlight>
              <a:latin typeface="Ink Free" panose="03080402000500000000" pitchFamily="66" charset="0"/>
            </a:rPr>
            <a:t>I have a deeper understanding of new vocabulary.</a:t>
          </a:r>
        </a:p>
        <a:p>
          <a:pPr algn="l"/>
          <a:r>
            <a:rPr lang="en-GB" sz="1400" b="1" dirty="0">
              <a:solidFill>
                <a:srgbClr val="0070C0"/>
              </a:solidFill>
              <a:highlight>
                <a:srgbClr val="000000"/>
              </a:highlight>
              <a:latin typeface="Ink Free" panose="03080402000500000000" pitchFamily="66" charset="0"/>
            </a:rPr>
            <a:t>I have a detailed understanding of new vocabulary and can construct simple sentences. </a:t>
          </a:r>
        </a:p>
        <a:p>
          <a:pPr algn="l"/>
          <a:r>
            <a:rPr lang="en-GB" sz="1400" b="1" dirty="0">
              <a:solidFill>
                <a:srgbClr val="00FF00"/>
              </a:solidFill>
              <a:highlight>
                <a:srgbClr val="000000"/>
              </a:highlight>
              <a:latin typeface="Ink Free" panose="03080402000500000000" pitchFamily="66" charset="0"/>
            </a:rPr>
            <a:t>I have a detailed understanding of new vocabulary and can construct extended sentences. </a:t>
          </a:r>
        </a:p>
        <a:p>
          <a:pPr algn="l"/>
          <a:r>
            <a:rPr lang="en-GB" sz="1400" b="1" dirty="0">
              <a:latin typeface="Ink Free" panose="03080402000500000000" pitchFamily="66" charset="0"/>
            </a:rPr>
            <a:t> .</a:t>
          </a: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1" custScaleX="714587" custScaleY="42122" custLinFactX="300000" custLinFactNeighborX="369149" custLinFactNeighborY="-35439">
        <dgm:presLayoutVars>
          <dgm:bulletEnabled val="1"/>
        </dgm:presLayoutVars>
      </dgm:prSet>
      <dgm:spPr/>
    </dgm:pt>
  </dgm:ptLst>
  <dgm:cxnLst>
    <dgm:cxn modelId="{6D491837-4095-422E-8843-1086224696A3}"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573B97EC-8EB5-4F9E-9949-66B9E95ABA8F}" srcId="{814303D1-91B5-4DD8-90E6-00AE72C4A5C5}" destId="{6C7F385F-3D09-443F-A0AB-E65919A098A8}" srcOrd="0" destOrd="0" parTransId="{2400A6B0-CF3C-4E0B-926E-4A04D0416FAE}" sibTransId="{B7AF1C54-E979-495D-A4F2-E6ED788EC381}"/>
    <dgm:cxn modelId="{3742CA61-4A34-4B06-9241-CB0A0E85D1C6}" type="presParOf" srcId="{C8BEAD66-2628-4B43-9A6B-FF08F3444FAF}" destId="{3C17E512-A5D7-463D-B618-8D161FA01809}" srcOrd="0" destOrd="0" presId="urn:diagrams.loki3.com/VaryingWidthList"/>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nchor="t"/>
        <a:lstStyle/>
        <a:p>
          <a:pPr algn="l"/>
          <a:r>
            <a:rPr lang="en-GB" sz="1400" b="1" dirty="0">
              <a:latin typeface="Ink Free" panose="03080402000500000000" pitchFamily="66" charset="0"/>
            </a:rPr>
            <a:t>Questioning </a:t>
          </a:r>
        </a:p>
        <a:p>
          <a:pPr algn="l"/>
          <a:r>
            <a:rPr lang="en-GB" sz="1400" b="1" dirty="0">
              <a:solidFill>
                <a:srgbClr val="FF0000"/>
              </a:solidFill>
              <a:highlight>
                <a:srgbClr val="000000"/>
              </a:highlight>
              <a:latin typeface="Ink Free" panose="03080402000500000000" pitchFamily="66" charset="0"/>
            </a:rPr>
            <a:t>I know most of the question words in Welsh. </a:t>
          </a:r>
        </a:p>
        <a:p>
          <a:pPr algn="l"/>
          <a:r>
            <a:rPr lang="en-GB" sz="1400" b="1" dirty="0">
              <a:solidFill>
                <a:srgbClr val="FFC000"/>
              </a:solidFill>
              <a:highlight>
                <a:srgbClr val="000000"/>
              </a:highlight>
              <a:latin typeface="Ink Free" panose="03080402000500000000" pitchFamily="66" charset="0"/>
            </a:rPr>
            <a:t>I can construct some basic questions using prompts.</a:t>
          </a:r>
        </a:p>
        <a:p>
          <a:pPr algn="l"/>
          <a:r>
            <a:rPr lang="en-GB" sz="1400" b="1" dirty="0">
              <a:solidFill>
                <a:srgbClr val="FFFF00"/>
              </a:solidFill>
              <a:highlight>
                <a:srgbClr val="000000"/>
              </a:highlight>
              <a:latin typeface="Ink Free" panose="03080402000500000000" pitchFamily="66" charset="0"/>
            </a:rPr>
            <a:t>I can ask a few questions from memory.</a:t>
          </a:r>
        </a:p>
        <a:p>
          <a:pPr algn="l"/>
          <a:r>
            <a:rPr lang="en-GB" sz="1400" b="1" dirty="0">
              <a:solidFill>
                <a:srgbClr val="0070C0"/>
              </a:solidFill>
              <a:highlight>
                <a:srgbClr val="000000"/>
              </a:highlight>
              <a:latin typeface="Ink Free" panose="03080402000500000000" pitchFamily="66" charset="0"/>
            </a:rPr>
            <a:t>I can ask a variety of questions from memory. </a:t>
          </a:r>
        </a:p>
        <a:p>
          <a:pPr algn="l"/>
          <a:r>
            <a:rPr lang="en-GB" sz="1400" b="1" dirty="0">
              <a:solidFill>
                <a:srgbClr val="00FF00"/>
              </a:solidFill>
              <a:highlight>
                <a:srgbClr val="000000"/>
              </a:highlight>
              <a:latin typeface="Ink Free" panose="03080402000500000000" pitchFamily="66" charset="0"/>
            </a:rPr>
            <a:t>I can confidently ask a variety of questions from memory. </a:t>
          </a:r>
        </a:p>
        <a:p>
          <a:pPr algn="l"/>
          <a:r>
            <a:rPr lang="en-GB" sz="1400" b="1" dirty="0">
              <a:latin typeface="Ink Free" panose="03080402000500000000" pitchFamily="66" charset="0"/>
            </a:rPr>
            <a:t> .</a:t>
          </a: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1" custScaleX="714587" custScaleY="58402" custLinFactNeighborX="-5705" custLinFactNeighborY="-21110">
        <dgm:presLayoutVars>
          <dgm:bulletEnabled val="1"/>
        </dgm:presLayoutVars>
      </dgm:prSet>
      <dgm:spPr/>
    </dgm:pt>
  </dgm:ptLst>
  <dgm:cxnLst>
    <dgm:cxn modelId="{6D491837-4095-422E-8843-1086224696A3}"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573B97EC-8EB5-4F9E-9949-66B9E95ABA8F}" srcId="{814303D1-91B5-4DD8-90E6-00AE72C4A5C5}" destId="{6C7F385F-3D09-443F-A0AB-E65919A098A8}" srcOrd="0" destOrd="0" parTransId="{2400A6B0-CF3C-4E0B-926E-4A04D0416FAE}" sibTransId="{B7AF1C54-E979-495D-A4F2-E6ED788EC381}"/>
    <dgm:cxn modelId="{3742CA61-4A34-4B06-9241-CB0A0E85D1C6}" type="presParOf" srcId="{C8BEAD66-2628-4B43-9A6B-FF08F3444FAF}" destId="{3C17E512-A5D7-463D-B618-8D161FA01809}" srcOrd="0" destOrd="0" presId="urn:diagrams.loki3.com/VaryingWidthList"/>
  </dgm:cxnLst>
  <dgm:bg/>
  <dgm:whole/>
  <dgm:extLst>
    <a:ext uri="http://schemas.microsoft.com/office/drawing/2008/diagram">
      <dsp:dataModelExt xmlns:dsp="http://schemas.microsoft.com/office/drawing/2008/diagram" relId="rId2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nchor="t"/>
        <a:lstStyle/>
        <a:p>
          <a:pPr algn="l"/>
          <a:r>
            <a:rPr lang="en-GB" sz="1400" b="1" dirty="0">
              <a:latin typeface="Ink Free" panose="03080402000500000000" pitchFamily="66" charset="0"/>
            </a:rPr>
            <a:t>Problem solving </a:t>
          </a:r>
        </a:p>
        <a:p>
          <a:pPr algn="l"/>
          <a:r>
            <a:rPr lang="en-GB" sz="1400" b="1" dirty="0">
              <a:solidFill>
                <a:srgbClr val="FF0000"/>
              </a:solidFill>
              <a:highlight>
                <a:srgbClr val="000000"/>
              </a:highlight>
              <a:latin typeface="Ink Free" panose="03080402000500000000" pitchFamily="66" charset="0"/>
            </a:rPr>
            <a:t>I understand what a cognate is.</a:t>
          </a:r>
        </a:p>
        <a:p>
          <a:pPr algn="l"/>
          <a:r>
            <a:rPr lang="en-GB" sz="1400" b="1" dirty="0">
              <a:solidFill>
                <a:srgbClr val="FFC000"/>
              </a:solidFill>
              <a:highlight>
                <a:srgbClr val="000000"/>
              </a:highlight>
              <a:latin typeface="Ink Free" panose="03080402000500000000" pitchFamily="66" charset="0"/>
            </a:rPr>
            <a:t>I know a couple of cognates in Welsh and English.</a:t>
          </a:r>
        </a:p>
        <a:p>
          <a:pPr algn="l"/>
          <a:r>
            <a:rPr lang="en-GB" sz="1400" b="1" dirty="0">
              <a:solidFill>
                <a:srgbClr val="FFFF00"/>
              </a:solidFill>
              <a:highlight>
                <a:srgbClr val="000000"/>
              </a:highlight>
              <a:latin typeface="Ink Free" panose="03080402000500000000" pitchFamily="66" charset="0"/>
            </a:rPr>
            <a:t>I know a variety of cognates between Welsh and English.</a:t>
          </a:r>
        </a:p>
        <a:p>
          <a:pPr algn="l"/>
          <a:r>
            <a:rPr lang="en-GB" sz="1400" b="1" dirty="0">
              <a:solidFill>
                <a:srgbClr val="0070C0"/>
              </a:solidFill>
              <a:highlight>
                <a:srgbClr val="000000"/>
              </a:highlight>
              <a:latin typeface="Ink Free" panose="03080402000500000000" pitchFamily="66" charset="0"/>
            </a:rPr>
            <a:t>I can make connections between different languages using cognates. </a:t>
          </a:r>
        </a:p>
        <a:p>
          <a:pPr algn="l"/>
          <a:r>
            <a:rPr lang="en-GB" sz="1400" b="1" dirty="0">
              <a:solidFill>
                <a:srgbClr val="00FF00"/>
              </a:solidFill>
              <a:highlight>
                <a:srgbClr val="000000"/>
              </a:highlight>
              <a:latin typeface="Ink Free" panose="03080402000500000000" pitchFamily="66" charset="0"/>
            </a:rPr>
            <a:t>I can apply knowledge of cognates to develop my reading skills.</a:t>
          </a:r>
        </a:p>
        <a:p>
          <a:pPr algn="l"/>
          <a:r>
            <a:rPr lang="en-GB" sz="1400" b="1" dirty="0">
              <a:latin typeface="Ink Free" panose="03080402000500000000" pitchFamily="66" charset="0"/>
            </a:rPr>
            <a:t> .</a:t>
          </a: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1" custScaleX="714587" custScaleY="30154" custLinFactX="300000" custLinFactNeighborX="399900" custLinFactNeighborY="13789">
        <dgm:presLayoutVars>
          <dgm:bulletEnabled val="1"/>
        </dgm:presLayoutVars>
      </dgm:prSet>
      <dgm:spPr/>
    </dgm:pt>
  </dgm:ptLst>
  <dgm:cxnLst>
    <dgm:cxn modelId="{6D491837-4095-422E-8843-1086224696A3}"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573B97EC-8EB5-4F9E-9949-66B9E95ABA8F}" srcId="{814303D1-91B5-4DD8-90E6-00AE72C4A5C5}" destId="{6C7F385F-3D09-443F-A0AB-E65919A098A8}" srcOrd="0" destOrd="0" parTransId="{2400A6B0-CF3C-4E0B-926E-4A04D0416FAE}" sibTransId="{B7AF1C54-E979-495D-A4F2-E6ED788EC381}"/>
    <dgm:cxn modelId="{3742CA61-4A34-4B06-9241-CB0A0E85D1C6}" type="presParOf" srcId="{C8BEAD66-2628-4B43-9A6B-FF08F3444FAF}" destId="{3C17E512-A5D7-463D-B618-8D161FA01809}" srcOrd="0" destOrd="0" presId="urn:diagrams.loki3.com/VaryingWidthList"/>
  </dgm:cxnLst>
  <dgm:bg/>
  <dgm:whole/>
  <dgm:extLst>
    <a:ext uri="http://schemas.microsoft.com/office/drawing/2008/diagram">
      <dsp:dataModelExt xmlns:dsp="http://schemas.microsoft.com/office/drawing/2008/diagram" relId="rId3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444F36-7F6D-4807-BC3F-1188952A1193}">
      <dsp:nvSpPr>
        <dsp:cNvPr id="0" name=""/>
        <dsp:cNvSpPr/>
      </dsp:nvSpPr>
      <dsp:spPr>
        <a:xfrm>
          <a:off x="0" y="325060"/>
          <a:ext cx="2749158" cy="533535"/>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50800" tIns="50800" rIns="50800" bIns="50800" numCol="1" spcCol="1270" anchor="ctr" anchorCtr="0">
          <a:noAutofit/>
        </a:bodyPr>
        <a:lstStyle/>
        <a:p>
          <a:pPr marL="0" lvl="0" indent="0" algn="l" defTabSz="889000">
            <a:lnSpc>
              <a:spcPct val="90000"/>
            </a:lnSpc>
            <a:spcBef>
              <a:spcPct val="0"/>
            </a:spcBef>
            <a:spcAft>
              <a:spcPct val="35000"/>
            </a:spcAft>
            <a:buNone/>
          </a:pPr>
          <a:r>
            <a:rPr lang="en-GB" sz="2000" b="1" kern="1200" dirty="0"/>
            <a:t>QMA – Kim’s profile</a:t>
          </a:r>
        </a:p>
      </dsp:txBody>
      <dsp:txXfrm>
        <a:off x="0" y="325060"/>
        <a:ext cx="2749158" cy="5335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0"/>
          <a:ext cx="3328472" cy="1971672"/>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35560" tIns="35560" rIns="35560" bIns="35560" numCol="1" spcCol="1270" anchor="t" anchorCtr="0">
          <a:noAutofit/>
        </a:bodyPr>
        <a:lstStyle/>
        <a:p>
          <a:pPr marL="0" lvl="0" indent="0" algn="l" defTabSz="622300">
            <a:lnSpc>
              <a:spcPct val="90000"/>
            </a:lnSpc>
            <a:spcBef>
              <a:spcPct val="0"/>
            </a:spcBef>
            <a:spcAft>
              <a:spcPct val="35000"/>
            </a:spcAft>
            <a:buNone/>
          </a:pPr>
          <a:r>
            <a:rPr lang="en-GB" sz="1400" b="1" kern="1200" dirty="0">
              <a:latin typeface="Ink Free" panose="03080402000500000000" pitchFamily="66" charset="0"/>
            </a:rPr>
            <a:t>Knowledge and Understanding </a:t>
          </a:r>
        </a:p>
        <a:p>
          <a:pPr marL="0" lvl="0" indent="0" algn="l" defTabSz="622300">
            <a:lnSpc>
              <a:spcPct val="90000"/>
            </a:lnSpc>
            <a:spcBef>
              <a:spcPct val="0"/>
            </a:spcBef>
            <a:spcAft>
              <a:spcPct val="35000"/>
            </a:spcAft>
            <a:buNone/>
          </a:pPr>
          <a:r>
            <a:rPr lang="en-GB" sz="1400" b="1" kern="1200" dirty="0">
              <a:solidFill>
                <a:srgbClr val="FF0000"/>
              </a:solidFill>
              <a:highlight>
                <a:srgbClr val="000000"/>
              </a:highlight>
              <a:latin typeface="Ink Free" panose="03080402000500000000" pitchFamily="66" charset="0"/>
            </a:rPr>
            <a:t>I have a basic understanding of new vocabulary.</a:t>
          </a:r>
        </a:p>
        <a:p>
          <a:pPr marL="0" lvl="0" indent="0" algn="l" defTabSz="622300">
            <a:lnSpc>
              <a:spcPct val="90000"/>
            </a:lnSpc>
            <a:spcBef>
              <a:spcPct val="0"/>
            </a:spcBef>
            <a:spcAft>
              <a:spcPct val="35000"/>
            </a:spcAft>
            <a:buNone/>
          </a:pPr>
          <a:r>
            <a:rPr lang="en-GB" sz="1400" b="1" kern="1200" dirty="0">
              <a:solidFill>
                <a:srgbClr val="FFC000"/>
              </a:solidFill>
              <a:highlight>
                <a:srgbClr val="000000"/>
              </a:highlight>
              <a:latin typeface="Ink Free" panose="03080402000500000000" pitchFamily="66" charset="0"/>
            </a:rPr>
            <a:t>I have a broader understanding of new vocabulary.</a:t>
          </a:r>
        </a:p>
        <a:p>
          <a:pPr marL="0" lvl="0" indent="0" algn="l" defTabSz="622300">
            <a:lnSpc>
              <a:spcPct val="90000"/>
            </a:lnSpc>
            <a:spcBef>
              <a:spcPct val="0"/>
            </a:spcBef>
            <a:spcAft>
              <a:spcPct val="35000"/>
            </a:spcAft>
            <a:buNone/>
          </a:pPr>
          <a:r>
            <a:rPr lang="en-GB" sz="1400" b="1" kern="1200" dirty="0">
              <a:solidFill>
                <a:srgbClr val="FFFF00"/>
              </a:solidFill>
              <a:highlight>
                <a:srgbClr val="000000"/>
              </a:highlight>
              <a:latin typeface="Ink Free" panose="03080402000500000000" pitchFamily="66" charset="0"/>
            </a:rPr>
            <a:t>I have a deeper understanding of new vocabulary.</a:t>
          </a:r>
        </a:p>
        <a:p>
          <a:pPr marL="0" lvl="0" indent="0" algn="l" defTabSz="622300">
            <a:lnSpc>
              <a:spcPct val="90000"/>
            </a:lnSpc>
            <a:spcBef>
              <a:spcPct val="0"/>
            </a:spcBef>
            <a:spcAft>
              <a:spcPct val="35000"/>
            </a:spcAft>
            <a:buNone/>
          </a:pPr>
          <a:r>
            <a:rPr lang="en-GB" sz="1400" b="1" kern="1200" dirty="0">
              <a:solidFill>
                <a:srgbClr val="0070C0"/>
              </a:solidFill>
              <a:highlight>
                <a:srgbClr val="000000"/>
              </a:highlight>
              <a:latin typeface="Ink Free" panose="03080402000500000000" pitchFamily="66" charset="0"/>
            </a:rPr>
            <a:t>I have a detailed understanding of new vocabulary and can construct simple sentences. </a:t>
          </a:r>
        </a:p>
        <a:p>
          <a:pPr marL="0" lvl="0" indent="0" algn="l" defTabSz="622300">
            <a:lnSpc>
              <a:spcPct val="90000"/>
            </a:lnSpc>
            <a:spcBef>
              <a:spcPct val="0"/>
            </a:spcBef>
            <a:spcAft>
              <a:spcPct val="35000"/>
            </a:spcAft>
            <a:buNone/>
          </a:pPr>
          <a:r>
            <a:rPr lang="en-GB" sz="1400" b="1" kern="1200" dirty="0">
              <a:solidFill>
                <a:srgbClr val="00FF00"/>
              </a:solidFill>
              <a:highlight>
                <a:srgbClr val="000000"/>
              </a:highlight>
              <a:latin typeface="Ink Free" panose="03080402000500000000" pitchFamily="66" charset="0"/>
            </a:rPr>
            <a:t>I have a detailed understanding of new vocabulary and can construct extended sentences. </a:t>
          </a:r>
        </a:p>
        <a:p>
          <a:pPr marL="0" lvl="0" indent="0" algn="l" defTabSz="622300">
            <a:lnSpc>
              <a:spcPct val="90000"/>
            </a:lnSpc>
            <a:spcBef>
              <a:spcPct val="0"/>
            </a:spcBef>
            <a:spcAft>
              <a:spcPct val="35000"/>
            </a:spcAft>
            <a:buNone/>
          </a:pPr>
          <a:r>
            <a:rPr lang="en-GB" sz="1400" b="1" kern="1200" dirty="0">
              <a:latin typeface="Ink Free" panose="03080402000500000000" pitchFamily="66" charset="0"/>
            </a:rPr>
            <a:t> .</a:t>
          </a:r>
        </a:p>
      </dsp:txBody>
      <dsp:txXfrm>
        <a:off x="0" y="0"/>
        <a:ext cx="3328472" cy="19716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0"/>
          <a:ext cx="3328472" cy="1786751"/>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35560" tIns="35560" rIns="35560" bIns="35560" numCol="1" spcCol="1270" anchor="t" anchorCtr="0">
          <a:noAutofit/>
        </a:bodyPr>
        <a:lstStyle/>
        <a:p>
          <a:pPr marL="0" lvl="0" indent="0" algn="l" defTabSz="622300">
            <a:lnSpc>
              <a:spcPct val="90000"/>
            </a:lnSpc>
            <a:spcBef>
              <a:spcPct val="0"/>
            </a:spcBef>
            <a:spcAft>
              <a:spcPct val="35000"/>
            </a:spcAft>
            <a:buNone/>
          </a:pPr>
          <a:r>
            <a:rPr lang="en-GB" sz="1400" b="1" kern="1200" dirty="0">
              <a:latin typeface="Ink Free" panose="03080402000500000000" pitchFamily="66" charset="0"/>
            </a:rPr>
            <a:t>Questioning </a:t>
          </a:r>
        </a:p>
        <a:p>
          <a:pPr marL="0" lvl="0" indent="0" algn="l" defTabSz="622300">
            <a:lnSpc>
              <a:spcPct val="90000"/>
            </a:lnSpc>
            <a:spcBef>
              <a:spcPct val="0"/>
            </a:spcBef>
            <a:spcAft>
              <a:spcPct val="35000"/>
            </a:spcAft>
            <a:buNone/>
          </a:pPr>
          <a:r>
            <a:rPr lang="en-GB" sz="1400" b="1" kern="1200" dirty="0">
              <a:solidFill>
                <a:srgbClr val="FF0000"/>
              </a:solidFill>
              <a:highlight>
                <a:srgbClr val="000000"/>
              </a:highlight>
              <a:latin typeface="Ink Free" panose="03080402000500000000" pitchFamily="66" charset="0"/>
            </a:rPr>
            <a:t>I know most of the question words in Welsh. </a:t>
          </a:r>
        </a:p>
        <a:p>
          <a:pPr marL="0" lvl="0" indent="0" algn="l" defTabSz="622300">
            <a:lnSpc>
              <a:spcPct val="90000"/>
            </a:lnSpc>
            <a:spcBef>
              <a:spcPct val="0"/>
            </a:spcBef>
            <a:spcAft>
              <a:spcPct val="35000"/>
            </a:spcAft>
            <a:buNone/>
          </a:pPr>
          <a:r>
            <a:rPr lang="en-GB" sz="1400" b="1" kern="1200" dirty="0">
              <a:solidFill>
                <a:srgbClr val="FFC000"/>
              </a:solidFill>
              <a:highlight>
                <a:srgbClr val="000000"/>
              </a:highlight>
              <a:latin typeface="Ink Free" panose="03080402000500000000" pitchFamily="66" charset="0"/>
            </a:rPr>
            <a:t>I can construct some basic questions using prompts.</a:t>
          </a:r>
        </a:p>
        <a:p>
          <a:pPr marL="0" lvl="0" indent="0" algn="l" defTabSz="622300">
            <a:lnSpc>
              <a:spcPct val="90000"/>
            </a:lnSpc>
            <a:spcBef>
              <a:spcPct val="0"/>
            </a:spcBef>
            <a:spcAft>
              <a:spcPct val="35000"/>
            </a:spcAft>
            <a:buNone/>
          </a:pPr>
          <a:r>
            <a:rPr lang="en-GB" sz="1400" b="1" kern="1200" dirty="0">
              <a:solidFill>
                <a:srgbClr val="FFFF00"/>
              </a:solidFill>
              <a:highlight>
                <a:srgbClr val="000000"/>
              </a:highlight>
              <a:latin typeface="Ink Free" panose="03080402000500000000" pitchFamily="66" charset="0"/>
            </a:rPr>
            <a:t>I can ask a few questions from memory.</a:t>
          </a:r>
        </a:p>
        <a:p>
          <a:pPr marL="0" lvl="0" indent="0" algn="l" defTabSz="622300">
            <a:lnSpc>
              <a:spcPct val="90000"/>
            </a:lnSpc>
            <a:spcBef>
              <a:spcPct val="0"/>
            </a:spcBef>
            <a:spcAft>
              <a:spcPct val="35000"/>
            </a:spcAft>
            <a:buNone/>
          </a:pPr>
          <a:r>
            <a:rPr lang="en-GB" sz="1400" b="1" kern="1200" dirty="0">
              <a:solidFill>
                <a:srgbClr val="0070C0"/>
              </a:solidFill>
              <a:highlight>
                <a:srgbClr val="000000"/>
              </a:highlight>
              <a:latin typeface="Ink Free" panose="03080402000500000000" pitchFamily="66" charset="0"/>
            </a:rPr>
            <a:t>I can ask a variety of questions from memory. </a:t>
          </a:r>
        </a:p>
        <a:p>
          <a:pPr marL="0" lvl="0" indent="0" algn="l" defTabSz="622300">
            <a:lnSpc>
              <a:spcPct val="90000"/>
            </a:lnSpc>
            <a:spcBef>
              <a:spcPct val="0"/>
            </a:spcBef>
            <a:spcAft>
              <a:spcPct val="35000"/>
            </a:spcAft>
            <a:buNone/>
          </a:pPr>
          <a:r>
            <a:rPr lang="en-GB" sz="1400" b="1" kern="1200" dirty="0">
              <a:solidFill>
                <a:srgbClr val="00FF00"/>
              </a:solidFill>
              <a:highlight>
                <a:srgbClr val="000000"/>
              </a:highlight>
              <a:latin typeface="Ink Free" panose="03080402000500000000" pitchFamily="66" charset="0"/>
            </a:rPr>
            <a:t>I can confidently ask a variety of questions from memory. </a:t>
          </a:r>
        </a:p>
        <a:p>
          <a:pPr marL="0" lvl="0" indent="0" algn="l" defTabSz="622300">
            <a:lnSpc>
              <a:spcPct val="90000"/>
            </a:lnSpc>
            <a:spcBef>
              <a:spcPct val="0"/>
            </a:spcBef>
            <a:spcAft>
              <a:spcPct val="35000"/>
            </a:spcAft>
            <a:buNone/>
          </a:pPr>
          <a:r>
            <a:rPr lang="en-GB" sz="1400" b="1" kern="1200" dirty="0">
              <a:latin typeface="Ink Free" panose="03080402000500000000" pitchFamily="66" charset="0"/>
            </a:rPr>
            <a:t> .</a:t>
          </a:r>
        </a:p>
      </dsp:txBody>
      <dsp:txXfrm>
        <a:off x="0" y="0"/>
        <a:ext cx="3328472" cy="178675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2284719"/>
          <a:ext cx="3328472" cy="1411466"/>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35560" tIns="35560" rIns="35560" bIns="35560" numCol="1" spcCol="1270" anchor="t" anchorCtr="0">
          <a:noAutofit/>
        </a:bodyPr>
        <a:lstStyle/>
        <a:p>
          <a:pPr marL="0" lvl="0" indent="0" algn="l" defTabSz="622300">
            <a:lnSpc>
              <a:spcPct val="90000"/>
            </a:lnSpc>
            <a:spcBef>
              <a:spcPct val="0"/>
            </a:spcBef>
            <a:spcAft>
              <a:spcPct val="35000"/>
            </a:spcAft>
            <a:buNone/>
          </a:pPr>
          <a:r>
            <a:rPr lang="en-GB" sz="1400" b="1" kern="1200" dirty="0">
              <a:latin typeface="Ink Free" panose="03080402000500000000" pitchFamily="66" charset="0"/>
            </a:rPr>
            <a:t>Problem solving </a:t>
          </a:r>
        </a:p>
        <a:p>
          <a:pPr marL="0" lvl="0" indent="0" algn="l" defTabSz="622300">
            <a:lnSpc>
              <a:spcPct val="90000"/>
            </a:lnSpc>
            <a:spcBef>
              <a:spcPct val="0"/>
            </a:spcBef>
            <a:spcAft>
              <a:spcPct val="35000"/>
            </a:spcAft>
            <a:buNone/>
          </a:pPr>
          <a:r>
            <a:rPr lang="en-GB" sz="1400" b="1" kern="1200" dirty="0">
              <a:solidFill>
                <a:srgbClr val="FF0000"/>
              </a:solidFill>
              <a:highlight>
                <a:srgbClr val="000000"/>
              </a:highlight>
              <a:latin typeface="Ink Free" panose="03080402000500000000" pitchFamily="66" charset="0"/>
            </a:rPr>
            <a:t>I understand what a cognate is.</a:t>
          </a:r>
        </a:p>
        <a:p>
          <a:pPr marL="0" lvl="0" indent="0" algn="l" defTabSz="622300">
            <a:lnSpc>
              <a:spcPct val="90000"/>
            </a:lnSpc>
            <a:spcBef>
              <a:spcPct val="0"/>
            </a:spcBef>
            <a:spcAft>
              <a:spcPct val="35000"/>
            </a:spcAft>
            <a:buNone/>
          </a:pPr>
          <a:r>
            <a:rPr lang="en-GB" sz="1400" b="1" kern="1200" dirty="0">
              <a:solidFill>
                <a:srgbClr val="FFC000"/>
              </a:solidFill>
              <a:highlight>
                <a:srgbClr val="000000"/>
              </a:highlight>
              <a:latin typeface="Ink Free" panose="03080402000500000000" pitchFamily="66" charset="0"/>
            </a:rPr>
            <a:t>I know a couple of cognates in Welsh and English.</a:t>
          </a:r>
        </a:p>
        <a:p>
          <a:pPr marL="0" lvl="0" indent="0" algn="l" defTabSz="622300">
            <a:lnSpc>
              <a:spcPct val="90000"/>
            </a:lnSpc>
            <a:spcBef>
              <a:spcPct val="0"/>
            </a:spcBef>
            <a:spcAft>
              <a:spcPct val="35000"/>
            </a:spcAft>
            <a:buNone/>
          </a:pPr>
          <a:r>
            <a:rPr lang="en-GB" sz="1400" b="1" kern="1200" dirty="0">
              <a:solidFill>
                <a:srgbClr val="FFFF00"/>
              </a:solidFill>
              <a:highlight>
                <a:srgbClr val="000000"/>
              </a:highlight>
              <a:latin typeface="Ink Free" panose="03080402000500000000" pitchFamily="66" charset="0"/>
            </a:rPr>
            <a:t>I know a variety of cognates between Welsh and English.</a:t>
          </a:r>
        </a:p>
        <a:p>
          <a:pPr marL="0" lvl="0" indent="0" algn="l" defTabSz="622300">
            <a:lnSpc>
              <a:spcPct val="90000"/>
            </a:lnSpc>
            <a:spcBef>
              <a:spcPct val="0"/>
            </a:spcBef>
            <a:spcAft>
              <a:spcPct val="35000"/>
            </a:spcAft>
            <a:buNone/>
          </a:pPr>
          <a:r>
            <a:rPr lang="en-GB" sz="1400" b="1" kern="1200" dirty="0">
              <a:solidFill>
                <a:srgbClr val="0070C0"/>
              </a:solidFill>
              <a:highlight>
                <a:srgbClr val="000000"/>
              </a:highlight>
              <a:latin typeface="Ink Free" panose="03080402000500000000" pitchFamily="66" charset="0"/>
            </a:rPr>
            <a:t>I can make connections between different languages using cognates. </a:t>
          </a:r>
        </a:p>
        <a:p>
          <a:pPr marL="0" lvl="0" indent="0" algn="l" defTabSz="622300">
            <a:lnSpc>
              <a:spcPct val="90000"/>
            </a:lnSpc>
            <a:spcBef>
              <a:spcPct val="0"/>
            </a:spcBef>
            <a:spcAft>
              <a:spcPct val="35000"/>
            </a:spcAft>
            <a:buNone/>
          </a:pPr>
          <a:r>
            <a:rPr lang="en-GB" sz="1400" b="1" kern="1200" dirty="0">
              <a:solidFill>
                <a:srgbClr val="00FF00"/>
              </a:solidFill>
              <a:highlight>
                <a:srgbClr val="000000"/>
              </a:highlight>
              <a:latin typeface="Ink Free" panose="03080402000500000000" pitchFamily="66" charset="0"/>
            </a:rPr>
            <a:t>I can apply knowledge of cognates to develop my reading skills.</a:t>
          </a:r>
        </a:p>
        <a:p>
          <a:pPr marL="0" lvl="0" indent="0" algn="l" defTabSz="622300">
            <a:lnSpc>
              <a:spcPct val="90000"/>
            </a:lnSpc>
            <a:spcBef>
              <a:spcPct val="0"/>
            </a:spcBef>
            <a:spcAft>
              <a:spcPct val="35000"/>
            </a:spcAft>
            <a:buNone/>
          </a:pPr>
          <a:r>
            <a:rPr lang="en-GB" sz="1400" b="1" kern="1200" dirty="0">
              <a:latin typeface="Ink Free" panose="03080402000500000000" pitchFamily="66" charset="0"/>
            </a:rPr>
            <a:t> .</a:t>
          </a:r>
        </a:p>
      </dsp:txBody>
      <dsp:txXfrm>
        <a:off x="0" y="2284719"/>
        <a:ext cx="3328472" cy="1411466"/>
      </dsp:txXfrm>
    </dsp:sp>
  </dsp:spTree>
</dsp:drawing>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4.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5.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3F809E-7A75-4A2A-A24E-03BE1FEFE0ED}" type="datetimeFigureOut">
              <a:rPr lang="en-GB" smtClean="0"/>
              <a:t>28/09/2025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6FD1F9-5C5C-4857-839D-E9127169A192}" type="slidenum">
              <a:rPr lang="en-GB" smtClean="0"/>
              <a:t>‹#›</a:t>
            </a:fld>
            <a:endParaRPr lang="en-GB"/>
          </a:p>
        </p:txBody>
      </p:sp>
    </p:spTree>
    <p:extLst>
      <p:ext uri="{BB962C8B-B14F-4D97-AF65-F5344CB8AC3E}">
        <p14:creationId xmlns:p14="http://schemas.microsoft.com/office/powerpoint/2010/main" val="2036760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F4EF9AF-0F6F-49B0-B1C3-00BFA3802A26}" type="slidenum">
              <a:rPr lang="en-GB" smtClean="0"/>
              <a:t>6</a:t>
            </a:fld>
            <a:endParaRPr lang="en-GB"/>
          </a:p>
        </p:txBody>
      </p:sp>
    </p:spTree>
    <p:extLst>
      <p:ext uri="{BB962C8B-B14F-4D97-AF65-F5344CB8AC3E}">
        <p14:creationId xmlns:p14="http://schemas.microsoft.com/office/powerpoint/2010/main" val="73677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58A31-518D-4BAB-ADFE-30312E665A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9747671-C28A-4F6D-A201-D37A430A6A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991740B-3C61-4C74-B84E-9D9950A3AB37}"/>
              </a:ext>
            </a:extLst>
          </p:cNvPr>
          <p:cNvSpPr>
            <a:spLocks noGrp="1"/>
          </p:cNvSpPr>
          <p:nvPr>
            <p:ph type="dt" sz="half" idx="10"/>
          </p:nvPr>
        </p:nvSpPr>
        <p:spPr/>
        <p:txBody>
          <a:bodyPr/>
          <a:lstStyle/>
          <a:p>
            <a:fld id="{BADB3AAC-0123-48DD-AFDE-6F51DEB6EE29}" type="datetimeFigureOut">
              <a:rPr lang="en-GB" smtClean="0"/>
              <a:t>28/09/2025</a:t>
            </a:fld>
            <a:endParaRPr lang="en-GB"/>
          </a:p>
        </p:txBody>
      </p:sp>
      <p:sp>
        <p:nvSpPr>
          <p:cNvPr id="5" name="Footer Placeholder 4">
            <a:extLst>
              <a:ext uri="{FF2B5EF4-FFF2-40B4-BE49-F238E27FC236}">
                <a16:creationId xmlns:a16="http://schemas.microsoft.com/office/drawing/2014/main" id="{466DF450-EA3B-4208-AD6F-EAE9C9212E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706946-90CD-426D-8907-C0FE13B34A76}"/>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3422692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43BD0-609F-4576-9777-C5CF5A8EE33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19A86CF-E582-431C-A5EB-6B2BF3984B9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43055C5-1893-46F2-8421-3863E1B1D776}"/>
              </a:ext>
            </a:extLst>
          </p:cNvPr>
          <p:cNvSpPr>
            <a:spLocks noGrp="1"/>
          </p:cNvSpPr>
          <p:nvPr>
            <p:ph type="dt" sz="half" idx="10"/>
          </p:nvPr>
        </p:nvSpPr>
        <p:spPr/>
        <p:txBody>
          <a:bodyPr/>
          <a:lstStyle/>
          <a:p>
            <a:fld id="{BADB3AAC-0123-48DD-AFDE-6F51DEB6EE29}" type="datetimeFigureOut">
              <a:rPr lang="en-GB" smtClean="0"/>
              <a:t>28/09/2025</a:t>
            </a:fld>
            <a:endParaRPr lang="en-GB"/>
          </a:p>
        </p:txBody>
      </p:sp>
      <p:sp>
        <p:nvSpPr>
          <p:cNvPr id="5" name="Footer Placeholder 4">
            <a:extLst>
              <a:ext uri="{FF2B5EF4-FFF2-40B4-BE49-F238E27FC236}">
                <a16:creationId xmlns:a16="http://schemas.microsoft.com/office/drawing/2014/main" id="{8D0A8E37-BEA0-48CF-A7AF-9B4B8B4BD2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F7FB73-2217-4114-A5DF-EAD477D5A24E}"/>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3973787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348361-8B3D-4655-BFF9-D3D42037AC2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65A8369-5683-4ECD-82F5-9F7650098D1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ED1DE7-F182-4838-AD99-3EF4C829AB1C}"/>
              </a:ext>
            </a:extLst>
          </p:cNvPr>
          <p:cNvSpPr>
            <a:spLocks noGrp="1"/>
          </p:cNvSpPr>
          <p:nvPr>
            <p:ph type="dt" sz="half" idx="10"/>
          </p:nvPr>
        </p:nvSpPr>
        <p:spPr/>
        <p:txBody>
          <a:bodyPr/>
          <a:lstStyle/>
          <a:p>
            <a:fld id="{BADB3AAC-0123-48DD-AFDE-6F51DEB6EE29}" type="datetimeFigureOut">
              <a:rPr lang="en-GB" smtClean="0"/>
              <a:t>28/09/2025</a:t>
            </a:fld>
            <a:endParaRPr lang="en-GB"/>
          </a:p>
        </p:txBody>
      </p:sp>
      <p:sp>
        <p:nvSpPr>
          <p:cNvPr id="5" name="Footer Placeholder 4">
            <a:extLst>
              <a:ext uri="{FF2B5EF4-FFF2-40B4-BE49-F238E27FC236}">
                <a16:creationId xmlns:a16="http://schemas.microsoft.com/office/drawing/2014/main" id="{264E7BFF-9ECB-4EF8-A14C-2223733964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B39045-A864-446F-933C-4D60CAF53E4A}"/>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698867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A1F57-74D5-4642-BC5A-CA2FCE5D68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934BD44-83B2-48A5-B762-5DB3E471116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74B48E-4D98-4C75-9F47-235AA91E9BF7}"/>
              </a:ext>
            </a:extLst>
          </p:cNvPr>
          <p:cNvSpPr>
            <a:spLocks noGrp="1"/>
          </p:cNvSpPr>
          <p:nvPr>
            <p:ph type="dt" sz="half" idx="10"/>
          </p:nvPr>
        </p:nvSpPr>
        <p:spPr/>
        <p:txBody>
          <a:bodyPr/>
          <a:lstStyle/>
          <a:p>
            <a:fld id="{BADB3AAC-0123-48DD-AFDE-6F51DEB6EE29}" type="datetimeFigureOut">
              <a:rPr lang="en-GB" smtClean="0"/>
              <a:t>28/09/2025</a:t>
            </a:fld>
            <a:endParaRPr lang="en-GB"/>
          </a:p>
        </p:txBody>
      </p:sp>
      <p:sp>
        <p:nvSpPr>
          <p:cNvPr id="5" name="Footer Placeholder 4">
            <a:extLst>
              <a:ext uri="{FF2B5EF4-FFF2-40B4-BE49-F238E27FC236}">
                <a16:creationId xmlns:a16="http://schemas.microsoft.com/office/drawing/2014/main" id="{411525A7-C6D2-48AE-B4D3-27900C498C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B6DA2F-4068-4CE3-B955-CF2AE7073433}"/>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1917068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4CE22-F706-40EA-A65B-AC204E2933E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D85E3E7-5366-4310-96E7-431D268DCD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1CC6DDE-DBF1-4F67-AD79-EDF2B85B2643}"/>
              </a:ext>
            </a:extLst>
          </p:cNvPr>
          <p:cNvSpPr>
            <a:spLocks noGrp="1"/>
          </p:cNvSpPr>
          <p:nvPr>
            <p:ph type="dt" sz="half" idx="10"/>
          </p:nvPr>
        </p:nvSpPr>
        <p:spPr/>
        <p:txBody>
          <a:bodyPr/>
          <a:lstStyle/>
          <a:p>
            <a:fld id="{BADB3AAC-0123-48DD-AFDE-6F51DEB6EE29}" type="datetimeFigureOut">
              <a:rPr lang="en-GB" smtClean="0"/>
              <a:t>28/09/2025</a:t>
            </a:fld>
            <a:endParaRPr lang="en-GB"/>
          </a:p>
        </p:txBody>
      </p:sp>
      <p:sp>
        <p:nvSpPr>
          <p:cNvPr id="5" name="Footer Placeholder 4">
            <a:extLst>
              <a:ext uri="{FF2B5EF4-FFF2-40B4-BE49-F238E27FC236}">
                <a16:creationId xmlns:a16="http://schemas.microsoft.com/office/drawing/2014/main" id="{4332E7DA-4A06-4A07-9FE0-3079E323FF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AACAA6-CBFD-4F8F-A983-24A62B3F9B49}"/>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4147190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BC0DC-A158-4E2B-A44E-0A016BC391E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926B29B-E9BE-47B5-A1BF-D445C5B80CB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928FD99-D868-436F-8D9B-D7629A31C55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E8CFCF6-948A-4DC9-AEC9-719A3A857593}"/>
              </a:ext>
            </a:extLst>
          </p:cNvPr>
          <p:cNvSpPr>
            <a:spLocks noGrp="1"/>
          </p:cNvSpPr>
          <p:nvPr>
            <p:ph type="dt" sz="half" idx="10"/>
          </p:nvPr>
        </p:nvSpPr>
        <p:spPr/>
        <p:txBody>
          <a:bodyPr/>
          <a:lstStyle/>
          <a:p>
            <a:fld id="{BADB3AAC-0123-48DD-AFDE-6F51DEB6EE29}" type="datetimeFigureOut">
              <a:rPr lang="en-GB" smtClean="0"/>
              <a:t>28/09/2025</a:t>
            </a:fld>
            <a:endParaRPr lang="en-GB"/>
          </a:p>
        </p:txBody>
      </p:sp>
      <p:sp>
        <p:nvSpPr>
          <p:cNvPr id="6" name="Footer Placeholder 5">
            <a:extLst>
              <a:ext uri="{FF2B5EF4-FFF2-40B4-BE49-F238E27FC236}">
                <a16:creationId xmlns:a16="http://schemas.microsoft.com/office/drawing/2014/main" id="{F5F062D2-A59C-4BB3-A3FA-BA3EC527236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A2FE194-1F14-49A9-AE00-6C2B48777C0B}"/>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2398662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101D6-42F8-4E5D-A8C6-59BFF92F21C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42A9E84-4BF6-4180-B5A0-531B55F5D0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4C4715D-E979-40A3-A45B-9A3199B1321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2657983-32B9-4C47-803A-5A16D62BE7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3A7A234-5EFB-4EC7-96D9-5123C36EC52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2C2DE87-6717-44B3-83A6-DA48A82B300D}"/>
              </a:ext>
            </a:extLst>
          </p:cNvPr>
          <p:cNvSpPr>
            <a:spLocks noGrp="1"/>
          </p:cNvSpPr>
          <p:nvPr>
            <p:ph type="dt" sz="half" idx="10"/>
          </p:nvPr>
        </p:nvSpPr>
        <p:spPr/>
        <p:txBody>
          <a:bodyPr/>
          <a:lstStyle/>
          <a:p>
            <a:fld id="{BADB3AAC-0123-48DD-AFDE-6F51DEB6EE29}" type="datetimeFigureOut">
              <a:rPr lang="en-GB" smtClean="0"/>
              <a:t>28/09/2025</a:t>
            </a:fld>
            <a:endParaRPr lang="en-GB"/>
          </a:p>
        </p:txBody>
      </p:sp>
      <p:sp>
        <p:nvSpPr>
          <p:cNvPr id="8" name="Footer Placeholder 7">
            <a:extLst>
              <a:ext uri="{FF2B5EF4-FFF2-40B4-BE49-F238E27FC236}">
                <a16:creationId xmlns:a16="http://schemas.microsoft.com/office/drawing/2014/main" id="{96830C43-33A3-408A-8029-618493257EB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BEA429C-102E-4EF8-B67E-AB7B297F74E0}"/>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3803074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955A0-2EB2-4527-A6FF-6BA41BEBF43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A98C33F-64C7-4086-9BF9-0B3C39CC39EE}"/>
              </a:ext>
            </a:extLst>
          </p:cNvPr>
          <p:cNvSpPr>
            <a:spLocks noGrp="1"/>
          </p:cNvSpPr>
          <p:nvPr>
            <p:ph type="dt" sz="half" idx="10"/>
          </p:nvPr>
        </p:nvSpPr>
        <p:spPr/>
        <p:txBody>
          <a:bodyPr/>
          <a:lstStyle/>
          <a:p>
            <a:fld id="{BADB3AAC-0123-48DD-AFDE-6F51DEB6EE29}" type="datetimeFigureOut">
              <a:rPr lang="en-GB" smtClean="0"/>
              <a:t>28/09/2025</a:t>
            </a:fld>
            <a:endParaRPr lang="en-GB"/>
          </a:p>
        </p:txBody>
      </p:sp>
      <p:sp>
        <p:nvSpPr>
          <p:cNvPr id="4" name="Footer Placeholder 3">
            <a:extLst>
              <a:ext uri="{FF2B5EF4-FFF2-40B4-BE49-F238E27FC236}">
                <a16:creationId xmlns:a16="http://schemas.microsoft.com/office/drawing/2014/main" id="{B0A7C76E-A0AC-4A13-803D-12F244122E5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C413554-6255-41B4-8014-AE759392549B}"/>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2032086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110BD5-2AD5-476D-A611-31B148A8D5F8}"/>
              </a:ext>
            </a:extLst>
          </p:cNvPr>
          <p:cNvSpPr>
            <a:spLocks noGrp="1"/>
          </p:cNvSpPr>
          <p:nvPr>
            <p:ph type="dt" sz="half" idx="10"/>
          </p:nvPr>
        </p:nvSpPr>
        <p:spPr/>
        <p:txBody>
          <a:bodyPr/>
          <a:lstStyle/>
          <a:p>
            <a:fld id="{BADB3AAC-0123-48DD-AFDE-6F51DEB6EE29}" type="datetimeFigureOut">
              <a:rPr lang="en-GB" smtClean="0"/>
              <a:t>28/09/2025</a:t>
            </a:fld>
            <a:endParaRPr lang="en-GB"/>
          </a:p>
        </p:txBody>
      </p:sp>
      <p:sp>
        <p:nvSpPr>
          <p:cNvPr id="3" name="Footer Placeholder 2">
            <a:extLst>
              <a:ext uri="{FF2B5EF4-FFF2-40B4-BE49-F238E27FC236}">
                <a16:creationId xmlns:a16="http://schemas.microsoft.com/office/drawing/2014/main" id="{CD378C9D-73B3-4C46-A9EA-D1A2FA0D671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67E7A4F-D00B-4DEA-8D59-1F9BD9CBC977}"/>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1817618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B87C7-29D3-4F83-9B46-FD52EFCB4E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BE3C2AE-9AD8-4022-ACA9-31E4D1522C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1C7369E-B451-4F87-B101-151C59F2B2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ECB41F-92F7-48C0-AF17-F3E0E8B02595}"/>
              </a:ext>
            </a:extLst>
          </p:cNvPr>
          <p:cNvSpPr>
            <a:spLocks noGrp="1"/>
          </p:cNvSpPr>
          <p:nvPr>
            <p:ph type="dt" sz="half" idx="10"/>
          </p:nvPr>
        </p:nvSpPr>
        <p:spPr/>
        <p:txBody>
          <a:bodyPr/>
          <a:lstStyle/>
          <a:p>
            <a:fld id="{BADB3AAC-0123-48DD-AFDE-6F51DEB6EE29}" type="datetimeFigureOut">
              <a:rPr lang="en-GB" smtClean="0"/>
              <a:t>28/09/2025</a:t>
            </a:fld>
            <a:endParaRPr lang="en-GB"/>
          </a:p>
        </p:txBody>
      </p:sp>
      <p:sp>
        <p:nvSpPr>
          <p:cNvPr id="6" name="Footer Placeholder 5">
            <a:extLst>
              <a:ext uri="{FF2B5EF4-FFF2-40B4-BE49-F238E27FC236}">
                <a16:creationId xmlns:a16="http://schemas.microsoft.com/office/drawing/2014/main" id="{D32B0E83-8E64-40D9-9C3F-E3203AD7C1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7641115-6262-44B6-A50C-178E2FB83BD4}"/>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3999449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78D73-8E1D-4E56-ADB0-D1D371294B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78D487B-750B-47FB-BE53-929101143B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A5EA89-E5A5-462B-89C6-1CAF36E603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D1E1F74-3BB7-4223-BD7F-C41164A65AD6}"/>
              </a:ext>
            </a:extLst>
          </p:cNvPr>
          <p:cNvSpPr>
            <a:spLocks noGrp="1"/>
          </p:cNvSpPr>
          <p:nvPr>
            <p:ph type="dt" sz="half" idx="10"/>
          </p:nvPr>
        </p:nvSpPr>
        <p:spPr/>
        <p:txBody>
          <a:bodyPr/>
          <a:lstStyle/>
          <a:p>
            <a:fld id="{BADB3AAC-0123-48DD-AFDE-6F51DEB6EE29}" type="datetimeFigureOut">
              <a:rPr lang="en-GB" smtClean="0"/>
              <a:t>28/09/2025</a:t>
            </a:fld>
            <a:endParaRPr lang="en-GB"/>
          </a:p>
        </p:txBody>
      </p:sp>
      <p:sp>
        <p:nvSpPr>
          <p:cNvPr id="6" name="Footer Placeholder 5">
            <a:extLst>
              <a:ext uri="{FF2B5EF4-FFF2-40B4-BE49-F238E27FC236}">
                <a16:creationId xmlns:a16="http://schemas.microsoft.com/office/drawing/2014/main" id="{2ED81AE7-F98E-45CC-8C98-5EDBB7D46E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E4AA09D-53A0-48E2-B9F5-8CC4F2911005}"/>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2966168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E7A441-1182-461F-92A5-ECAE16BC7F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79B79DC-5C05-4C91-AE32-B7229DDB34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4662B4-1A3F-44E3-815B-808E8CE797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DB3AAC-0123-48DD-AFDE-6F51DEB6EE29}" type="datetimeFigureOut">
              <a:rPr lang="en-GB" smtClean="0"/>
              <a:t>28/09/2025</a:t>
            </a:fld>
            <a:endParaRPr lang="en-GB"/>
          </a:p>
        </p:txBody>
      </p:sp>
      <p:sp>
        <p:nvSpPr>
          <p:cNvPr id="5" name="Footer Placeholder 4">
            <a:extLst>
              <a:ext uri="{FF2B5EF4-FFF2-40B4-BE49-F238E27FC236}">
                <a16:creationId xmlns:a16="http://schemas.microsoft.com/office/drawing/2014/main" id="{86B941F4-D1AA-44D1-87A3-0A21B764C9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FD03864-41A3-4082-A182-155FCE41CD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8CD3AB-1261-47F9-A783-BDD1A3A8C181}" type="slidenum">
              <a:rPr lang="en-GB" smtClean="0"/>
              <a:t>‹#›</a:t>
            </a:fld>
            <a:endParaRPr lang="en-GB"/>
          </a:p>
        </p:txBody>
      </p:sp>
    </p:spTree>
    <p:extLst>
      <p:ext uri="{BB962C8B-B14F-4D97-AF65-F5344CB8AC3E}">
        <p14:creationId xmlns:p14="http://schemas.microsoft.com/office/powerpoint/2010/main" val="1472859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image" Target="../media/image3.png"/><Relationship Id="rId26" Type="http://schemas.openxmlformats.org/officeDocument/2006/relationships/diagramData" Target="../diagrams/data5.xml"/><Relationship Id="rId3" Type="http://schemas.openxmlformats.org/officeDocument/2006/relationships/diagramData" Target="../diagrams/data1.xml"/><Relationship Id="rId21" Type="http://schemas.openxmlformats.org/officeDocument/2006/relationships/diagramData" Target="../diagrams/data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5" Type="http://schemas.microsoft.com/office/2007/relationships/diagramDrawing" Target="../diagrams/drawing4.xml"/><Relationship Id="rId2" Type="http://schemas.openxmlformats.org/officeDocument/2006/relationships/notesSlide" Target="../notesSlides/notesSlide1.xml"/><Relationship Id="rId16" Type="http://schemas.openxmlformats.org/officeDocument/2006/relationships/diagramColors" Target="../diagrams/colors3.xml"/><Relationship Id="rId20" Type="http://schemas.openxmlformats.org/officeDocument/2006/relationships/image" Target="../media/image1.png"/><Relationship Id="rId29" Type="http://schemas.openxmlformats.org/officeDocument/2006/relationships/diagramColors" Target="../diagrams/colors5.xml"/><Relationship Id="rId1" Type="http://schemas.openxmlformats.org/officeDocument/2006/relationships/slideLayout" Target="../slideLayouts/slideLayout7.xml"/><Relationship Id="rId6" Type="http://schemas.openxmlformats.org/officeDocument/2006/relationships/diagramColors" Target="../diagrams/colors1.xml"/><Relationship Id="rId11" Type="http://schemas.openxmlformats.org/officeDocument/2006/relationships/diagramColors" Target="../diagrams/colors2.xml"/><Relationship Id="rId24" Type="http://schemas.openxmlformats.org/officeDocument/2006/relationships/diagramColors" Target="../diagrams/colors4.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23" Type="http://schemas.openxmlformats.org/officeDocument/2006/relationships/diagramQuickStyle" Target="../diagrams/quickStyle4.xml"/><Relationship Id="rId28" Type="http://schemas.openxmlformats.org/officeDocument/2006/relationships/diagramQuickStyle" Target="../diagrams/quickStyle5.xml"/><Relationship Id="rId10" Type="http://schemas.openxmlformats.org/officeDocument/2006/relationships/diagramQuickStyle" Target="../diagrams/quickStyle2.xml"/><Relationship Id="rId19" Type="http://schemas.openxmlformats.org/officeDocument/2006/relationships/image" Target="../media/image4.png"/><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openxmlformats.org/officeDocument/2006/relationships/diagramLayout" Target="../diagrams/layout4.xml"/><Relationship Id="rId27" Type="http://schemas.openxmlformats.org/officeDocument/2006/relationships/diagramLayout" Target="../diagrams/layout5.xml"/><Relationship Id="rId30" Type="http://schemas.microsoft.com/office/2007/relationships/diagramDrawing" Target="../diagrams/drawin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248873" y="107808"/>
            <a:ext cx="1328257" cy="1400961"/>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pic>
        <p:nvPicPr>
          <p:cNvPr id="5" name="Picture 4">
            <a:extLst>
              <a:ext uri="{FF2B5EF4-FFF2-40B4-BE49-F238E27FC236}">
                <a16:creationId xmlns:a16="http://schemas.microsoft.com/office/drawing/2014/main" id="{485CCA9C-D3DB-42CE-96A5-1D49B5775F73}"/>
              </a:ext>
            </a:extLst>
          </p:cNvPr>
          <p:cNvPicPr>
            <a:picLocks noChangeAspect="1"/>
          </p:cNvPicPr>
          <p:nvPr/>
        </p:nvPicPr>
        <p:blipFill>
          <a:blip r:embed="rId3"/>
          <a:stretch>
            <a:fillRect/>
          </a:stretch>
        </p:blipFill>
        <p:spPr>
          <a:xfrm>
            <a:off x="1652631" y="636314"/>
            <a:ext cx="10135395" cy="5798042"/>
          </a:xfrm>
          <a:prstGeom prst="rect">
            <a:avLst/>
          </a:prstGeom>
        </p:spPr>
      </p:pic>
    </p:spTree>
    <p:extLst>
      <p:ext uri="{BB962C8B-B14F-4D97-AF65-F5344CB8AC3E}">
        <p14:creationId xmlns:p14="http://schemas.microsoft.com/office/powerpoint/2010/main" val="964204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240484" y="117446"/>
            <a:ext cx="1306286" cy="124278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1954893" y="340909"/>
            <a:ext cx="6458857" cy="795859"/>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CWRE Progression</a:t>
            </a:r>
            <a:endParaRPr lang="en-GB" sz="1286"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nvGraphicFramePr>
        <p:xfrm>
          <a:off x="1954893" y="1705428"/>
          <a:ext cx="8960155" cy="4503056"/>
        </p:xfrm>
        <a:graphic>
          <a:graphicData uri="http://schemas.openxmlformats.org/drawingml/2006/table">
            <a:tbl>
              <a:tblPr firstRow="1" bandRow="1">
                <a:tableStyleId>{5C22544A-7EE6-4342-B048-85BDC9FD1C3A}</a:tableStyleId>
              </a:tblPr>
              <a:tblGrid>
                <a:gridCol w="1146686">
                  <a:extLst>
                    <a:ext uri="{9D8B030D-6E8A-4147-A177-3AD203B41FA5}">
                      <a16:colId xmlns:a16="http://schemas.microsoft.com/office/drawing/2014/main" val="4255388034"/>
                    </a:ext>
                  </a:extLst>
                </a:gridCol>
                <a:gridCol w="2733381">
                  <a:extLst>
                    <a:ext uri="{9D8B030D-6E8A-4147-A177-3AD203B41FA5}">
                      <a16:colId xmlns:a16="http://schemas.microsoft.com/office/drawing/2014/main" val="737985667"/>
                    </a:ext>
                  </a:extLst>
                </a:gridCol>
                <a:gridCol w="2840049">
                  <a:extLst>
                    <a:ext uri="{9D8B030D-6E8A-4147-A177-3AD203B41FA5}">
                      <a16:colId xmlns:a16="http://schemas.microsoft.com/office/drawing/2014/main" val="1945210272"/>
                    </a:ext>
                  </a:extLst>
                </a:gridCol>
                <a:gridCol w="2240039">
                  <a:extLst>
                    <a:ext uri="{9D8B030D-6E8A-4147-A177-3AD203B41FA5}">
                      <a16:colId xmlns:a16="http://schemas.microsoft.com/office/drawing/2014/main" val="2569708753"/>
                    </a:ext>
                  </a:extLst>
                </a:gridCol>
              </a:tblGrid>
              <a:tr h="344714">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966107">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1a: </a:t>
                      </a:r>
                      <a:r>
                        <a:rPr lang="en-GB" sz="1400" dirty="0"/>
                        <a:t>Who am I? </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Exploring Possibilities – Dream Jobs!</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2a. </a:t>
                      </a:r>
                      <a:r>
                        <a:rPr lang="en-GB" sz="1400" dirty="0"/>
                        <a:t>What is a career in my subject?</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2b. </a:t>
                      </a:r>
                      <a:r>
                        <a:rPr lang="en-GB" sz="1400" dirty="0"/>
                        <a:t>What is an entrepreneur? Can my subject lead me to be one?</a:t>
                      </a:r>
                    </a:p>
                    <a:p>
                      <a:endParaRPr lang="en-GB" sz="1300" b="1" dirty="0">
                        <a:solidFill>
                          <a:srgbClr val="A39665"/>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3a. </a:t>
                      </a:r>
                      <a:r>
                        <a:rPr lang="en-GB" sz="1400" dirty="0"/>
                        <a:t>What is work-life balance? </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3b. </a:t>
                      </a:r>
                      <a:r>
                        <a:rPr lang="en-GB" sz="1400" dirty="0"/>
                        <a:t>Careers and the future</a:t>
                      </a:r>
                    </a:p>
                    <a:p>
                      <a:endParaRPr lang="en-GB" sz="1300" b="1"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287100114"/>
                  </a:ext>
                </a:extLst>
              </a:tr>
              <a:tr h="1066524">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1a. </a:t>
                      </a:r>
                      <a:r>
                        <a:rPr lang="en-GB" sz="1400" dirty="0"/>
                        <a:t>What are my interests?</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Job applications and CV’s – how can my subject enhance mine?</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2a. </a:t>
                      </a:r>
                      <a:r>
                        <a:rPr lang="en-GB" sz="1400" dirty="0"/>
                        <a:t>Challenges and rewards of work</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2b. </a:t>
                      </a:r>
                      <a:r>
                        <a:rPr lang="en-GB" sz="1400" dirty="0"/>
                        <a:t>Creating the life you want – how can skill development in my subject help? Create a vision board</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3a. </a:t>
                      </a:r>
                      <a:r>
                        <a:rPr lang="en-GB" sz="1400" dirty="0"/>
                        <a:t>What does success mean to me? What does it look like in my subject?</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3b. </a:t>
                      </a:r>
                      <a:r>
                        <a:rPr lang="en-GB" sz="1400" dirty="0"/>
                        <a:t>Careers and the climate</a:t>
                      </a:r>
                    </a:p>
                    <a:p>
                      <a:endParaRPr lang="en-GB" sz="1300" b="1" dirty="0">
                        <a:solidFill>
                          <a:srgbClr val="A39665"/>
                        </a:solidFill>
                        <a:latin typeface="Ink Free" panose="03080402000500000000" pitchFamily="66" charset="0"/>
                      </a:endParaRPr>
                    </a:p>
                  </a:txBody>
                  <a:tcPr marL="65314" marR="65314" marT="32657" marB="32657"/>
                </a:tc>
                <a:extLst>
                  <a:ext uri="{0D108BD9-81ED-4DB2-BD59-A6C34878D82A}">
                    <a16:rowId xmlns:a16="http://schemas.microsoft.com/office/drawing/2014/main" val="2707672348"/>
                  </a:ext>
                </a:extLst>
              </a:tr>
              <a:tr h="966107">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1a. </a:t>
                      </a:r>
                      <a:r>
                        <a:rPr lang="en-GB" sz="1400" dirty="0"/>
                        <a:t>What are my skills?</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What comes after school? Learning pathways for my subject</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2a. </a:t>
                      </a:r>
                      <a:r>
                        <a:rPr lang="en-GB" sz="1400" dirty="0"/>
                        <a:t>Decision making – choosing what to study at KS4. </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2b. </a:t>
                      </a:r>
                      <a:r>
                        <a:rPr lang="en-GB" sz="1400" dirty="0"/>
                        <a:t>Taking control of your career journey. How to overcome potential barriers</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3a. </a:t>
                      </a:r>
                      <a:r>
                        <a:rPr lang="en-GB" sz="1400" dirty="0"/>
                        <a:t>Working and earning, managing your money</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3b. </a:t>
                      </a:r>
                      <a:r>
                        <a:rPr lang="en-GB" sz="1400" dirty="0"/>
                        <a:t>What is the labour market and what is it saying about jobs in your subject sector?</a:t>
                      </a:r>
                    </a:p>
                    <a:p>
                      <a:endParaRPr lang="en-GB" sz="1300" b="1" dirty="0">
                        <a:solidFill>
                          <a:srgbClr val="A39665"/>
                        </a:solidFill>
                        <a:latin typeface="Ink Free" panose="03080402000500000000" pitchFamily="66" charset="0"/>
                      </a:endParaRP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950634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93158" y="81334"/>
            <a:ext cx="1204420" cy="1172701"/>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1954893" y="597929"/>
            <a:ext cx="6458857" cy="795859"/>
          </a:xfrm>
          <a:prstGeom prst="rect">
            <a:avLst/>
          </a:prstGeom>
          <a:noFill/>
        </p:spPr>
        <p:txBody>
          <a:bodyPr wrap="square" rtlCol="0">
            <a:spAutoFit/>
          </a:bodyPr>
          <a:lstStyle/>
          <a:p>
            <a:r>
              <a:rPr lang="en-GB" sz="2286" b="1" dirty="0">
                <a:solidFill>
                  <a:srgbClr val="002060"/>
                </a:solidFill>
                <a:latin typeface="Ink Free"/>
              </a:rPr>
              <a:t>Upper School Plan</a:t>
            </a:r>
          </a:p>
          <a:p>
            <a:r>
              <a:rPr lang="en-GB" sz="2286" b="1" dirty="0">
                <a:solidFill>
                  <a:srgbClr val="002060"/>
                </a:solidFill>
                <a:latin typeface="Ink Free"/>
              </a:rPr>
              <a:t>CWRE Progression</a:t>
            </a:r>
            <a:endParaRPr lang="en-GB" sz="1286"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nvGraphicFramePr>
        <p:xfrm>
          <a:off x="1615922" y="1661885"/>
          <a:ext cx="8960155" cy="4041502"/>
        </p:xfrm>
        <a:graphic>
          <a:graphicData uri="http://schemas.openxmlformats.org/drawingml/2006/table">
            <a:tbl>
              <a:tblPr firstRow="1" bandRow="1">
                <a:tableStyleId>{5C22544A-7EE6-4342-B048-85BDC9FD1C3A}</a:tableStyleId>
              </a:tblPr>
              <a:tblGrid>
                <a:gridCol w="1146686">
                  <a:extLst>
                    <a:ext uri="{9D8B030D-6E8A-4147-A177-3AD203B41FA5}">
                      <a16:colId xmlns:a16="http://schemas.microsoft.com/office/drawing/2014/main" val="4255388034"/>
                    </a:ext>
                  </a:extLst>
                </a:gridCol>
                <a:gridCol w="2733381">
                  <a:extLst>
                    <a:ext uri="{9D8B030D-6E8A-4147-A177-3AD203B41FA5}">
                      <a16:colId xmlns:a16="http://schemas.microsoft.com/office/drawing/2014/main" val="737985667"/>
                    </a:ext>
                  </a:extLst>
                </a:gridCol>
                <a:gridCol w="2840049">
                  <a:extLst>
                    <a:ext uri="{9D8B030D-6E8A-4147-A177-3AD203B41FA5}">
                      <a16:colId xmlns:a16="http://schemas.microsoft.com/office/drawing/2014/main" val="1945210272"/>
                    </a:ext>
                  </a:extLst>
                </a:gridCol>
                <a:gridCol w="2240039">
                  <a:extLst>
                    <a:ext uri="{9D8B030D-6E8A-4147-A177-3AD203B41FA5}">
                      <a16:colId xmlns:a16="http://schemas.microsoft.com/office/drawing/2014/main" val="2569708753"/>
                    </a:ext>
                  </a:extLst>
                </a:gridCol>
              </a:tblGrid>
              <a:tr h="344714">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966107">
                <a:tc>
                  <a:txBody>
                    <a:bodyPr/>
                    <a:lstStyle/>
                    <a:p>
                      <a:r>
                        <a:rPr lang="en-GB" sz="1300" dirty="0">
                          <a:solidFill>
                            <a:srgbClr val="002060"/>
                          </a:solidFill>
                          <a:latin typeface="Ink Free" panose="03080402000500000000" pitchFamily="66" charset="0"/>
                        </a:rPr>
                        <a:t>Year 10</a:t>
                      </a:r>
                    </a:p>
                  </a:txBody>
                  <a:tcPr marL="65314" marR="65314" marT="32657" marB="32657"/>
                </a:tc>
                <a:tc>
                  <a:txBody>
                    <a:bodyPr/>
                    <a:lstStyle/>
                    <a:p>
                      <a:r>
                        <a:rPr lang="en-GB" sz="1300" b="1" dirty="0">
                          <a:solidFill>
                            <a:srgbClr val="002060"/>
                          </a:solidFill>
                          <a:latin typeface="Ink Free" panose="03080402000500000000" pitchFamily="66" charset="0"/>
                        </a:rPr>
                        <a:t>1a: </a:t>
                      </a:r>
                      <a:r>
                        <a:rPr lang="en-GB" sz="1400" dirty="0"/>
                        <a:t>Interests and Skills Profile – what makes you good at this subject? How will your skills transfer into the world of work?</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Preparing to go on work experience. How is skill development in my subject helping you prepare?</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2a. </a:t>
                      </a:r>
                      <a:r>
                        <a:rPr lang="en-GB" sz="1400" dirty="0"/>
                        <a:t>In person, hybrid, remote. What works best for your subject sector?</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2b. </a:t>
                      </a:r>
                      <a:r>
                        <a:rPr lang="en-GB" sz="1400" dirty="0"/>
                        <a:t>Taking control of your career journey. How to overcome potential barriers</a:t>
                      </a:r>
                    </a:p>
                    <a:p>
                      <a:endParaRPr lang="en-GB" sz="1300" b="1" dirty="0">
                        <a:solidFill>
                          <a:srgbClr val="A39665"/>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3a. </a:t>
                      </a:r>
                      <a:r>
                        <a:rPr lang="en-GB" sz="1400" dirty="0"/>
                        <a:t>Wellbeing in the workplace. Discuss jobs linked to your subject and the possible challenges employees may face.</a:t>
                      </a:r>
                    </a:p>
                    <a:p>
                      <a:endParaRPr lang="en-GB" sz="1300" b="1" dirty="0">
                        <a:solidFill>
                          <a:srgbClr val="002060"/>
                        </a:solidFill>
                        <a:latin typeface="Ink Free" panose="03080402000500000000" pitchFamily="66" charset="0"/>
                      </a:endParaRPr>
                    </a:p>
                    <a:p>
                      <a:r>
                        <a:rPr lang="en-GB" sz="1300" b="1" dirty="0">
                          <a:solidFill>
                            <a:srgbClr val="002060"/>
                          </a:solidFill>
                          <a:latin typeface="Ink Free" panose="03080402000500000000" pitchFamily="66" charset="0"/>
                        </a:rPr>
                        <a:t>3b. </a:t>
                      </a:r>
                      <a:r>
                        <a:rPr lang="en-GB" sz="1400" dirty="0"/>
                        <a:t>What are my employability skills? How does my subject make students employable.</a:t>
                      </a:r>
                    </a:p>
                    <a:p>
                      <a:endParaRPr lang="en-GB" sz="1300" b="1"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287100114"/>
                  </a:ext>
                </a:extLst>
              </a:tr>
              <a:tr h="1066524">
                <a:tc>
                  <a:txBody>
                    <a:bodyPr/>
                    <a:lstStyle/>
                    <a:p>
                      <a:r>
                        <a:rPr lang="en-GB" sz="1300" dirty="0">
                          <a:solidFill>
                            <a:srgbClr val="002060"/>
                          </a:solidFill>
                          <a:latin typeface="Ink Free" panose="03080402000500000000" pitchFamily="66" charset="0"/>
                        </a:rPr>
                        <a:t>Year 11</a:t>
                      </a:r>
                    </a:p>
                  </a:txBody>
                  <a:tcPr marL="65314" marR="65314" marT="32657" marB="32657"/>
                </a:tc>
                <a:tc>
                  <a:txBody>
                    <a:bodyPr/>
                    <a:lstStyle/>
                    <a:p>
                      <a:r>
                        <a:rPr lang="en-GB" sz="1300" b="1" dirty="0">
                          <a:solidFill>
                            <a:srgbClr val="002060"/>
                          </a:solidFill>
                          <a:latin typeface="Ink Free" panose="03080402000500000000" pitchFamily="66" charset="0"/>
                        </a:rPr>
                        <a:t>1a. </a:t>
                      </a:r>
                      <a:r>
                        <a:rPr lang="en-GB" sz="1400" dirty="0"/>
                        <a:t>Post 16 Choices in my subject</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Decision making – choosing your post 16 pathway. What pathways are available linked to your subject?</a:t>
                      </a:r>
                    </a:p>
                    <a:p>
                      <a:endParaRPr lang="en-GB" sz="1300" b="1" dirty="0">
                        <a:solidFill>
                          <a:srgbClr val="002060"/>
                        </a:solidFill>
                        <a:latin typeface="Ink Free" panose="03080402000500000000" pitchFamily="66" charset="0"/>
                      </a:endParaRPr>
                    </a:p>
                  </a:txBody>
                  <a:tcPr marL="65314" marR="65314" marT="32657" marB="32657"/>
                </a:tc>
                <a:tc>
                  <a:txBody>
                    <a:bodyPr/>
                    <a:lstStyle/>
                    <a:p>
                      <a:r>
                        <a:rPr lang="en-GB" sz="1300" b="1" dirty="0">
                          <a:solidFill>
                            <a:srgbClr val="002060"/>
                          </a:solidFill>
                          <a:latin typeface="Ink Free" panose="03080402000500000000" pitchFamily="66" charset="0"/>
                        </a:rPr>
                        <a:t>2a. </a:t>
                      </a:r>
                      <a:r>
                        <a:rPr lang="en-GB" sz="1400" dirty="0"/>
                        <a:t>Money talks – apprenticeships vs higher education in your subject</a:t>
                      </a:r>
                    </a:p>
                    <a:p>
                      <a:endParaRPr lang="en-GB" sz="1300" b="1" dirty="0">
                        <a:solidFill>
                          <a:srgbClr val="002060"/>
                        </a:solidFill>
                        <a:latin typeface="Ink Free" panose="03080402000500000000" pitchFamily="66" charset="0"/>
                      </a:endParaRPr>
                    </a:p>
                    <a:p>
                      <a:endParaRPr lang="en-GB" sz="1300" b="1" dirty="0">
                        <a:solidFill>
                          <a:srgbClr val="002060"/>
                        </a:solidFill>
                        <a:latin typeface="Ink Free" panose="03080402000500000000" pitchFamily="66" charset="0"/>
                      </a:endParaRPr>
                    </a:p>
                  </a:txBody>
                  <a:tcPr marL="65314" marR="65314" marT="32657" marB="32657"/>
                </a:tc>
                <a:tc>
                  <a:txBody>
                    <a:bodyPr/>
                    <a:lstStyle/>
                    <a:p>
                      <a:endParaRPr lang="en-GB" sz="1300" b="1" dirty="0">
                        <a:solidFill>
                          <a:srgbClr val="A39665"/>
                        </a:solidFill>
                        <a:latin typeface="Ink Free" panose="03080402000500000000" pitchFamily="66" charset="0"/>
                      </a:endParaRPr>
                    </a:p>
                  </a:txBody>
                  <a:tcPr marL="65314" marR="65314" marT="32657" marB="32657">
                    <a:solidFill>
                      <a:schemeClr val="bg2">
                        <a:lumMod val="75000"/>
                      </a:schemeClr>
                    </a:solidFill>
                  </a:tcPr>
                </a:tc>
                <a:extLst>
                  <a:ext uri="{0D108BD9-81ED-4DB2-BD59-A6C34878D82A}">
                    <a16:rowId xmlns:a16="http://schemas.microsoft.com/office/drawing/2014/main" val="2707672348"/>
                  </a:ext>
                </a:extLst>
              </a:tr>
            </a:tbl>
          </a:graphicData>
        </a:graphic>
      </p:graphicFrame>
    </p:spTree>
    <p:extLst>
      <p:ext uri="{BB962C8B-B14F-4D97-AF65-F5344CB8AC3E}">
        <p14:creationId xmlns:p14="http://schemas.microsoft.com/office/powerpoint/2010/main" val="1781399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EB482903-E2DF-4272-B415-7019B57FF518}"/>
              </a:ext>
            </a:extLst>
          </p:cNvPr>
          <p:cNvSpPr/>
          <p:nvPr/>
        </p:nvSpPr>
        <p:spPr>
          <a:xfrm>
            <a:off x="248873" y="107808"/>
            <a:ext cx="1328257" cy="1400961"/>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5" name="TextBox 4">
            <a:extLst>
              <a:ext uri="{FF2B5EF4-FFF2-40B4-BE49-F238E27FC236}">
                <a16:creationId xmlns:a16="http://schemas.microsoft.com/office/drawing/2014/main" id="{D97B7A0A-D172-40CD-8215-3211A00B2F10}"/>
              </a:ext>
            </a:extLst>
          </p:cNvPr>
          <p:cNvSpPr txBox="1"/>
          <p:nvPr/>
        </p:nvSpPr>
        <p:spPr>
          <a:xfrm>
            <a:off x="1675484" y="114225"/>
            <a:ext cx="6458857" cy="1147622"/>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Cymraeg			</a:t>
            </a:r>
          </a:p>
          <a:p>
            <a:r>
              <a:rPr lang="en-GB" sz="2286" b="1" dirty="0">
                <a:solidFill>
                  <a:srgbClr val="002060"/>
                </a:solidFill>
                <a:latin typeface="Ink Free"/>
              </a:rPr>
              <a:t>Skill: Digital Skills Progression</a:t>
            </a:r>
            <a:endParaRPr lang="en-GB" sz="1286" b="1" dirty="0">
              <a:solidFill>
                <a:srgbClr val="002060"/>
              </a:solidFill>
              <a:latin typeface="Ink Free"/>
            </a:endParaRPr>
          </a:p>
        </p:txBody>
      </p:sp>
      <p:graphicFrame>
        <p:nvGraphicFramePr>
          <p:cNvPr id="6" name="Table 5">
            <a:extLst>
              <a:ext uri="{FF2B5EF4-FFF2-40B4-BE49-F238E27FC236}">
                <a16:creationId xmlns:a16="http://schemas.microsoft.com/office/drawing/2014/main" id="{573617AC-7D39-41C2-855B-CCFA50FA7A6E}"/>
              </a:ext>
            </a:extLst>
          </p:cNvPr>
          <p:cNvGraphicFramePr>
            <a:graphicFrameLocks noGrp="1"/>
          </p:cNvGraphicFramePr>
          <p:nvPr>
            <p:extLst>
              <p:ext uri="{D42A27DB-BD31-4B8C-83A1-F6EECF244321}">
                <p14:modId xmlns:p14="http://schemas.microsoft.com/office/powerpoint/2010/main" val="2580136603"/>
              </p:ext>
            </p:extLst>
          </p:nvPr>
        </p:nvGraphicFramePr>
        <p:xfrm>
          <a:off x="1520372" y="1146343"/>
          <a:ext cx="8645072" cy="5597432"/>
        </p:xfrm>
        <a:graphic>
          <a:graphicData uri="http://schemas.openxmlformats.org/drawingml/2006/table">
            <a:tbl>
              <a:tblPr firstRow="1" bandRow="1">
                <a:tableStyleId>{5C22544A-7EE6-4342-B048-85BDC9FD1C3A}</a:tableStyleId>
              </a:tblPr>
              <a:tblGrid>
                <a:gridCol w="914216">
                  <a:extLst>
                    <a:ext uri="{9D8B030D-6E8A-4147-A177-3AD203B41FA5}">
                      <a16:colId xmlns:a16="http://schemas.microsoft.com/office/drawing/2014/main" val="4255388034"/>
                    </a:ext>
                  </a:extLst>
                </a:gridCol>
                <a:gridCol w="2410463">
                  <a:extLst>
                    <a:ext uri="{9D8B030D-6E8A-4147-A177-3AD203B41FA5}">
                      <a16:colId xmlns:a16="http://schemas.microsoft.com/office/drawing/2014/main" val="737985667"/>
                    </a:ext>
                  </a:extLst>
                </a:gridCol>
                <a:gridCol w="2603500">
                  <a:extLst>
                    <a:ext uri="{9D8B030D-6E8A-4147-A177-3AD203B41FA5}">
                      <a16:colId xmlns:a16="http://schemas.microsoft.com/office/drawing/2014/main" val="1945210272"/>
                    </a:ext>
                  </a:extLst>
                </a:gridCol>
                <a:gridCol w="2716893">
                  <a:extLst>
                    <a:ext uri="{9D8B030D-6E8A-4147-A177-3AD203B41FA5}">
                      <a16:colId xmlns:a16="http://schemas.microsoft.com/office/drawing/2014/main" val="2569708753"/>
                    </a:ext>
                  </a:extLst>
                </a:gridCol>
              </a:tblGrid>
              <a:tr h="342385">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1972136">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pPr marL="0" algn="l" defTabSz="1280160" rtl="0" eaLnBrk="1" latinLnBrk="0" hangingPunct="1"/>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400" dirty="0" err="1">
                          <a:latin typeface="Ink Free" panose="03080402000500000000" pitchFamily="66" charset="0"/>
                        </a:rPr>
                        <a:t>Stori</a:t>
                      </a:r>
                      <a:r>
                        <a:rPr lang="en-GB" sz="1400" dirty="0">
                          <a:latin typeface="Ink Free" panose="03080402000500000000" pitchFamily="66" charset="0"/>
                        </a:rPr>
                        <a:t> </a:t>
                      </a:r>
                      <a:r>
                        <a:rPr lang="en-GB" sz="1400" dirty="0" err="1">
                          <a:latin typeface="Ink Free" panose="03080402000500000000" pitchFamily="66" charset="0"/>
                        </a:rPr>
                        <a:t>Gelert</a:t>
                      </a:r>
                      <a:r>
                        <a:rPr lang="en-GB" sz="1400" dirty="0">
                          <a:latin typeface="Ink Free" panose="03080402000500000000" pitchFamily="66" charset="0"/>
                        </a:rPr>
                        <a:t> – Learners will create a video illustrating the Story of </a:t>
                      </a:r>
                      <a:r>
                        <a:rPr lang="en-GB" sz="1400" dirty="0" err="1">
                          <a:latin typeface="Ink Free" panose="03080402000500000000" pitchFamily="66" charset="0"/>
                        </a:rPr>
                        <a:t>Gelert</a:t>
                      </a:r>
                      <a:r>
                        <a:rPr lang="en-GB" sz="1400" dirty="0">
                          <a:latin typeface="Ink Free" panose="03080402000500000000" pitchFamily="66" charset="0"/>
                        </a:rPr>
                        <a:t>. Learners need to include at least three images/videos with overlaid text on at least one scene. Animation on text and transitions between scenes must be evident.  </a:t>
                      </a:r>
                      <a:endParaRPr lang="en-GB" sz="14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2287100114"/>
                  </a:ext>
                </a:extLst>
              </a:tr>
              <a:tr h="1679525">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400" dirty="0" err="1">
                          <a:latin typeface="Ink Free" panose="03080402000500000000" pitchFamily="66" charset="0"/>
                        </a:rPr>
                        <a:t>Gwyliau</a:t>
                      </a:r>
                      <a:r>
                        <a:rPr lang="en-GB" sz="1400" dirty="0">
                          <a:latin typeface="Ink Free" panose="03080402000500000000" pitchFamily="66" charset="0"/>
                        </a:rPr>
                        <a:t> – Learners will create a video describing a holiday they have been on in the past tense. Learners need to include a narration over the top of their video that is synchronised to the timeline. </a:t>
                      </a:r>
                      <a:endParaRPr lang="en-GB" sz="1400" b="0" dirty="0">
                        <a:solidFill>
                          <a:schemeClr val="tx1"/>
                        </a:solidFill>
                        <a:latin typeface="Ink Free" panose="03080402000500000000" pitchFamily="66" charset="0"/>
                      </a:endParaRPr>
                    </a:p>
                  </a:txBody>
                  <a:tcPr marL="65314" marR="65314" marT="32657" marB="32657"/>
                </a:tc>
                <a:tc>
                  <a:txBody>
                    <a:bodyPr/>
                    <a:lstStyle/>
                    <a:p>
                      <a:endParaRPr lang="en-GB" sz="1300" b="0" kern="1200" dirty="0">
                        <a:solidFill>
                          <a:schemeClr val="tx1"/>
                        </a:solidFill>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2707672348"/>
                  </a:ext>
                </a:extLst>
              </a:tr>
              <a:tr h="1603386">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400" b="0" i="0" kern="1200" dirty="0">
                          <a:solidFill>
                            <a:schemeClr val="dk1"/>
                          </a:solidFill>
                          <a:effectLst/>
                          <a:latin typeface="Ink Free" panose="03080402000500000000" pitchFamily="66" charset="0"/>
                          <a:ea typeface="+mn-ea"/>
                          <a:cs typeface="+mn-cs"/>
                        </a:rPr>
                        <a:t>S4C -  Learners will create a video about s4C. In their video, they can express opinion about a variety of programmes available on s4c. Learners should include narration over the top and multiple videos in a scene.</a:t>
                      </a:r>
                    </a:p>
                  </a:txBody>
                  <a:tcPr marL="65314" marR="65314" marT="32657" marB="32657"/>
                </a:tc>
                <a:tc>
                  <a:txBody>
                    <a:bodyPr/>
                    <a:lstStyle/>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1191919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EB482903-E2DF-4272-B415-7019B57FF518}"/>
              </a:ext>
            </a:extLst>
          </p:cNvPr>
          <p:cNvSpPr/>
          <p:nvPr/>
        </p:nvSpPr>
        <p:spPr>
          <a:xfrm>
            <a:off x="248874" y="107808"/>
            <a:ext cx="961618" cy="1006889"/>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5" name="TextBox 4">
            <a:extLst>
              <a:ext uri="{FF2B5EF4-FFF2-40B4-BE49-F238E27FC236}">
                <a16:creationId xmlns:a16="http://schemas.microsoft.com/office/drawing/2014/main" id="{D97B7A0A-D172-40CD-8215-3211A00B2F10}"/>
              </a:ext>
            </a:extLst>
          </p:cNvPr>
          <p:cNvSpPr txBox="1"/>
          <p:nvPr/>
        </p:nvSpPr>
        <p:spPr>
          <a:xfrm>
            <a:off x="1675483" y="114225"/>
            <a:ext cx="7851694" cy="1147622"/>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Cymraeg			    </a:t>
            </a:r>
          </a:p>
          <a:p>
            <a:r>
              <a:rPr lang="en-GB" sz="2286" b="1" dirty="0">
                <a:solidFill>
                  <a:srgbClr val="002060"/>
                </a:solidFill>
                <a:latin typeface="Ink Free"/>
              </a:rPr>
              <a:t>Skill: Literacy Progression</a:t>
            </a:r>
            <a:endParaRPr lang="en-GB" sz="1286" b="1" dirty="0">
              <a:solidFill>
                <a:srgbClr val="002060"/>
              </a:solidFill>
              <a:latin typeface="Ink Free"/>
            </a:endParaRPr>
          </a:p>
        </p:txBody>
      </p:sp>
      <p:graphicFrame>
        <p:nvGraphicFramePr>
          <p:cNvPr id="6" name="Table 5">
            <a:extLst>
              <a:ext uri="{FF2B5EF4-FFF2-40B4-BE49-F238E27FC236}">
                <a16:creationId xmlns:a16="http://schemas.microsoft.com/office/drawing/2014/main" id="{59477874-20C3-45CB-B61B-F6F45BA7D3AE}"/>
              </a:ext>
            </a:extLst>
          </p:cNvPr>
          <p:cNvGraphicFramePr>
            <a:graphicFrameLocks noGrp="1"/>
          </p:cNvGraphicFramePr>
          <p:nvPr>
            <p:extLst>
              <p:ext uri="{D42A27DB-BD31-4B8C-83A1-F6EECF244321}">
                <p14:modId xmlns:p14="http://schemas.microsoft.com/office/powerpoint/2010/main" val="2292583192"/>
              </p:ext>
            </p:extLst>
          </p:nvPr>
        </p:nvGraphicFramePr>
        <p:xfrm>
          <a:off x="454904" y="1134885"/>
          <a:ext cx="11282191" cy="5793376"/>
        </p:xfrm>
        <a:graphic>
          <a:graphicData uri="http://schemas.openxmlformats.org/drawingml/2006/table">
            <a:tbl>
              <a:tblPr firstRow="1" bandRow="1">
                <a:tableStyleId>{5C22544A-7EE6-4342-B048-85BDC9FD1C3A}</a:tableStyleId>
              </a:tblPr>
              <a:tblGrid>
                <a:gridCol w="1185290">
                  <a:extLst>
                    <a:ext uri="{9D8B030D-6E8A-4147-A177-3AD203B41FA5}">
                      <a16:colId xmlns:a16="http://schemas.microsoft.com/office/drawing/2014/main" val="4255388034"/>
                    </a:ext>
                  </a:extLst>
                </a:gridCol>
                <a:gridCol w="3493971">
                  <a:extLst>
                    <a:ext uri="{9D8B030D-6E8A-4147-A177-3AD203B41FA5}">
                      <a16:colId xmlns:a16="http://schemas.microsoft.com/office/drawing/2014/main" val="737985667"/>
                    </a:ext>
                  </a:extLst>
                </a:gridCol>
                <a:gridCol w="3253339">
                  <a:extLst>
                    <a:ext uri="{9D8B030D-6E8A-4147-A177-3AD203B41FA5}">
                      <a16:colId xmlns:a16="http://schemas.microsoft.com/office/drawing/2014/main" val="1945210272"/>
                    </a:ext>
                  </a:extLst>
                </a:gridCol>
                <a:gridCol w="3349591">
                  <a:extLst>
                    <a:ext uri="{9D8B030D-6E8A-4147-A177-3AD203B41FA5}">
                      <a16:colId xmlns:a16="http://schemas.microsoft.com/office/drawing/2014/main" val="2569708753"/>
                    </a:ext>
                  </a:extLst>
                </a:gridCol>
              </a:tblGrid>
              <a:tr h="0">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1487426">
                <a:tc>
                  <a:txBody>
                    <a:bodyPr/>
                    <a:lstStyle/>
                    <a:p>
                      <a:r>
                        <a:rPr lang="en-GB" sz="1400" dirty="0" err="1">
                          <a:solidFill>
                            <a:srgbClr val="002060"/>
                          </a:solidFill>
                          <a:latin typeface="Ink Free" panose="03080402000500000000" pitchFamily="66" charset="0"/>
                        </a:rPr>
                        <a:t>Blwyddyn</a:t>
                      </a:r>
                      <a:r>
                        <a:rPr lang="en-GB" sz="1400" dirty="0">
                          <a:solidFill>
                            <a:srgbClr val="002060"/>
                          </a:solidFill>
                          <a:latin typeface="Ink Free" panose="03080402000500000000" pitchFamily="66" charset="0"/>
                        </a:rPr>
                        <a:t> 7</a:t>
                      </a:r>
                    </a:p>
                  </a:txBody>
                  <a:tcPr marL="65314" marR="65314" marT="32657" marB="32657"/>
                </a:tc>
                <a:tc>
                  <a:txBody>
                    <a:bodyPr/>
                    <a:lstStyle/>
                    <a:p>
                      <a:pPr marL="0" algn="l" defTabSz="1280160" rtl="0" eaLnBrk="1" latinLnBrk="0" hangingPunct="1"/>
                      <a:r>
                        <a:rPr lang="en-GB" sz="1400" b="1" i="0" u="sng" kern="1200" dirty="0">
                          <a:solidFill>
                            <a:schemeClr val="dk1"/>
                          </a:solidFill>
                          <a:effectLst/>
                          <a:latin typeface="Ink Free" panose="03080402000500000000" pitchFamily="66" charset="0"/>
                          <a:ea typeface="+mn-ea"/>
                          <a:cs typeface="+mn-cs"/>
                        </a:rPr>
                        <a:t>1A – Ni ac </a:t>
                      </a:r>
                      <a:r>
                        <a:rPr lang="en-GB" sz="1400" b="1" i="0" u="sng" kern="1200" dirty="0" err="1">
                          <a:solidFill>
                            <a:schemeClr val="dk1"/>
                          </a:solidFill>
                          <a:effectLst/>
                          <a:latin typeface="Ink Free" panose="03080402000500000000" pitchFamily="66" charset="0"/>
                          <a:ea typeface="+mn-ea"/>
                          <a:cs typeface="+mn-cs"/>
                        </a:rPr>
                        <a:t>eraill</a:t>
                      </a:r>
                      <a:endParaRPr lang="en-GB" sz="1400" b="1" i="0" u="sng" kern="1200" dirty="0">
                        <a:solidFill>
                          <a:schemeClr val="dk1"/>
                        </a:solidFill>
                        <a:effectLst/>
                        <a:latin typeface="Ink Free" panose="03080402000500000000" pitchFamily="66" charset="0"/>
                        <a:ea typeface="+mn-ea"/>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Ink Free" panose="03080402000500000000" pitchFamily="66" charset="0"/>
                          <a:ea typeface="+mn-ea"/>
                          <a:cs typeface="+mn-cs"/>
                        </a:rPr>
                        <a:t>I can form simple, compound and complex sentences.</a:t>
                      </a:r>
                      <a:endParaRPr lang="en-GB" sz="1400" b="1" i="0" u="sng" kern="1200" dirty="0">
                        <a:solidFill>
                          <a:schemeClr val="dk1"/>
                        </a:solidFill>
                        <a:effectLst/>
                        <a:latin typeface="Ink Free" panose="03080402000500000000" pitchFamily="66" charset="0"/>
                        <a:ea typeface="+mn-ea"/>
                        <a:cs typeface="+mn-cs"/>
                      </a:endParaRPr>
                    </a:p>
                    <a:p>
                      <a:pPr marL="0" algn="l" defTabSz="1280160" rtl="0" eaLnBrk="1" latinLnBrk="0" hangingPunct="1"/>
                      <a:r>
                        <a:rPr lang="en-GB" sz="1400" b="1" i="0" u="sng" kern="1200" dirty="0">
                          <a:solidFill>
                            <a:schemeClr val="dk1"/>
                          </a:solidFill>
                          <a:effectLst/>
                          <a:latin typeface="Ink Free" panose="03080402000500000000" pitchFamily="66" charset="0"/>
                          <a:ea typeface="+mn-ea"/>
                          <a:cs typeface="+mn-cs"/>
                        </a:rPr>
                        <a:t>1B – Ysgol </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Ink Free" panose="03080402000500000000" pitchFamily="66" charset="0"/>
                          <a:ea typeface="+mn-ea"/>
                          <a:cs typeface="+mn-cs"/>
                        </a:rPr>
                        <a:t>I can identify quotations from printed and digital texts to support a viewpoint.</a:t>
                      </a:r>
                    </a:p>
                    <a:p>
                      <a:pPr marL="0" algn="l" defTabSz="1280160" rtl="0" eaLnBrk="1" latinLnBrk="0" hangingPunct="1"/>
                      <a:endParaRPr lang="en-GB" sz="1400" kern="1200" dirty="0">
                        <a:solidFill>
                          <a:schemeClr val="dk1"/>
                        </a:solidFill>
                        <a:effectLst/>
                        <a:latin typeface="Ink Free" panose="03080402000500000000" pitchFamily="66" charset="0"/>
                        <a:ea typeface="+mn-ea"/>
                        <a:cs typeface="+mn-cs"/>
                      </a:endParaRPr>
                    </a:p>
                    <a:p>
                      <a:pPr marL="0" algn="l" defTabSz="1280160" rtl="0" eaLnBrk="1" latinLnBrk="0" hangingPunct="1"/>
                      <a:endParaRPr lang="en-GB" sz="14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400" b="1" i="0" u="sng" kern="1200" dirty="0" err="1">
                          <a:solidFill>
                            <a:schemeClr val="dk1"/>
                          </a:solidFill>
                          <a:effectLst/>
                          <a:latin typeface="Ink Free" panose="03080402000500000000" pitchFamily="66" charset="0"/>
                          <a:ea typeface="+mn-ea"/>
                          <a:cs typeface="+mn-cs"/>
                        </a:rPr>
                        <a:t>Diwylliant</a:t>
                      </a:r>
                      <a:r>
                        <a:rPr lang="en-GB" sz="1400" b="1" i="0" u="sng" kern="1200" dirty="0">
                          <a:solidFill>
                            <a:schemeClr val="dk1"/>
                          </a:solidFill>
                          <a:effectLst/>
                          <a:latin typeface="Ink Free" panose="03080402000500000000" pitchFamily="66" charset="0"/>
                          <a:ea typeface="+mn-ea"/>
                          <a:cs typeface="+mn-cs"/>
                        </a:rPr>
                        <a:t> Cymru</a:t>
                      </a:r>
                      <a:endParaRPr lang="en-GB" sz="1400" b="1" u="sng"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Ink Free" panose="03080402000500000000" pitchFamily="66" charset="0"/>
                          <a:ea typeface="+mn-ea"/>
                          <a:cs typeface="+mn-cs"/>
                        </a:rPr>
                        <a:t>I can organise my writing into accurate paragraphs. </a:t>
                      </a:r>
                    </a:p>
                    <a:p>
                      <a:r>
                        <a:rPr lang="en-GB" sz="1400" kern="1200" dirty="0">
                          <a:solidFill>
                            <a:schemeClr val="dk1"/>
                          </a:solidFill>
                          <a:effectLst/>
                          <a:latin typeface="Ink Free" panose="03080402000500000000" pitchFamily="66" charset="0"/>
                          <a:ea typeface="+mn-ea"/>
                          <a:cs typeface="+mn-cs"/>
                        </a:rPr>
                        <a:t>I can form simple, compound and complex sentences.</a:t>
                      </a:r>
                    </a:p>
                    <a:p>
                      <a:r>
                        <a:rPr lang="en-GB" sz="1400" kern="1200" dirty="0">
                          <a:solidFill>
                            <a:schemeClr val="dk1"/>
                          </a:solidFill>
                          <a:effectLst/>
                          <a:latin typeface="Ink Free" panose="03080402000500000000" pitchFamily="66" charset="0"/>
                          <a:ea typeface="+mn-ea"/>
                          <a:cs typeface="+mn-cs"/>
                        </a:rPr>
                        <a:t>I can use a comma accurately.</a:t>
                      </a:r>
                    </a:p>
                    <a:p>
                      <a:endParaRPr lang="en-GB" sz="14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400" b="1" i="0" u="sng" kern="1200" dirty="0">
                          <a:solidFill>
                            <a:schemeClr val="dk1"/>
                          </a:solidFill>
                          <a:effectLst/>
                          <a:latin typeface="Ink Free" panose="03080402000500000000" pitchFamily="66" charset="0"/>
                          <a:ea typeface="+mn-ea"/>
                          <a:cs typeface="+mn-cs"/>
                        </a:rPr>
                        <a:t>3A – </a:t>
                      </a:r>
                      <a:r>
                        <a:rPr lang="en-GB" sz="1400" b="1" i="0" u="sng" kern="1200" dirty="0" err="1">
                          <a:solidFill>
                            <a:schemeClr val="dk1"/>
                          </a:solidFill>
                          <a:effectLst/>
                          <a:latin typeface="Ink Free" panose="03080402000500000000" pitchFamily="66" charset="0"/>
                          <a:ea typeface="+mn-ea"/>
                          <a:cs typeface="+mn-cs"/>
                        </a:rPr>
                        <a:t>Teulu</a:t>
                      </a:r>
                      <a:r>
                        <a:rPr lang="en-GB" sz="1400" b="1" i="0" u="sng" kern="1200" dirty="0">
                          <a:solidFill>
                            <a:schemeClr val="dk1"/>
                          </a:solidFill>
                          <a:effectLst/>
                          <a:latin typeface="Ink Free" panose="03080402000500000000" pitchFamily="66" charset="0"/>
                          <a:ea typeface="+mn-ea"/>
                          <a:cs typeface="+mn-cs"/>
                        </a:rPr>
                        <a:t> ac </a:t>
                      </a:r>
                      <a:r>
                        <a:rPr lang="en-GB" sz="1400" b="1" i="0" u="sng" kern="1200" dirty="0" err="1">
                          <a:solidFill>
                            <a:schemeClr val="dk1"/>
                          </a:solidFill>
                          <a:effectLst/>
                          <a:latin typeface="Ink Free" panose="03080402000500000000" pitchFamily="66" charset="0"/>
                          <a:ea typeface="+mn-ea"/>
                          <a:cs typeface="+mn-cs"/>
                        </a:rPr>
                        <a:t>hunaniaeth</a:t>
                      </a:r>
                      <a:endParaRPr lang="en-GB" sz="1400" b="1" i="0" u="sng" kern="1200" dirty="0">
                        <a:solidFill>
                          <a:schemeClr val="dk1"/>
                        </a:solidFill>
                        <a:effectLst/>
                        <a:latin typeface="Ink Free" panose="03080402000500000000" pitchFamily="66" charset="0"/>
                        <a:ea typeface="+mn-ea"/>
                        <a:cs typeface="+mn-cs"/>
                      </a:endParaRPr>
                    </a:p>
                    <a:p>
                      <a:r>
                        <a:rPr lang="en-GB" sz="1400" kern="1200" dirty="0">
                          <a:solidFill>
                            <a:schemeClr val="dk1"/>
                          </a:solidFill>
                          <a:effectLst/>
                          <a:latin typeface="Ink Free" panose="03080402000500000000" pitchFamily="66" charset="0"/>
                          <a:ea typeface="+mn-ea"/>
                          <a:cs typeface="+mn-cs"/>
                        </a:rPr>
                        <a:t>I can competently spell and use subject specific words </a:t>
                      </a:r>
                      <a:endParaRPr lang="en-GB" sz="1400" b="1" i="0" u="sng" kern="1200" dirty="0">
                        <a:solidFill>
                          <a:schemeClr val="dk1"/>
                        </a:solidFill>
                        <a:effectLst/>
                        <a:latin typeface="Ink Free" panose="03080402000500000000" pitchFamily="66" charset="0"/>
                        <a:ea typeface="+mn-ea"/>
                        <a:cs typeface="+mn-cs"/>
                      </a:endParaRPr>
                    </a:p>
                    <a:p>
                      <a:r>
                        <a:rPr lang="en-GB" sz="1400" b="1" i="0" u="sng" kern="1200" dirty="0">
                          <a:solidFill>
                            <a:schemeClr val="dk1"/>
                          </a:solidFill>
                          <a:effectLst/>
                          <a:latin typeface="Ink Free" panose="03080402000500000000" pitchFamily="66" charset="0"/>
                          <a:ea typeface="+mn-ea"/>
                          <a:cs typeface="+mn-cs"/>
                        </a:rPr>
                        <a:t>3B – </a:t>
                      </a:r>
                      <a:r>
                        <a:rPr lang="en-GB" sz="1400" b="1" i="0" u="sng" kern="1200" dirty="0" err="1">
                          <a:solidFill>
                            <a:schemeClr val="dk1"/>
                          </a:solidFill>
                          <a:effectLst/>
                          <a:latin typeface="Ink Free" panose="03080402000500000000" pitchFamily="66" charset="0"/>
                          <a:ea typeface="+mn-ea"/>
                          <a:cs typeface="+mn-cs"/>
                        </a:rPr>
                        <a:t>Cwpan</a:t>
                      </a:r>
                      <a:r>
                        <a:rPr lang="en-GB" sz="1400" b="1" i="0" u="sng" kern="1200" dirty="0">
                          <a:solidFill>
                            <a:schemeClr val="dk1"/>
                          </a:solidFill>
                          <a:effectLst/>
                          <a:latin typeface="Ink Free" panose="03080402000500000000" pitchFamily="66" charset="0"/>
                          <a:ea typeface="+mn-ea"/>
                          <a:cs typeface="+mn-cs"/>
                        </a:rPr>
                        <a:t> y </a:t>
                      </a:r>
                      <a:r>
                        <a:rPr lang="en-GB" sz="1400" b="1" i="0" u="sng" kern="1200" dirty="0" err="1">
                          <a:solidFill>
                            <a:schemeClr val="dk1"/>
                          </a:solidFill>
                          <a:effectLst/>
                          <a:latin typeface="Ink Free" panose="03080402000500000000" pitchFamily="66" charset="0"/>
                          <a:ea typeface="+mn-ea"/>
                          <a:cs typeface="+mn-cs"/>
                        </a:rPr>
                        <a:t>Byd</a:t>
                      </a:r>
                      <a:r>
                        <a:rPr lang="en-GB" sz="1400" b="1" i="0" u="sng" kern="1200" dirty="0">
                          <a:solidFill>
                            <a:schemeClr val="dk1"/>
                          </a:solidFill>
                          <a:effectLst/>
                          <a:latin typeface="Ink Free" panose="03080402000500000000" pitchFamily="66" charset="0"/>
                          <a:ea typeface="+mn-ea"/>
                          <a:cs typeface="+mn-cs"/>
                        </a:rPr>
                        <a:t> </a:t>
                      </a:r>
                      <a:endParaRPr lang="en-GB" sz="1400" b="1" u="sng"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Ink Free" panose="03080402000500000000" pitchFamily="66" charset="0"/>
                          <a:ea typeface="+mn-ea"/>
                          <a:cs typeface="+mn-cs"/>
                        </a:rPr>
                        <a:t>I can listen attentively to the viewpoints of others.</a:t>
                      </a:r>
                    </a:p>
                    <a:p>
                      <a:endParaRPr lang="en-GB" sz="1400" b="0" i="0" kern="1200" dirty="0">
                        <a:solidFill>
                          <a:schemeClr val="dk1"/>
                        </a:solidFill>
                        <a:effectLst/>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2287100114"/>
                  </a:ext>
                </a:extLst>
              </a:tr>
              <a:tr h="1632857">
                <a:tc>
                  <a:txBody>
                    <a:bodyPr/>
                    <a:lstStyle/>
                    <a:p>
                      <a:r>
                        <a:rPr lang="en-GB" sz="1400" dirty="0" err="1">
                          <a:solidFill>
                            <a:srgbClr val="002060"/>
                          </a:solidFill>
                          <a:latin typeface="Ink Free" panose="03080402000500000000" pitchFamily="66" charset="0"/>
                        </a:rPr>
                        <a:t>Blwyddyn</a:t>
                      </a:r>
                      <a:r>
                        <a:rPr lang="en-GB" sz="1400" dirty="0">
                          <a:solidFill>
                            <a:srgbClr val="002060"/>
                          </a:solidFill>
                          <a:latin typeface="Ink Free" panose="03080402000500000000" pitchFamily="66" charset="0"/>
                        </a:rPr>
                        <a:t> 8</a:t>
                      </a:r>
                    </a:p>
                  </a:txBody>
                  <a:tcPr marL="65314" marR="65314" marT="32657" marB="32657"/>
                </a:tc>
                <a:tc>
                  <a:txBody>
                    <a:bodyPr/>
                    <a:lstStyle/>
                    <a:p>
                      <a:r>
                        <a:rPr lang="en-GB" sz="1400" b="1" i="0" u="sng" kern="1200" dirty="0">
                          <a:solidFill>
                            <a:schemeClr val="dk1"/>
                          </a:solidFill>
                          <a:effectLst/>
                          <a:latin typeface="Ink Free" panose="03080402000500000000" pitchFamily="66" charset="0"/>
                          <a:ea typeface="+mn-ea"/>
                          <a:cs typeface="+mn-cs"/>
                        </a:rPr>
                        <a:t>1A – Pam </a:t>
                      </a:r>
                      <a:r>
                        <a:rPr lang="en-GB" sz="1400" b="1" i="0" u="sng" kern="1200" dirty="0" err="1">
                          <a:solidFill>
                            <a:schemeClr val="dk1"/>
                          </a:solidFill>
                          <a:effectLst/>
                          <a:latin typeface="Ink Free" panose="03080402000500000000" pitchFamily="66" charset="0"/>
                          <a:ea typeface="+mn-ea"/>
                          <a:cs typeface="+mn-cs"/>
                        </a:rPr>
                        <a:t>dysgu</a:t>
                      </a:r>
                      <a:r>
                        <a:rPr lang="en-GB" sz="1400" b="1" i="0" u="sng" kern="1200" dirty="0">
                          <a:solidFill>
                            <a:schemeClr val="dk1"/>
                          </a:solidFill>
                          <a:effectLst/>
                          <a:latin typeface="Ink Free" panose="03080402000500000000" pitchFamily="66" charset="0"/>
                          <a:ea typeface="+mn-ea"/>
                          <a:cs typeface="+mn-cs"/>
                        </a:rPr>
                        <a:t> Cymraeg?</a:t>
                      </a:r>
                    </a:p>
                    <a:p>
                      <a:r>
                        <a:rPr lang="en-GB" sz="1400" kern="1200" dirty="0">
                          <a:solidFill>
                            <a:schemeClr val="dk1"/>
                          </a:solidFill>
                          <a:effectLst/>
                          <a:latin typeface="Ink Free" panose="03080402000500000000" pitchFamily="66" charset="0"/>
                          <a:ea typeface="+mn-ea"/>
                          <a:cs typeface="+mn-cs"/>
                        </a:rPr>
                        <a:t>I can use Standard Welsh appropriately to present a point of view.</a:t>
                      </a:r>
                    </a:p>
                    <a:p>
                      <a:r>
                        <a:rPr lang="en-GB" sz="1400" kern="1200" dirty="0">
                          <a:solidFill>
                            <a:schemeClr val="dk1"/>
                          </a:solidFill>
                          <a:effectLst/>
                          <a:latin typeface="Ink Free" panose="03080402000500000000" pitchFamily="66" charset="0"/>
                          <a:ea typeface="+mn-ea"/>
                          <a:cs typeface="+mn-cs"/>
                        </a:rPr>
                        <a:t>I can organise my talk in a detailed and accurate manner.</a:t>
                      </a:r>
                      <a:endParaRPr lang="en-GB" sz="1400" b="0" i="0" kern="1200" dirty="0">
                        <a:solidFill>
                          <a:schemeClr val="dk1"/>
                        </a:solidFill>
                        <a:effectLst/>
                        <a:latin typeface="Ink Free" panose="03080402000500000000" pitchFamily="66" charset="0"/>
                        <a:ea typeface="+mn-ea"/>
                        <a:cs typeface="+mn-cs"/>
                      </a:endParaRPr>
                    </a:p>
                    <a:p>
                      <a:r>
                        <a:rPr lang="en-GB" sz="1400" b="1" i="0" u="sng" kern="1200" dirty="0">
                          <a:solidFill>
                            <a:schemeClr val="dk1"/>
                          </a:solidFill>
                          <a:effectLst/>
                          <a:latin typeface="Ink Free" panose="03080402000500000000" pitchFamily="66" charset="0"/>
                          <a:ea typeface="+mn-ea"/>
                          <a:cs typeface="+mn-cs"/>
                        </a:rPr>
                        <a:t>1B - </a:t>
                      </a:r>
                      <a:r>
                        <a:rPr lang="en-GB" sz="1400" b="1" i="0" u="sng" kern="1200" dirty="0" err="1">
                          <a:solidFill>
                            <a:schemeClr val="dk1"/>
                          </a:solidFill>
                          <a:effectLst/>
                          <a:latin typeface="Ink Free" panose="03080402000500000000" pitchFamily="66" charset="0"/>
                          <a:ea typeface="+mn-ea"/>
                          <a:cs typeface="+mn-cs"/>
                        </a:rPr>
                        <a:t>Chwaraeon</a:t>
                      </a:r>
                      <a:endParaRPr lang="en-GB" sz="1400" b="1" u="sng" dirty="0">
                        <a:effectLst/>
                        <a:latin typeface="Ink Free" panose="03080402000500000000" pitchFamily="66" charset="0"/>
                        <a:ea typeface="Calibri" panose="020F0502020204030204" pitchFamily="34" charset="0"/>
                        <a:cs typeface="Times New Roman" panose="02020603050405020304" pitchFamily="18" charset="0"/>
                      </a:endParaRPr>
                    </a:p>
                    <a:p>
                      <a:r>
                        <a:rPr lang="en-GB" sz="1400" kern="1200" dirty="0">
                          <a:solidFill>
                            <a:schemeClr val="dk1"/>
                          </a:solidFill>
                          <a:effectLst/>
                          <a:latin typeface="Ink Free" panose="03080402000500000000" pitchFamily="66" charset="0"/>
                          <a:ea typeface="+mn-ea"/>
                          <a:cs typeface="+mn-cs"/>
                        </a:rPr>
                        <a:t>I know the key terminology in each subject and how to accurately spell these words in my books. </a:t>
                      </a:r>
                      <a:endParaRPr lang="en-GB" sz="1400" b="0" i="0" kern="1200" dirty="0">
                        <a:solidFill>
                          <a:schemeClr val="dk1"/>
                        </a:solidFill>
                        <a:effectLst/>
                        <a:latin typeface="Ink Free" panose="03080402000500000000" pitchFamily="66" charset="0"/>
                        <a:ea typeface="+mn-ea"/>
                        <a:cs typeface="+mn-cs"/>
                      </a:endParaRPr>
                    </a:p>
                    <a:p>
                      <a:endParaRPr lang="en-GB" sz="14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pPr>
                        <a:lnSpc>
                          <a:spcPts val="2175"/>
                        </a:lnSpc>
                        <a:spcAft>
                          <a:spcPts val="0"/>
                        </a:spcAft>
                      </a:pPr>
                      <a:r>
                        <a:rPr lang="en-GB" sz="1400" b="1" u="sng" dirty="0" err="1">
                          <a:effectLst/>
                          <a:latin typeface="Ink Free" panose="03080402000500000000" pitchFamily="66" charset="0"/>
                          <a:ea typeface="Calibri" panose="020F0502020204030204" pitchFamily="34" charset="0"/>
                          <a:cs typeface="Times New Roman" panose="02020603050405020304" pitchFamily="18" charset="0"/>
                        </a:rPr>
                        <a:t>Gwyliau</a:t>
                      </a:r>
                      <a:endParaRPr lang="en-GB" sz="1400" b="1" u="sng" kern="1200" dirty="0">
                        <a:solidFill>
                          <a:schemeClr val="dk1"/>
                        </a:solidFill>
                        <a:effectLst/>
                        <a:latin typeface="Ink Free" panose="03080402000500000000" pitchFamily="66" charset="0"/>
                        <a:ea typeface="+mn-ea"/>
                        <a:cs typeface="+mn-cs"/>
                      </a:endParaRPr>
                    </a:p>
                    <a:p>
                      <a:r>
                        <a:rPr lang="en-GB" sz="1400" kern="1200" dirty="0">
                          <a:solidFill>
                            <a:schemeClr val="dk1"/>
                          </a:solidFill>
                          <a:effectLst/>
                          <a:latin typeface="Ink Free" panose="03080402000500000000" pitchFamily="66" charset="0"/>
                          <a:ea typeface="+mn-ea"/>
                          <a:cs typeface="+mn-cs"/>
                        </a:rPr>
                        <a:t>I can organise my talk in a detailed and accurate manner.</a:t>
                      </a:r>
                    </a:p>
                    <a:p>
                      <a:r>
                        <a:rPr lang="en-GB" sz="1400" kern="1200" dirty="0">
                          <a:solidFill>
                            <a:schemeClr val="dk1"/>
                          </a:solidFill>
                          <a:effectLst/>
                          <a:latin typeface="Ink Free" panose="03080402000500000000" pitchFamily="66" charset="0"/>
                          <a:ea typeface="+mn-ea"/>
                          <a:cs typeface="+mn-cs"/>
                        </a:rPr>
                        <a:t>I can vary my register for a variety of purposes and audiences.</a:t>
                      </a:r>
                      <a:endParaRPr lang="en-GB" sz="1400" dirty="0">
                        <a:effectLst/>
                        <a:latin typeface="Ink Free" panose="03080402000500000000"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b="1" u="sng" kern="1200" dirty="0">
                          <a:solidFill>
                            <a:schemeClr val="tx1"/>
                          </a:solidFill>
                          <a:latin typeface="Ink Free" panose="03080402000500000000" pitchFamily="66" charset="0"/>
                          <a:ea typeface="+mn-ea"/>
                          <a:cs typeface="+mn-cs"/>
                        </a:rPr>
                        <a:t>1A – </a:t>
                      </a:r>
                      <a:r>
                        <a:rPr lang="en-GB" sz="1400" b="1" u="sng" kern="1200" dirty="0" err="1">
                          <a:solidFill>
                            <a:schemeClr val="tx1"/>
                          </a:solidFill>
                          <a:latin typeface="Ink Free" panose="03080402000500000000" pitchFamily="66" charset="0"/>
                          <a:ea typeface="+mn-ea"/>
                          <a:cs typeface="+mn-cs"/>
                        </a:rPr>
                        <a:t>Hedd</a:t>
                      </a:r>
                      <a:r>
                        <a:rPr lang="en-GB" sz="1400" b="1" u="sng" kern="1200" dirty="0">
                          <a:solidFill>
                            <a:schemeClr val="tx1"/>
                          </a:solidFill>
                          <a:latin typeface="Ink Free" panose="03080402000500000000" pitchFamily="66" charset="0"/>
                          <a:ea typeface="+mn-ea"/>
                          <a:cs typeface="+mn-cs"/>
                        </a:rPr>
                        <a:t> Wyn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Ink Free" panose="03080402000500000000" pitchFamily="66" charset="0"/>
                          <a:ea typeface="+mn-ea"/>
                          <a:cs typeface="+mn-cs"/>
                        </a:rPr>
                        <a:t>I can annotate a text appropriately.</a:t>
                      </a:r>
                    </a:p>
                    <a:p>
                      <a:endParaRPr lang="en-GB" sz="1400" b="1" u="sng" kern="1200" dirty="0">
                        <a:solidFill>
                          <a:schemeClr val="tx1"/>
                        </a:solidFill>
                        <a:effectLst/>
                        <a:latin typeface="Ink Free" panose="03080402000500000000" pitchFamily="66" charset="0"/>
                        <a:ea typeface="+mn-ea"/>
                        <a:cs typeface="+mn-cs"/>
                      </a:endParaRPr>
                    </a:p>
                    <a:p>
                      <a:r>
                        <a:rPr lang="en-GB" sz="1400" b="1" u="sng" kern="1200" dirty="0">
                          <a:solidFill>
                            <a:schemeClr val="tx1"/>
                          </a:solidFill>
                          <a:effectLst/>
                          <a:latin typeface="Ink Free" panose="03080402000500000000" pitchFamily="66" charset="0"/>
                          <a:ea typeface="+mn-ea"/>
                          <a:cs typeface="+mn-cs"/>
                        </a:rPr>
                        <a:t>1B – </a:t>
                      </a:r>
                      <a:r>
                        <a:rPr lang="en-GB" sz="1400" b="1" u="sng" kern="1200" dirty="0" err="1">
                          <a:solidFill>
                            <a:schemeClr val="tx1"/>
                          </a:solidFill>
                          <a:effectLst/>
                          <a:latin typeface="Ink Free" panose="03080402000500000000" pitchFamily="66" charset="0"/>
                          <a:ea typeface="+mn-ea"/>
                          <a:cs typeface="+mn-cs"/>
                        </a:rPr>
                        <a:t>Cwpan</a:t>
                      </a:r>
                      <a:r>
                        <a:rPr lang="en-GB" sz="1400" b="1" u="sng" kern="1200" dirty="0">
                          <a:solidFill>
                            <a:schemeClr val="tx1"/>
                          </a:solidFill>
                          <a:effectLst/>
                          <a:latin typeface="Ink Free" panose="03080402000500000000" pitchFamily="66" charset="0"/>
                          <a:ea typeface="+mn-ea"/>
                          <a:cs typeface="+mn-cs"/>
                        </a:rPr>
                        <a:t> y </a:t>
                      </a:r>
                      <a:r>
                        <a:rPr lang="en-GB" sz="1400" b="1" u="sng" kern="1200" dirty="0" err="1">
                          <a:solidFill>
                            <a:schemeClr val="tx1"/>
                          </a:solidFill>
                          <a:effectLst/>
                          <a:latin typeface="Ink Free" panose="03080402000500000000" pitchFamily="66" charset="0"/>
                          <a:ea typeface="+mn-ea"/>
                          <a:cs typeface="+mn-cs"/>
                        </a:rPr>
                        <a:t>Byd</a:t>
                      </a:r>
                      <a:r>
                        <a:rPr lang="en-GB" sz="1400" b="1" u="sng" kern="1200" dirty="0">
                          <a:solidFill>
                            <a:schemeClr val="tx1"/>
                          </a:solidFill>
                          <a:effectLst/>
                          <a:latin typeface="Ink Free" panose="03080402000500000000" pitchFamily="66" charset="0"/>
                          <a:ea typeface="+mn-ea"/>
                          <a:cs typeface="+mn-cs"/>
                        </a:rPr>
                        <a:t> </a:t>
                      </a:r>
                      <a:endParaRPr lang="en-GB" sz="1400" b="1" u="sng"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Ink Free" panose="03080402000500000000" pitchFamily="66" charset="0"/>
                          <a:ea typeface="+mn-ea"/>
                          <a:cs typeface="+mn-cs"/>
                        </a:rPr>
                        <a:t>I can listen attentively to the viewpoints of others for an extended period.</a:t>
                      </a:r>
                    </a:p>
                    <a:p>
                      <a:endParaRPr lang="en-GB" sz="1400" b="0" kern="1200" dirty="0">
                        <a:solidFill>
                          <a:schemeClr val="tx1"/>
                        </a:solidFill>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2707672348"/>
                  </a:ext>
                </a:extLst>
              </a:tr>
              <a:tr h="1341695">
                <a:tc>
                  <a:txBody>
                    <a:bodyPr/>
                    <a:lstStyle/>
                    <a:p>
                      <a:r>
                        <a:rPr lang="en-GB" sz="1400" dirty="0" err="1">
                          <a:solidFill>
                            <a:srgbClr val="002060"/>
                          </a:solidFill>
                          <a:latin typeface="Ink Free" panose="03080402000500000000" pitchFamily="66" charset="0"/>
                        </a:rPr>
                        <a:t>Blwyddyn</a:t>
                      </a:r>
                      <a:r>
                        <a:rPr lang="en-GB" sz="1400" dirty="0">
                          <a:solidFill>
                            <a:srgbClr val="002060"/>
                          </a:solidFill>
                          <a:latin typeface="Ink Free" panose="03080402000500000000" pitchFamily="66" charset="0"/>
                        </a:rPr>
                        <a:t> 9</a:t>
                      </a:r>
                    </a:p>
                  </a:txBody>
                  <a:tcPr marL="65314" marR="65314" marT="32657" marB="32657"/>
                </a:tc>
                <a:tc>
                  <a:txBody>
                    <a:bodyPr/>
                    <a:lstStyle/>
                    <a:p>
                      <a:r>
                        <a:rPr lang="en-GB" sz="1400" b="1" i="0" u="sng" kern="1200" dirty="0">
                          <a:solidFill>
                            <a:schemeClr val="dk1"/>
                          </a:solidFill>
                          <a:effectLst/>
                          <a:latin typeface="Ink Free" panose="03080402000500000000" pitchFamily="66" charset="0"/>
                          <a:ea typeface="+mn-ea"/>
                          <a:cs typeface="+mn-cs"/>
                        </a:rPr>
                        <a:t>Y </a:t>
                      </a:r>
                      <a:r>
                        <a:rPr lang="en-GB" sz="1400" b="1" i="0" u="sng" kern="1200" dirty="0" err="1">
                          <a:solidFill>
                            <a:schemeClr val="dk1"/>
                          </a:solidFill>
                          <a:effectLst/>
                          <a:latin typeface="Ink Free" panose="03080402000500000000" pitchFamily="66" charset="0"/>
                          <a:ea typeface="+mn-ea"/>
                          <a:cs typeface="+mn-cs"/>
                        </a:rPr>
                        <a:t>Gorffennol</a:t>
                      </a:r>
                      <a:r>
                        <a:rPr lang="en-GB" sz="1400" b="1" i="0" u="sng" kern="1200" dirty="0">
                          <a:solidFill>
                            <a:schemeClr val="dk1"/>
                          </a:solidFill>
                          <a:effectLst/>
                          <a:latin typeface="Ink Free" panose="03080402000500000000" pitchFamily="66"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Ink Free" panose="03080402000500000000" pitchFamily="66" charset="0"/>
                          <a:ea typeface="+mn-ea"/>
                          <a:cs typeface="+mn-cs"/>
                        </a:rPr>
                        <a:t>I spell the high frequency words used in the English language correctly. I can use and spell more sophisticated vocabulary.</a:t>
                      </a:r>
                    </a:p>
                    <a:p>
                      <a:endParaRPr lang="en-GB" sz="1400" b="1" i="0" u="sng"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400" b="1" i="0" u="sng" kern="1200" dirty="0">
                          <a:solidFill>
                            <a:schemeClr val="dk1"/>
                          </a:solidFill>
                          <a:effectLst/>
                          <a:latin typeface="Ink Free" panose="03080402000500000000" pitchFamily="66" charset="0"/>
                          <a:ea typeface="+mn-ea"/>
                          <a:cs typeface="+mn-cs"/>
                        </a:rPr>
                        <a:t>S4C</a:t>
                      </a:r>
                      <a:endParaRPr lang="en-GB" sz="1400" b="1" u="sng"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Ink Free" panose="03080402000500000000" pitchFamily="66" charset="0"/>
                          <a:ea typeface="+mn-ea"/>
                          <a:cs typeface="+mn-cs"/>
                        </a:rPr>
                        <a:t>I can use Standard English appropriately to present a point of view.</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Ink Free" panose="03080402000500000000" pitchFamily="66" charset="0"/>
                          <a:ea typeface="+mn-ea"/>
                          <a:cs typeface="+mn-cs"/>
                        </a:rPr>
                        <a:t>I can organise my talk in a detailed and accurate manner.</a:t>
                      </a:r>
                    </a:p>
                    <a:p>
                      <a:endParaRPr lang="en-GB" sz="14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400" b="1" i="0" u="sng" kern="1200" dirty="0">
                          <a:solidFill>
                            <a:schemeClr val="dk1"/>
                          </a:solidFill>
                          <a:effectLst/>
                          <a:latin typeface="Ink Free" panose="03080402000500000000" pitchFamily="66" charset="0"/>
                          <a:ea typeface="+mn-ea"/>
                          <a:cs typeface="+mn-cs"/>
                        </a:rPr>
                        <a:t>3A – Y </a:t>
                      </a:r>
                      <a:r>
                        <a:rPr lang="en-GB" sz="1400" b="1" i="0" u="sng" kern="1200" dirty="0" err="1">
                          <a:solidFill>
                            <a:schemeClr val="dk1"/>
                          </a:solidFill>
                          <a:effectLst/>
                          <a:latin typeface="Ink Free" panose="03080402000500000000" pitchFamily="66" charset="0"/>
                          <a:ea typeface="+mn-ea"/>
                          <a:cs typeface="+mn-cs"/>
                        </a:rPr>
                        <a:t>Ffair</a:t>
                      </a:r>
                      <a:endParaRPr lang="en-GB" sz="1400" b="1" i="0" u="sng"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Ink Free" panose="03080402000500000000" pitchFamily="66" charset="0"/>
                          <a:ea typeface="+mn-ea"/>
                          <a:cs typeface="+mn-cs"/>
                        </a:rPr>
                        <a:t>I can read a text aloud varying tone as appropriate.</a:t>
                      </a:r>
                      <a:endParaRPr lang="en-GB" sz="1400" b="1" i="0" u="sng" kern="1200" dirty="0">
                        <a:solidFill>
                          <a:schemeClr val="dk1"/>
                        </a:solidFill>
                        <a:effectLst/>
                        <a:latin typeface="Ink Free" panose="03080402000500000000" pitchFamily="66" charset="0"/>
                        <a:ea typeface="+mn-ea"/>
                        <a:cs typeface="+mn-cs"/>
                      </a:endParaRPr>
                    </a:p>
                    <a:p>
                      <a:r>
                        <a:rPr lang="en-GB" sz="1400" b="1" i="0" u="sng" kern="1200" dirty="0">
                          <a:solidFill>
                            <a:schemeClr val="dk1"/>
                          </a:solidFill>
                          <a:effectLst/>
                          <a:latin typeface="Ink Free" panose="03080402000500000000" pitchFamily="66" charset="0"/>
                          <a:ea typeface="+mn-ea"/>
                          <a:cs typeface="+mn-cs"/>
                        </a:rPr>
                        <a:t>3B – </a:t>
                      </a:r>
                      <a:r>
                        <a:rPr lang="en-GB" sz="1400" b="1" i="0" u="sng" kern="1200" dirty="0" err="1">
                          <a:solidFill>
                            <a:schemeClr val="dk1"/>
                          </a:solidFill>
                          <a:effectLst/>
                          <a:latin typeface="Ink Free" panose="03080402000500000000" pitchFamily="66" charset="0"/>
                          <a:ea typeface="+mn-ea"/>
                          <a:cs typeface="+mn-cs"/>
                        </a:rPr>
                        <a:t>Caerdydd</a:t>
                      </a:r>
                      <a:r>
                        <a:rPr lang="en-GB" sz="1400" b="1" i="0" u="sng" kern="1200" dirty="0">
                          <a:solidFill>
                            <a:schemeClr val="dk1"/>
                          </a:solidFill>
                          <a:effectLst/>
                          <a:latin typeface="Ink Free" panose="03080402000500000000" pitchFamily="66" charset="0"/>
                          <a:ea typeface="+mn-ea"/>
                          <a:cs typeface="+mn-cs"/>
                        </a:rPr>
                        <a:t> </a:t>
                      </a:r>
                      <a:r>
                        <a:rPr lang="en-GB" sz="1400" kern="1200" dirty="0">
                          <a:solidFill>
                            <a:schemeClr val="dk1"/>
                          </a:solidFill>
                          <a:effectLst/>
                          <a:latin typeface="+mn-lt"/>
                          <a:ea typeface="+mn-ea"/>
                          <a:cs typeface="+mn-cs"/>
                        </a:rPr>
                        <a:t> </a:t>
                      </a:r>
                    </a:p>
                    <a:p>
                      <a:r>
                        <a:rPr lang="en-GB" sz="1400" kern="1200" dirty="0">
                          <a:solidFill>
                            <a:schemeClr val="dk1"/>
                          </a:solidFill>
                          <a:effectLst/>
                          <a:latin typeface="Ink Free" panose="03080402000500000000" pitchFamily="66" charset="0"/>
                          <a:ea typeface="+mn-ea"/>
                          <a:cs typeface="+mn-cs"/>
                        </a:rPr>
                        <a:t>I know the key terminology in each subject and can accurately spell these words in my books.</a:t>
                      </a:r>
                      <a:endParaRPr lang="en-GB" sz="1400" b="0" i="0" kern="1200" dirty="0">
                        <a:solidFill>
                          <a:schemeClr val="dk1"/>
                        </a:solidFill>
                        <a:effectLst/>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4203879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05977A20-6D5A-47EF-ACDC-555CFA95CEB1}"/>
              </a:ext>
            </a:extLst>
          </p:cNvPr>
          <p:cNvGraphicFramePr/>
          <p:nvPr/>
        </p:nvGraphicFramePr>
        <p:xfrm>
          <a:off x="7819664" y="5216536"/>
          <a:ext cx="2749159" cy="15283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E304C6C9-6A60-4ABD-9D73-B6E3DF440077}"/>
              </a:ext>
            </a:extLst>
          </p:cNvPr>
          <p:cNvSpPr txBox="1"/>
          <p:nvPr/>
        </p:nvSpPr>
        <p:spPr>
          <a:xfrm>
            <a:off x="2453763" y="191589"/>
            <a:ext cx="4626306" cy="619978"/>
          </a:xfrm>
          <a:prstGeom prst="rect">
            <a:avLst/>
          </a:prstGeom>
          <a:noFill/>
        </p:spPr>
        <p:txBody>
          <a:bodyPr wrap="square" rtlCol="0">
            <a:spAutoFit/>
          </a:bodyPr>
          <a:lstStyle/>
          <a:p>
            <a:r>
              <a:rPr lang="en-GB" sz="1143" b="1" dirty="0" err="1">
                <a:latin typeface="Ink Free" panose="03080402000500000000" pitchFamily="66" charset="0"/>
              </a:rPr>
              <a:t>Pwnc</a:t>
            </a:r>
            <a:r>
              <a:rPr lang="en-GB" sz="1143" b="1" dirty="0">
                <a:latin typeface="Ink Free" panose="03080402000500000000" pitchFamily="66" charset="0"/>
              </a:rPr>
              <a:t>: CYMRAEG (</a:t>
            </a:r>
            <a:r>
              <a:rPr lang="en-GB" sz="1143" b="1" dirty="0" err="1">
                <a:latin typeface="Ink Free" panose="03080402000500000000" pitchFamily="66" charset="0"/>
              </a:rPr>
              <a:t>Blwyddyn</a:t>
            </a:r>
            <a:r>
              <a:rPr lang="en-GB" sz="1143" b="1" dirty="0">
                <a:latin typeface="Ink Free" panose="03080402000500000000" pitchFamily="66" charset="0"/>
              </a:rPr>
              <a:t> 7, </a:t>
            </a:r>
            <a:r>
              <a:rPr lang="en-GB" sz="1143" b="1" dirty="0" err="1">
                <a:latin typeface="Ink Free" panose="03080402000500000000" pitchFamily="66" charset="0"/>
              </a:rPr>
              <a:t>Tymor</a:t>
            </a:r>
            <a:r>
              <a:rPr lang="en-GB" sz="1143" b="1" dirty="0">
                <a:latin typeface="Ink Free" panose="03080402000500000000" pitchFamily="66" charset="0"/>
              </a:rPr>
              <a:t> 1a)</a:t>
            </a:r>
          </a:p>
          <a:p>
            <a:r>
              <a:rPr lang="en-GB" sz="1143" b="1" dirty="0" err="1">
                <a:latin typeface="Ink Free" panose="03080402000500000000" pitchFamily="66" charset="0"/>
              </a:rPr>
              <a:t>Topig</a:t>
            </a:r>
            <a:r>
              <a:rPr lang="en-GB" sz="1143" b="1" dirty="0">
                <a:latin typeface="Ink Free" panose="03080402000500000000" pitchFamily="66" charset="0"/>
              </a:rPr>
              <a:t>: Ni ac </a:t>
            </a:r>
            <a:r>
              <a:rPr lang="en-GB" sz="1143" b="1" dirty="0" err="1">
                <a:latin typeface="Ink Free" panose="03080402000500000000" pitchFamily="66" charset="0"/>
              </a:rPr>
              <a:t>eraill</a:t>
            </a:r>
            <a:r>
              <a:rPr lang="en-GB" sz="1143" b="1" dirty="0">
                <a:latin typeface="Ink Free" panose="03080402000500000000" pitchFamily="66" charset="0"/>
              </a:rPr>
              <a:t> (Ourselves and Others)</a:t>
            </a:r>
          </a:p>
          <a:p>
            <a:r>
              <a:rPr lang="en-GB" sz="1143" b="1" dirty="0" err="1">
                <a:latin typeface="Ink Free" panose="03080402000500000000" pitchFamily="66" charset="0"/>
              </a:rPr>
              <a:t>Cwestiwn</a:t>
            </a:r>
            <a:r>
              <a:rPr lang="en-GB" sz="1143" b="1" dirty="0">
                <a:latin typeface="Ink Free" panose="03080402000500000000" pitchFamily="66" charset="0"/>
              </a:rPr>
              <a:t> </a:t>
            </a:r>
            <a:r>
              <a:rPr lang="en-GB" sz="1143" b="1" dirty="0" err="1">
                <a:latin typeface="Ink Free" panose="03080402000500000000" pitchFamily="66" charset="0"/>
              </a:rPr>
              <a:t>allweddol</a:t>
            </a:r>
            <a:r>
              <a:rPr lang="en-GB" sz="1143" b="1" dirty="0">
                <a:latin typeface="Ink Free" panose="03080402000500000000" pitchFamily="66" charset="0"/>
              </a:rPr>
              <a:t>: </a:t>
            </a:r>
            <a:r>
              <a:rPr lang="es-ES" sz="1143" b="1" dirty="0">
                <a:latin typeface="Ink Free" panose="03080402000500000000" pitchFamily="66" charset="0"/>
              </a:rPr>
              <a:t> </a:t>
            </a:r>
            <a:r>
              <a:rPr lang="es-ES" sz="1143" b="1" dirty="0" err="1">
                <a:latin typeface="Ink Free" panose="03080402000500000000" pitchFamily="66" charset="0"/>
              </a:rPr>
              <a:t>Pwy</a:t>
            </a:r>
            <a:r>
              <a:rPr lang="es-ES" sz="1143" b="1" dirty="0">
                <a:latin typeface="Ink Free" panose="03080402000500000000" pitchFamily="66" charset="0"/>
              </a:rPr>
              <a:t> </a:t>
            </a:r>
            <a:r>
              <a:rPr lang="es-ES" sz="1143" b="1" dirty="0" err="1">
                <a:latin typeface="Ink Free" panose="03080402000500000000" pitchFamily="66" charset="0"/>
              </a:rPr>
              <a:t>ydw</a:t>
            </a:r>
            <a:r>
              <a:rPr lang="es-ES" sz="1143" b="1" dirty="0">
                <a:latin typeface="Ink Free" panose="03080402000500000000" pitchFamily="66" charset="0"/>
              </a:rPr>
              <a:t> i?</a:t>
            </a:r>
            <a:endParaRPr lang="en-GB" sz="1143" b="1" dirty="0">
              <a:latin typeface="Ink Free" panose="03080402000500000000" pitchFamily="66" charset="0"/>
            </a:endParaRPr>
          </a:p>
        </p:txBody>
      </p:sp>
      <p:sp>
        <p:nvSpPr>
          <p:cNvPr id="10" name="TextBox 9">
            <a:extLst>
              <a:ext uri="{FF2B5EF4-FFF2-40B4-BE49-F238E27FC236}">
                <a16:creationId xmlns:a16="http://schemas.microsoft.com/office/drawing/2014/main" id="{5F219E5C-58C7-4F2F-A031-1B2EBCE5B9ED}"/>
              </a:ext>
            </a:extLst>
          </p:cNvPr>
          <p:cNvSpPr txBox="1"/>
          <p:nvPr/>
        </p:nvSpPr>
        <p:spPr>
          <a:xfrm>
            <a:off x="1632719" y="979732"/>
            <a:ext cx="5270615" cy="938847"/>
          </a:xfrm>
          <a:prstGeom prst="rect">
            <a:avLst/>
          </a:prstGeom>
          <a:noFill/>
          <a:ln w="28575">
            <a:solidFill>
              <a:schemeClr val="accent1"/>
            </a:solidFill>
          </a:ln>
        </p:spPr>
        <p:txBody>
          <a:bodyPr wrap="square" rtlCol="0">
            <a:spAutoFit/>
          </a:bodyPr>
          <a:lstStyle/>
          <a:p>
            <a:r>
              <a:rPr lang="en-GB" sz="786" dirty="0"/>
              <a:t>Overview: In this unit, the focus will be on ourselves and others. There will be an initial opportunity for pupils to recap the Welsh vocabulary they have learnt in primary school by creating a simple profile about themselves. Pupils will then build on this by revising how to ask for and give information about themselves. They will develop their vocabulary by learning how to describe themselves and others using a range of adjectives. In addition, pupils will look at the Welsh alphabet and discuss fundamental differences between English, Welsh and other European languages. To conclude the topic, we will do some work on cognates with the aim of developing pupils’ problem solving skills and ability to work out what words mean when tackling reading tasks.  </a:t>
            </a:r>
            <a:endParaRPr lang="en-GB" sz="786" b="1" dirty="0">
              <a:solidFill>
                <a:schemeClr val="bg1"/>
              </a:solidFill>
            </a:endParaRPr>
          </a:p>
        </p:txBody>
      </p:sp>
      <p:sp>
        <p:nvSpPr>
          <p:cNvPr id="12" name="TextBox 11">
            <a:extLst>
              <a:ext uri="{FF2B5EF4-FFF2-40B4-BE49-F238E27FC236}">
                <a16:creationId xmlns:a16="http://schemas.microsoft.com/office/drawing/2014/main" id="{41ED30CA-89BA-4A70-9C68-CCD6FF4544EB}"/>
              </a:ext>
            </a:extLst>
          </p:cNvPr>
          <p:cNvSpPr txBox="1"/>
          <p:nvPr/>
        </p:nvSpPr>
        <p:spPr>
          <a:xfrm>
            <a:off x="2071285" y="6142709"/>
            <a:ext cx="2053711" cy="707886"/>
          </a:xfrm>
          <a:prstGeom prst="rect">
            <a:avLst/>
          </a:prstGeom>
          <a:noFill/>
          <a:ln w="28575">
            <a:solidFill>
              <a:schemeClr val="accent1"/>
            </a:solidFill>
          </a:ln>
        </p:spPr>
        <p:txBody>
          <a:bodyPr wrap="square" rtlCol="0">
            <a:spAutoFit/>
          </a:bodyPr>
          <a:lstStyle/>
          <a:p>
            <a:r>
              <a:rPr lang="en-GB" sz="1000" b="1" dirty="0">
                <a:latin typeface="Ink Free" panose="03080402000500000000" pitchFamily="66" charset="0"/>
              </a:rPr>
              <a:t>Pupils will record their conversations for their summative assessments. </a:t>
            </a:r>
          </a:p>
          <a:p>
            <a:endParaRPr lang="en-GB" sz="1000" b="1" dirty="0">
              <a:latin typeface="Ink Free" panose="03080402000500000000" pitchFamily="66" charset="0"/>
            </a:endParaRPr>
          </a:p>
        </p:txBody>
      </p:sp>
      <p:sp>
        <p:nvSpPr>
          <p:cNvPr id="16" name="TextBox 15">
            <a:extLst>
              <a:ext uri="{FF2B5EF4-FFF2-40B4-BE49-F238E27FC236}">
                <a16:creationId xmlns:a16="http://schemas.microsoft.com/office/drawing/2014/main" id="{958F7D37-7D4A-4B04-9C63-2CCF2BEF98D0}"/>
              </a:ext>
            </a:extLst>
          </p:cNvPr>
          <p:cNvSpPr txBox="1"/>
          <p:nvPr/>
        </p:nvSpPr>
        <p:spPr>
          <a:xfrm>
            <a:off x="1643587" y="5120909"/>
            <a:ext cx="3468472" cy="795859"/>
          </a:xfrm>
          <a:prstGeom prst="rect">
            <a:avLst/>
          </a:prstGeom>
          <a:noFill/>
          <a:ln w="28575">
            <a:solidFill>
              <a:schemeClr val="accent1"/>
            </a:solidFill>
          </a:ln>
        </p:spPr>
        <p:txBody>
          <a:bodyPr wrap="square" rtlCol="0">
            <a:spAutoFit/>
          </a:bodyPr>
          <a:lstStyle/>
          <a:p>
            <a:r>
              <a:rPr lang="en-GB" sz="1143" b="1" u="sng" dirty="0">
                <a:latin typeface="Ink Free" panose="03080402000500000000" pitchFamily="66" charset="0"/>
              </a:rPr>
              <a:t>Key Words</a:t>
            </a:r>
          </a:p>
          <a:p>
            <a:r>
              <a:rPr lang="en-GB" sz="1143" b="1" dirty="0">
                <a:latin typeface="Ink Free" panose="03080402000500000000" pitchFamily="66" charset="0"/>
              </a:rPr>
              <a:t>Pupils will be given a ‘Sentence Builder’ sheet containing key vocabulary. </a:t>
            </a:r>
          </a:p>
          <a:p>
            <a:endParaRPr lang="en-GB" sz="1143" b="1" dirty="0">
              <a:latin typeface="Ink Free" panose="03080402000500000000" pitchFamily="66" charset="0"/>
            </a:endParaRPr>
          </a:p>
        </p:txBody>
      </p:sp>
      <p:graphicFrame>
        <p:nvGraphicFramePr>
          <p:cNvPr id="15" name="Diagram 14">
            <a:extLst>
              <a:ext uri="{FF2B5EF4-FFF2-40B4-BE49-F238E27FC236}">
                <a16:creationId xmlns:a16="http://schemas.microsoft.com/office/drawing/2014/main" id="{6EE25214-3D94-44AD-86C6-5FFF3CF140C8}"/>
              </a:ext>
            </a:extLst>
          </p:cNvPr>
          <p:cNvGraphicFramePr/>
          <p:nvPr/>
        </p:nvGraphicFramePr>
        <p:xfrm>
          <a:off x="3157932" y="5266376"/>
          <a:ext cx="2062110" cy="118143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2" name="Table 21">
            <a:extLst>
              <a:ext uri="{FF2B5EF4-FFF2-40B4-BE49-F238E27FC236}">
                <a16:creationId xmlns:a16="http://schemas.microsoft.com/office/drawing/2014/main" id="{9D3B51B1-2EAA-4D0C-BD26-EEA61E0BD9DA}"/>
              </a:ext>
            </a:extLst>
          </p:cNvPr>
          <p:cNvGraphicFramePr>
            <a:graphicFrameLocks noGrp="1"/>
          </p:cNvGraphicFramePr>
          <p:nvPr/>
        </p:nvGraphicFramePr>
        <p:xfrm>
          <a:off x="1643587" y="1879361"/>
          <a:ext cx="5270615" cy="3127411"/>
        </p:xfrm>
        <a:graphic>
          <a:graphicData uri="http://schemas.openxmlformats.org/drawingml/2006/table">
            <a:tbl>
              <a:tblPr firstRow="1" bandRow="1">
                <a:tableStyleId>{5C22544A-7EE6-4342-B048-85BDC9FD1C3A}</a:tableStyleId>
              </a:tblPr>
              <a:tblGrid>
                <a:gridCol w="1649975">
                  <a:extLst>
                    <a:ext uri="{9D8B030D-6E8A-4147-A177-3AD203B41FA5}">
                      <a16:colId xmlns:a16="http://schemas.microsoft.com/office/drawing/2014/main" val="1008402731"/>
                    </a:ext>
                  </a:extLst>
                </a:gridCol>
                <a:gridCol w="3620640">
                  <a:extLst>
                    <a:ext uri="{9D8B030D-6E8A-4147-A177-3AD203B41FA5}">
                      <a16:colId xmlns:a16="http://schemas.microsoft.com/office/drawing/2014/main" val="3928792102"/>
                    </a:ext>
                  </a:extLst>
                </a:gridCol>
              </a:tblGrid>
              <a:tr h="261257">
                <a:tc gridSpan="2">
                  <a:txBody>
                    <a:bodyPr/>
                    <a:lstStyle/>
                    <a:p>
                      <a:r>
                        <a:rPr lang="en-GB" sz="1300" dirty="0" err="1">
                          <a:latin typeface="Ink Free" panose="03080402000500000000" pitchFamily="66" charset="0"/>
                        </a:rPr>
                        <a:t>Cynnwys</a:t>
                      </a:r>
                      <a:endParaRPr lang="en-GB" sz="1300" dirty="0">
                        <a:latin typeface="Ink Free" panose="03080402000500000000" pitchFamily="66" charset="0"/>
                      </a:endParaRPr>
                    </a:p>
                  </a:txBody>
                  <a:tcPr marL="65314" marR="65314" marT="32657" marB="32657">
                    <a:solidFill>
                      <a:schemeClr val="accent1">
                        <a:lumMod val="75000"/>
                      </a:schemeClr>
                    </a:solidFill>
                  </a:tcPr>
                </a:tc>
                <a:tc hMerge="1">
                  <a:txBody>
                    <a:bodyPr/>
                    <a:lstStyle/>
                    <a:p>
                      <a:endParaRPr lang="en-GB" dirty="0"/>
                    </a:p>
                  </a:txBody>
                  <a:tcPr/>
                </a:tc>
                <a:extLst>
                  <a:ext uri="{0D108BD9-81ED-4DB2-BD59-A6C34878D82A}">
                    <a16:rowId xmlns:a16="http://schemas.microsoft.com/office/drawing/2014/main" val="1656761556"/>
                  </a:ext>
                </a:extLst>
              </a:tr>
              <a:tr h="408161">
                <a:tc>
                  <a:txBody>
                    <a:bodyPr/>
                    <a:lstStyle/>
                    <a:p>
                      <a:r>
                        <a:rPr lang="en-GB" sz="900" b="1" dirty="0">
                          <a:latin typeface="Ink Free" panose="03080402000500000000" pitchFamily="66" charset="0"/>
                        </a:rPr>
                        <a:t>QMA -Kim’s profile </a:t>
                      </a:r>
                    </a:p>
                  </a:txBody>
                  <a:tcPr marL="65314" marR="65314" marT="32657" marB="32657">
                    <a:solidFill>
                      <a:schemeClr val="accent1">
                        <a:lumMod val="40000"/>
                        <a:lumOff val="60000"/>
                      </a:schemeClr>
                    </a:solidFill>
                  </a:tcPr>
                </a:tc>
                <a:tc>
                  <a:txBody>
                    <a:bodyPr/>
                    <a:lstStyle/>
                    <a:p>
                      <a:pPr lvl="0" algn="l"/>
                      <a:r>
                        <a:rPr lang="en-GB" sz="900" dirty="0"/>
                        <a:t>I can understand a simple profile in Welsh.</a:t>
                      </a:r>
                    </a:p>
                    <a:p>
                      <a:pPr lvl="0" algn="l"/>
                      <a:r>
                        <a:rPr lang="en-GB" sz="900" dirty="0"/>
                        <a:t>I can create a profile about myself in Welsh. </a:t>
                      </a:r>
                    </a:p>
                  </a:txBody>
                  <a:tcPr marL="65314" marR="65314" marT="32657" marB="32657">
                    <a:solidFill>
                      <a:schemeClr val="accent1">
                        <a:lumMod val="20000"/>
                        <a:lumOff val="80000"/>
                      </a:schemeClr>
                    </a:solidFill>
                  </a:tcPr>
                </a:tc>
                <a:extLst>
                  <a:ext uri="{0D108BD9-81ED-4DB2-BD59-A6C34878D82A}">
                    <a16:rowId xmlns:a16="http://schemas.microsoft.com/office/drawing/2014/main" val="1798448332"/>
                  </a:ext>
                </a:extLst>
              </a:tr>
              <a:tr h="457200">
                <a:tc>
                  <a:txBody>
                    <a:bodyPr/>
                    <a:lstStyle/>
                    <a:p>
                      <a:r>
                        <a:rPr lang="en-GB" sz="900" b="1" dirty="0">
                          <a:latin typeface="Ink Free" panose="03080402000500000000" pitchFamily="66" charset="0"/>
                        </a:rPr>
                        <a:t>The Alphabet</a:t>
                      </a:r>
                    </a:p>
                  </a:txBody>
                  <a:tcPr marL="65314" marR="65314" marT="32657" marB="32657">
                    <a:solidFill>
                      <a:schemeClr val="accent1">
                        <a:lumMod val="40000"/>
                        <a:lumOff val="60000"/>
                      </a:schemeClr>
                    </a:solidFill>
                  </a:tcPr>
                </a:tc>
                <a:tc>
                  <a:txBody>
                    <a:bodyPr/>
                    <a:lstStyle/>
                    <a:p>
                      <a:pPr algn="l"/>
                      <a:r>
                        <a:rPr lang="en-GB" sz="900" dirty="0"/>
                        <a:t>I know the Welsh alphabet and how it is different to the English alphabet.</a:t>
                      </a:r>
                    </a:p>
                    <a:p>
                      <a:pPr algn="l"/>
                      <a:r>
                        <a:rPr lang="en-GB" sz="900" dirty="0"/>
                        <a:t>I can explain some fundamental differences between the English, Welsh and other European languages.</a:t>
                      </a:r>
                    </a:p>
                  </a:txBody>
                  <a:tcPr marL="65314" marR="65314" marT="32657" marB="32657">
                    <a:solidFill>
                      <a:schemeClr val="accent1">
                        <a:lumMod val="20000"/>
                        <a:lumOff val="80000"/>
                      </a:schemeClr>
                    </a:solidFill>
                  </a:tcPr>
                </a:tc>
                <a:extLst>
                  <a:ext uri="{0D108BD9-81ED-4DB2-BD59-A6C34878D82A}">
                    <a16:rowId xmlns:a16="http://schemas.microsoft.com/office/drawing/2014/main" val="2719558772"/>
                  </a:ext>
                </a:extLst>
              </a:tr>
              <a:tr h="979714">
                <a:tc>
                  <a:txBody>
                    <a:bodyPr/>
                    <a:lstStyle/>
                    <a:p>
                      <a:r>
                        <a:rPr lang="en-GB" sz="900" b="1" dirty="0">
                          <a:latin typeface="Ink Free" panose="03080402000500000000" pitchFamily="66" charset="0"/>
                        </a:rPr>
                        <a:t>Myself and others </a:t>
                      </a:r>
                    </a:p>
                  </a:txBody>
                  <a:tcPr marL="65314" marR="65314" marT="32657" marB="32657">
                    <a:solidFill>
                      <a:schemeClr val="accent1">
                        <a:lumMod val="40000"/>
                        <a:lumOff val="60000"/>
                      </a:schemeClr>
                    </a:solidFill>
                  </a:tcPr>
                </a:tc>
                <a:tc>
                  <a:txBody>
                    <a:bodyPr/>
                    <a:lstStyle/>
                    <a:p>
                      <a:pPr algn="l"/>
                      <a:r>
                        <a:rPr lang="en-GB" sz="900" dirty="0"/>
                        <a:t>I know question words in Welsh.</a:t>
                      </a:r>
                    </a:p>
                    <a:p>
                      <a:pPr algn="l"/>
                      <a:r>
                        <a:rPr lang="en-GB" sz="900" dirty="0"/>
                        <a:t>I can answer and respond to questions. </a:t>
                      </a:r>
                    </a:p>
                    <a:p>
                      <a:pPr algn="l"/>
                      <a:r>
                        <a:rPr lang="en-GB" sz="900" dirty="0"/>
                        <a:t>I know adjectives in Welsh. </a:t>
                      </a:r>
                    </a:p>
                    <a:p>
                      <a:pPr algn="l"/>
                      <a:r>
                        <a:rPr lang="en-GB" sz="900" dirty="0"/>
                        <a:t>I know how to understand information about others.</a:t>
                      </a:r>
                    </a:p>
                    <a:p>
                      <a:pPr algn="l"/>
                      <a:r>
                        <a:rPr lang="en-GB" sz="900" dirty="0"/>
                        <a:t>I can apply my reading skills to understand a range of texts. </a:t>
                      </a:r>
                    </a:p>
                    <a:p>
                      <a:pPr algn="l"/>
                      <a:r>
                        <a:rPr lang="en-GB" sz="900" dirty="0"/>
                        <a:t>I know how to use a variety of reading strategies.</a:t>
                      </a:r>
                    </a:p>
                    <a:p>
                      <a:pPr algn="l"/>
                      <a:r>
                        <a:rPr lang="en-GB" sz="900" dirty="0"/>
                        <a:t>I can understand and share information about others. </a:t>
                      </a:r>
                    </a:p>
                  </a:txBody>
                  <a:tcPr marL="65314" marR="65314" marT="32657" marB="32657">
                    <a:solidFill>
                      <a:schemeClr val="accent1">
                        <a:lumMod val="20000"/>
                        <a:lumOff val="80000"/>
                      </a:schemeClr>
                    </a:solidFill>
                  </a:tcPr>
                </a:tc>
                <a:extLst>
                  <a:ext uri="{0D108BD9-81ED-4DB2-BD59-A6C34878D82A}">
                    <a16:rowId xmlns:a16="http://schemas.microsoft.com/office/drawing/2014/main" val="809324157"/>
                  </a:ext>
                </a:extLst>
              </a:tr>
              <a:tr h="457200">
                <a:tc>
                  <a:txBody>
                    <a:bodyPr/>
                    <a:lstStyle/>
                    <a:p>
                      <a:r>
                        <a:rPr lang="en-GB" sz="900" b="1" dirty="0">
                          <a:latin typeface="Ink Free" panose="03080402000500000000" pitchFamily="66" charset="0"/>
                        </a:rPr>
                        <a:t>Summative – speaking task</a:t>
                      </a:r>
                    </a:p>
                  </a:txBody>
                  <a:tcPr marL="65314" marR="65314" marT="32657" marB="32657">
                    <a:solidFill>
                      <a:schemeClr val="accent1">
                        <a:lumMod val="40000"/>
                        <a:lumOff val="60000"/>
                      </a:schemeClr>
                    </a:solidFill>
                  </a:tcPr>
                </a:tc>
                <a:tc>
                  <a:txBody>
                    <a:bodyPr/>
                    <a:lstStyle/>
                    <a:p>
                      <a:pPr algn="l"/>
                      <a:r>
                        <a:rPr lang="en-GB" sz="900" dirty="0"/>
                        <a:t>I can have a short dialogue with a friend asking for and giving information about yourself.</a:t>
                      </a:r>
                    </a:p>
                    <a:p>
                      <a:pPr algn="l"/>
                      <a:r>
                        <a:rPr lang="en-GB" sz="900" dirty="0"/>
                        <a:t>I can speak with confidence. </a:t>
                      </a:r>
                    </a:p>
                  </a:txBody>
                  <a:tcPr marL="65314" marR="65314" marT="32657" marB="32657">
                    <a:solidFill>
                      <a:schemeClr val="accent1">
                        <a:lumMod val="20000"/>
                        <a:lumOff val="80000"/>
                      </a:schemeClr>
                    </a:solidFill>
                  </a:tcPr>
                </a:tc>
                <a:extLst>
                  <a:ext uri="{0D108BD9-81ED-4DB2-BD59-A6C34878D82A}">
                    <a16:rowId xmlns:a16="http://schemas.microsoft.com/office/drawing/2014/main" val="1519713273"/>
                  </a:ext>
                </a:extLst>
              </a:tr>
              <a:tr h="457200">
                <a:tc>
                  <a:txBody>
                    <a:bodyPr/>
                    <a:lstStyle/>
                    <a:p>
                      <a:r>
                        <a:rPr lang="en-GB" sz="900" b="1" dirty="0">
                          <a:latin typeface="Ink Free" panose="03080402000500000000" pitchFamily="66" charset="0"/>
                        </a:rPr>
                        <a:t>Cognates </a:t>
                      </a:r>
                    </a:p>
                  </a:txBody>
                  <a:tcPr marL="65314" marR="65314" marT="32657" marB="32657">
                    <a:solidFill>
                      <a:schemeClr val="accent1">
                        <a:lumMod val="40000"/>
                        <a:lumOff val="60000"/>
                      </a:schemeClr>
                    </a:solidFill>
                  </a:tcPr>
                </a:tc>
                <a:tc>
                  <a:txBody>
                    <a:bodyPr/>
                    <a:lstStyle/>
                    <a:p>
                      <a:pPr algn="l"/>
                      <a:r>
                        <a:rPr lang="en-GB" sz="900" dirty="0"/>
                        <a:t>I know what a cognate is.  </a:t>
                      </a:r>
                    </a:p>
                    <a:p>
                      <a:pPr algn="l"/>
                      <a:r>
                        <a:rPr lang="en-GB" sz="900" dirty="0"/>
                        <a:t>I know how to make connections between different languages.</a:t>
                      </a:r>
                    </a:p>
                    <a:p>
                      <a:pPr algn="l"/>
                      <a:r>
                        <a:rPr lang="en-GB" sz="900" dirty="0"/>
                        <a:t>I can apply my skills to work out what words mean by looking for cognates.</a:t>
                      </a:r>
                    </a:p>
                  </a:txBody>
                  <a:tcPr marL="65314" marR="65314" marT="32657" marB="32657">
                    <a:solidFill>
                      <a:schemeClr val="accent1">
                        <a:lumMod val="20000"/>
                        <a:lumOff val="80000"/>
                      </a:schemeClr>
                    </a:solidFill>
                  </a:tcPr>
                </a:tc>
                <a:extLst>
                  <a:ext uri="{0D108BD9-81ED-4DB2-BD59-A6C34878D82A}">
                    <a16:rowId xmlns:a16="http://schemas.microsoft.com/office/drawing/2014/main" val="2268160746"/>
                  </a:ext>
                </a:extLst>
              </a:tr>
            </a:tbl>
          </a:graphicData>
        </a:graphic>
      </p:graphicFrame>
      <p:grpSp>
        <p:nvGrpSpPr>
          <p:cNvPr id="23" name="Group 22">
            <a:extLst>
              <a:ext uri="{FF2B5EF4-FFF2-40B4-BE49-F238E27FC236}">
                <a16:creationId xmlns:a16="http://schemas.microsoft.com/office/drawing/2014/main" id="{AEADB312-428F-4996-8E86-7913762943DF}"/>
              </a:ext>
            </a:extLst>
          </p:cNvPr>
          <p:cNvGrpSpPr/>
          <p:nvPr/>
        </p:nvGrpSpPr>
        <p:grpSpPr>
          <a:xfrm>
            <a:off x="4005908" y="111113"/>
            <a:ext cx="6541552" cy="4696759"/>
            <a:chOff x="7349337" y="36399"/>
            <a:chExt cx="10399215" cy="1594029"/>
          </a:xfrm>
        </p:grpSpPr>
        <p:graphicFrame>
          <p:nvGraphicFramePr>
            <p:cNvPr id="24" name="Diagram 23">
              <a:extLst>
                <a:ext uri="{FF2B5EF4-FFF2-40B4-BE49-F238E27FC236}">
                  <a16:creationId xmlns:a16="http://schemas.microsoft.com/office/drawing/2014/main" id="{6C8A4F0D-00CC-4FD4-B93A-8F6D1AE0A15F}"/>
                </a:ext>
              </a:extLst>
            </p:cNvPr>
            <p:cNvGraphicFramePr/>
            <p:nvPr/>
          </p:nvGraphicFramePr>
          <p:xfrm>
            <a:off x="12457224" y="38687"/>
            <a:ext cx="5291328" cy="1591741"/>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25" name="TextBox 24">
              <a:extLst>
                <a:ext uri="{FF2B5EF4-FFF2-40B4-BE49-F238E27FC236}">
                  <a16:creationId xmlns:a16="http://schemas.microsoft.com/office/drawing/2014/main" id="{4FDAA03B-7119-458B-BBF8-D4A396A920E9}"/>
                </a:ext>
              </a:extLst>
            </p:cNvPr>
            <p:cNvSpPr txBox="1"/>
            <p:nvPr/>
          </p:nvSpPr>
          <p:spPr>
            <a:xfrm>
              <a:off x="7349337" y="36399"/>
              <a:ext cx="5291328" cy="76101"/>
            </a:xfrm>
            <a:prstGeom prst="rect">
              <a:avLst/>
            </a:prstGeom>
            <a:noFill/>
          </p:spPr>
          <p:txBody>
            <a:bodyPr wrap="square" rtlCol="0">
              <a:spAutoFit/>
            </a:bodyPr>
            <a:lstStyle/>
            <a:p>
              <a:endParaRPr lang="en-GB" sz="857" b="1" dirty="0">
                <a:latin typeface="Ink Free" panose="03080402000500000000" pitchFamily="66" charset="0"/>
              </a:endParaRPr>
            </a:p>
          </p:txBody>
        </p:sp>
      </p:grpSp>
      <p:sp>
        <p:nvSpPr>
          <p:cNvPr id="26" name="TextBox 25">
            <a:extLst>
              <a:ext uri="{FF2B5EF4-FFF2-40B4-BE49-F238E27FC236}">
                <a16:creationId xmlns:a16="http://schemas.microsoft.com/office/drawing/2014/main" id="{59C0BE4A-E004-4B28-9988-6038E49ACCCC}"/>
              </a:ext>
            </a:extLst>
          </p:cNvPr>
          <p:cNvSpPr txBox="1"/>
          <p:nvPr/>
        </p:nvSpPr>
        <p:spPr>
          <a:xfrm>
            <a:off x="2052951" y="5922869"/>
            <a:ext cx="1317629" cy="246221"/>
          </a:xfrm>
          <a:prstGeom prst="rect">
            <a:avLst/>
          </a:prstGeom>
          <a:solidFill>
            <a:srgbClr val="00B0F0"/>
          </a:solidFill>
          <a:ln w="38100">
            <a:solidFill>
              <a:schemeClr val="tx1"/>
            </a:solidFill>
          </a:ln>
        </p:spPr>
        <p:txBody>
          <a:bodyPr wrap="square" rtlCol="0">
            <a:spAutoFit/>
          </a:bodyPr>
          <a:lstStyle/>
          <a:p>
            <a:pPr algn="ctr"/>
            <a:r>
              <a:rPr lang="en-GB" sz="1000" b="1" dirty="0">
                <a:latin typeface="Ink Free" panose="03080402000500000000" pitchFamily="66" charset="0"/>
              </a:rPr>
              <a:t>Learning Experiences</a:t>
            </a:r>
          </a:p>
        </p:txBody>
      </p:sp>
      <p:pic>
        <p:nvPicPr>
          <p:cNvPr id="27" name="Picture 26">
            <a:extLst>
              <a:ext uri="{FF2B5EF4-FFF2-40B4-BE49-F238E27FC236}">
                <a16:creationId xmlns:a16="http://schemas.microsoft.com/office/drawing/2014/main" id="{EE899239-0FA9-4A03-A6BC-3EFADF575C13}"/>
              </a:ext>
            </a:extLst>
          </p:cNvPr>
          <p:cNvPicPr>
            <a:picLocks noChangeAspect="1"/>
          </p:cNvPicPr>
          <p:nvPr/>
        </p:nvPicPr>
        <p:blipFill>
          <a:blip r:embed="rId18"/>
          <a:stretch>
            <a:fillRect/>
          </a:stretch>
        </p:blipFill>
        <p:spPr>
          <a:xfrm>
            <a:off x="6925070" y="395505"/>
            <a:ext cx="272695" cy="4743161"/>
          </a:xfrm>
          <a:prstGeom prst="rect">
            <a:avLst/>
          </a:prstGeom>
        </p:spPr>
      </p:pic>
      <p:pic>
        <p:nvPicPr>
          <p:cNvPr id="28" name="Picture 27">
            <a:extLst>
              <a:ext uri="{FF2B5EF4-FFF2-40B4-BE49-F238E27FC236}">
                <a16:creationId xmlns:a16="http://schemas.microsoft.com/office/drawing/2014/main" id="{06EE0618-D30F-467C-B943-23A285FE864E}"/>
              </a:ext>
            </a:extLst>
          </p:cNvPr>
          <p:cNvPicPr>
            <a:picLocks noChangeAspect="1"/>
          </p:cNvPicPr>
          <p:nvPr/>
        </p:nvPicPr>
        <p:blipFill>
          <a:blip r:embed="rId19"/>
          <a:stretch>
            <a:fillRect/>
          </a:stretch>
        </p:blipFill>
        <p:spPr>
          <a:xfrm>
            <a:off x="7899573" y="5227905"/>
            <a:ext cx="326005" cy="326005"/>
          </a:xfrm>
          <a:prstGeom prst="rect">
            <a:avLst/>
          </a:prstGeom>
          <a:ln>
            <a:noFill/>
          </a:ln>
          <a:effectLst>
            <a:softEdge rad="112500"/>
          </a:effectLst>
        </p:spPr>
      </p:pic>
      <p:sp>
        <p:nvSpPr>
          <p:cNvPr id="29" name="Freeform 12">
            <a:extLst>
              <a:ext uri="{FF2B5EF4-FFF2-40B4-BE49-F238E27FC236}">
                <a16:creationId xmlns:a16="http://schemas.microsoft.com/office/drawing/2014/main" id="{2986AA1B-69BA-4CF4-942B-0BCCFC0939DB}"/>
              </a:ext>
            </a:extLst>
          </p:cNvPr>
          <p:cNvSpPr/>
          <p:nvPr/>
        </p:nvSpPr>
        <p:spPr>
          <a:xfrm>
            <a:off x="1505809" y="22787"/>
            <a:ext cx="947954" cy="86636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0"/>
            <a:stretch>
              <a:fillRect/>
            </a:stretch>
          </a:blipFill>
        </p:spPr>
      </p:sp>
      <p:sp>
        <p:nvSpPr>
          <p:cNvPr id="2" name="TextBox 1">
            <a:extLst>
              <a:ext uri="{FF2B5EF4-FFF2-40B4-BE49-F238E27FC236}">
                <a16:creationId xmlns:a16="http://schemas.microsoft.com/office/drawing/2014/main" id="{F3167B00-C7AF-463B-AC00-F6DCC2C00D28}"/>
              </a:ext>
            </a:extLst>
          </p:cNvPr>
          <p:cNvSpPr txBox="1"/>
          <p:nvPr/>
        </p:nvSpPr>
        <p:spPr>
          <a:xfrm>
            <a:off x="5200474" y="5503013"/>
            <a:ext cx="2464146" cy="883832"/>
          </a:xfrm>
          <a:prstGeom prst="rect">
            <a:avLst/>
          </a:prstGeom>
          <a:noFill/>
        </p:spPr>
        <p:txBody>
          <a:bodyPr wrap="square" rtlCol="0">
            <a:spAutoFit/>
          </a:bodyPr>
          <a:lstStyle/>
          <a:p>
            <a:r>
              <a:rPr lang="en-GB" sz="1286" dirty="0"/>
              <a:t>Literacy will be embedded naturally in to the lessons. </a:t>
            </a:r>
          </a:p>
          <a:p>
            <a:endParaRPr lang="en-GB" sz="1286" dirty="0"/>
          </a:p>
          <a:p>
            <a:endParaRPr lang="en-GB" sz="1286" dirty="0"/>
          </a:p>
        </p:txBody>
      </p:sp>
      <p:graphicFrame>
        <p:nvGraphicFramePr>
          <p:cNvPr id="30" name="Diagram 29">
            <a:extLst>
              <a:ext uri="{FF2B5EF4-FFF2-40B4-BE49-F238E27FC236}">
                <a16:creationId xmlns:a16="http://schemas.microsoft.com/office/drawing/2014/main" id="{4F324109-3DCC-432C-99A9-EE2EC1060A5B}"/>
              </a:ext>
            </a:extLst>
          </p:cNvPr>
          <p:cNvGraphicFramePr/>
          <p:nvPr/>
        </p:nvGraphicFramePr>
        <p:xfrm>
          <a:off x="7218174" y="1874010"/>
          <a:ext cx="3328472" cy="3065386"/>
        </p:xfrm>
        <a:graphic>
          <a:graphicData uri="http://schemas.openxmlformats.org/drawingml/2006/diagram">
            <dgm:relIds xmlns:dgm="http://schemas.openxmlformats.org/drawingml/2006/diagram" xmlns:r="http://schemas.openxmlformats.org/officeDocument/2006/relationships" r:dm="rId21" r:lo="rId22" r:qs="rId23" r:cs="rId24"/>
          </a:graphicData>
        </a:graphic>
      </p:graphicFrame>
      <p:graphicFrame>
        <p:nvGraphicFramePr>
          <p:cNvPr id="32" name="Diagram 31">
            <a:extLst>
              <a:ext uri="{FF2B5EF4-FFF2-40B4-BE49-F238E27FC236}">
                <a16:creationId xmlns:a16="http://schemas.microsoft.com/office/drawing/2014/main" id="{6BF7564E-D8A3-4352-ACDD-A1EFE57FDA01}"/>
              </a:ext>
            </a:extLst>
          </p:cNvPr>
          <p:cNvGraphicFramePr/>
          <p:nvPr/>
        </p:nvGraphicFramePr>
        <p:xfrm>
          <a:off x="7218173" y="947954"/>
          <a:ext cx="3328472" cy="4690017"/>
        </p:xfrm>
        <a:graphic>
          <a:graphicData uri="http://schemas.openxmlformats.org/drawingml/2006/diagram">
            <dgm:relIds xmlns:dgm="http://schemas.openxmlformats.org/drawingml/2006/diagram" xmlns:r="http://schemas.openxmlformats.org/officeDocument/2006/relationships" r:dm="rId26" r:lo="rId27" r:qs="rId28" r:cs="rId29"/>
          </a:graphicData>
        </a:graphic>
      </p:graphicFrame>
      <p:grpSp>
        <p:nvGrpSpPr>
          <p:cNvPr id="31" name="Group 30">
            <a:extLst>
              <a:ext uri="{FF2B5EF4-FFF2-40B4-BE49-F238E27FC236}">
                <a16:creationId xmlns:a16="http://schemas.microsoft.com/office/drawing/2014/main" id="{B4FBDC1E-2333-429C-95BD-3B6F86890A5F}"/>
              </a:ext>
            </a:extLst>
          </p:cNvPr>
          <p:cNvGrpSpPr/>
          <p:nvPr/>
        </p:nvGrpSpPr>
        <p:grpSpPr>
          <a:xfrm>
            <a:off x="5260395" y="5153338"/>
            <a:ext cx="758169" cy="388263"/>
            <a:chOff x="-631524" y="3201530"/>
            <a:chExt cx="1061436" cy="543568"/>
          </a:xfrm>
        </p:grpSpPr>
        <p:sp>
          <p:nvSpPr>
            <p:cNvPr id="33" name="Rectangle: Top Corners Rounded 32">
              <a:extLst>
                <a:ext uri="{FF2B5EF4-FFF2-40B4-BE49-F238E27FC236}">
                  <a16:creationId xmlns:a16="http://schemas.microsoft.com/office/drawing/2014/main" id="{68F0E645-3F14-48E7-AA24-15A9EF60DCC8}"/>
                </a:ext>
              </a:extLst>
            </p:cNvPr>
            <p:cNvSpPr/>
            <p:nvPr/>
          </p:nvSpPr>
          <p:spPr>
            <a:xfrm>
              <a:off x="-631524" y="3201530"/>
              <a:ext cx="1061436" cy="536535"/>
            </a:xfrm>
            <a:prstGeom prst="round2SameRect">
              <a:avLst>
                <a:gd name="adj1" fmla="val 16670"/>
                <a:gd name="adj2" fmla="val 0"/>
              </a:avLst>
            </a:prstGeom>
            <a:solidFill>
              <a:srgbClr val="009999"/>
            </a:solidFill>
            <a:ln>
              <a:solidFill>
                <a:schemeClr val="tx1"/>
              </a:solid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34" name="Rectangle: Top Corners Rounded 4">
              <a:extLst>
                <a:ext uri="{FF2B5EF4-FFF2-40B4-BE49-F238E27FC236}">
                  <a16:creationId xmlns:a16="http://schemas.microsoft.com/office/drawing/2014/main" id="{64D661CE-52EF-4E64-9B30-35707FEAF7E8}"/>
                </a:ext>
              </a:extLst>
            </p:cNvPr>
            <p:cNvSpPr txBox="1"/>
            <p:nvPr/>
          </p:nvSpPr>
          <p:spPr>
            <a:xfrm>
              <a:off x="-605328" y="3234759"/>
              <a:ext cx="1009044" cy="51033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9050" tIns="19050" rIns="19050" bIns="19050" numCol="1" spcCol="1270" anchor="ctr" anchorCtr="0">
              <a:noAutofit/>
            </a:bodyPr>
            <a:lstStyle/>
            <a:p>
              <a:pPr algn="ctr" defTabSz="444509">
                <a:lnSpc>
                  <a:spcPct val="90000"/>
                </a:lnSpc>
                <a:spcBef>
                  <a:spcPct val="0"/>
                </a:spcBef>
                <a:spcAft>
                  <a:spcPct val="35000"/>
                </a:spcAft>
              </a:pPr>
              <a:r>
                <a:rPr lang="en-GB" sz="1000" dirty="0"/>
                <a:t>English</a:t>
              </a:r>
            </a:p>
          </p:txBody>
        </p:sp>
      </p:grpSp>
      <p:grpSp>
        <p:nvGrpSpPr>
          <p:cNvPr id="38" name="Group 37">
            <a:extLst>
              <a:ext uri="{FF2B5EF4-FFF2-40B4-BE49-F238E27FC236}">
                <a16:creationId xmlns:a16="http://schemas.microsoft.com/office/drawing/2014/main" id="{1A8F0E3D-F8C3-45A6-B570-95D5048B5B24}"/>
              </a:ext>
            </a:extLst>
          </p:cNvPr>
          <p:cNvGrpSpPr/>
          <p:nvPr/>
        </p:nvGrpSpPr>
        <p:grpSpPr>
          <a:xfrm>
            <a:off x="7819664" y="6084255"/>
            <a:ext cx="2749159" cy="552272"/>
            <a:chOff x="0" y="540477"/>
            <a:chExt cx="3848823" cy="1599176"/>
          </a:xfrm>
        </p:grpSpPr>
        <p:sp>
          <p:nvSpPr>
            <p:cNvPr id="39" name="Rectangle 38">
              <a:extLst>
                <a:ext uri="{FF2B5EF4-FFF2-40B4-BE49-F238E27FC236}">
                  <a16:creationId xmlns:a16="http://schemas.microsoft.com/office/drawing/2014/main" id="{E3831CB8-E186-4B30-B4CD-97CE06D69A86}"/>
                </a:ext>
              </a:extLst>
            </p:cNvPr>
            <p:cNvSpPr/>
            <p:nvPr/>
          </p:nvSpPr>
          <p:spPr>
            <a:xfrm>
              <a:off x="0" y="540477"/>
              <a:ext cx="3848823" cy="1599176"/>
            </a:xfrm>
            <a:prstGeom prst="rect">
              <a:avLst/>
            </a:prstGeom>
            <a:solidFill>
              <a:schemeClr val="accent1">
                <a:lumMod val="20000"/>
                <a:lumOff val="80000"/>
              </a:schemeClr>
            </a:solidFill>
            <a:ln w="38100">
              <a:solidFill>
                <a:srgbClr val="7030A0"/>
              </a:solidFill>
            </a:ln>
          </p:spPr>
          <p:style>
            <a:lnRef idx="2">
              <a:schemeClr val="accent2"/>
            </a:lnRef>
            <a:fillRef idx="1">
              <a:schemeClr val="lt1"/>
            </a:fillRef>
            <a:effectRef idx="0">
              <a:schemeClr val="accent2"/>
            </a:effectRef>
            <a:fontRef idx="minor">
              <a:schemeClr val="dk1"/>
            </a:fontRef>
          </p:style>
        </p:sp>
        <p:sp>
          <p:nvSpPr>
            <p:cNvPr id="40" name="TextBox 39">
              <a:extLst>
                <a:ext uri="{FF2B5EF4-FFF2-40B4-BE49-F238E27FC236}">
                  <a16:creationId xmlns:a16="http://schemas.microsoft.com/office/drawing/2014/main" id="{02F4A187-18BF-4565-811F-1C521AAD8E3D}"/>
                </a:ext>
              </a:extLst>
            </p:cNvPr>
            <p:cNvSpPr txBox="1"/>
            <p:nvPr/>
          </p:nvSpPr>
          <p:spPr>
            <a:xfrm>
              <a:off x="0" y="540477"/>
              <a:ext cx="3848823" cy="1599176"/>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36286" tIns="36286" rIns="36286" bIns="36286" numCol="1" spcCol="1270" anchor="ctr" anchorCtr="0">
              <a:noAutofit/>
            </a:bodyPr>
            <a:lstStyle/>
            <a:p>
              <a:pPr defTabSz="635013">
                <a:lnSpc>
                  <a:spcPct val="90000"/>
                </a:lnSpc>
                <a:spcBef>
                  <a:spcPct val="0"/>
                </a:spcBef>
                <a:spcAft>
                  <a:spcPct val="35000"/>
                </a:spcAft>
              </a:pPr>
              <a:r>
                <a:rPr lang="en-GB" sz="1429" b="1" dirty="0"/>
                <a:t>Summative - Dialogue</a:t>
              </a:r>
            </a:p>
          </p:txBody>
        </p:sp>
      </p:grpSp>
      <p:sp>
        <p:nvSpPr>
          <p:cNvPr id="41" name="TextBox 40">
            <a:extLst>
              <a:ext uri="{FF2B5EF4-FFF2-40B4-BE49-F238E27FC236}">
                <a16:creationId xmlns:a16="http://schemas.microsoft.com/office/drawing/2014/main" id="{E5541DD6-6E77-4032-8B5A-A02B523F8C42}"/>
              </a:ext>
            </a:extLst>
          </p:cNvPr>
          <p:cNvSpPr txBox="1"/>
          <p:nvPr/>
        </p:nvSpPr>
        <p:spPr>
          <a:xfrm>
            <a:off x="7682772" y="5254155"/>
            <a:ext cx="3370217" cy="246221"/>
          </a:xfrm>
          <a:prstGeom prst="rect">
            <a:avLst/>
          </a:prstGeom>
          <a:noFill/>
        </p:spPr>
        <p:txBody>
          <a:bodyPr wrap="square" rtlCol="0">
            <a:spAutoFit/>
          </a:bodyPr>
          <a:lstStyle/>
          <a:p>
            <a:pPr algn="ctr"/>
            <a:r>
              <a:rPr lang="en-GB" sz="1000" b="1" dirty="0">
                <a:latin typeface="Ink Free" panose="03080402000500000000" pitchFamily="66" charset="0"/>
              </a:rPr>
              <a:t>Assessments (linked to progression steps)</a:t>
            </a:r>
          </a:p>
        </p:txBody>
      </p:sp>
    </p:spTree>
    <p:extLst>
      <p:ext uri="{BB962C8B-B14F-4D97-AF65-F5344CB8AC3E}">
        <p14:creationId xmlns:p14="http://schemas.microsoft.com/office/powerpoint/2010/main" val="75252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14642272-a132-4bf2-874a-c176713ef5d4" xsi:nil="true"/>
    <lcf76f155ced4ddcb4097134ff3c332f xmlns="5d7194bf-fa17-4d88-9ea8-e0ec8f97bf0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A3EE8B813A6F84E8F05A013DD43F95C" ma:contentTypeVersion="21" ma:contentTypeDescription="Create a new document." ma:contentTypeScope="" ma:versionID="725f044487a4b3129a838d69daeb9421">
  <xsd:schema xmlns:xsd="http://www.w3.org/2001/XMLSchema" xmlns:xs="http://www.w3.org/2001/XMLSchema" xmlns:p="http://schemas.microsoft.com/office/2006/metadata/properties" xmlns:ns2="5d7194bf-fa17-4d88-9ea8-e0ec8f97bf06" xmlns:ns3="14642272-a132-4bf2-874a-c176713ef5d4" targetNamespace="http://schemas.microsoft.com/office/2006/metadata/properties" ma:root="true" ma:fieldsID="f8bcc9e3a990e0a819dac3012ef9d691" ns2:_="" ns3:_="">
    <xsd:import namespace="5d7194bf-fa17-4d88-9ea8-e0ec8f97bf06"/>
    <xsd:import namespace="14642272-a132-4bf2-874a-c176713ef5d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7194bf-fa17-4d88-9ea8-e0ec8f97bf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4696d75-24b1-4859-9f6f-03025e9ba50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4642272-a132-4bf2-874a-c176713ef5d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193d65-aeb0-4fa9-ab65-5bf235a4a751}" ma:internalName="TaxCatchAll" ma:showField="CatchAllData" ma:web="14642272-a132-4bf2-874a-c176713ef5d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D4AE32-F10B-4DA0-BEB5-4D869267F6A1}">
  <ds:schemaRefs>
    <ds:schemaRef ds:uri="http://schemas.microsoft.com/sharepoint/v3/contenttype/forms"/>
  </ds:schemaRefs>
</ds:datastoreItem>
</file>

<file path=customXml/itemProps2.xml><?xml version="1.0" encoding="utf-8"?>
<ds:datastoreItem xmlns:ds="http://schemas.openxmlformats.org/officeDocument/2006/customXml" ds:itemID="{1F539FBD-92A2-4B9F-A54F-D277590714E6}">
  <ds:schemaRefs>
    <ds:schemaRef ds:uri="http://schemas.microsoft.com/office/2006/metadata/properties"/>
    <ds:schemaRef ds:uri="http://schemas.microsoft.com/office/infopath/2007/PartnerControls"/>
    <ds:schemaRef ds:uri="14642272-a132-4bf2-874a-c176713ef5d4"/>
    <ds:schemaRef ds:uri="5d7194bf-fa17-4d88-9ea8-e0ec8f97bf06"/>
  </ds:schemaRefs>
</ds:datastoreItem>
</file>

<file path=customXml/itemProps3.xml><?xml version="1.0" encoding="utf-8"?>
<ds:datastoreItem xmlns:ds="http://schemas.openxmlformats.org/officeDocument/2006/customXml" ds:itemID="{22496FC7-7F89-47B9-A217-E50B4DD420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7194bf-fa17-4d88-9ea8-e0ec8f97bf06"/>
    <ds:schemaRef ds:uri="14642272-a132-4bf2-874a-c176713ef5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1230</TotalTime>
  <Words>2883</Words>
  <Application>Microsoft Office PowerPoint</Application>
  <PresentationFormat>Widescreen</PresentationFormat>
  <Paragraphs>297</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Katharine Fish</dc:creator>
  <cp:lastModifiedBy>Elizabeth DeRosa-Heard</cp:lastModifiedBy>
  <cp:revision>15</cp:revision>
  <dcterms:created xsi:type="dcterms:W3CDTF">2025-07-16T13:21:29Z</dcterms:created>
  <dcterms:modified xsi:type="dcterms:W3CDTF">2025-09-28T18:42:12Z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0x0101004A3EE8B813A6F84E8F05A013DD43F95C</vt:lpwstr>
  </property>
  <property fmtid="{D5CDD505-2E9C-101B-9397-08002B2CF9AE}" pid="3" name="MediaServiceImageTags">
    <vt:lpwstr/>
  </property>
</Properties>
</file>