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7" r:id="rId5"/>
    <p:sldId id="265" r:id="rId6"/>
    <p:sldId id="266" r:id="rId7"/>
    <p:sldId id="274" r:id="rId8"/>
    <p:sldId id="269" r:id="rId9"/>
    <p:sldId id="271" r:id="rId10"/>
    <p:sldId id="256" r:id="rId11"/>
    <p:sldId id="272" r:id="rId12"/>
    <p:sldId id="273" r:id="rId1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F391FA-5AB0-E46E-760E-0AF4669540FE}" v="23" dt="2025-10-01T16:33:30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83"/>
        <p:guide pos="312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ECF391FA-5AB0-E46E-760E-0AF4669540FE}"/>
    <pc:docChg chg="addSld">
      <pc:chgData name="" userId="" providerId="" clId="Web-{ECF391FA-5AB0-E46E-760E-0AF4669540FE}" dt="2025-10-01T16:33:07.389" v="0"/>
      <pc:docMkLst>
        <pc:docMk/>
      </pc:docMkLst>
      <pc:sldChg chg="add">
        <pc:chgData name="" userId="" providerId="" clId="Web-{ECF391FA-5AB0-E46E-760E-0AF4669540FE}" dt="2025-10-01T16:33:07.389" v="0"/>
        <pc:sldMkLst>
          <pc:docMk/>
          <pc:sldMk cId="3363858263" sldId="274"/>
        </pc:sldMkLst>
      </pc:sldChg>
    </pc:docChg>
  </pc:docChgLst>
  <pc:docChgLst>
    <pc:chgData name="Anne E. Clegg" userId="S::anne.clegg@elfed-hs.flintshire.sch.uk::7aedfebe-b060-4e87-86e8-c8c2ef796261" providerId="AD" clId="Web-{ECF391FA-5AB0-E46E-760E-0AF4669540FE}"/>
    <pc:docChg chg="delSld modSld">
      <pc:chgData name="Anne E. Clegg" userId="S::anne.clegg@elfed-hs.flintshire.sch.uk::7aedfebe-b060-4e87-86e8-c8c2ef796261" providerId="AD" clId="Web-{ECF391FA-5AB0-E46E-760E-0AF4669540FE}" dt="2025-10-01T16:33:28.937" v="6"/>
      <pc:docMkLst>
        <pc:docMk/>
      </pc:docMkLst>
      <pc:sldChg chg="del">
        <pc:chgData name="Anne E. Clegg" userId="S::anne.clegg@elfed-hs.flintshire.sch.uk::7aedfebe-b060-4e87-86e8-c8c2ef796261" providerId="AD" clId="Web-{ECF391FA-5AB0-E46E-760E-0AF4669540FE}" dt="2025-10-01T16:33:12.452" v="0"/>
        <pc:sldMkLst>
          <pc:docMk/>
          <pc:sldMk cId="1191919167" sldId="270"/>
        </pc:sldMkLst>
      </pc:sldChg>
      <pc:sldChg chg="modSp">
        <pc:chgData name="Anne E. Clegg" userId="S::anne.clegg@elfed-hs.flintshire.sch.uk::7aedfebe-b060-4e87-86e8-c8c2ef796261" providerId="AD" clId="Web-{ECF391FA-5AB0-E46E-760E-0AF4669540FE}" dt="2025-10-01T16:33:28.937" v="6"/>
        <pc:sldMkLst>
          <pc:docMk/>
          <pc:sldMk cId="618332680" sldId="271"/>
        </pc:sldMkLst>
        <pc:graphicFrameChg chg="mod modGraphic">
          <ac:chgData name="Anne E. Clegg" userId="S::anne.clegg@elfed-hs.flintshire.sch.uk::7aedfebe-b060-4e87-86e8-c8c2ef796261" providerId="AD" clId="Web-{ECF391FA-5AB0-E46E-760E-0AF4669540FE}" dt="2025-10-01T16:33:28.937" v="6"/>
          <ac:graphicFrameMkLst>
            <pc:docMk/>
            <pc:sldMk cId="618332680" sldId="271"/>
            <ac:graphicFrameMk id="3" creationId="{BF8CAD7B-9DD4-755C-C089-8EF10BFF7A0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9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79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2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44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0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46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1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91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64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FCC6A-BBD2-4F02-96F5-CBBFA69F7CE3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BCC10-5F2A-4270-8AAD-E116B72AA3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5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02210" y="730532"/>
            <a:ext cx="1079209" cy="113828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2763" y="1159943"/>
            <a:ext cx="8235008" cy="471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195393" y="738362"/>
            <a:ext cx="1061357" cy="1009764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588351" y="919927"/>
            <a:ext cx="5247821" cy="66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57" b="1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1857" b="1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045" b="1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588351" y="2028598"/>
          <a:ext cx="7280126" cy="3658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682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220872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30754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820032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280080"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895078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100"/>
                        <a:t>Who am I? 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100"/>
                        <a:t>Exploring Possibilities – Dream Jobs!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100"/>
                        <a:t>What is a career in my subject?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100"/>
                        <a:t>What is an entrepreneur? Can my subject lead me to be one?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100"/>
                        <a:t>What is work-life balance? 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100"/>
                        <a:t>Careers and the future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8433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100"/>
                        <a:t>What are my interests?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100"/>
                        <a:t>Job applications and CV’s – how can my subject enhance mine?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100"/>
                        <a:t>Challenges and rewards of work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100"/>
                        <a:t>Creating the life you want – how can skill development in my subject help? Create a vision board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100"/>
                        <a:t>What does success mean to me? What does it look like in my subject?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100"/>
                        <a:t>Careers and the climate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415143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100"/>
                        <a:t>What are my skills?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100"/>
                        <a:t>What comes after school? Learning pathways for my subject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100"/>
                        <a:t>Decision making – choosing what to study at KS4. 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100"/>
                        <a:t>Taking control of your career journey. How to overcome potential barriers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100"/>
                        <a:t>Working and earning, managing your money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100"/>
                        <a:t>What is the labour market and what is it saying about jobs in your subject sector?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365795" y="765626"/>
            <a:ext cx="1061357" cy="1009764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588351" y="1128755"/>
            <a:ext cx="5247821" cy="663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57" b="1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1857" b="1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045" b="1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588351" y="2028598"/>
          <a:ext cx="7280126" cy="3283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1682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220872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30754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1820032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280080"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35208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100"/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100"/>
                        <a:t>Preparing to go on work experience. How is skill development in my subject helping you prepare?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100"/>
                        <a:t>In person, hybrid, remote. What works best for your subject sector?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100"/>
                        <a:t>Taking control of your career journey. How to overcome potential barriers</a:t>
                      </a:r>
                    </a:p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100"/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100"/>
                        <a:t>What are my employability skills? How does my subject make students employable.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8433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100"/>
                        <a:t>Post 16 Choices in my subject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100"/>
                        <a:t>Decision making – choosing your post 16 pathway. What pathways are available linked to your subject?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100"/>
                        <a:t>Money talks – apprenticeships vs higher education in your subject</a:t>
                      </a: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100" b="1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endParaRPr lang="en-GB" sz="1100" b="1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53068" marR="53068" marT="26534" marB="26534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39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02210" y="730532"/>
            <a:ext cx="1079209" cy="113828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447595" y="261292"/>
            <a:ext cx="5247821" cy="9496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857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1850" b="1" dirty="0">
                <a:solidFill>
                  <a:srgbClr val="002060"/>
                </a:solidFill>
                <a:latin typeface="Ink Free"/>
              </a:rPr>
              <a:t>Subject: Art  </a:t>
            </a:r>
          </a:p>
          <a:p>
            <a:r>
              <a:rPr lang="en-GB" sz="1857" b="1" dirty="0">
                <a:solidFill>
                  <a:srgbClr val="002060"/>
                </a:solidFill>
                <a:latin typeface="Ink Free"/>
              </a:rPr>
              <a:t>Skill: Digital Skills Progression</a:t>
            </a:r>
            <a:endParaRPr lang="en-GB" sz="1045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73617AC-7D39-41C2-855B-CCFA50FA7A6E}"/>
              </a:ext>
            </a:extLst>
          </p:cNvPr>
          <p:cNvGraphicFramePr>
            <a:graphicFrameLocks noGrp="1"/>
          </p:cNvGraphicFramePr>
          <p:nvPr/>
        </p:nvGraphicFramePr>
        <p:xfrm>
          <a:off x="1444928" y="1292148"/>
          <a:ext cx="7934868" cy="4241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78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784565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5926625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</a:tblGrid>
              <a:tr h="27045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Year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Term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Digital Task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359775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latin typeface="Calibri"/>
                        </a:rPr>
                        <a:t>Year 7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Kandinsky inspired composition: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Learners need to: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Understand the Illustrator workspace (toolbars, artboards, layers).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Use basic shape tools (Rectangle, Ellipse, Polygon).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Apply fill and stroke properties.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Copy, paste and transform the size of shapes.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Save/export files in appropriate formats (AI, PDF, PNG).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    Create basic compositions using shapes and colour.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32669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latin typeface="Calibri"/>
                        </a:rPr>
                        <a:t>Year 8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Julien Opie Portrait.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Learners need to:</a:t>
                      </a:r>
                      <a:endParaRPr lang="en-GB" dirty="0"/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Use Pen Tool for custom paths and shapes.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Work with layers and group objects effectively.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Use the opacity tool.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Use transform and align tools accurately.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Export assets for print and digital formats.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25036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latin typeface="Calibri"/>
                        </a:rPr>
                        <a:t>Year 9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Digital Pattern Illustration</a:t>
                      </a:r>
                      <a:endParaRPr lang="en-US" sz="1100" b="0" dirty="0"/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Learners need to: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Master the Pen Tool and anchor point manipulation.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Use the Appearance panel to refine their illustration.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Create vector tracings from raster images.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•"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Work to a set design brief.</a:t>
                      </a: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Symbol,Sans-Serif"/>
                        <a:buChar char="•"/>
                      </a:pPr>
                      <a:endParaRPr lang="en-GB" sz="1100" b="0" i="0" u="none" strike="noStrike" noProof="0" dirty="0">
                        <a:solidFill>
                          <a:srgbClr val="000000"/>
                        </a:solidFill>
                        <a:highlight>
                          <a:srgbClr val="FFFF00"/>
                        </a:highlight>
                        <a:latin typeface="Calibri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858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02210" y="730532"/>
            <a:ext cx="781315" cy="818097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145670" y="2499"/>
            <a:ext cx="637950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1600" b="1">
                <a:solidFill>
                  <a:srgbClr val="002060"/>
                </a:solidFill>
                <a:latin typeface="Ink Free"/>
              </a:rPr>
              <a:t>Subject: Art       </a:t>
            </a:r>
          </a:p>
          <a:p>
            <a:r>
              <a:rPr lang="en-GB" sz="1600" b="1">
                <a:solidFill>
                  <a:srgbClr val="002060"/>
                </a:solidFill>
                <a:latin typeface="Ink Free"/>
              </a:rPr>
              <a:t>Skill: Literacy Progression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477874-20C3-45CB-B61B-F6F45BA7D3AE}"/>
              </a:ext>
            </a:extLst>
          </p:cNvPr>
          <p:cNvGraphicFramePr>
            <a:graphicFrameLocks noGrp="1"/>
          </p:cNvGraphicFramePr>
          <p:nvPr/>
        </p:nvGraphicFramePr>
        <p:xfrm>
          <a:off x="1148502" y="841101"/>
          <a:ext cx="8540389" cy="5949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4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330759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62249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683994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257958">
                <a:tc>
                  <a:txBody>
                    <a:bodyPr/>
                    <a:lstStyle/>
                    <a:p>
                      <a:r>
                        <a:rPr lang="en-GB" sz="1100">
                          <a:latin typeface="Calibri"/>
                        </a:rPr>
                        <a:t>Term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Calibri"/>
                        </a:rPr>
                        <a:t>1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Calibri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latin typeface="Calibri"/>
                        </a:rPr>
                        <a:t>3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633726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Calibri"/>
                        </a:rPr>
                        <a:t>Year 7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lvl="0" algn="l">
                        <a:buNone/>
                      </a:pPr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Sketchbook annotation:</a:t>
                      </a:r>
                    </a:p>
                    <a:p>
                      <a:pPr marL="0" lvl="0" algn="l">
                        <a:buNone/>
                      </a:pPr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Writing: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can competently spell and use subject specific words (Tier 3 vocabulary).</a:t>
                      </a:r>
                    </a:p>
                    <a:p>
                      <a:pPr marL="0" marR="0" lvl="0" indent="0" algn="l" defTabSz="128016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kern="1200" noProof="0">
                        <a:solidFill>
                          <a:srgbClr val="39373C"/>
                        </a:solidFill>
                        <a:effectLst/>
                        <a:latin typeface="Calibri"/>
                      </a:endParaRPr>
                    </a:p>
                    <a:p>
                      <a:pPr marL="0" algn="l" rtl="0" eaLnBrk="1" latinLnBrk="0" hangingPunct="1"/>
                      <a:endParaRPr lang="en-GB" sz="1100" b="0" i="0" kern="1200">
                        <a:solidFill>
                          <a:schemeClr val="dk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Kandinsky Research and Analysis: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Reading: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can use a range of strategies including skimming to identify themes, ideas and genre, and scanning to gain a detailed understanding of a text.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Writing: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can competently spell and use subject specific words (Tier 3 vocabulary).</a:t>
                      </a:r>
                    </a:p>
                    <a:p>
                      <a:endParaRPr lang="en-GB" sz="1100" b="0" i="0" kern="1200">
                        <a:solidFill>
                          <a:schemeClr val="dk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Steam punk research:</a:t>
                      </a:r>
                    </a:p>
                    <a:p>
                      <a:endParaRPr lang="en-GB" sz="1100" b="0" i="0" kern="1200">
                        <a:solidFill>
                          <a:schemeClr val="dk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can use a range of strategies including skimming to identify themes, ideas and genre, and scanning to gain a detailed understanding of a text.</a:t>
                      </a:r>
                    </a:p>
                    <a:p>
                      <a:endParaRPr lang="en-GB" sz="1100" b="0" i="0" kern="1200">
                        <a:solidFill>
                          <a:schemeClr val="dk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62399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Calibri"/>
                        </a:rPr>
                        <a:t>Year 8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Elaine Hughes analysis: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>
                          <a:solidFill>
                            <a:srgbClr val="39373C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Reading: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can identify a range of quotations to support a point of view and begin to identify patterns in the way language is used.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Writing: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know the key terminology in each subject and how to accurately spell these words in my books. </a:t>
                      </a:r>
                      <a:endParaRPr lang="en-GB" sz="1100"/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>
                        <a:lnSpc>
                          <a:spcPts val="2175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Venn diagram: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Writing:</a:t>
                      </a:r>
                      <a:endParaRPr lang="en-US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know the key terminology in each subject and how to accurately spell these words in my books. </a:t>
                      </a:r>
                      <a:endParaRPr lang="en-GB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endParaRPr lang="en-GB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175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000000"/>
                          </a:solidFill>
                          <a:latin typeface="Calibri"/>
                        </a:rPr>
                        <a:t>Sketchbook Annotation: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latin typeface="Calibri"/>
                        </a:rPr>
                        <a:t>Writing:</a:t>
                      </a:r>
                      <a:endParaRPr lang="en-US" sz="1100" b="0" i="0" u="none" strike="noStrike" kern="1200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latin typeface="Calibri"/>
                        </a:rPr>
                        <a:t>I know the key terminology in each subject and how to accurately spell these words in my books. </a:t>
                      </a:r>
                      <a:endParaRPr lang="en-GB"/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210666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2060"/>
                          </a:solidFill>
                          <a:latin typeface="Calibri"/>
                        </a:rPr>
                        <a:t>Year 9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Zine annotation: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Writing: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know the key terminology in each subject and can accurately spell these words in my books.</a:t>
                      </a:r>
                      <a:endParaRPr lang="en-GB" sz="1100"/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Artist research and analysis:</a:t>
                      </a:r>
                    </a:p>
                    <a:p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Reading: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I can decode printed and digital texts, considering context, genre and implied meaning.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Writing:</a:t>
                      </a:r>
                      <a:endParaRPr lang="en-GB" sz="1100" b="0" i="0" u="none" strike="noStrike" kern="1200" noProof="0">
                        <a:solidFill>
                          <a:srgbClr val="39373C"/>
                        </a:solidFill>
                        <a:effectLst/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spell the high frequency words used in the English language correctly. I can use and spell more sophisticated vocabulary.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know the key terminology in each subject and can accurately spell these words in my books.</a:t>
                      </a:r>
                    </a:p>
                    <a:p>
                      <a:pPr lvl="0">
                        <a:buNone/>
                      </a:pPr>
                      <a:endParaRPr lang="en-GB" sz="1100" b="0" i="0" kern="1200">
                        <a:solidFill>
                          <a:schemeClr val="dk1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Sketchbook annotation: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chemeClr val="dk1"/>
                          </a:solidFill>
                          <a:effectLst/>
                          <a:latin typeface="Calibri"/>
                        </a:rPr>
                        <a:t>Writing:</a:t>
                      </a:r>
                      <a:endParaRPr lang="en-GB" sz="1100" b="0" i="0" u="none" strike="noStrike" kern="1200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kern="1200" noProof="0">
                          <a:solidFill>
                            <a:srgbClr val="39373C"/>
                          </a:solidFill>
                          <a:effectLst/>
                          <a:latin typeface="Calibri"/>
                        </a:rPr>
                        <a:t>I know the key terminology in each subject and can accurately spell these words in my books.</a:t>
                      </a:r>
                      <a:endParaRPr lang="en-GB"/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87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02210" y="730532"/>
            <a:ext cx="873299" cy="860552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783082" y="735745"/>
            <a:ext cx="5965261" cy="9496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857" b="1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1850" b="1">
                <a:solidFill>
                  <a:srgbClr val="002060"/>
                </a:solidFill>
                <a:latin typeface="Ink Free"/>
              </a:rPr>
              <a:t>Subject: Art   </a:t>
            </a:r>
          </a:p>
          <a:p>
            <a:r>
              <a:rPr lang="en-GB" sz="1857" b="1">
                <a:solidFill>
                  <a:srgbClr val="002060"/>
                </a:solidFill>
                <a:latin typeface="Ink Free"/>
              </a:rPr>
              <a:t>Skill: Numeracy Progression</a:t>
            </a:r>
            <a:endParaRPr lang="en-GB" sz="1045" b="1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8CAD7B-9DD4-755C-C089-8EF10BFF7A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146545"/>
              </p:ext>
            </p:extLst>
          </p:nvPr>
        </p:nvGraphicFramePr>
        <p:xfrm>
          <a:off x="1085494" y="2169167"/>
          <a:ext cx="7934868" cy="2897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678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784565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5926625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</a:tblGrid>
              <a:tr h="270458"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Year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Term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Numeracy Task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709448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latin typeface="Calibri"/>
                        </a:rPr>
                        <a:t>Year 7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marL="0" lvl="0" algn="l" rtl="0">
                        <a:buNone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  <a:endParaRPr lang="en-US" sz="1100" dirty="0"/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alibri"/>
                        </a:rPr>
                        <a:t>Colour mixing of primary, secondary and tertiary colours:</a:t>
                      </a:r>
                    </a:p>
                    <a:p>
                      <a:pPr lvl="0"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use ratio and proportion to calculate quantities.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>
                        <a:latin typeface="Calibri"/>
                      </a:endParaRP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32669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latin typeface="Calibri"/>
                        </a:rPr>
                        <a:t>Year 8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Realistic Portrait: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I can use fractions to determine correct facial proportions.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100" b="0" i="0" u="none" strike="noStrike" noProof="0">
                        <a:highlight>
                          <a:srgbClr val="FFFF00"/>
                        </a:highlight>
                        <a:latin typeface="Calibri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Venn diagram: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I can complete Venn diagrams.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59120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002060"/>
                          </a:solidFill>
                          <a:latin typeface="Calibri"/>
                        </a:rPr>
                        <a:t>Year 9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3068" marR="53068" marT="26534" marB="26534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latin typeface="Calibri"/>
                        </a:rPr>
                        <a:t>Drawing using the grid method: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use ratio and proportion including map scales.</a:t>
                      </a:r>
                    </a:p>
                  </a:txBody>
                  <a:tcPr marL="53068" marR="53068" marT="26534" marB="26534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33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3525A8A-1919-4877-BCE0-016E49F9244A}"/>
              </a:ext>
            </a:extLst>
          </p:cNvPr>
          <p:cNvSpPr txBox="1"/>
          <p:nvPr/>
        </p:nvSpPr>
        <p:spPr>
          <a:xfrm>
            <a:off x="78583" y="662181"/>
            <a:ext cx="4943353" cy="86177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000" b="1">
                <a:latin typeface="Ink Free"/>
              </a:rPr>
              <a:t>Overview: </a:t>
            </a:r>
          </a:p>
          <a:p>
            <a:r>
              <a:rPr lang="en-GB" sz="1000"/>
              <a:t>In this unit pupils will be introduced to the theme for the year: Structures. The stimulus for this project will be 'Natural Forms'. They will explore each of the formal elements and experiment with a range of materials and techniques to create a mixed media zine.</a:t>
            </a:r>
            <a:endParaRPr lang="en-GB" sz="1000">
              <a:ea typeface="Calibri"/>
              <a:cs typeface="Calibri"/>
            </a:endParaRPr>
          </a:p>
          <a:p>
            <a:r>
              <a:rPr lang="en-GB" sz="1000"/>
              <a:t>No. of lessons:15</a:t>
            </a:r>
            <a:endParaRPr lang="en-GB" sz="1000" b="1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8329FC-A86E-49D4-8966-9AE45A188EE3}"/>
              </a:ext>
            </a:extLst>
          </p:cNvPr>
          <p:cNvSpPr txBox="1"/>
          <p:nvPr/>
        </p:nvSpPr>
        <p:spPr>
          <a:xfrm>
            <a:off x="4996976" y="7553600"/>
            <a:ext cx="3644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/>
              <a:t> </a:t>
            </a:r>
          </a:p>
          <a:p>
            <a:endParaRPr lang="en-GB" sz="120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865925F-124A-46EB-968D-65D36ABB9967}"/>
              </a:ext>
            </a:extLst>
          </p:cNvPr>
          <p:cNvGraphicFramePr>
            <a:graphicFrameLocks noGrp="1"/>
          </p:cNvGraphicFramePr>
          <p:nvPr/>
        </p:nvGraphicFramePr>
        <p:xfrm>
          <a:off x="138547" y="1620050"/>
          <a:ext cx="4792180" cy="34536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998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2723182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375218">
                <a:tc gridSpan="2">
                  <a:txBody>
                    <a:bodyPr/>
                    <a:lstStyle/>
                    <a:p>
                      <a:r>
                        <a:rPr lang="en-GB" sz="1000" b="1">
                          <a:latin typeface="Ink Free"/>
                        </a:rPr>
                        <a:t>Content: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360786">
                <a:tc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Mind Map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000"/>
                        <a:t>I can generate and document a range of ideas on the theme of Structures.</a:t>
                      </a:r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3607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b="1">
                          <a:latin typeface="+mn-lt"/>
                        </a:rPr>
                        <a:t>Painting</a:t>
                      </a:r>
                    </a:p>
                  </a:txBody>
                  <a:tcPr>
                    <a:lnL w="28575">
                      <a:solidFill>
                        <a:schemeClr val="accent1"/>
                      </a:solidFill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/>
                        <a:t>I will experiment with a range of watercolour techniques to create a textured background. </a:t>
                      </a:r>
                    </a:p>
                  </a:txBody>
                  <a:tcPr>
                    <a:lnR w="28575">
                      <a:solidFill>
                        <a:schemeClr val="accent1"/>
                      </a:solidFill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353216"/>
                  </a:ext>
                </a:extLst>
              </a:tr>
              <a:tr h="360786">
                <a:tc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Drawing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/>
                        <a:t>I will explore line, tone and textural drawings using a range of materials. I will learn the grid technique to achieve a successful observational drawing.</a:t>
                      </a:r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360786">
                <a:tc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Printing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/>
                        <a:t>I will experiment with relief and surface printing techniques.</a:t>
                      </a:r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360786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000" b="1">
                          <a:latin typeface="+mn-lt"/>
                        </a:rPr>
                        <a:t>Transfers and sewing </a:t>
                      </a:r>
                    </a:p>
                    <a:p>
                      <a:endParaRPr lang="en-GB" sz="1000" b="1">
                        <a:latin typeface="+mn-lt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/>
                        <a:t>I will experiment with transferring images and sewing techniques.</a:t>
                      </a:r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393131">
                <a:tc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Text and Mark Making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/>
                        <a:t>I will experiment with using text and mark making to add further texture and meaning.</a:t>
                      </a:r>
                      <a:endParaRPr lang="en-GB" sz="1000" err="1"/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160746"/>
                  </a:ext>
                </a:extLst>
              </a:tr>
              <a:tr h="393131">
                <a:tc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Reflecting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/>
                        <a:t>I can use keywords appropriately to reflect on my work and others.</a:t>
                      </a:r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847280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C05C460C-403F-43DD-873D-8048D40A9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1937" y="55631"/>
            <a:ext cx="284609" cy="4950381"/>
          </a:xfrm>
          <a:prstGeom prst="rect">
            <a:avLst/>
          </a:prstGeom>
        </p:spPr>
      </p:pic>
      <p:sp>
        <p:nvSpPr>
          <p:cNvPr id="19" name="Freeform 12">
            <a:extLst>
              <a:ext uri="{FF2B5EF4-FFF2-40B4-BE49-F238E27FC236}">
                <a16:creationId xmlns:a16="http://schemas.microsoft.com/office/drawing/2014/main" id="{28D7F0D4-5B3C-41E5-8638-3163816170E2}"/>
              </a:ext>
            </a:extLst>
          </p:cNvPr>
          <p:cNvSpPr/>
          <p:nvPr/>
        </p:nvSpPr>
        <p:spPr>
          <a:xfrm>
            <a:off x="85345" y="55631"/>
            <a:ext cx="577595" cy="527963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D0B66C-7068-4584-B06F-67C78AE3D758}"/>
              </a:ext>
            </a:extLst>
          </p:cNvPr>
          <p:cNvSpPr txBox="1"/>
          <p:nvPr/>
        </p:nvSpPr>
        <p:spPr>
          <a:xfrm>
            <a:off x="521265" y="15850"/>
            <a:ext cx="125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>
                <a:ln w="28575">
                  <a:solidFill>
                    <a:srgbClr val="C09200"/>
                  </a:solidFill>
                </a:ln>
                <a:solidFill>
                  <a:schemeClr val="bg1"/>
                </a:solidFill>
              </a:rPr>
              <a:t>Art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29E165D-3A6C-4B86-86D2-E29536141E48}"/>
              </a:ext>
            </a:extLst>
          </p:cNvPr>
          <p:cNvSpPr txBox="1"/>
          <p:nvPr/>
        </p:nvSpPr>
        <p:spPr>
          <a:xfrm>
            <a:off x="5351005" y="5358746"/>
            <a:ext cx="4444470" cy="101566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 numCol="1" rtlCol="0" anchor="t">
            <a:spAutoFit/>
          </a:bodyPr>
          <a:lstStyle/>
          <a:p>
            <a:r>
              <a:rPr lang="en-GB" sz="1000" b="1"/>
              <a:t>Assessment</a:t>
            </a:r>
            <a:endParaRPr lang="en-US" sz="1000" b="1">
              <a:ea typeface="Calibri"/>
              <a:cs typeface="Calibri"/>
            </a:endParaRPr>
          </a:p>
          <a:p>
            <a:r>
              <a:rPr lang="en-GB" sz="1000" u="sng"/>
              <a:t>2D Making skills</a:t>
            </a:r>
            <a:r>
              <a:rPr lang="en-GB" sz="1000"/>
              <a:t>– your zine will be assessed for this skill.</a:t>
            </a:r>
            <a:endParaRPr lang="en-GB" sz="1000">
              <a:ea typeface="Calibri"/>
              <a:cs typeface="Calibri"/>
            </a:endParaRPr>
          </a:p>
          <a:p>
            <a:r>
              <a:rPr lang="en-GB" sz="1000" u="sng"/>
              <a:t>Knowledge and Understanding </a:t>
            </a:r>
            <a:r>
              <a:rPr lang="en-GB" sz="1000"/>
              <a:t>– Class discussions and a keyword worksheet will be used to assess this skill. </a:t>
            </a:r>
            <a:endParaRPr lang="en-GB" sz="1000">
              <a:ea typeface="Calibri"/>
              <a:cs typeface="Calibri"/>
            </a:endParaRPr>
          </a:p>
          <a:p>
            <a:r>
              <a:rPr lang="en-GB" sz="1000" u="sng"/>
              <a:t>Independent Learning </a:t>
            </a:r>
            <a:r>
              <a:rPr lang="en-GB" sz="1000"/>
              <a:t>– Class discussions, your work ethic and all artwork produced will be used to assess this skill. </a:t>
            </a:r>
            <a:endParaRPr lang="en-GB"/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23EE69D8-12C1-4FF6-A3AE-1869C7DE082C}"/>
              </a:ext>
            </a:extLst>
          </p:cNvPr>
          <p:cNvGraphicFramePr>
            <a:graphicFrameLocks noGrp="1"/>
          </p:cNvGraphicFramePr>
          <p:nvPr/>
        </p:nvGraphicFramePr>
        <p:xfrm>
          <a:off x="2571525" y="5347506"/>
          <a:ext cx="2354515" cy="1097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684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1729831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370958">
                <a:tc gridSpan="2"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Links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726824">
                <a:tc>
                  <a:txBody>
                    <a:bodyPr/>
                    <a:lstStyle/>
                    <a:p>
                      <a:r>
                        <a:rPr lang="en-GB" sz="1000" b="1">
                          <a:latin typeface="+mn-lt"/>
                        </a:rPr>
                        <a:t>English</a:t>
                      </a:r>
                    </a:p>
                  </a:txBody>
                  <a:tcPr>
                    <a:lnL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000"/>
                        <a:t>Developing oracy skills through discussions on own and other's work. </a:t>
                      </a:r>
                    </a:p>
                  </a:txBody>
                  <a:tcPr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F1406A5-2522-984A-9EF9-A9BCB5B22BE3}"/>
              </a:ext>
            </a:extLst>
          </p:cNvPr>
          <p:cNvSpPr txBox="1"/>
          <p:nvPr/>
        </p:nvSpPr>
        <p:spPr>
          <a:xfrm>
            <a:off x="1480330" y="27224"/>
            <a:ext cx="3384587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b="1">
                <a:ea typeface="Calibri"/>
                <a:cs typeface="Calibri"/>
              </a:rPr>
              <a:t>Natural Forms</a:t>
            </a:r>
            <a:endParaRPr lang="en-US" sz="1200" b="1"/>
          </a:p>
          <a:p>
            <a:pPr algn="ctr"/>
            <a:r>
              <a:rPr lang="en-US" sz="900">
                <a:ea typeface="Calibri"/>
                <a:cs typeface="Calibri"/>
              </a:rPr>
              <a:t>How can I explore the formal elements of art and take risks in my experiments to create a mixed media outcome?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CEB1A6-A575-564D-B0A0-C01C2745F1EC}"/>
              </a:ext>
            </a:extLst>
          </p:cNvPr>
          <p:cNvSpPr/>
          <p:nvPr/>
        </p:nvSpPr>
        <p:spPr>
          <a:xfrm>
            <a:off x="166256" y="5104411"/>
            <a:ext cx="2224426" cy="965529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9FC211-D8D9-A248-B393-77B60AE8BD81}"/>
              </a:ext>
            </a:extLst>
          </p:cNvPr>
          <p:cNvSpPr txBox="1"/>
          <p:nvPr/>
        </p:nvSpPr>
        <p:spPr>
          <a:xfrm>
            <a:off x="188440" y="5060842"/>
            <a:ext cx="2332014" cy="10464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/>
              <a:t>Keywords:</a:t>
            </a:r>
          </a:p>
          <a:p>
            <a:r>
              <a:rPr lang="en-US" sz="1000"/>
              <a:t>Line, tone, mark making, texture, subject matter, relief/reduction print,  </a:t>
            </a:r>
            <a:r>
              <a:rPr lang="en-US" sz="1000" err="1"/>
              <a:t>colour</a:t>
            </a:r>
            <a:r>
              <a:rPr lang="en-US" sz="1000"/>
              <a:t>, composition, text, mixed media, pattern, shape, positive/negative space, proportion. </a:t>
            </a:r>
            <a:endParaRPr lang="en-US" sz="1000">
              <a:ea typeface="Calibri"/>
              <a:cs typeface="Calibri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02050DC-C297-CA4D-9DF0-29922DD86349}"/>
              </a:ext>
            </a:extLst>
          </p:cNvPr>
          <p:cNvSpPr/>
          <p:nvPr/>
        </p:nvSpPr>
        <p:spPr>
          <a:xfrm>
            <a:off x="129774" y="6120197"/>
            <a:ext cx="2307553" cy="564225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/>
          </a:p>
          <a:p>
            <a:pPr algn="ctr"/>
            <a:endParaRPr lang="en-US">
              <a:ea typeface="Calibri"/>
              <a:cs typeface="Calibri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26F060-40C9-DC45-9ABA-A8655A332209}"/>
              </a:ext>
            </a:extLst>
          </p:cNvPr>
          <p:cNvSpPr txBox="1"/>
          <p:nvPr/>
        </p:nvSpPr>
        <p:spPr>
          <a:xfrm>
            <a:off x="160731" y="6092489"/>
            <a:ext cx="2235032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 err="1"/>
              <a:t>LearningExperiences</a:t>
            </a:r>
            <a:r>
              <a:rPr lang="en-US" sz="1200" b="1"/>
              <a:t>:</a:t>
            </a:r>
          </a:p>
          <a:p>
            <a:r>
              <a:rPr lang="en-US" sz="1000">
                <a:ea typeface="Calibri"/>
                <a:cs typeface="Calibri"/>
              </a:rPr>
              <a:t>Experimenting and taking risks with a range of materials and techniques. </a:t>
            </a:r>
            <a:endParaRPr lang="en-US" sz="1000">
              <a:highlight>
                <a:srgbClr val="FFFF00"/>
              </a:highlight>
              <a:ea typeface="Calibri"/>
              <a:cs typeface="Calibri"/>
            </a:endParaRPr>
          </a:p>
        </p:txBody>
      </p:sp>
      <p:sp>
        <p:nvSpPr>
          <p:cNvPr id="2" name="TextBox 21">
            <a:extLst>
              <a:ext uri="{FF2B5EF4-FFF2-40B4-BE49-F238E27FC236}">
                <a16:creationId xmlns:a16="http://schemas.microsoft.com/office/drawing/2014/main" id="{EBE6E995-D305-485E-9533-89A11F68CBB6}"/>
              </a:ext>
            </a:extLst>
          </p:cNvPr>
          <p:cNvSpPr txBox="1"/>
          <p:nvPr/>
        </p:nvSpPr>
        <p:spPr>
          <a:xfrm>
            <a:off x="5356770" y="80379"/>
            <a:ext cx="4449835" cy="1785104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/>
              <a:t>Skill – 2D making skills</a:t>
            </a:r>
          </a:p>
          <a:p>
            <a:r>
              <a:rPr lang="en-GB" sz="1000">
                <a:solidFill>
                  <a:srgbClr val="FF0000"/>
                </a:solidFill>
              </a:rPr>
              <a:t>I can draw basic shapes and can control some of the materials and techniques with support.</a:t>
            </a:r>
            <a:endParaRPr lang="en-GB" sz="10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en-GB" sz="1000">
                <a:solidFill>
                  <a:srgbClr val="D09E00"/>
                </a:solidFill>
              </a:rPr>
              <a:t>I can draw recognisable shapes and demonstrate some control of the materials and techniques explored. </a:t>
            </a:r>
            <a:endParaRPr lang="en-GB" sz="1000">
              <a:solidFill>
                <a:srgbClr val="D09E00"/>
              </a:solidFill>
              <a:ea typeface="Calibri"/>
              <a:cs typeface="Calibri"/>
            </a:endParaRPr>
          </a:p>
          <a:p>
            <a:r>
              <a:rPr lang="en-GB" sz="1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With some accuracy, I can handle the materials and techniques explored to </a:t>
            </a:r>
            <a:r>
              <a:rPr lang="en-GB" sz="1000">
                <a:solidFill>
                  <a:schemeClr val="accent4">
                    <a:lumMod val="60000"/>
                    <a:lumOff val="40000"/>
                  </a:schemeClr>
                </a:solidFill>
              </a:rPr>
              <a:t>create a zine, giving some consideration to the formal elements.  </a:t>
            </a:r>
            <a:endParaRPr lang="en-GB" sz="1000">
              <a:solidFill>
                <a:schemeClr val="accent4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r>
              <a:rPr lang="en-GB" sz="1000">
                <a:solidFill>
                  <a:srgbClr val="00B0F0"/>
                </a:solidFill>
              </a:rPr>
              <a:t>I can confidently handle most of the materials and techniques explored to create a visually appealing zine, with clear consideration given to the formal elements.  </a:t>
            </a:r>
            <a:endParaRPr lang="en-GB" sz="1000">
              <a:solidFill>
                <a:srgbClr val="00B0F0"/>
              </a:solidFill>
              <a:ea typeface="Calibri"/>
              <a:cs typeface="Calibri"/>
            </a:endParaRPr>
          </a:p>
          <a:p>
            <a:r>
              <a:rPr lang="en-GB" sz="1000">
                <a:solidFill>
                  <a:srgbClr val="00B050"/>
                </a:solidFill>
              </a:rPr>
              <a:t>I can skilfully handle all the materials and techniques explored to create a highly original zine, with creative consideration given to the formal elements.</a:t>
            </a:r>
            <a:endParaRPr lang="en-GB" sz="1000">
              <a:solidFill>
                <a:srgbClr val="00B050"/>
              </a:solidFill>
              <a:ea typeface="Calibri"/>
              <a:cs typeface="Calibri"/>
            </a:endParaRPr>
          </a:p>
        </p:txBody>
      </p:sp>
      <p:sp>
        <p:nvSpPr>
          <p:cNvPr id="5" name="TextBox 23">
            <a:extLst>
              <a:ext uri="{FF2B5EF4-FFF2-40B4-BE49-F238E27FC236}">
                <a16:creationId xmlns:a16="http://schemas.microsoft.com/office/drawing/2014/main" id="{EECDC5E1-7D15-4C1F-BE95-14CB3A84E004}"/>
              </a:ext>
            </a:extLst>
          </p:cNvPr>
          <p:cNvSpPr txBox="1"/>
          <p:nvPr/>
        </p:nvSpPr>
        <p:spPr>
          <a:xfrm>
            <a:off x="5356511" y="1904173"/>
            <a:ext cx="4449835" cy="14773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/>
              <a:t>Knowledge</a:t>
            </a:r>
            <a:r>
              <a:rPr lang="en-GB" sz="1000" b="1">
                <a:solidFill>
                  <a:srgbClr val="000000"/>
                </a:solidFill>
              </a:rPr>
              <a:t> and Understanding</a:t>
            </a:r>
            <a:endParaRPr lang="en-US" sz="1000">
              <a:ea typeface="Calibri"/>
              <a:cs typeface="Calibri"/>
            </a:endParaRPr>
          </a:p>
          <a:p>
            <a:r>
              <a:rPr lang="en-GB" sz="1000">
                <a:solidFill>
                  <a:srgbClr val="FF0000"/>
                </a:solidFill>
              </a:rPr>
              <a:t>I am starting to learn about the formal elements.</a:t>
            </a:r>
            <a:endParaRPr lang="en-US" sz="1000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GB" sz="1000">
                <a:solidFill>
                  <a:srgbClr val="D09E00"/>
                </a:solidFill>
              </a:rPr>
              <a:t>I can give simple definitions to some of the formal elements learnt. </a:t>
            </a:r>
            <a:endParaRPr lang="en-GB" sz="1000">
              <a:solidFill>
                <a:srgbClr val="000000"/>
              </a:solidFill>
              <a:ea typeface="Calibri"/>
              <a:cs typeface="Calibri"/>
            </a:endParaRPr>
          </a:p>
          <a:p>
            <a:r>
              <a:rPr lang="en-GB" sz="1000">
                <a:solidFill>
                  <a:schemeClr val="accent4">
                    <a:lumMod val="60000"/>
                    <a:lumOff val="40000"/>
                  </a:schemeClr>
                </a:solidFill>
              </a:rPr>
              <a:t>I can give definitions of the formal elements learnt and I’m starting to use them to describe my own work.</a:t>
            </a:r>
            <a:endParaRPr lang="en-US" sz="1000">
              <a:solidFill>
                <a:schemeClr val="accent4">
                  <a:lumMod val="60000"/>
                  <a:lumOff val="40000"/>
                </a:schemeClr>
              </a:solidFill>
              <a:ea typeface="Calibri"/>
              <a:cs typeface="Calibri"/>
            </a:endParaRPr>
          </a:p>
          <a:p>
            <a:r>
              <a:rPr lang="en-GB" sz="1000">
                <a:solidFill>
                  <a:srgbClr val="00B0F0"/>
                </a:solidFill>
              </a:rPr>
              <a:t>I understand the formal elements learnt and can use them confidently to describe my own work. </a:t>
            </a:r>
            <a:endParaRPr lang="en-US" sz="1000">
              <a:solidFill>
                <a:srgbClr val="000000"/>
              </a:solidFill>
            </a:endParaRPr>
          </a:p>
          <a:p>
            <a:r>
              <a:rPr lang="en-GB" sz="1000">
                <a:solidFill>
                  <a:srgbClr val="00B050"/>
                </a:solidFill>
              </a:rPr>
              <a:t>I can demonstrate a strong understanding of the formal elements through describing and making judgements about my own and other’s artwork.</a:t>
            </a:r>
            <a:endParaRPr lang="en-GB"/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27DAC287-6362-4AC9-9E8F-6EF04D0F8B95}"/>
              </a:ext>
            </a:extLst>
          </p:cNvPr>
          <p:cNvSpPr txBox="1"/>
          <p:nvPr/>
        </p:nvSpPr>
        <p:spPr>
          <a:xfrm>
            <a:off x="5370366" y="3528052"/>
            <a:ext cx="4449835" cy="174663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 b="1">
                <a:latin typeface="Calibri"/>
                <a:ea typeface="Calibri"/>
                <a:cs typeface="Calibri"/>
              </a:rPr>
              <a:t>Independent learning.</a:t>
            </a:r>
            <a:endParaRPr lang="en-US" sz="1000">
              <a:latin typeface="Calibri"/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>
                <a:solidFill>
                  <a:srgbClr val="FF0000"/>
                </a:solidFill>
              </a:rPr>
              <a:t>I can ask questions, and I am starting to understand the need to take risks.</a:t>
            </a:r>
            <a:endParaRPr lang="en-US" sz="10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>
                <a:solidFill>
                  <a:schemeClr val="accent4">
                    <a:lumMod val="76000"/>
                  </a:schemeClr>
                </a:solidFill>
              </a:rPr>
              <a:t>I am asking more appropriate questions, starting to take risks and develop my resilience.</a:t>
            </a:r>
            <a:endParaRPr lang="en-US" sz="1000">
              <a:solidFill>
                <a:schemeClr val="accent4">
                  <a:lumMod val="76000"/>
                </a:schemeClr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>
                <a:solidFill>
                  <a:srgbClr val="FFC000"/>
                </a:solidFill>
              </a:rPr>
              <a:t>I am starting to seek my own solutions independently. I am willing to take risks and learn from my mistakes.</a:t>
            </a:r>
            <a:endParaRPr lang="en-US" sz="1000">
              <a:solidFill>
                <a:srgbClr val="FFC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>
                <a:solidFill>
                  <a:srgbClr val="00B0F0"/>
                </a:solidFill>
              </a:rPr>
              <a:t>I can work with others to seek out solutions, confidently take risks and demonstrate resilience to improve my work. </a:t>
            </a:r>
            <a:endParaRPr lang="en-US" sz="10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000">
                <a:solidFill>
                  <a:srgbClr val="00B050"/>
                </a:solidFill>
              </a:rPr>
              <a:t>I can seek out solutions independently, apply new and prior knowledge and skills to develop my work in an original, creative way.</a:t>
            </a:r>
            <a:endParaRPr lang="en-GB" sz="10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954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71AFF0-6A1E-E932-C710-5C17D1D8EDA3}"/>
              </a:ext>
            </a:extLst>
          </p:cNvPr>
          <p:cNvSpPr txBox="1"/>
          <p:nvPr/>
        </p:nvSpPr>
        <p:spPr>
          <a:xfrm>
            <a:off x="1920795" y="1846918"/>
            <a:ext cx="5836262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highlight>
                  <a:srgbClr val="FFFF00"/>
                </a:highlight>
                <a:ea typeface="Calibri"/>
                <a:cs typeface="Calibri"/>
              </a:rPr>
              <a:t>Insert Unit Overview – Independent Learning Task once completed.</a:t>
            </a:r>
            <a:endParaRPr lang="en-GB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82613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6D41910-950D-57BB-7C4A-7C9D3A936E06}"/>
              </a:ext>
            </a:extLst>
          </p:cNvPr>
          <p:cNvSpPr txBox="1"/>
          <p:nvPr/>
        </p:nvSpPr>
        <p:spPr>
          <a:xfrm>
            <a:off x="1920795" y="1846918"/>
            <a:ext cx="583626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highlight>
                  <a:srgbClr val="FFFF00"/>
                </a:highlight>
                <a:ea typeface="Calibri"/>
                <a:cs typeface="Calibri"/>
              </a:rPr>
              <a:t>Insert Unit Overview – Daemons once completed.</a:t>
            </a:r>
            <a:endParaRPr lang="en-GB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0558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5427CA-5435-4240-A8D6-B19D80F617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354CCD-34D8-41A7-9104-F6AAEAA3A76D}">
  <ds:schemaRefs>
    <ds:schemaRef ds:uri="045c8fa0-d7a9-488f-8697-9492a8ac959a"/>
    <ds:schemaRef ds:uri="7e9ce535-1671-43c0-9ef6-8a731672f369"/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3.xml><?xml version="1.0" encoding="utf-8"?>
<ds:datastoreItem xmlns:ds="http://schemas.openxmlformats.org/officeDocument/2006/customXml" ds:itemID="{768A7D6F-1B1C-47DF-A01F-26FB409BAB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7194bf-fa17-4d88-9ea8-e0ec8f97bf06"/>
    <ds:schemaRef ds:uri="14642272-a132-4bf2-874a-c176713ef5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A4 Paper (210x297 mm)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Farrimond</dc:creator>
  <cp:revision>8</cp:revision>
  <cp:lastPrinted>2025-06-05T10:59:23Z</cp:lastPrinted>
  <dcterms:created xsi:type="dcterms:W3CDTF">2025-01-06T14:35:01Z</dcterms:created>
  <dcterms:modified xsi:type="dcterms:W3CDTF">2025-10-01T16:33:35Z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