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7" r:id="rId5"/>
    <p:sldId id="265" r:id="rId6"/>
    <p:sldId id="266" r:id="rId7"/>
    <p:sldId id="274" r:id="rId8"/>
    <p:sldId id="269" r:id="rId9"/>
    <p:sldId id="271" r:id="rId10"/>
    <p:sldId id="256" r:id="rId11"/>
    <p:sldId id="272" r:id="rId12"/>
    <p:sldId id="273" r:id="rId1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DB3D57-42CD-0766-D80A-2F1840C80CC2}" v="10" dt="2025-10-01T16:32:48.6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83"/>
        <p:guide pos="312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E. Clegg" userId="S::anne.clegg@elfed-hs.flintshire.sch.uk::7aedfebe-b060-4e87-86e8-c8c2ef796261" providerId="AD" clId="Web-{3CDB3D57-42CD-0766-D80A-2F1840C80CC2}"/>
    <pc:docChg chg="addSld delSld modSld">
      <pc:chgData name="Anne E. Clegg" userId="S::anne.clegg@elfed-hs.flintshire.sch.uk::7aedfebe-b060-4e87-86e8-c8c2ef796261" providerId="AD" clId="Web-{3CDB3D57-42CD-0766-D80A-2F1840C80CC2}" dt="2025-10-01T16:32:46.023" v="7"/>
      <pc:docMkLst>
        <pc:docMk/>
      </pc:docMkLst>
      <pc:sldChg chg="del">
        <pc:chgData name="Anne E. Clegg" userId="S::anne.clegg@elfed-hs.flintshire.sch.uk::7aedfebe-b060-4e87-86e8-c8c2ef796261" providerId="AD" clId="Web-{3CDB3D57-42CD-0766-D80A-2F1840C80CC2}" dt="2025-10-01T16:32:27.100" v="1"/>
        <pc:sldMkLst>
          <pc:docMk/>
          <pc:sldMk cId="1191919167" sldId="270"/>
        </pc:sldMkLst>
      </pc:sldChg>
      <pc:sldChg chg="modSp">
        <pc:chgData name="Anne E. Clegg" userId="S::anne.clegg@elfed-hs.flintshire.sch.uk::7aedfebe-b060-4e87-86e8-c8c2ef796261" providerId="AD" clId="Web-{3CDB3D57-42CD-0766-D80A-2F1840C80CC2}" dt="2025-10-01T16:32:46.023" v="7"/>
        <pc:sldMkLst>
          <pc:docMk/>
          <pc:sldMk cId="618332680" sldId="271"/>
        </pc:sldMkLst>
        <pc:graphicFrameChg chg="mod modGraphic">
          <ac:chgData name="Anne E. Clegg" userId="S::anne.clegg@elfed-hs.flintshire.sch.uk::7aedfebe-b060-4e87-86e8-c8c2ef796261" providerId="AD" clId="Web-{3CDB3D57-42CD-0766-D80A-2F1840C80CC2}" dt="2025-10-01T16:32:46.023" v="7"/>
          <ac:graphicFrameMkLst>
            <pc:docMk/>
            <pc:sldMk cId="618332680" sldId="271"/>
            <ac:graphicFrameMk id="3" creationId="{BF8CAD7B-9DD4-755C-C089-8EF10BFF7A0B}"/>
          </ac:graphicFrameMkLst>
        </pc:graphicFrameChg>
      </pc:sldChg>
      <pc:sldChg chg="add">
        <pc:chgData name="Anne E. Clegg" userId="S::anne.clegg@elfed-hs.flintshire.sch.uk::7aedfebe-b060-4e87-86e8-c8c2ef796261" providerId="AD" clId="Web-{3CDB3D57-42CD-0766-D80A-2F1840C80CC2}" dt="2025-10-01T16:32:21.319" v="0"/>
        <pc:sldMkLst>
          <pc:docMk/>
          <pc:sldMk cId="2836609312"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71869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408579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760624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88444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49805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3276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4FCC6A-BBD2-4F02-96F5-CBBFA69F7CE3}" type="datetimeFigureOut">
              <a:rPr lang="en-GB" smtClean="0"/>
              <a:t>01/10/2025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430462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4FCC6A-BBD2-4F02-96F5-CBBFA69F7CE3}" type="datetimeFigureOut">
              <a:rPr lang="en-GB" smtClean="0"/>
              <a:t>01/10/2025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34024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FCC6A-BBD2-4F02-96F5-CBBFA69F7CE3}" type="datetimeFigureOut">
              <a:rPr lang="en-GB" smtClean="0"/>
              <a:t>01/10/2025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1346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884910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4664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FCC6A-BBD2-4F02-96F5-CBBFA69F7CE3}" type="datetimeFigureOut">
              <a:rPr lang="en-GB" smtClean="0"/>
              <a:t>01/10/2025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BCC10-5F2A-4270-8AAD-E116B72AA365}" type="slidenum">
              <a:rPr lang="en-GB" smtClean="0"/>
              <a:t>‹#›</a:t>
            </a:fld>
            <a:endParaRPr lang="en-GB"/>
          </a:p>
        </p:txBody>
      </p:sp>
    </p:spTree>
    <p:extLst>
      <p:ext uri="{BB962C8B-B14F-4D97-AF65-F5344CB8AC3E}">
        <p14:creationId xmlns:p14="http://schemas.microsoft.com/office/powerpoint/2010/main" val="79558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02210" y="730532"/>
            <a:ext cx="1079209" cy="113828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pic>
        <p:nvPicPr>
          <p:cNvPr id="5" name="Picture 4">
            <a:extLst>
              <a:ext uri="{FF2B5EF4-FFF2-40B4-BE49-F238E27FC236}">
                <a16:creationId xmlns:a16="http://schemas.microsoft.com/office/drawing/2014/main" id="{485CCA9C-D3DB-42CE-96A5-1D49B5775F73}"/>
              </a:ext>
            </a:extLst>
          </p:cNvPr>
          <p:cNvPicPr>
            <a:picLocks noChangeAspect="1"/>
          </p:cNvPicPr>
          <p:nvPr/>
        </p:nvPicPr>
        <p:blipFill>
          <a:blip r:embed="rId3"/>
          <a:stretch>
            <a:fillRect/>
          </a:stretch>
        </p:blipFill>
        <p:spPr>
          <a:xfrm>
            <a:off x="1342763" y="1159943"/>
            <a:ext cx="8235008" cy="4710909"/>
          </a:xfrm>
          <a:prstGeom prst="rect">
            <a:avLst/>
          </a:prstGeom>
        </p:spPr>
      </p:pic>
    </p:spTree>
    <p:extLst>
      <p:ext uri="{BB962C8B-B14F-4D97-AF65-F5344CB8AC3E}">
        <p14:creationId xmlns:p14="http://schemas.microsoft.com/office/powerpoint/2010/main" val="96420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95393" y="738362"/>
            <a:ext cx="1061357" cy="1009764"/>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588351" y="919927"/>
            <a:ext cx="5247821" cy="663900"/>
          </a:xfrm>
          <a:prstGeom prst="rect">
            <a:avLst/>
          </a:prstGeom>
          <a:noFill/>
        </p:spPr>
        <p:txBody>
          <a:bodyPr wrap="square" rtlCol="0">
            <a:spAutoFit/>
          </a:bodyPr>
          <a:lstStyle/>
          <a:p>
            <a:r>
              <a:rPr lang="en-GB" sz="1857" b="1" dirty="0">
                <a:solidFill>
                  <a:srgbClr val="002060"/>
                </a:solidFill>
                <a:latin typeface="Ink Free"/>
              </a:rPr>
              <a:t>Lower School Plan</a:t>
            </a:r>
          </a:p>
          <a:p>
            <a:r>
              <a:rPr lang="en-GB" sz="1857" b="1" dirty="0">
                <a:solidFill>
                  <a:srgbClr val="002060"/>
                </a:solidFill>
                <a:latin typeface="Ink Free"/>
              </a:rPr>
              <a:t>Subject: 		CWRE Progression</a:t>
            </a:r>
            <a:endParaRPr lang="en-GB" sz="1045"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588351" y="2028598"/>
          <a:ext cx="7280126" cy="3658734"/>
        </p:xfrm>
        <a:graphic>
          <a:graphicData uri="http://schemas.openxmlformats.org/drawingml/2006/table">
            <a:tbl>
              <a:tblPr firstRow="1" bandRow="1">
                <a:tableStyleId>{5C22544A-7EE6-4342-B048-85BDC9FD1C3A}</a:tableStyleId>
              </a:tblPr>
              <a:tblGrid>
                <a:gridCol w="931682">
                  <a:extLst>
                    <a:ext uri="{9D8B030D-6E8A-4147-A177-3AD203B41FA5}">
                      <a16:colId xmlns:a16="http://schemas.microsoft.com/office/drawing/2014/main" val="4255388034"/>
                    </a:ext>
                  </a:extLst>
                </a:gridCol>
                <a:gridCol w="2220872">
                  <a:extLst>
                    <a:ext uri="{9D8B030D-6E8A-4147-A177-3AD203B41FA5}">
                      <a16:colId xmlns:a16="http://schemas.microsoft.com/office/drawing/2014/main" val="737985667"/>
                    </a:ext>
                  </a:extLst>
                </a:gridCol>
                <a:gridCol w="2307540">
                  <a:extLst>
                    <a:ext uri="{9D8B030D-6E8A-4147-A177-3AD203B41FA5}">
                      <a16:colId xmlns:a16="http://schemas.microsoft.com/office/drawing/2014/main" val="1945210272"/>
                    </a:ext>
                  </a:extLst>
                </a:gridCol>
                <a:gridCol w="1820032">
                  <a:extLst>
                    <a:ext uri="{9D8B030D-6E8A-4147-A177-3AD203B41FA5}">
                      <a16:colId xmlns:a16="http://schemas.microsoft.com/office/drawing/2014/main" val="2569708753"/>
                    </a:ext>
                  </a:extLst>
                </a:gridCol>
              </a:tblGrid>
              <a:tr h="280080">
                <a:tc>
                  <a:txBody>
                    <a:bodyPr/>
                    <a:lstStyle/>
                    <a:p>
                      <a:r>
                        <a:rPr lang="en-GB" sz="1100" dirty="0">
                          <a:latin typeface="Ink Free" panose="03080402000500000000" pitchFamily="66" charset="0"/>
                        </a:rPr>
                        <a:t>Term</a:t>
                      </a:r>
                    </a:p>
                  </a:txBody>
                  <a:tcPr marL="53068" marR="53068" marT="26534" marB="26534"/>
                </a:tc>
                <a:tc>
                  <a:txBody>
                    <a:bodyPr/>
                    <a:lstStyle/>
                    <a:p>
                      <a:r>
                        <a:rPr lang="en-GB" sz="1100" dirty="0">
                          <a:latin typeface="Ink Free" panose="03080402000500000000" pitchFamily="66" charset="0"/>
                        </a:rPr>
                        <a:t>1</a:t>
                      </a:r>
                    </a:p>
                  </a:txBody>
                  <a:tcPr marL="53068" marR="53068" marT="26534" marB="26534"/>
                </a:tc>
                <a:tc>
                  <a:txBody>
                    <a:bodyPr/>
                    <a:lstStyle/>
                    <a:p>
                      <a:r>
                        <a:rPr lang="en-GB" sz="1100" dirty="0">
                          <a:latin typeface="Ink Free" panose="03080402000500000000" pitchFamily="66" charset="0"/>
                        </a:rPr>
                        <a:t>2</a:t>
                      </a:r>
                    </a:p>
                  </a:txBody>
                  <a:tcPr marL="53068" marR="53068" marT="26534" marB="26534"/>
                </a:tc>
                <a:tc>
                  <a:txBody>
                    <a:bodyPr/>
                    <a:lstStyle/>
                    <a:p>
                      <a:r>
                        <a:rPr lang="en-GB" sz="1100" dirty="0">
                          <a:latin typeface="Ink Free" panose="03080402000500000000" pitchFamily="66" charset="0"/>
                        </a:rPr>
                        <a:t>3</a:t>
                      </a:r>
                    </a:p>
                  </a:txBody>
                  <a:tcPr marL="53068" marR="53068" marT="26534" marB="26534"/>
                </a:tc>
                <a:extLst>
                  <a:ext uri="{0D108BD9-81ED-4DB2-BD59-A6C34878D82A}">
                    <a16:rowId xmlns:a16="http://schemas.microsoft.com/office/drawing/2014/main" val="1953012476"/>
                  </a:ext>
                </a:extLst>
              </a:tr>
              <a:tr h="895078">
                <a:tc>
                  <a:txBody>
                    <a:bodyPr/>
                    <a:lstStyle/>
                    <a:p>
                      <a:r>
                        <a:rPr lang="en-GB" sz="1100" dirty="0">
                          <a:solidFill>
                            <a:srgbClr val="002060"/>
                          </a:solidFill>
                          <a:latin typeface="Ink Free" panose="03080402000500000000" pitchFamily="66" charset="0"/>
                        </a:rPr>
                        <a:t>Year 7</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Who am I?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Exploring Possibilities – Dream Jobs!</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2a. </a:t>
                      </a:r>
                      <a:r>
                        <a:rPr lang="en-GB" sz="1100" dirty="0"/>
                        <a:t>What is a career in my subject?</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2b. </a:t>
                      </a:r>
                      <a:r>
                        <a:rPr lang="en-GB" sz="1100" dirty="0"/>
                        <a:t>What is an entrepreneur? Can my subject lead me to be one?</a:t>
                      </a:r>
                    </a:p>
                    <a:p>
                      <a:endParaRPr lang="en-GB" sz="1100" b="1" dirty="0">
                        <a:solidFill>
                          <a:srgbClr val="A39665"/>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3a. </a:t>
                      </a:r>
                      <a:r>
                        <a:rPr lang="en-GB" sz="1100" dirty="0"/>
                        <a:t>What is work-life balance?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3b. </a:t>
                      </a:r>
                      <a:r>
                        <a:rPr lang="en-GB" sz="1100" dirty="0"/>
                        <a:t>Careers and the future</a:t>
                      </a:r>
                    </a:p>
                    <a:p>
                      <a:endParaRPr lang="en-GB" sz="1100" b="1" dirty="0">
                        <a:solidFill>
                          <a:srgbClr val="002060"/>
                        </a:solidFill>
                        <a:latin typeface="Ink Free" panose="03080402000500000000" pitchFamily="66" charset="0"/>
                      </a:endParaRPr>
                    </a:p>
                  </a:txBody>
                  <a:tcPr marL="53068" marR="53068" marT="26534" marB="26534"/>
                </a:tc>
                <a:extLst>
                  <a:ext uri="{0D108BD9-81ED-4DB2-BD59-A6C34878D82A}">
                    <a16:rowId xmlns:a16="http://schemas.microsoft.com/office/drawing/2014/main" val="2287100114"/>
                  </a:ext>
                </a:extLst>
              </a:tr>
              <a:tr h="1068433">
                <a:tc>
                  <a:txBody>
                    <a:bodyPr/>
                    <a:lstStyle/>
                    <a:p>
                      <a:r>
                        <a:rPr lang="en-GB" sz="1100" dirty="0">
                          <a:solidFill>
                            <a:srgbClr val="002060"/>
                          </a:solidFill>
                          <a:latin typeface="Ink Free" panose="03080402000500000000" pitchFamily="66" charset="0"/>
                        </a:rPr>
                        <a:t>Year 8</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What are my interests?</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Job applications and CV’s – how can my subject enhance mine?</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2a. </a:t>
                      </a:r>
                      <a:r>
                        <a:rPr lang="en-GB" sz="1100" dirty="0"/>
                        <a:t>Challenges and rewards of work</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2b. </a:t>
                      </a:r>
                      <a:r>
                        <a:rPr lang="en-GB" sz="1100" dirty="0"/>
                        <a:t>Creating the life you want – how can skill development in my subject help? Create a vision board</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3a. </a:t>
                      </a:r>
                      <a:r>
                        <a:rPr lang="en-GB" sz="1100" dirty="0"/>
                        <a:t>What does success mean to me? What does it look like in my subject?</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3b. </a:t>
                      </a:r>
                      <a:r>
                        <a:rPr lang="en-GB" sz="1100" dirty="0"/>
                        <a:t>Careers and the climate</a:t>
                      </a:r>
                    </a:p>
                    <a:p>
                      <a:endParaRPr lang="en-GB" sz="1100" b="1" dirty="0">
                        <a:solidFill>
                          <a:srgbClr val="A39665"/>
                        </a:solidFill>
                        <a:latin typeface="Ink Free" panose="03080402000500000000" pitchFamily="66" charset="0"/>
                      </a:endParaRPr>
                    </a:p>
                  </a:txBody>
                  <a:tcPr marL="53068" marR="53068" marT="26534" marB="26534"/>
                </a:tc>
                <a:extLst>
                  <a:ext uri="{0D108BD9-81ED-4DB2-BD59-A6C34878D82A}">
                    <a16:rowId xmlns:a16="http://schemas.microsoft.com/office/drawing/2014/main" val="2707672348"/>
                  </a:ext>
                </a:extLst>
              </a:tr>
              <a:tr h="1415143">
                <a:tc>
                  <a:txBody>
                    <a:bodyPr/>
                    <a:lstStyle/>
                    <a:p>
                      <a:r>
                        <a:rPr lang="en-GB" sz="1100" dirty="0">
                          <a:solidFill>
                            <a:srgbClr val="002060"/>
                          </a:solidFill>
                          <a:latin typeface="Ink Free" panose="03080402000500000000" pitchFamily="66" charset="0"/>
                        </a:rPr>
                        <a:t>Year 9</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What are my skills?</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What comes after school? Learning pathways for my subject</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2a. </a:t>
                      </a:r>
                      <a:r>
                        <a:rPr lang="en-GB" sz="1100" dirty="0"/>
                        <a:t>Decision making – choosing what to study at KS4.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2b. </a:t>
                      </a:r>
                      <a:r>
                        <a:rPr lang="en-GB" sz="1100" dirty="0"/>
                        <a:t>Taking control of your career journey. How to overcome potential barriers</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3a. </a:t>
                      </a:r>
                      <a:r>
                        <a:rPr lang="en-GB" sz="1100" dirty="0"/>
                        <a:t>Working and earning, managing your money</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3b. </a:t>
                      </a:r>
                      <a:r>
                        <a:rPr lang="en-GB" sz="1100" dirty="0"/>
                        <a:t>What is the labour market and what is it saying about jobs in your subject sector?</a:t>
                      </a:r>
                    </a:p>
                    <a:p>
                      <a:endParaRPr lang="en-GB" sz="1100" b="1" dirty="0">
                        <a:solidFill>
                          <a:srgbClr val="A39665"/>
                        </a:solidFill>
                        <a:latin typeface="Ink Free" panose="03080402000500000000" pitchFamily="66" charset="0"/>
                      </a:endParaRP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365795" y="765626"/>
            <a:ext cx="1061357" cy="1009764"/>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588351" y="1128755"/>
            <a:ext cx="5247821" cy="663900"/>
          </a:xfrm>
          <a:prstGeom prst="rect">
            <a:avLst/>
          </a:prstGeom>
          <a:noFill/>
        </p:spPr>
        <p:txBody>
          <a:bodyPr wrap="square" rtlCol="0">
            <a:spAutoFit/>
          </a:bodyPr>
          <a:lstStyle/>
          <a:p>
            <a:r>
              <a:rPr lang="en-GB" sz="1857" b="1" dirty="0">
                <a:solidFill>
                  <a:srgbClr val="002060"/>
                </a:solidFill>
                <a:latin typeface="Ink Free"/>
              </a:rPr>
              <a:t>Upper School Plan</a:t>
            </a:r>
          </a:p>
          <a:p>
            <a:r>
              <a:rPr lang="en-GB" sz="1857" b="1" dirty="0">
                <a:solidFill>
                  <a:srgbClr val="002060"/>
                </a:solidFill>
                <a:latin typeface="Ink Free"/>
              </a:rPr>
              <a:t>Subject: 		CWRE Progression</a:t>
            </a:r>
            <a:endParaRPr lang="en-GB" sz="1045"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588351" y="2028598"/>
          <a:ext cx="7280126" cy="3283721"/>
        </p:xfrm>
        <a:graphic>
          <a:graphicData uri="http://schemas.openxmlformats.org/drawingml/2006/table">
            <a:tbl>
              <a:tblPr firstRow="1" bandRow="1">
                <a:tableStyleId>{5C22544A-7EE6-4342-B048-85BDC9FD1C3A}</a:tableStyleId>
              </a:tblPr>
              <a:tblGrid>
                <a:gridCol w="931682">
                  <a:extLst>
                    <a:ext uri="{9D8B030D-6E8A-4147-A177-3AD203B41FA5}">
                      <a16:colId xmlns:a16="http://schemas.microsoft.com/office/drawing/2014/main" val="4255388034"/>
                    </a:ext>
                  </a:extLst>
                </a:gridCol>
                <a:gridCol w="2220872">
                  <a:extLst>
                    <a:ext uri="{9D8B030D-6E8A-4147-A177-3AD203B41FA5}">
                      <a16:colId xmlns:a16="http://schemas.microsoft.com/office/drawing/2014/main" val="737985667"/>
                    </a:ext>
                  </a:extLst>
                </a:gridCol>
                <a:gridCol w="2307540">
                  <a:extLst>
                    <a:ext uri="{9D8B030D-6E8A-4147-A177-3AD203B41FA5}">
                      <a16:colId xmlns:a16="http://schemas.microsoft.com/office/drawing/2014/main" val="1945210272"/>
                    </a:ext>
                  </a:extLst>
                </a:gridCol>
                <a:gridCol w="1820032">
                  <a:extLst>
                    <a:ext uri="{9D8B030D-6E8A-4147-A177-3AD203B41FA5}">
                      <a16:colId xmlns:a16="http://schemas.microsoft.com/office/drawing/2014/main" val="2569708753"/>
                    </a:ext>
                  </a:extLst>
                </a:gridCol>
              </a:tblGrid>
              <a:tr h="280080">
                <a:tc>
                  <a:txBody>
                    <a:bodyPr/>
                    <a:lstStyle/>
                    <a:p>
                      <a:r>
                        <a:rPr lang="en-GB" sz="1100" dirty="0">
                          <a:latin typeface="Ink Free" panose="03080402000500000000" pitchFamily="66" charset="0"/>
                        </a:rPr>
                        <a:t>Term</a:t>
                      </a:r>
                    </a:p>
                  </a:txBody>
                  <a:tcPr marL="53068" marR="53068" marT="26534" marB="26534"/>
                </a:tc>
                <a:tc>
                  <a:txBody>
                    <a:bodyPr/>
                    <a:lstStyle/>
                    <a:p>
                      <a:r>
                        <a:rPr lang="en-GB" sz="1100" dirty="0">
                          <a:latin typeface="Ink Free" panose="03080402000500000000" pitchFamily="66" charset="0"/>
                        </a:rPr>
                        <a:t>1</a:t>
                      </a:r>
                    </a:p>
                  </a:txBody>
                  <a:tcPr marL="53068" marR="53068" marT="26534" marB="26534"/>
                </a:tc>
                <a:tc>
                  <a:txBody>
                    <a:bodyPr/>
                    <a:lstStyle/>
                    <a:p>
                      <a:r>
                        <a:rPr lang="en-GB" sz="1100" dirty="0">
                          <a:latin typeface="Ink Free" panose="03080402000500000000" pitchFamily="66" charset="0"/>
                        </a:rPr>
                        <a:t>2</a:t>
                      </a:r>
                    </a:p>
                  </a:txBody>
                  <a:tcPr marL="53068" marR="53068" marT="26534" marB="26534"/>
                </a:tc>
                <a:tc>
                  <a:txBody>
                    <a:bodyPr/>
                    <a:lstStyle/>
                    <a:p>
                      <a:r>
                        <a:rPr lang="en-GB" sz="1100" dirty="0">
                          <a:latin typeface="Ink Free" panose="03080402000500000000" pitchFamily="66" charset="0"/>
                        </a:rPr>
                        <a:t>3</a:t>
                      </a:r>
                    </a:p>
                  </a:txBody>
                  <a:tcPr marL="53068" marR="53068" marT="26534" marB="26534"/>
                </a:tc>
                <a:extLst>
                  <a:ext uri="{0D108BD9-81ED-4DB2-BD59-A6C34878D82A}">
                    <a16:rowId xmlns:a16="http://schemas.microsoft.com/office/drawing/2014/main" val="1953012476"/>
                  </a:ext>
                </a:extLst>
              </a:tr>
              <a:tr h="1935208">
                <a:tc>
                  <a:txBody>
                    <a:bodyPr/>
                    <a:lstStyle/>
                    <a:p>
                      <a:r>
                        <a:rPr lang="en-GB" sz="1100" dirty="0">
                          <a:solidFill>
                            <a:srgbClr val="002060"/>
                          </a:solidFill>
                          <a:latin typeface="Ink Free" panose="03080402000500000000" pitchFamily="66" charset="0"/>
                        </a:rPr>
                        <a:t>Year 10</a:t>
                      </a:r>
                    </a:p>
                  </a:txBody>
                  <a:tcPr marL="53068" marR="53068" marT="26534" marB="26534"/>
                </a:tc>
                <a:tc>
                  <a:txBody>
                    <a:bodyPr/>
                    <a:lstStyle/>
                    <a:p>
                      <a:r>
                        <a:rPr lang="en-GB" sz="1100" b="1" dirty="0">
                          <a:solidFill>
                            <a:srgbClr val="002060"/>
                          </a:solidFill>
                          <a:latin typeface="Ink Free" panose="03080402000500000000" pitchFamily="66" charset="0"/>
                        </a:rPr>
                        <a:t>1a: </a:t>
                      </a:r>
                      <a:r>
                        <a:rPr lang="en-GB" sz="1100" dirty="0"/>
                        <a:t>Interests and Skills Profile – what makes you good at this subject? How will your skills transfer into the world of work?</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Preparing to go on work experience. How is skill development in my subject helping you prepare?</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2a. </a:t>
                      </a:r>
                      <a:r>
                        <a:rPr lang="en-GB" sz="1100" dirty="0"/>
                        <a:t>In person, hybrid, remote. What works best for your subject sector?</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2b. </a:t>
                      </a:r>
                      <a:r>
                        <a:rPr lang="en-GB" sz="1100" dirty="0"/>
                        <a:t>Taking control of your career journey. How to overcome potential barriers</a:t>
                      </a:r>
                    </a:p>
                    <a:p>
                      <a:endParaRPr lang="en-GB" sz="1100" b="1" dirty="0">
                        <a:solidFill>
                          <a:srgbClr val="A39665"/>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3a. </a:t>
                      </a:r>
                      <a:r>
                        <a:rPr lang="en-GB" sz="1100" dirty="0"/>
                        <a:t>Wellbeing in the workplace. Discuss jobs linked to your subject and the possible challenges employees may face.</a:t>
                      </a:r>
                    </a:p>
                    <a:p>
                      <a:endParaRPr lang="en-GB" sz="1100" b="1" dirty="0">
                        <a:solidFill>
                          <a:srgbClr val="002060"/>
                        </a:solidFill>
                        <a:latin typeface="Ink Free" panose="03080402000500000000" pitchFamily="66" charset="0"/>
                      </a:endParaRPr>
                    </a:p>
                    <a:p>
                      <a:r>
                        <a:rPr lang="en-GB" sz="1100" b="1" dirty="0">
                          <a:solidFill>
                            <a:srgbClr val="002060"/>
                          </a:solidFill>
                          <a:latin typeface="Ink Free" panose="03080402000500000000" pitchFamily="66" charset="0"/>
                        </a:rPr>
                        <a:t>3b. </a:t>
                      </a:r>
                      <a:r>
                        <a:rPr lang="en-GB" sz="1100" dirty="0"/>
                        <a:t>What are my employability skills? How does my subject make students employable.</a:t>
                      </a:r>
                    </a:p>
                    <a:p>
                      <a:endParaRPr lang="en-GB" sz="1100" b="1" dirty="0">
                        <a:solidFill>
                          <a:srgbClr val="002060"/>
                        </a:solidFill>
                        <a:latin typeface="Ink Free" panose="03080402000500000000" pitchFamily="66" charset="0"/>
                      </a:endParaRPr>
                    </a:p>
                  </a:txBody>
                  <a:tcPr marL="53068" marR="53068" marT="26534" marB="26534"/>
                </a:tc>
                <a:extLst>
                  <a:ext uri="{0D108BD9-81ED-4DB2-BD59-A6C34878D82A}">
                    <a16:rowId xmlns:a16="http://schemas.microsoft.com/office/drawing/2014/main" val="2287100114"/>
                  </a:ext>
                </a:extLst>
              </a:tr>
              <a:tr h="1068433">
                <a:tc>
                  <a:txBody>
                    <a:bodyPr/>
                    <a:lstStyle/>
                    <a:p>
                      <a:r>
                        <a:rPr lang="en-GB" sz="1100" dirty="0">
                          <a:solidFill>
                            <a:srgbClr val="002060"/>
                          </a:solidFill>
                          <a:latin typeface="Ink Free" panose="03080402000500000000" pitchFamily="66" charset="0"/>
                        </a:rPr>
                        <a:t>Year 11</a:t>
                      </a:r>
                    </a:p>
                  </a:txBody>
                  <a:tcPr marL="53068" marR="53068" marT="26534" marB="26534"/>
                </a:tc>
                <a:tc>
                  <a:txBody>
                    <a:bodyPr/>
                    <a:lstStyle/>
                    <a:p>
                      <a:r>
                        <a:rPr lang="en-GB" sz="1100" b="1" dirty="0">
                          <a:solidFill>
                            <a:srgbClr val="002060"/>
                          </a:solidFill>
                          <a:latin typeface="Ink Free" panose="03080402000500000000" pitchFamily="66" charset="0"/>
                        </a:rPr>
                        <a:t>1a. </a:t>
                      </a:r>
                      <a:r>
                        <a:rPr lang="en-GB" sz="1100" dirty="0"/>
                        <a:t>Post 16 Choices in my subject</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Decision making – choosing your post 16 pathway. What pathways are available linked to your subject?</a:t>
                      </a:r>
                    </a:p>
                    <a:p>
                      <a:endParaRPr lang="en-GB" sz="1100" b="1" dirty="0">
                        <a:solidFill>
                          <a:srgbClr val="002060"/>
                        </a:solidFill>
                        <a:latin typeface="Ink Free" panose="03080402000500000000" pitchFamily="66" charset="0"/>
                      </a:endParaRPr>
                    </a:p>
                  </a:txBody>
                  <a:tcPr marL="53068" marR="53068" marT="26534" marB="26534"/>
                </a:tc>
                <a:tc>
                  <a:txBody>
                    <a:bodyPr/>
                    <a:lstStyle/>
                    <a:p>
                      <a:r>
                        <a:rPr lang="en-GB" sz="1100" b="1" dirty="0">
                          <a:solidFill>
                            <a:srgbClr val="002060"/>
                          </a:solidFill>
                          <a:latin typeface="Ink Free" panose="03080402000500000000" pitchFamily="66" charset="0"/>
                        </a:rPr>
                        <a:t>2a. </a:t>
                      </a:r>
                      <a:r>
                        <a:rPr lang="en-GB" sz="1100" dirty="0"/>
                        <a:t>Money talks – apprenticeships vs higher education in your subject</a:t>
                      </a:r>
                    </a:p>
                    <a:p>
                      <a:endParaRPr lang="en-GB" sz="1100" b="1" dirty="0">
                        <a:solidFill>
                          <a:srgbClr val="002060"/>
                        </a:solidFill>
                        <a:latin typeface="Ink Free" panose="03080402000500000000" pitchFamily="66" charset="0"/>
                      </a:endParaRPr>
                    </a:p>
                    <a:p>
                      <a:endParaRPr lang="en-GB" sz="1100" b="1" dirty="0">
                        <a:solidFill>
                          <a:srgbClr val="002060"/>
                        </a:solidFill>
                        <a:latin typeface="Ink Free" panose="03080402000500000000" pitchFamily="66" charset="0"/>
                      </a:endParaRPr>
                    </a:p>
                  </a:txBody>
                  <a:tcPr marL="53068" marR="53068" marT="26534" marB="26534"/>
                </a:tc>
                <a:tc>
                  <a:txBody>
                    <a:bodyPr/>
                    <a:lstStyle/>
                    <a:p>
                      <a:endParaRPr lang="en-GB" sz="1100" b="1" dirty="0">
                        <a:solidFill>
                          <a:srgbClr val="A39665"/>
                        </a:solidFill>
                        <a:latin typeface="Ink Free" panose="03080402000500000000" pitchFamily="66" charset="0"/>
                      </a:endParaRPr>
                    </a:p>
                  </a:txBody>
                  <a:tcPr marL="53068" marR="53068" marT="26534" marB="26534">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1079209" cy="113828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447595" y="261292"/>
            <a:ext cx="5247821" cy="949684"/>
          </a:xfrm>
          <a:prstGeom prst="rect">
            <a:avLst/>
          </a:prstGeom>
          <a:noFill/>
        </p:spPr>
        <p:txBody>
          <a:bodyPr wrap="square" lIns="91440" tIns="45720" rIns="91440" bIns="45720" rtlCol="0" anchor="t">
            <a:spAutoFit/>
          </a:bodyPr>
          <a:lstStyle/>
          <a:p>
            <a:r>
              <a:rPr lang="en-GB" sz="1857" b="1" dirty="0">
                <a:solidFill>
                  <a:srgbClr val="002060"/>
                </a:solidFill>
                <a:latin typeface="Ink Free"/>
              </a:rPr>
              <a:t>Lower School Plan</a:t>
            </a:r>
          </a:p>
          <a:p>
            <a:r>
              <a:rPr lang="en-GB" sz="1850" b="1" dirty="0">
                <a:solidFill>
                  <a:srgbClr val="002060"/>
                </a:solidFill>
                <a:latin typeface="Ink Free"/>
              </a:rPr>
              <a:t>Subject: Art  </a:t>
            </a:r>
          </a:p>
          <a:p>
            <a:r>
              <a:rPr lang="en-GB" sz="1857" b="1" dirty="0">
                <a:solidFill>
                  <a:srgbClr val="002060"/>
                </a:solidFill>
                <a:latin typeface="Ink Free"/>
              </a:rPr>
              <a:t>Skill: Digital Skills Progression</a:t>
            </a:r>
            <a:endParaRPr lang="en-GB" sz="1045" b="1" dirty="0">
              <a:solidFill>
                <a:srgbClr val="002060"/>
              </a:solidFill>
              <a:latin typeface="Ink Free"/>
            </a:endParaRPr>
          </a:p>
        </p:txBody>
      </p:sp>
      <p:graphicFrame>
        <p:nvGraphicFramePr>
          <p:cNvPr id="6" name="Table 5">
            <a:extLst>
              <a:ext uri="{FF2B5EF4-FFF2-40B4-BE49-F238E27FC236}">
                <a16:creationId xmlns:a16="http://schemas.microsoft.com/office/drawing/2014/main" id="{573617AC-7D39-41C2-855B-CCFA50FA7A6E}"/>
              </a:ext>
            </a:extLst>
          </p:cNvPr>
          <p:cNvGraphicFramePr>
            <a:graphicFrameLocks noGrp="1"/>
          </p:cNvGraphicFramePr>
          <p:nvPr/>
        </p:nvGraphicFramePr>
        <p:xfrm>
          <a:off x="1444928" y="1292148"/>
          <a:ext cx="7934868" cy="4241711"/>
        </p:xfrm>
        <a:graphic>
          <a:graphicData uri="http://schemas.openxmlformats.org/drawingml/2006/table">
            <a:tbl>
              <a:tblPr firstRow="1" bandRow="1">
                <a:tableStyleId>{5C22544A-7EE6-4342-B048-85BDC9FD1C3A}</a:tableStyleId>
              </a:tblPr>
              <a:tblGrid>
                <a:gridCol w="1223678">
                  <a:extLst>
                    <a:ext uri="{9D8B030D-6E8A-4147-A177-3AD203B41FA5}">
                      <a16:colId xmlns:a16="http://schemas.microsoft.com/office/drawing/2014/main" val="4255388034"/>
                    </a:ext>
                  </a:extLst>
                </a:gridCol>
                <a:gridCol w="784565">
                  <a:extLst>
                    <a:ext uri="{9D8B030D-6E8A-4147-A177-3AD203B41FA5}">
                      <a16:colId xmlns:a16="http://schemas.microsoft.com/office/drawing/2014/main" val="737985667"/>
                    </a:ext>
                  </a:extLst>
                </a:gridCol>
                <a:gridCol w="5926625">
                  <a:extLst>
                    <a:ext uri="{9D8B030D-6E8A-4147-A177-3AD203B41FA5}">
                      <a16:colId xmlns:a16="http://schemas.microsoft.com/office/drawing/2014/main" val="1945210272"/>
                    </a:ext>
                  </a:extLst>
                </a:gridCol>
              </a:tblGrid>
              <a:tr h="270458">
                <a:tc>
                  <a:txBody>
                    <a:bodyPr/>
                    <a:lstStyle/>
                    <a:p>
                      <a:r>
                        <a:rPr lang="en-GB" sz="1100" dirty="0">
                          <a:latin typeface="Calibri"/>
                        </a:rPr>
                        <a:t>Year</a:t>
                      </a:r>
                    </a:p>
                  </a:txBody>
                  <a:tcPr marL="53068" marR="53068" marT="26534" marB="26534"/>
                </a:tc>
                <a:tc>
                  <a:txBody>
                    <a:bodyPr/>
                    <a:lstStyle/>
                    <a:p>
                      <a:r>
                        <a:rPr lang="en-GB" sz="1100" dirty="0">
                          <a:latin typeface="Calibri"/>
                        </a:rPr>
                        <a:t>Term</a:t>
                      </a:r>
                    </a:p>
                  </a:txBody>
                  <a:tcPr marL="53068" marR="53068" marT="26534" marB="26534"/>
                </a:tc>
                <a:tc>
                  <a:txBody>
                    <a:bodyPr/>
                    <a:lstStyle/>
                    <a:p>
                      <a:r>
                        <a:rPr lang="en-GB" sz="1100" dirty="0">
                          <a:latin typeface="Calibri"/>
                        </a:rPr>
                        <a:t>Digital Task</a:t>
                      </a:r>
                    </a:p>
                  </a:txBody>
                  <a:tcPr marL="53068" marR="53068" marT="26534" marB="26534"/>
                </a:tc>
                <a:extLst>
                  <a:ext uri="{0D108BD9-81ED-4DB2-BD59-A6C34878D82A}">
                    <a16:rowId xmlns:a16="http://schemas.microsoft.com/office/drawing/2014/main" val="1953012476"/>
                  </a:ext>
                </a:extLst>
              </a:tr>
              <a:tr h="1359775">
                <a:tc>
                  <a:txBody>
                    <a:bodyPr/>
                    <a:lstStyle/>
                    <a:p>
                      <a:r>
                        <a:rPr lang="en-GB" sz="1100" dirty="0">
                          <a:solidFill>
                            <a:srgbClr val="002060"/>
                          </a:solidFill>
                          <a:latin typeface="Calibri"/>
                        </a:rPr>
                        <a:t>Year 7</a:t>
                      </a:r>
                    </a:p>
                  </a:txBody>
                  <a:tcPr marL="53068" marR="53068" marT="26534" marB="26534"/>
                </a:tc>
                <a:tc>
                  <a:txBody>
                    <a:bodyPr/>
                    <a:lstStyle/>
                    <a:p>
                      <a:pPr marL="0" algn="l" defTabSz="1280160" rtl="0" eaLnBrk="1" latinLnBrk="0" hangingPunct="1"/>
                      <a:r>
                        <a:rPr lang="en-GB" sz="1100" b="0" i="0" kern="1200" dirty="0">
                          <a:solidFill>
                            <a:schemeClr val="dk1"/>
                          </a:solidFill>
                          <a:effectLst/>
                          <a:latin typeface="Calibri"/>
                          <a:ea typeface="+mn-ea"/>
                          <a:cs typeface="+mn-cs"/>
                        </a:rPr>
                        <a:t>2</a:t>
                      </a:r>
                    </a:p>
                  </a:txBody>
                  <a:tcPr marL="53068" marR="53068" marT="26534" marB="26534"/>
                </a:tc>
                <a:tc>
                  <a:txBody>
                    <a:bodyPr/>
                    <a:lstStyle/>
                    <a:p>
                      <a:r>
                        <a:rPr lang="en-GB" sz="1100" dirty="0">
                          <a:latin typeface="Calibri"/>
                        </a:rPr>
                        <a:t>Kandinsky inspired composition:</a:t>
                      </a:r>
                    </a:p>
                    <a:p>
                      <a:pPr lvl="0" algn="l">
                        <a:lnSpc>
                          <a:spcPct val="100000"/>
                        </a:lnSpc>
                        <a:spcBef>
                          <a:spcPts val="0"/>
                        </a:spcBef>
                        <a:spcAft>
                          <a:spcPts val="0"/>
                        </a:spcAft>
                        <a:buNone/>
                      </a:pPr>
                      <a:r>
                        <a:rPr lang="en-GB" sz="1100" b="0" i="0" u="none" strike="noStrike" noProof="0" dirty="0">
                          <a:latin typeface="Calibri"/>
                        </a:rPr>
                        <a:t>Learners need to:</a:t>
                      </a:r>
                    </a:p>
                    <a:p>
                      <a:pPr marL="285750" lvl="0" indent="-285750" algn="l">
                        <a:lnSpc>
                          <a:spcPct val="100000"/>
                        </a:lnSpc>
                        <a:spcBef>
                          <a:spcPts val="0"/>
                        </a:spcBef>
                        <a:spcAft>
                          <a:spcPts val="0"/>
                        </a:spcAft>
                        <a:buFont typeface="Arial"/>
                        <a:buChar char="•"/>
                      </a:pPr>
                      <a:r>
                        <a:rPr lang="en-GB" sz="1100" b="0" i="0" u="none" strike="noStrike" noProof="0" dirty="0">
                          <a:latin typeface="Calibri"/>
                        </a:rPr>
                        <a:t>Understand the Illustrator workspace (toolbars, artboards, layers).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Use basic shape tools (Rectangle, Ellipse, Polygon).</a:t>
                      </a:r>
                    </a:p>
                    <a:p>
                      <a:pPr marL="285750" lvl="0" indent="-285750" algn="l">
                        <a:lnSpc>
                          <a:spcPct val="100000"/>
                        </a:lnSpc>
                        <a:spcBef>
                          <a:spcPts val="0"/>
                        </a:spcBef>
                        <a:spcAft>
                          <a:spcPts val="0"/>
                        </a:spcAft>
                        <a:buFont typeface="Arial"/>
                        <a:buChar char="•"/>
                      </a:pPr>
                      <a:r>
                        <a:rPr lang="en-GB" sz="1100" b="0" i="0" u="none" strike="noStrike" noProof="0" dirty="0">
                          <a:latin typeface="Calibri"/>
                        </a:rPr>
                        <a:t>Apply fill and stroke properties.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Copy, paste and transform the size of shapes.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Save/export files in appropriate formats (AI, PDF, PNG).</a:t>
                      </a:r>
                    </a:p>
                    <a:p>
                      <a:pPr marL="171450" lvl="0" indent="-171450" algn="l">
                        <a:lnSpc>
                          <a:spcPct val="100000"/>
                        </a:lnSpc>
                        <a:spcBef>
                          <a:spcPts val="0"/>
                        </a:spcBef>
                        <a:spcAft>
                          <a:spcPts val="0"/>
                        </a:spcAft>
                        <a:buFont typeface="Arial"/>
                        <a:buChar char="•"/>
                      </a:pPr>
                      <a:r>
                        <a:rPr lang="en-GB" sz="1100" b="0" i="0" u="none" strike="noStrike" noProof="0" dirty="0">
                          <a:latin typeface="Calibri"/>
                        </a:rPr>
                        <a:t>    Create basic compositions using shapes and colour.</a:t>
                      </a:r>
                    </a:p>
                  </a:txBody>
                  <a:tcPr marL="53068" marR="53068" marT="26534" marB="26534"/>
                </a:tc>
                <a:extLst>
                  <a:ext uri="{0D108BD9-81ED-4DB2-BD59-A6C34878D82A}">
                    <a16:rowId xmlns:a16="http://schemas.microsoft.com/office/drawing/2014/main" val="2287100114"/>
                  </a:ext>
                </a:extLst>
              </a:tr>
              <a:tr h="1326696">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Julien Opie Portrait.</a:t>
                      </a:r>
                    </a:p>
                    <a:p>
                      <a:pPr lvl="0" algn="l">
                        <a:lnSpc>
                          <a:spcPct val="100000"/>
                        </a:lnSpc>
                        <a:spcBef>
                          <a:spcPts val="0"/>
                        </a:spcBef>
                        <a:spcAft>
                          <a:spcPts val="0"/>
                        </a:spcAft>
                        <a:buNone/>
                      </a:pPr>
                      <a:r>
                        <a:rPr lang="en-GB" sz="1100" b="0" i="0" u="none" strike="noStrike" noProof="0" dirty="0">
                          <a:latin typeface="Calibri"/>
                        </a:rPr>
                        <a:t>Learners need to:</a:t>
                      </a:r>
                      <a:endParaRPr lang="en-GB" dirty="0"/>
                    </a:p>
                    <a:p>
                      <a:pPr marL="285750" lvl="0" indent="-285750" algn="l">
                        <a:lnSpc>
                          <a:spcPct val="100000"/>
                        </a:lnSpc>
                        <a:spcBef>
                          <a:spcPts val="0"/>
                        </a:spcBef>
                        <a:spcAft>
                          <a:spcPts val="0"/>
                        </a:spcAft>
                        <a:buFont typeface="Symbol"/>
                        <a:buChar char="•"/>
                      </a:pPr>
                      <a:r>
                        <a:rPr lang="en-GB" sz="1100" b="0" i="0" u="none" strike="noStrike" noProof="0" dirty="0">
                          <a:latin typeface="Calibri"/>
                        </a:rPr>
                        <a:t>Use Pen Tool for custom paths and shapes.</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Work with layers and group objects effectively.</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the opacity tool.</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transform and align tools accurately.</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Export assets for print and digital formats.</a:t>
                      </a:r>
                    </a:p>
                  </a:txBody>
                  <a:tcPr marL="53068" marR="53068" marT="26534" marB="26534"/>
                </a:tc>
                <a:extLst>
                  <a:ext uri="{0D108BD9-81ED-4DB2-BD59-A6C34878D82A}">
                    <a16:rowId xmlns:a16="http://schemas.microsoft.com/office/drawing/2014/main" val="2707672348"/>
                  </a:ext>
                </a:extLst>
              </a:tr>
              <a:tr h="1250369">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Digital Pattern Illustration</a:t>
                      </a:r>
                      <a:endParaRPr lang="en-US" sz="1100" b="0" dirty="0"/>
                    </a:p>
                    <a:p>
                      <a:pPr lvl="0" algn="l">
                        <a:lnSpc>
                          <a:spcPct val="100000"/>
                        </a:lnSpc>
                        <a:spcBef>
                          <a:spcPts val="0"/>
                        </a:spcBef>
                        <a:spcAft>
                          <a:spcPts val="0"/>
                        </a:spcAft>
                        <a:buNone/>
                      </a:pPr>
                      <a:r>
                        <a:rPr lang="en-GB" sz="1100" b="0" i="0" u="none" strike="noStrike" noProof="0" dirty="0">
                          <a:latin typeface="Calibri"/>
                        </a:rPr>
                        <a:t>Learners need to:</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Master the Pen Tool and anchor point manipulation.</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the Appearance panel to refine their illustration.</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Create vector tracings from raster images.</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Work to a set design brief.</a:t>
                      </a:r>
                    </a:p>
                    <a:p>
                      <a:pPr marL="285750" lvl="0" indent="-285750" algn="l">
                        <a:lnSpc>
                          <a:spcPct val="100000"/>
                        </a:lnSpc>
                        <a:spcBef>
                          <a:spcPts val="0"/>
                        </a:spcBef>
                        <a:spcAft>
                          <a:spcPts val="0"/>
                        </a:spcAft>
                        <a:buClr>
                          <a:srgbClr val="000000"/>
                        </a:buClr>
                        <a:buFont typeface="Symbol,Sans-Serif"/>
                        <a:buChar char="•"/>
                      </a:pPr>
                      <a:endParaRPr lang="en-GB" sz="1100" b="0" i="0" u="none" strike="noStrike" noProof="0" dirty="0">
                        <a:solidFill>
                          <a:srgbClr val="000000"/>
                        </a:solidFill>
                        <a:highlight>
                          <a:srgbClr val="FFFF00"/>
                        </a:highlight>
                        <a:latin typeface="Calibri"/>
                      </a:endParaRP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283660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781315" cy="818097"/>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145670" y="2499"/>
            <a:ext cx="6379501" cy="830997"/>
          </a:xfrm>
          <a:prstGeom prst="rect">
            <a:avLst/>
          </a:prstGeom>
          <a:noFill/>
        </p:spPr>
        <p:txBody>
          <a:bodyPr wrap="square" lIns="91440" tIns="45720" rIns="91440" bIns="45720" rtlCol="0" anchor="t">
            <a:spAutoFit/>
          </a:bodyPr>
          <a:lstStyle/>
          <a:p>
            <a:r>
              <a:rPr lang="en-GB" sz="1600" b="1" dirty="0">
                <a:solidFill>
                  <a:srgbClr val="002060"/>
                </a:solidFill>
                <a:latin typeface="Ink Free"/>
              </a:rPr>
              <a:t>Lower School Plan</a:t>
            </a:r>
          </a:p>
          <a:p>
            <a:r>
              <a:rPr lang="en-GB" sz="1600" b="1" dirty="0">
                <a:solidFill>
                  <a:srgbClr val="002060"/>
                </a:solidFill>
                <a:latin typeface="Ink Free"/>
              </a:rPr>
              <a:t>Subject: Art       </a:t>
            </a:r>
          </a:p>
          <a:p>
            <a:r>
              <a:rPr lang="en-GB" sz="1600" b="1" dirty="0">
                <a:solidFill>
                  <a:srgbClr val="002060"/>
                </a:solidFill>
                <a:latin typeface="Ink Free"/>
              </a:rPr>
              <a:t>Skill: Literacy Progression</a:t>
            </a:r>
          </a:p>
        </p:txBody>
      </p:sp>
      <p:graphicFrame>
        <p:nvGraphicFramePr>
          <p:cNvPr id="6" name="Table 5">
            <a:extLst>
              <a:ext uri="{FF2B5EF4-FFF2-40B4-BE49-F238E27FC236}">
                <a16:creationId xmlns:a16="http://schemas.microsoft.com/office/drawing/2014/main" id="{59477874-20C3-45CB-B61B-F6F45BA7D3AE}"/>
              </a:ext>
            </a:extLst>
          </p:cNvPr>
          <p:cNvGraphicFramePr>
            <a:graphicFrameLocks noGrp="1"/>
          </p:cNvGraphicFramePr>
          <p:nvPr/>
        </p:nvGraphicFramePr>
        <p:xfrm>
          <a:off x="1148502" y="841101"/>
          <a:ext cx="8540389" cy="5949282"/>
        </p:xfrm>
        <a:graphic>
          <a:graphicData uri="http://schemas.openxmlformats.org/drawingml/2006/table">
            <a:tbl>
              <a:tblPr firstRow="1" bandRow="1">
                <a:tableStyleId>{5C22544A-7EE6-4342-B048-85BDC9FD1C3A}</a:tableStyleId>
              </a:tblPr>
              <a:tblGrid>
                <a:gridCol w="903146">
                  <a:extLst>
                    <a:ext uri="{9D8B030D-6E8A-4147-A177-3AD203B41FA5}">
                      <a16:colId xmlns:a16="http://schemas.microsoft.com/office/drawing/2014/main" val="4255388034"/>
                    </a:ext>
                  </a:extLst>
                </a:gridCol>
                <a:gridCol w="2330759">
                  <a:extLst>
                    <a:ext uri="{9D8B030D-6E8A-4147-A177-3AD203B41FA5}">
                      <a16:colId xmlns:a16="http://schemas.microsoft.com/office/drawing/2014/main" val="737985667"/>
                    </a:ext>
                  </a:extLst>
                </a:gridCol>
                <a:gridCol w="2622490">
                  <a:extLst>
                    <a:ext uri="{9D8B030D-6E8A-4147-A177-3AD203B41FA5}">
                      <a16:colId xmlns:a16="http://schemas.microsoft.com/office/drawing/2014/main" val="1945210272"/>
                    </a:ext>
                  </a:extLst>
                </a:gridCol>
                <a:gridCol w="2683994">
                  <a:extLst>
                    <a:ext uri="{9D8B030D-6E8A-4147-A177-3AD203B41FA5}">
                      <a16:colId xmlns:a16="http://schemas.microsoft.com/office/drawing/2014/main" val="2569708753"/>
                    </a:ext>
                  </a:extLst>
                </a:gridCol>
              </a:tblGrid>
              <a:tr h="257958">
                <a:tc>
                  <a:txBody>
                    <a:bodyPr/>
                    <a:lstStyle/>
                    <a:p>
                      <a:r>
                        <a:rPr lang="en-GB" sz="1100" dirty="0">
                          <a:latin typeface="Calibri"/>
                        </a:rPr>
                        <a:t>Term</a:t>
                      </a:r>
                    </a:p>
                  </a:txBody>
                  <a:tcPr marL="53068" marR="53068" marT="26534" marB="26534"/>
                </a:tc>
                <a:tc>
                  <a:txBody>
                    <a:bodyPr/>
                    <a:lstStyle/>
                    <a:p>
                      <a:r>
                        <a:rPr lang="en-GB" sz="1100" dirty="0">
                          <a:latin typeface="Calibri"/>
                        </a:rPr>
                        <a:t>1</a:t>
                      </a:r>
                    </a:p>
                  </a:txBody>
                  <a:tcPr marL="53068" marR="53068" marT="26534" marB="26534"/>
                </a:tc>
                <a:tc>
                  <a:txBody>
                    <a:bodyPr/>
                    <a:lstStyle/>
                    <a:p>
                      <a:r>
                        <a:rPr lang="en-GB" sz="1100" dirty="0">
                          <a:latin typeface="Calibri"/>
                        </a:rPr>
                        <a:t>2</a:t>
                      </a:r>
                    </a:p>
                  </a:txBody>
                  <a:tcPr marL="53068" marR="53068" marT="26534" marB="26534"/>
                </a:tc>
                <a:tc>
                  <a:txBody>
                    <a:bodyPr/>
                    <a:lstStyle/>
                    <a:p>
                      <a:r>
                        <a:rPr lang="en-GB" sz="1100" dirty="0">
                          <a:latin typeface="Calibri"/>
                        </a:rPr>
                        <a:t>3</a:t>
                      </a:r>
                    </a:p>
                  </a:txBody>
                  <a:tcPr marL="53068" marR="53068" marT="26534" marB="26534"/>
                </a:tc>
                <a:extLst>
                  <a:ext uri="{0D108BD9-81ED-4DB2-BD59-A6C34878D82A}">
                    <a16:rowId xmlns:a16="http://schemas.microsoft.com/office/drawing/2014/main" val="1953012476"/>
                  </a:ext>
                </a:extLst>
              </a:tr>
              <a:tr h="1633726">
                <a:tc>
                  <a:txBody>
                    <a:bodyPr/>
                    <a:lstStyle/>
                    <a:p>
                      <a:r>
                        <a:rPr lang="en-GB" sz="1100" dirty="0">
                          <a:solidFill>
                            <a:srgbClr val="002060"/>
                          </a:solidFill>
                          <a:latin typeface="Calibri"/>
                        </a:rPr>
                        <a:t>Year 7</a:t>
                      </a:r>
                    </a:p>
                  </a:txBody>
                  <a:tcPr marL="53068" marR="53068" marT="26534" marB="26534"/>
                </a:tc>
                <a:tc>
                  <a:txBody>
                    <a:bodyPr/>
                    <a:lstStyle/>
                    <a:p>
                      <a:pPr marL="0" lvl="0" algn="l">
                        <a:buNone/>
                      </a:pPr>
                      <a:r>
                        <a:rPr lang="en-GB" sz="1100" b="0" i="0" kern="1200" dirty="0">
                          <a:solidFill>
                            <a:schemeClr val="dk1"/>
                          </a:solidFill>
                          <a:effectLst/>
                          <a:latin typeface="Calibri"/>
                          <a:ea typeface="+mn-ea"/>
                          <a:cs typeface="+mn-cs"/>
                        </a:rPr>
                        <a:t>Sketchbook annotation:</a:t>
                      </a:r>
                    </a:p>
                    <a:p>
                      <a:pPr marL="0" lvl="0" algn="l">
                        <a:buNone/>
                      </a:pPr>
                      <a:r>
                        <a:rPr lang="en-GB" sz="1100" b="0" i="0" kern="1200" dirty="0">
                          <a:solidFill>
                            <a:schemeClr val="dk1"/>
                          </a:solidFill>
                          <a:effectLst/>
                          <a:latin typeface="Calibri"/>
                          <a:ea typeface="+mn-ea"/>
                          <a:cs typeface="+mn-cs"/>
                        </a:rPr>
                        <a:t>Writing:</a:t>
                      </a:r>
                    </a:p>
                    <a:p>
                      <a:pPr marL="0" marR="0" lvl="0" indent="0" algn="l">
                        <a:lnSpc>
                          <a:spcPct val="100000"/>
                        </a:lnSpc>
                        <a:spcBef>
                          <a:spcPts val="0"/>
                        </a:spcBef>
                        <a:spcAft>
                          <a:spcPts val="0"/>
                        </a:spcAft>
                        <a:buNone/>
                      </a:pPr>
                      <a:r>
                        <a:rPr lang="en-GB" sz="1100" b="0" i="0" u="none" strike="noStrike" kern="1200" noProof="0" dirty="0">
                          <a:solidFill>
                            <a:srgbClr val="39373C"/>
                          </a:solidFill>
                          <a:effectLst/>
                          <a:latin typeface="Calibri"/>
                        </a:rPr>
                        <a:t>I can competently spell and use subject specific words (Tier 3 vocabulary).</a:t>
                      </a:r>
                    </a:p>
                    <a:p>
                      <a:pPr marL="0" marR="0" lvl="0" indent="0" algn="l" defTabSz="1280160">
                        <a:lnSpc>
                          <a:spcPct val="100000"/>
                        </a:lnSpc>
                        <a:spcBef>
                          <a:spcPts val="0"/>
                        </a:spcBef>
                        <a:spcAft>
                          <a:spcPts val="0"/>
                        </a:spcAft>
                        <a:buNone/>
                      </a:pPr>
                      <a:endParaRPr lang="en-GB" sz="1100" b="0" i="0" u="none" strike="noStrike" kern="1200" noProof="0" dirty="0">
                        <a:solidFill>
                          <a:srgbClr val="39373C"/>
                        </a:solidFill>
                        <a:effectLst/>
                        <a:latin typeface="Calibri"/>
                      </a:endParaRPr>
                    </a:p>
                    <a:p>
                      <a:pPr marL="0" algn="l" rtl="0" eaLnBrk="1" latinLnBrk="0" hangingPunct="1"/>
                      <a:endParaRPr lang="en-GB" sz="1100" b="0" i="0" kern="1200" dirty="0">
                        <a:solidFill>
                          <a:schemeClr val="dk1"/>
                        </a:solidFill>
                        <a:effectLst/>
                        <a:latin typeface="Calibri"/>
                        <a:ea typeface="+mn-ea"/>
                        <a:cs typeface="+mn-cs"/>
                      </a:endParaRPr>
                    </a:p>
                  </a:txBody>
                  <a:tcPr marL="53068" marR="53068" marT="26534" marB="26534"/>
                </a:tc>
                <a:tc>
                  <a:txBody>
                    <a:bodyPr/>
                    <a:lstStyle/>
                    <a:p>
                      <a:pPr lvl="0">
                        <a:buNone/>
                      </a:pPr>
                      <a:r>
                        <a:rPr lang="en-GB" sz="1100" b="0" i="0" kern="1200" dirty="0">
                          <a:solidFill>
                            <a:schemeClr val="dk1"/>
                          </a:solidFill>
                          <a:effectLst/>
                          <a:latin typeface="Calibri"/>
                          <a:ea typeface="+mn-ea"/>
                          <a:cs typeface="+mn-cs"/>
                        </a:rPr>
                        <a:t>Kandinsky Research and Analysis:</a:t>
                      </a:r>
                    </a:p>
                    <a:p>
                      <a:pPr lvl="0">
                        <a:buNone/>
                      </a:pPr>
                      <a:r>
                        <a:rPr lang="en-GB" sz="1100" b="0" i="0" kern="1200" dirty="0">
                          <a:solidFill>
                            <a:schemeClr val="dk1"/>
                          </a:solidFill>
                          <a:effectLst/>
                          <a:latin typeface="Calibri"/>
                          <a:ea typeface="+mn-ea"/>
                          <a:cs typeface="+mn-cs"/>
                        </a:rPr>
                        <a:t>Reading:</a:t>
                      </a:r>
                      <a:endParaRPr lang="en-GB" sz="1100" b="0" i="0" kern="1200">
                        <a:solidFill>
                          <a:schemeClr val="dk1"/>
                        </a:solidFill>
                        <a:effectLst/>
                        <a:latin typeface="Calibri"/>
                        <a:ea typeface="+mn-ea"/>
                        <a:cs typeface="+mn-cs"/>
                      </a:endParaRPr>
                    </a:p>
                    <a:p>
                      <a:pPr lvl="0">
                        <a:buNone/>
                      </a:pPr>
                      <a:r>
                        <a:rPr lang="en-GB" sz="1100" b="0" i="0" u="none" strike="noStrike" kern="1200" noProof="0" dirty="0">
                          <a:solidFill>
                            <a:srgbClr val="39373C"/>
                          </a:solidFill>
                          <a:effectLst/>
                          <a:latin typeface="Calibri"/>
                        </a:rPr>
                        <a:t>I can use a range of strategies including skimming to identify themes, ideas and genre, and scanning to gain a detailed understanding of a text.</a:t>
                      </a:r>
                    </a:p>
                    <a:p>
                      <a:pPr lvl="0">
                        <a:buNone/>
                      </a:pPr>
                      <a:r>
                        <a:rPr lang="en-GB" sz="1100" b="0" i="0" u="none" strike="noStrike" kern="1200" noProof="0" dirty="0">
                          <a:solidFill>
                            <a:srgbClr val="39373C"/>
                          </a:solidFill>
                          <a:effectLst/>
                          <a:latin typeface="Calibri"/>
                        </a:rPr>
                        <a:t>Writing:</a:t>
                      </a:r>
                    </a:p>
                    <a:p>
                      <a:pPr lvl="0">
                        <a:buNone/>
                      </a:pPr>
                      <a:r>
                        <a:rPr lang="en-GB" sz="1100" b="0" i="0" u="none" strike="noStrike" kern="1200" noProof="0" dirty="0">
                          <a:solidFill>
                            <a:srgbClr val="39373C"/>
                          </a:solidFill>
                          <a:effectLst/>
                          <a:latin typeface="Calibri"/>
                        </a:rPr>
                        <a:t>I can competently spell and use subject specific words (Tier 3 vocabulary).</a:t>
                      </a:r>
                    </a:p>
                    <a:p>
                      <a:endParaRPr lang="en-GB" sz="1100" b="0" i="0" kern="1200" dirty="0">
                        <a:solidFill>
                          <a:schemeClr val="dk1"/>
                        </a:solidFill>
                        <a:effectLst/>
                        <a:latin typeface="Calibri"/>
                        <a:ea typeface="+mn-ea"/>
                        <a:cs typeface="+mn-cs"/>
                      </a:endParaRPr>
                    </a:p>
                  </a:txBody>
                  <a:tcPr marL="53068" marR="53068" marT="26534" marB="26534"/>
                </a:tc>
                <a:tc>
                  <a:txBody>
                    <a:bodyPr/>
                    <a:lstStyle/>
                    <a:p>
                      <a:r>
                        <a:rPr lang="en-GB" sz="1100" b="0" i="0" kern="1200" dirty="0">
                          <a:solidFill>
                            <a:schemeClr val="dk1"/>
                          </a:solidFill>
                          <a:effectLst/>
                          <a:latin typeface="Calibri"/>
                          <a:ea typeface="+mn-ea"/>
                          <a:cs typeface="+mn-cs"/>
                        </a:rPr>
                        <a:t>Steam punk research:</a:t>
                      </a:r>
                    </a:p>
                    <a:p>
                      <a:endParaRPr lang="en-GB" sz="1100" b="0" i="0" kern="1200" dirty="0">
                        <a:solidFill>
                          <a:schemeClr val="dk1"/>
                        </a:solidFill>
                        <a:effectLst/>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Calibri"/>
                          <a:ea typeface="+mn-ea"/>
                          <a:cs typeface="+mn-cs"/>
                        </a:rPr>
                        <a:t>I</a:t>
                      </a:r>
                      <a:r>
                        <a:rPr lang="en-GB" sz="1100" b="0" i="0" u="none" strike="noStrike" kern="1200" noProof="0" dirty="0">
                          <a:solidFill>
                            <a:srgbClr val="39373C"/>
                          </a:solidFill>
                          <a:effectLst/>
                          <a:latin typeface="Calibri"/>
                        </a:rPr>
                        <a:t>I can use a range of strategies including skimming to identify themes, ideas and genre, and scanning to gain a detailed understanding of a text.</a:t>
                      </a:r>
                    </a:p>
                    <a:p>
                      <a:endParaRPr lang="en-GB" sz="1100" b="0" i="0" kern="1200" dirty="0">
                        <a:solidFill>
                          <a:schemeClr val="dk1"/>
                        </a:solidFill>
                        <a:effectLst/>
                        <a:latin typeface="Calibri"/>
                        <a:ea typeface="+mn-ea"/>
                        <a:cs typeface="+mn-cs"/>
                      </a:endParaRPr>
                    </a:p>
                  </a:txBody>
                  <a:tcPr marL="53068" marR="53068" marT="26534" marB="26534"/>
                </a:tc>
                <a:extLst>
                  <a:ext uri="{0D108BD9-81ED-4DB2-BD59-A6C34878D82A}">
                    <a16:rowId xmlns:a16="http://schemas.microsoft.com/office/drawing/2014/main" val="2287100114"/>
                  </a:ext>
                </a:extLst>
              </a:tr>
              <a:tr h="1662399">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Elaine Hughes analysis: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39373C"/>
                          </a:solidFill>
                          <a:effectLst/>
                          <a:latin typeface="Calibri"/>
                          <a:ea typeface="Calibri"/>
                          <a:cs typeface="Calibri"/>
                        </a:rPr>
                        <a:t>Reading:</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can identify a range of quotations to support a point of view and begin to identify patterns in the way language is used.</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Writing:</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know the key terminology in each subject and how to accurately spell these words in my books. </a:t>
                      </a:r>
                      <a:endParaRPr lang="en-GB" sz="1100" dirty="0"/>
                    </a:p>
                  </a:txBody>
                  <a:tcPr marL="53068" marR="53068" marT="26534" marB="26534"/>
                </a:tc>
                <a:tc>
                  <a:txBody>
                    <a:bodyPr/>
                    <a:lstStyle/>
                    <a:p>
                      <a:pPr>
                        <a:lnSpc>
                          <a:spcPts val="2175"/>
                        </a:lnSpc>
                        <a:spcAft>
                          <a:spcPts val="0"/>
                        </a:spcAft>
                      </a:pPr>
                      <a:r>
                        <a:rPr lang="en-GB" sz="1100" dirty="0">
                          <a:effectLst/>
                          <a:latin typeface="Calibri"/>
                          <a:ea typeface="Calibri"/>
                          <a:cs typeface="Times New Roman"/>
                        </a:rPr>
                        <a:t>Venn diagram:</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Writing:</a:t>
                      </a:r>
                      <a:endParaRPr lang="en-US" sz="1100" b="0" i="0" u="none" strike="noStrike" noProof="0" dirty="0">
                        <a:solidFill>
                          <a:srgbClr val="000000"/>
                        </a:solidFill>
                        <a:effectLst/>
                        <a:latin typeface="Calibri"/>
                      </a:endParaRP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know the key terminology in each subject and how to accurately spell these words in my books. </a:t>
                      </a:r>
                      <a:endParaRPr lang="en-GB" sz="1100" b="0" i="0" u="none" strike="noStrike" noProof="0" dirty="0">
                        <a:solidFill>
                          <a:srgbClr val="000000"/>
                        </a:solidFill>
                        <a:effectLst/>
                        <a:latin typeface="Calibri"/>
                      </a:endParaRPr>
                    </a:p>
                    <a:p>
                      <a:pPr lvl="0">
                        <a:buNone/>
                      </a:pPr>
                      <a:endParaRPr lang="en-GB" sz="1100" b="0" i="0" u="none" strike="noStrike" noProof="0" dirty="0">
                        <a:solidFill>
                          <a:srgbClr val="000000"/>
                        </a:solidFill>
                        <a:effectLst/>
                        <a:latin typeface="Calibri"/>
                      </a:endParaRPr>
                    </a:p>
                  </a:txBody>
                  <a:tcPr marL="55721" marR="55721" marT="0" marB="0"/>
                </a:tc>
                <a:tc>
                  <a:txBody>
                    <a:bodyPr/>
                    <a:lstStyle/>
                    <a:p>
                      <a:pPr lvl="0">
                        <a:lnSpc>
                          <a:spcPts val="2175"/>
                        </a:lnSpc>
                        <a:spcAft>
                          <a:spcPts val="0"/>
                        </a:spcAft>
                        <a:buNone/>
                      </a:pPr>
                      <a:r>
                        <a:rPr lang="en-GB" sz="1100" b="0" i="0" u="none" strike="noStrike" kern="1200" noProof="0" dirty="0">
                          <a:solidFill>
                            <a:srgbClr val="000000"/>
                          </a:solidFill>
                          <a:latin typeface="Calibri"/>
                        </a:rPr>
                        <a:t>Sketchbook Annotation:</a:t>
                      </a:r>
                    </a:p>
                    <a:p>
                      <a:pPr marL="0" marR="0" lvl="0" indent="0" algn="l">
                        <a:lnSpc>
                          <a:spcPct val="100000"/>
                        </a:lnSpc>
                        <a:spcBef>
                          <a:spcPts val="0"/>
                        </a:spcBef>
                        <a:spcAft>
                          <a:spcPts val="0"/>
                        </a:spcAft>
                        <a:buNone/>
                      </a:pPr>
                      <a:r>
                        <a:rPr lang="en-GB" sz="1100" b="0" i="0" u="none" strike="noStrike" kern="1200" noProof="0" dirty="0">
                          <a:solidFill>
                            <a:srgbClr val="39373C"/>
                          </a:solidFill>
                          <a:latin typeface="Calibri"/>
                        </a:rPr>
                        <a:t>Writing:</a:t>
                      </a:r>
                      <a:endParaRPr lang="en-US" sz="1100" b="0" i="0" u="none" strike="noStrike" kern="1200" noProof="0" dirty="0">
                        <a:solidFill>
                          <a:srgbClr val="000000"/>
                        </a:solidFill>
                        <a:latin typeface="Calibri"/>
                      </a:endParaRPr>
                    </a:p>
                    <a:p>
                      <a:pPr marL="0" marR="0" lvl="0" indent="0" algn="l">
                        <a:lnSpc>
                          <a:spcPct val="100000"/>
                        </a:lnSpc>
                        <a:spcBef>
                          <a:spcPts val="0"/>
                        </a:spcBef>
                        <a:spcAft>
                          <a:spcPts val="0"/>
                        </a:spcAft>
                        <a:buNone/>
                      </a:pPr>
                      <a:r>
                        <a:rPr lang="en-GB" sz="1100" b="0" i="0" u="none" strike="noStrike" kern="1200" noProof="0" dirty="0">
                          <a:solidFill>
                            <a:srgbClr val="39373C"/>
                          </a:solidFill>
                          <a:latin typeface="Calibri"/>
                        </a:rPr>
                        <a:t>I know the key terminology in each subject and how to accurately spell these words in my books. </a:t>
                      </a:r>
                      <a:endParaRPr lang="en-GB" dirty="0"/>
                    </a:p>
                  </a:txBody>
                  <a:tcPr marL="53068" marR="53068" marT="26534" marB="26534"/>
                </a:tc>
                <a:extLst>
                  <a:ext uri="{0D108BD9-81ED-4DB2-BD59-A6C34878D82A}">
                    <a16:rowId xmlns:a16="http://schemas.microsoft.com/office/drawing/2014/main" val="2707672348"/>
                  </a:ext>
                </a:extLst>
              </a:tr>
              <a:tr h="2106662">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Zine annotation:</a:t>
                      </a:r>
                    </a:p>
                    <a:p>
                      <a:pPr lvl="0">
                        <a:buNone/>
                      </a:pPr>
                      <a:r>
                        <a:rPr lang="en-GB" sz="1100" b="0" i="0" kern="1200" dirty="0">
                          <a:solidFill>
                            <a:schemeClr val="dk1"/>
                          </a:solidFill>
                          <a:effectLst/>
                          <a:latin typeface="Calibri"/>
                          <a:ea typeface="+mn-ea"/>
                          <a:cs typeface="+mn-cs"/>
                        </a:rPr>
                        <a:t>Writing:</a:t>
                      </a:r>
                    </a:p>
                    <a:p>
                      <a:pPr lvl="0">
                        <a:buNone/>
                      </a:pPr>
                      <a:r>
                        <a:rPr lang="en-GB" sz="1100" b="0" i="0" u="none" strike="noStrike" kern="1200" noProof="0" dirty="0">
                          <a:solidFill>
                            <a:srgbClr val="39373C"/>
                          </a:solidFill>
                          <a:effectLst/>
                          <a:latin typeface="Calibri"/>
                        </a:rPr>
                        <a:t>I know the key terminology in each subject and can accurately spell these words in my books.</a:t>
                      </a:r>
                      <a:endParaRPr lang="en-GB" sz="1100" dirty="0"/>
                    </a:p>
                  </a:txBody>
                  <a:tcPr marL="53068" marR="53068" marT="26534" marB="26534"/>
                </a:tc>
                <a:tc>
                  <a:txBody>
                    <a:bodyPr/>
                    <a:lstStyle/>
                    <a:p>
                      <a:r>
                        <a:rPr lang="en-GB" sz="1100" b="0" i="0" kern="1200" dirty="0">
                          <a:solidFill>
                            <a:schemeClr val="dk1"/>
                          </a:solidFill>
                          <a:effectLst/>
                          <a:latin typeface="Calibri"/>
                          <a:ea typeface="+mn-ea"/>
                          <a:cs typeface="+mn-cs"/>
                        </a:rPr>
                        <a:t>Artist research and analysis:</a:t>
                      </a:r>
                    </a:p>
                    <a:p>
                      <a:r>
                        <a:rPr lang="en-GB" sz="1100" b="0" i="0" kern="1200" dirty="0">
                          <a:solidFill>
                            <a:schemeClr val="dk1"/>
                          </a:solidFill>
                          <a:effectLst/>
                          <a:latin typeface="Calibri"/>
                          <a:ea typeface="+mn-ea"/>
                          <a:cs typeface="+mn-cs"/>
                        </a:rPr>
                        <a:t>Reading: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Calibri"/>
                          <a:ea typeface="+mn-ea"/>
                          <a:cs typeface="+mn-cs"/>
                        </a:rPr>
                        <a:t>I can decode printed and digital texts, considering context, genre and implied meaning. </a:t>
                      </a:r>
                      <a:endParaRPr lang="en-GB" sz="1100" kern="1200">
                        <a:solidFill>
                          <a:schemeClr val="dk1"/>
                        </a:solidFill>
                        <a:effectLst/>
                        <a:latin typeface="Calibri"/>
                        <a:ea typeface="+mn-ea"/>
                        <a:cs typeface="+mn-cs"/>
                      </a:endParaRPr>
                    </a:p>
                    <a:p>
                      <a:pPr lvl="0" algn="l">
                        <a:lnSpc>
                          <a:spcPct val="100000"/>
                        </a:lnSpc>
                        <a:spcBef>
                          <a:spcPts val="0"/>
                        </a:spcBef>
                        <a:spcAft>
                          <a:spcPts val="0"/>
                        </a:spcAft>
                      </a:pPr>
                      <a:r>
                        <a:rPr lang="en-GB" sz="1100" b="0" i="0" kern="1200" dirty="0">
                          <a:solidFill>
                            <a:schemeClr val="dk1"/>
                          </a:solidFill>
                          <a:effectLst/>
                          <a:latin typeface="Calibri"/>
                          <a:ea typeface="+mn-ea"/>
                          <a:cs typeface="+mn-cs"/>
                        </a:rPr>
                        <a:t>Writing:</a:t>
                      </a:r>
                      <a:endParaRPr lang="en-GB" sz="1100" b="0" i="0" u="none" strike="noStrike" kern="1200" noProof="0" dirty="0">
                        <a:solidFill>
                          <a:srgbClr val="39373C"/>
                        </a:solidFill>
                        <a:effectLst/>
                        <a:latin typeface="Calibri"/>
                      </a:endParaRPr>
                    </a:p>
                    <a:p>
                      <a:pPr lvl="0" algn="l">
                        <a:lnSpc>
                          <a:spcPct val="100000"/>
                        </a:lnSpc>
                        <a:spcBef>
                          <a:spcPts val="0"/>
                        </a:spcBef>
                        <a:spcAft>
                          <a:spcPts val="0"/>
                        </a:spcAft>
                        <a:buNone/>
                      </a:pPr>
                      <a:r>
                        <a:rPr lang="en-GB" sz="1100" b="0" i="0" u="none" strike="noStrike" kern="1200" noProof="0" dirty="0">
                          <a:solidFill>
                            <a:srgbClr val="39373C"/>
                          </a:solidFill>
                          <a:effectLst/>
                          <a:latin typeface="Calibri"/>
                        </a:rPr>
                        <a:t>I spell the high frequency words used in the English language correctly. I can use and spell more sophisticated vocabulary.</a:t>
                      </a:r>
                    </a:p>
                    <a:p>
                      <a:pPr lvl="0" algn="l">
                        <a:lnSpc>
                          <a:spcPct val="100000"/>
                        </a:lnSpc>
                        <a:spcBef>
                          <a:spcPts val="0"/>
                        </a:spcBef>
                        <a:spcAft>
                          <a:spcPts val="0"/>
                        </a:spcAft>
                        <a:buNone/>
                      </a:pPr>
                      <a:r>
                        <a:rPr lang="en-GB" sz="1100" b="0" i="0" u="none" strike="noStrike" kern="1200" noProof="0" dirty="0">
                          <a:solidFill>
                            <a:srgbClr val="39373C"/>
                          </a:solidFill>
                          <a:effectLst/>
                          <a:latin typeface="Calibri"/>
                        </a:rPr>
                        <a:t>I know the key terminology in each subject and can accurately spell these words in my books.</a:t>
                      </a:r>
                    </a:p>
                    <a:p>
                      <a:pPr lvl="0">
                        <a:buNone/>
                      </a:pPr>
                      <a:endParaRPr lang="en-GB" sz="1100" b="0" i="0" kern="1200" dirty="0">
                        <a:solidFill>
                          <a:schemeClr val="dk1"/>
                        </a:solidFill>
                        <a:effectLst/>
                        <a:latin typeface="Calibri"/>
                        <a:ea typeface="+mn-ea"/>
                        <a:cs typeface="+mn-cs"/>
                      </a:endParaRPr>
                    </a:p>
                  </a:txBody>
                  <a:tcPr marL="53068" marR="53068" marT="26534" marB="26534"/>
                </a:tc>
                <a:tc>
                  <a:txBody>
                    <a:bodyPr/>
                    <a:lstStyle/>
                    <a:p>
                      <a:r>
                        <a:rPr lang="en-GB" sz="1100" b="0" i="0" kern="1200" dirty="0">
                          <a:solidFill>
                            <a:schemeClr val="dk1"/>
                          </a:solidFill>
                          <a:effectLst/>
                          <a:latin typeface="Calibri"/>
                          <a:ea typeface="+mn-ea"/>
                          <a:cs typeface="+mn-cs"/>
                        </a:rPr>
                        <a:t>Sketchbook annotation:</a:t>
                      </a:r>
                    </a:p>
                    <a:p>
                      <a:pPr lvl="0">
                        <a:buNone/>
                      </a:pPr>
                      <a:r>
                        <a:rPr lang="en-GB" sz="1100" b="0" i="0" u="none" strike="noStrike" kern="1200" noProof="0" dirty="0">
                          <a:solidFill>
                            <a:schemeClr val="dk1"/>
                          </a:solidFill>
                          <a:effectLst/>
                          <a:latin typeface="Calibri"/>
                        </a:rPr>
                        <a:t>Writing:</a:t>
                      </a:r>
                      <a:endParaRPr lang="en-GB" sz="1100" b="0" i="0" u="none" strike="noStrike" kern="1200" noProof="0" dirty="0">
                        <a:solidFill>
                          <a:srgbClr val="000000"/>
                        </a:solidFill>
                        <a:effectLst/>
                        <a:latin typeface="Calibri"/>
                      </a:endParaRPr>
                    </a:p>
                    <a:p>
                      <a:pPr lvl="0">
                        <a:buNone/>
                      </a:pPr>
                      <a:r>
                        <a:rPr lang="en-GB" sz="1100" b="0" i="0" u="none" strike="noStrike" kern="1200" noProof="0" dirty="0">
                          <a:solidFill>
                            <a:srgbClr val="39373C"/>
                          </a:solidFill>
                          <a:effectLst/>
                          <a:latin typeface="Calibri"/>
                        </a:rPr>
                        <a:t>I know the key terminology in each subject and can accurately spell these words in my books.</a:t>
                      </a:r>
                      <a:endParaRPr lang="en-GB" dirty="0"/>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420387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873299" cy="860552"/>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783082" y="735745"/>
            <a:ext cx="5965261" cy="949684"/>
          </a:xfrm>
          <a:prstGeom prst="rect">
            <a:avLst/>
          </a:prstGeom>
          <a:noFill/>
        </p:spPr>
        <p:txBody>
          <a:bodyPr wrap="square" lIns="91440" tIns="45720" rIns="91440" bIns="45720" rtlCol="0" anchor="t">
            <a:spAutoFit/>
          </a:bodyPr>
          <a:lstStyle/>
          <a:p>
            <a:r>
              <a:rPr lang="en-GB" sz="1857" b="1" dirty="0">
                <a:solidFill>
                  <a:srgbClr val="002060"/>
                </a:solidFill>
                <a:latin typeface="Ink Free"/>
              </a:rPr>
              <a:t>Lower School Plan</a:t>
            </a:r>
          </a:p>
          <a:p>
            <a:r>
              <a:rPr lang="en-GB" sz="1850" b="1" dirty="0">
                <a:solidFill>
                  <a:srgbClr val="002060"/>
                </a:solidFill>
                <a:latin typeface="Ink Free"/>
              </a:rPr>
              <a:t>Subject: Art   </a:t>
            </a:r>
          </a:p>
          <a:p>
            <a:r>
              <a:rPr lang="en-GB" sz="1857" b="1" dirty="0">
                <a:solidFill>
                  <a:srgbClr val="002060"/>
                </a:solidFill>
                <a:latin typeface="Ink Free"/>
              </a:rPr>
              <a:t>Skill: Numeracy Progression</a:t>
            </a:r>
            <a:endParaRPr lang="en-GB" sz="1045" b="1" dirty="0">
              <a:solidFill>
                <a:srgbClr val="002060"/>
              </a:solidFill>
              <a:latin typeface="Ink Free"/>
            </a:endParaRPr>
          </a:p>
        </p:txBody>
      </p:sp>
      <p:graphicFrame>
        <p:nvGraphicFramePr>
          <p:cNvPr id="3" name="Table 2">
            <a:extLst>
              <a:ext uri="{FF2B5EF4-FFF2-40B4-BE49-F238E27FC236}">
                <a16:creationId xmlns:a16="http://schemas.microsoft.com/office/drawing/2014/main" id="{BF8CAD7B-9DD4-755C-C089-8EF10BFF7A0B}"/>
              </a:ext>
            </a:extLst>
          </p:cNvPr>
          <p:cNvGraphicFramePr>
            <a:graphicFrameLocks noGrp="1"/>
          </p:cNvGraphicFramePr>
          <p:nvPr>
            <p:extLst>
              <p:ext uri="{D42A27DB-BD31-4B8C-83A1-F6EECF244321}">
                <p14:modId xmlns:p14="http://schemas.microsoft.com/office/powerpoint/2010/main" val="21629770"/>
              </p:ext>
            </p:extLst>
          </p:nvPr>
        </p:nvGraphicFramePr>
        <p:xfrm>
          <a:off x="1085494" y="2169167"/>
          <a:ext cx="7934868" cy="2897808"/>
        </p:xfrm>
        <a:graphic>
          <a:graphicData uri="http://schemas.openxmlformats.org/drawingml/2006/table">
            <a:tbl>
              <a:tblPr firstRow="1" bandRow="1">
                <a:tableStyleId>{5C22544A-7EE6-4342-B048-85BDC9FD1C3A}</a:tableStyleId>
              </a:tblPr>
              <a:tblGrid>
                <a:gridCol w="1223678">
                  <a:extLst>
                    <a:ext uri="{9D8B030D-6E8A-4147-A177-3AD203B41FA5}">
                      <a16:colId xmlns:a16="http://schemas.microsoft.com/office/drawing/2014/main" val="4255388034"/>
                    </a:ext>
                  </a:extLst>
                </a:gridCol>
                <a:gridCol w="784565">
                  <a:extLst>
                    <a:ext uri="{9D8B030D-6E8A-4147-A177-3AD203B41FA5}">
                      <a16:colId xmlns:a16="http://schemas.microsoft.com/office/drawing/2014/main" val="737985667"/>
                    </a:ext>
                  </a:extLst>
                </a:gridCol>
                <a:gridCol w="5926625">
                  <a:extLst>
                    <a:ext uri="{9D8B030D-6E8A-4147-A177-3AD203B41FA5}">
                      <a16:colId xmlns:a16="http://schemas.microsoft.com/office/drawing/2014/main" val="1945210272"/>
                    </a:ext>
                  </a:extLst>
                </a:gridCol>
              </a:tblGrid>
              <a:tr h="270458">
                <a:tc>
                  <a:txBody>
                    <a:bodyPr/>
                    <a:lstStyle/>
                    <a:p>
                      <a:r>
                        <a:rPr lang="en-GB" sz="1100" dirty="0">
                          <a:latin typeface="Calibri"/>
                        </a:rPr>
                        <a:t>Year</a:t>
                      </a:r>
                    </a:p>
                  </a:txBody>
                  <a:tcPr marL="53068" marR="53068" marT="26534" marB="26534"/>
                </a:tc>
                <a:tc>
                  <a:txBody>
                    <a:bodyPr/>
                    <a:lstStyle/>
                    <a:p>
                      <a:r>
                        <a:rPr lang="en-GB" sz="1100" dirty="0">
                          <a:latin typeface="Calibri"/>
                        </a:rPr>
                        <a:t>Term</a:t>
                      </a:r>
                    </a:p>
                  </a:txBody>
                  <a:tcPr marL="53068" marR="53068" marT="26534" marB="26534"/>
                </a:tc>
                <a:tc>
                  <a:txBody>
                    <a:bodyPr/>
                    <a:lstStyle/>
                    <a:p>
                      <a:r>
                        <a:rPr lang="en-GB" sz="1100" dirty="0">
                          <a:latin typeface="Calibri"/>
                        </a:rPr>
                        <a:t>Numeracy Task</a:t>
                      </a:r>
                    </a:p>
                  </a:txBody>
                  <a:tcPr marL="53068" marR="53068" marT="26534" marB="26534"/>
                </a:tc>
                <a:extLst>
                  <a:ext uri="{0D108BD9-81ED-4DB2-BD59-A6C34878D82A}">
                    <a16:rowId xmlns:a16="http://schemas.microsoft.com/office/drawing/2014/main" val="1953012476"/>
                  </a:ext>
                </a:extLst>
              </a:tr>
              <a:tr h="709448">
                <a:tc>
                  <a:txBody>
                    <a:bodyPr/>
                    <a:lstStyle/>
                    <a:p>
                      <a:r>
                        <a:rPr lang="en-GB" sz="1100" dirty="0">
                          <a:solidFill>
                            <a:srgbClr val="002060"/>
                          </a:solidFill>
                          <a:latin typeface="Calibri"/>
                        </a:rPr>
                        <a:t>Year 7</a:t>
                      </a:r>
                    </a:p>
                  </a:txBody>
                  <a:tcPr marL="53068" marR="53068" marT="26534" marB="26534"/>
                </a:tc>
                <a:tc>
                  <a:txBody>
                    <a:bodyPr/>
                    <a:lstStyle/>
                    <a:p>
                      <a:pPr marL="0" lvl="0" algn="l" rtl="0">
                        <a:buNone/>
                      </a:pPr>
                      <a:r>
                        <a:rPr lang="en-GB" sz="1100" b="0" i="0" kern="1200" dirty="0">
                          <a:solidFill>
                            <a:schemeClr val="dk1"/>
                          </a:solidFill>
                          <a:effectLst/>
                          <a:latin typeface="Calibri"/>
                          <a:ea typeface="+mn-ea"/>
                          <a:cs typeface="+mn-cs"/>
                        </a:rPr>
                        <a:t>2</a:t>
                      </a:r>
                      <a:endParaRPr lang="en-US" sz="1100"/>
                    </a:p>
                  </a:txBody>
                  <a:tcPr marL="53068" marR="53068" marT="26534" marB="26534"/>
                </a:tc>
                <a:tc>
                  <a:txBody>
                    <a:bodyPr/>
                    <a:lstStyle/>
                    <a:p>
                      <a:r>
                        <a:rPr lang="en-GB" sz="1100" dirty="0">
                          <a:latin typeface="Calibri"/>
                        </a:rPr>
                        <a:t>Colour mixing of primary, secondary and tertiary colours:</a:t>
                      </a:r>
                    </a:p>
                    <a:p>
                      <a:pPr lvl="0">
                        <a:buNone/>
                      </a:pPr>
                      <a:r>
                        <a:rPr lang="en-GB" sz="1100" b="0" i="0" u="none" strike="noStrike" noProof="0" dirty="0">
                          <a:solidFill>
                            <a:srgbClr val="000000"/>
                          </a:solidFill>
                          <a:latin typeface="Calibri"/>
                        </a:rPr>
                        <a:t>I can use ratio and proportion to calculate quantities.</a:t>
                      </a:r>
                    </a:p>
                    <a:p>
                      <a:pPr lvl="0" algn="l">
                        <a:lnSpc>
                          <a:spcPct val="100000"/>
                        </a:lnSpc>
                        <a:spcBef>
                          <a:spcPts val="0"/>
                        </a:spcBef>
                        <a:spcAft>
                          <a:spcPts val="0"/>
                        </a:spcAft>
                        <a:buNone/>
                      </a:pPr>
                      <a:endParaRPr lang="en-GB" sz="1100" b="0" i="0" u="none" strike="noStrike" noProof="0" dirty="0">
                        <a:latin typeface="Calibri"/>
                      </a:endParaRPr>
                    </a:p>
                  </a:txBody>
                  <a:tcPr marL="53068" marR="53068" marT="26534" marB="26534"/>
                </a:tc>
                <a:extLst>
                  <a:ext uri="{0D108BD9-81ED-4DB2-BD59-A6C34878D82A}">
                    <a16:rowId xmlns:a16="http://schemas.microsoft.com/office/drawing/2014/main" val="2287100114"/>
                  </a:ext>
                </a:extLst>
              </a:tr>
              <a:tr h="1326696">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Realistic Portrait:</a:t>
                      </a:r>
                    </a:p>
                    <a:p>
                      <a:pPr lvl="0" algn="l">
                        <a:lnSpc>
                          <a:spcPct val="100000"/>
                        </a:lnSpc>
                        <a:spcBef>
                          <a:spcPts val="0"/>
                        </a:spcBef>
                        <a:spcAft>
                          <a:spcPts val="0"/>
                        </a:spcAft>
                        <a:buNone/>
                      </a:pPr>
                      <a:r>
                        <a:rPr lang="en-GB" sz="1100" b="0" i="0" u="none" strike="noStrike" noProof="0" dirty="0">
                          <a:latin typeface="Calibri"/>
                        </a:rPr>
                        <a:t>I can use fractions to determine correct facial proportions.</a:t>
                      </a:r>
                    </a:p>
                    <a:p>
                      <a:pPr lvl="0" algn="l">
                        <a:lnSpc>
                          <a:spcPct val="100000"/>
                        </a:lnSpc>
                        <a:spcBef>
                          <a:spcPts val="0"/>
                        </a:spcBef>
                        <a:spcAft>
                          <a:spcPts val="0"/>
                        </a:spcAft>
                        <a:buNone/>
                      </a:pPr>
                      <a:endParaRPr lang="en-GB" sz="1100" b="0" i="0" u="none" strike="noStrike" noProof="0" dirty="0">
                        <a:highlight>
                          <a:srgbClr val="FFFF00"/>
                        </a:highlight>
                        <a:latin typeface="Calibri"/>
                      </a:endParaRPr>
                    </a:p>
                    <a:p>
                      <a:pPr lvl="0" algn="l">
                        <a:lnSpc>
                          <a:spcPct val="100000"/>
                        </a:lnSpc>
                        <a:spcBef>
                          <a:spcPts val="0"/>
                        </a:spcBef>
                        <a:spcAft>
                          <a:spcPts val="0"/>
                        </a:spcAft>
                        <a:buNone/>
                      </a:pPr>
                      <a:r>
                        <a:rPr lang="en-GB" sz="1100" b="0" i="0" u="none" strike="noStrike" noProof="0" dirty="0">
                          <a:latin typeface="Calibri"/>
                        </a:rPr>
                        <a:t>Venn diagram:</a:t>
                      </a:r>
                    </a:p>
                    <a:p>
                      <a:pPr lvl="0" algn="l">
                        <a:lnSpc>
                          <a:spcPct val="100000"/>
                        </a:lnSpc>
                        <a:spcBef>
                          <a:spcPts val="0"/>
                        </a:spcBef>
                        <a:spcAft>
                          <a:spcPts val="0"/>
                        </a:spcAft>
                        <a:buNone/>
                      </a:pPr>
                      <a:r>
                        <a:rPr lang="en-GB" sz="1100" b="0" i="0" u="none" strike="noStrike" noProof="0" dirty="0">
                          <a:latin typeface="Calibri"/>
                        </a:rPr>
                        <a:t>I can complete Venn diagrams.</a:t>
                      </a:r>
                    </a:p>
                  </a:txBody>
                  <a:tcPr marL="53068" marR="53068" marT="26534" marB="26534"/>
                </a:tc>
                <a:extLst>
                  <a:ext uri="{0D108BD9-81ED-4DB2-BD59-A6C34878D82A}">
                    <a16:rowId xmlns:a16="http://schemas.microsoft.com/office/drawing/2014/main" val="2707672348"/>
                  </a:ext>
                </a:extLst>
              </a:tr>
              <a:tr h="591206">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1</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Drawing using the grid method:</a:t>
                      </a:r>
                    </a:p>
                    <a:p>
                      <a:pPr lvl="0" algn="l">
                        <a:lnSpc>
                          <a:spcPct val="100000"/>
                        </a:lnSpc>
                        <a:spcBef>
                          <a:spcPts val="0"/>
                        </a:spcBef>
                        <a:spcAft>
                          <a:spcPts val="0"/>
                        </a:spcAft>
                        <a:buNone/>
                      </a:pPr>
                      <a:r>
                        <a:rPr lang="en-GB" sz="1100" b="0" i="0" u="none" strike="noStrike" noProof="0" dirty="0">
                          <a:solidFill>
                            <a:srgbClr val="000000"/>
                          </a:solidFill>
                          <a:latin typeface="Calibri"/>
                        </a:rPr>
                        <a:t>I can use ratio and proportion including map scales.</a:t>
                      </a: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61833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3525A8A-1919-4877-BCE0-016E49F9244A}"/>
              </a:ext>
            </a:extLst>
          </p:cNvPr>
          <p:cNvSpPr txBox="1"/>
          <p:nvPr/>
        </p:nvSpPr>
        <p:spPr>
          <a:xfrm>
            <a:off x="78583" y="662181"/>
            <a:ext cx="4943353" cy="1015663"/>
          </a:xfrm>
          <a:prstGeom prst="rect">
            <a:avLst/>
          </a:prstGeom>
          <a:noFill/>
          <a:ln w="28575">
            <a:solidFill>
              <a:schemeClr val="accent1"/>
            </a:solidFill>
          </a:ln>
        </p:spPr>
        <p:txBody>
          <a:bodyPr wrap="square" lIns="91440" tIns="45720" rIns="91440" bIns="45720" rtlCol="0" anchor="t">
            <a:spAutoFit/>
          </a:bodyPr>
          <a:lstStyle/>
          <a:p>
            <a:r>
              <a:rPr lang="en-GB" sz="1000" b="1" dirty="0">
                <a:latin typeface="Ink Free"/>
              </a:rPr>
              <a:t>Overview: </a:t>
            </a:r>
          </a:p>
          <a:p>
            <a:r>
              <a:rPr lang="en-GB" sz="1000" dirty="0"/>
              <a:t>In this unit pupils will be introduced to the theme for the year: Identity. The stimulus for this project will be 'A Sense of Place' and they will create artwork inspired by Wales. They will explore the work of Elaine Hughes and experiment with mark making, composition, collage and sewing techniques to create their own original artwork.</a:t>
            </a:r>
            <a:endParaRPr lang="en-GB" sz="1000" dirty="0">
              <a:ea typeface="Calibri"/>
              <a:cs typeface="Calibri"/>
            </a:endParaRPr>
          </a:p>
          <a:p>
            <a:r>
              <a:rPr lang="en-GB" sz="1000" dirty="0"/>
              <a:t>No. of lessons:15</a:t>
            </a:r>
            <a:endParaRPr lang="en-GB" sz="1000" b="1" dirty="0">
              <a:solidFill>
                <a:schemeClr val="bg1"/>
              </a:solidFill>
            </a:endParaRPr>
          </a:p>
        </p:txBody>
      </p:sp>
      <p:sp>
        <p:nvSpPr>
          <p:cNvPr id="11" name="TextBox 10">
            <a:extLst>
              <a:ext uri="{FF2B5EF4-FFF2-40B4-BE49-F238E27FC236}">
                <a16:creationId xmlns:a16="http://schemas.microsoft.com/office/drawing/2014/main" id="{3E8329FC-A86E-49D4-8966-9AE45A188EE3}"/>
              </a:ext>
            </a:extLst>
          </p:cNvPr>
          <p:cNvSpPr txBox="1"/>
          <p:nvPr/>
        </p:nvSpPr>
        <p:spPr>
          <a:xfrm>
            <a:off x="4996976" y="7553600"/>
            <a:ext cx="3644501" cy="461665"/>
          </a:xfrm>
          <a:prstGeom prst="rect">
            <a:avLst/>
          </a:prstGeom>
          <a:noFill/>
        </p:spPr>
        <p:txBody>
          <a:bodyPr wrap="square" rtlCol="0">
            <a:spAutoFit/>
          </a:bodyPr>
          <a:lstStyle/>
          <a:p>
            <a:r>
              <a:rPr lang="en-GB" sz="1200"/>
              <a:t> </a:t>
            </a:r>
          </a:p>
          <a:p>
            <a:endParaRPr lang="en-GB" sz="1200"/>
          </a:p>
        </p:txBody>
      </p:sp>
      <p:graphicFrame>
        <p:nvGraphicFramePr>
          <p:cNvPr id="12" name="Table 11">
            <a:extLst>
              <a:ext uri="{FF2B5EF4-FFF2-40B4-BE49-F238E27FC236}">
                <a16:creationId xmlns:a16="http://schemas.microsoft.com/office/drawing/2014/main" id="{4865925F-124A-46EB-968D-65D36ABB9967}"/>
              </a:ext>
            </a:extLst>
          </p:cNvPr>
          <p:cNvGraphicFramePr>
            <a:graphicFrameLocks noGrp="1"/>
          </p:cNvGraphicFramePr>
          <p:nvPr>
            <p:extLst>
              <p:ext uri="{D42A27DB-BD31-4B8C-83A1-F6EECF244321}">
                <p14:modId xmlns:p14="http://schemas.microsoft.com/office/powerpoint/2010/main" val="2232808070"/>
              </p:ext>
            </p:extLst>
          </p:nvPr>
        </p:nvGraphicFramePr>
        <p:xfrm>
          <a:off x="138547" y="1883286"/>
          <a:ext cx="4792180" cy="3265844"/>
        </p:xfrm>
        <a:graphic>
          <a:graphicData uri="http://schemas.openxmlformats.org/drawingml/2006/table">
            <a:tbl>
              <a:tblPr firstRow="1" bandRow="1">
                <a:tableStyleId>{5C22544A-7EE6-4342-B048-85BDC9FD1C3A}</a:tableStyleId>
              </a:tblPr>
              <a:tblGrid>
                <a:gridCol w="2068998">
                  <a:extLst>
                    <a:ext uri="{9D8B030D-6E8A-4147-A177-3AD203B41FA5}">
                      <a16:colId xmlns:a16="http://schemas.microsoft.com/office/drawing/2014/main" val="1008402731"/>
                    </a:ext>
                  </a:extLst>
                </a:gridCol>
                <a:gridCol w="2723182">
                  <a:extLst>
                    <a:ext uri="{9D8B030D-6E8A-4147-A177-3AD203B41FA5}">
                      <a16:colId xmlns:a16="http://schemas.microsoft.com/office/drawing/2014/main" val="3928792102"/>
                    </a:ext>
                  </a:extLst>
                </a:gridCol>
              </a:tblGrid>
              <a:tr h="375218">
                <a:tc gridSpan="2">
                  <a:txBody>
                    <a:bodyPr/>
                    <a:lstStyle/>
                    <a:p>
                      <a:r>
                        <a:rPr lang="en-GB" sz="1000" b="1" dirty="0">
                          <a:latin typeface="Ink Free"/>
                        </a:rPr>
                        <a:t>Content:</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60786">
                <a:tc>
                  <a:txBody>
                    <a:bodyPr/>
                    <a:lstStyle/>
                    <a:p>
                      <a:r>
                        <a:rPr lang="en-GB" sz="1000" b="1" dirty="0">
                          <a:latin typeface="+mn-lt"/>
                        </a:rPr>
                        <a:t>Mind Map</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lvl="0" algn="l"/>
                      <a:r>
                        <a:rPr lang="en-GB" sz="1000" dirty="0"/>
                        <a:t>I can generate and document a range of ideas on the theme of Wales.</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798448332"/>
                  </a:ext>
                </a:extLst>
              </a:tr>
              <a:tr h="360786">
                <a:tc>
                  <a:txBody>
                    <a:bodyPr/>
                    <a:lstStyle/>
                    <a:p>
                      <a:r>
                        <a:rPr lang="en-GB" sz="1000" b="1" dirty="0">
                          <a:latin typeface="+mn-lt"/>
                        </a:rPr>
                        <a:t>Mark Making</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explore a range of mark making techniques.</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719558772"/>
                  </a:ext>
                </a:extLst>
              </a:tr>
              <a:tr h="360786">
                <a:tc>
                  <a:txBody>
                    <a:bodyPr/>
                    <a:lstStyle/>
                    <a:p>
                      <a:r>
                        <a:rPr lang="en-GB" sz="1000" b="1" dirty="0">
                          <a:latin typeface="+mn-lt"/>
                        </a:rPr>
                        <a:t>Analysis</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analyse the work of Elaine Hughes using appropriate keywords. </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809324157"/>
                  </a:ext>
                </a:extLst>
              </a:tr>
              <a:tr h="360786">
                <a:tc>
                  <a:txBody>
                    <a:bodyPr/>
                    <a:lstStyle/>
                    <a:p>
                      <a:r>
                        <a:rPr lang="en-GB" sz="1000" b="1" dirty="0">
                          <a:latin typeface="+mn-lt"/>
                        </a:rPr>
                        <a:t>Compositions</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000" dirty="0"/>
                        <a:t>I will explore a range of composition ideas to communicate my thoughts on Wales.</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860905795"/>
                  </a:ext>
                </a:extLst>
              </a:tr>
              <a:tr h="360786">
                <a:tc>
                  <a:txBody>
                    <a:bodyPr/>
                    <a:lstStyle/>
                    <a:p>
                      <a:pPr marL="0" marR="0" lvl="0" indent="0" algn="l" rtl="0" eaLnBrk="1" fontAlgn="auto" latinLnBrk="0" hangingPunct="1">
                        <a:lnSpc>
                          <a:spcPct val="100000"/>
                        </a:lnSpc>
                        <a:spcBef>
                          <a:spcPts val="0"/>
                        </a:spcBef>
                        <a:spcAft>
                          <a:spcPts val="0"/>
                        </a:spcAft>
                        <a:buClrTx/>
                        <a:buSzTx/>
                        <a:buFontTx/>
                        <a:buNone/>
                      </a:pPr>
                      <a:r>
                        <a:rPr lang="en-GB" sz="1000" b="1" dirty="0">
                          <a:latin typeface="+mn-lt"/>
                        </a:rPr>
                        <a:t>Making papers</a:t>
                      </a:r>
                    </a:p>
                    <a:p>
                      <a:endParaRPr lang="en-GB" sz="1000" b="1">
                        <a:latin typeface="+mn-lt"/>
                      </a:endParaRP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use painting, printing and mark making techniques to create my own papers to collage with. </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519713273"/>
                  </a:ext>
                </a:extLst>
              </a:tr>
              <a:tr h="393131">
                <a:tc>
                  <a:txBody>
                    <a:bodyPr/>
                    <a:lstStyle/>
                    <a:p>
                      <a:r>
                        <a:rPr lang="en-GB" sz="1000" b="1" dirty="0">
                          <a:latin typeface="+mn-lt"/>
                        </a:rPr>
                        <a:t>Final Outcome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create a mixed media outcome inspired by Elaine Hughes and my connection with Wales. </a:t>
                      </a:r>
                      <a:endParaRPr lang="en-GB" sz="1000" dirty="0" err="1"/>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268160746"/>
                  </a:ext>
                </a:extLst>
              </a:tr>
              <a:tr h="393131">
                <a:tc>
                  <a:txBody>
                    <a:bodyPr/>
                    <a:lstStyle/>
                    <a:p>
                      <a:r>
                        <a:rPr lang="en-GB" sz="1000" b="1" dirty="0">
                          <a:latin typeface="+mn-lt"/>
                        </a:rPr>
                        <a:t>Reflection</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can reflect on my work and compare it with the artist, using keywords appropriately. </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3838847280"/>
                  </a:ext>
                </a:extLst>
              </a:tr>
            </a:tbl>
          </a:graphicData>
        </a:graphic>
      </p:graphicFrame>
      <p:pic>
        <p:nvPicPr>
          <p:cNvPr id="17" name="Picture 16">
            <a:extLst>
              <a:ext uri="{FF2B5EF4-FFF2-40B4-BE49-F238E27FC236}">
                <a16:creationId xmlns:a16="http://schemas.microsoft.com/office/drawing/2014/main" id="{C05C460C-403F-43DD-873D-8048D40A90A5}"/>
              </a:ext>
            </a:extLst>
          </p:cNvPr>
          <p:cNvPicPr>
            <a:picLocks noChangeAspect="1"/>
          </p:cNvPicPr>
          <p:nvPr/>
        </p:nvPicPr>
        <p:blipFill>
          <a:blip r:embed="rId2"/>
          <a:stretch>
            <a:fillRect/>
          </a:stretch>
        </p:blipFill>
        <p:spPr>
          <a:xfrm>
            <a:off x="5021937" y="55631"/>
            <a:ext cx="284609" cy="4950381"/>
          </a:xfrm>
          <a:prstGeom prst="rect">
            <a:avLst/>
          </a:prstGeom>
        </p:spPr>
      </p:pic>
      <p:sp>
        <p:nvSpPr>
          <p:cNvPr id="19" name="Freeform 12">
            <a:extLst>
              <a:ext uri="{FF2B5EF4-FFF2-40B4-BE49-F238E27FC236}">
                <a16:creationId xmlns:a16="http://schemas.microsoft.com/office/drawing/2014/main" id="{28D7F0D4-5B3C-41E5-8638-3163816170E2}"/>
              </a:ext>
            </a:extLst>
          </p:cNvPr>
          <p:cNvSpPr/>
          <p:nvPr/>
        </p:nvSpPr>
        <p:spPr>
          <a:xfrm>
            <a:off x="85345" y="55631"/>
            <a:ext cx="577595" cy="52796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3"/>
            <a:stretch>
              <a:fillRect/>
            </a:stretch>
          </a:blipFill>
        </p:spPr>
      </p:sp>
      <p:sp>
        <p:nvSpPr>
          <p:cNvPr id="20" name="TextBox 19">
            <a:extLst>
              <a:ext uri="{FF2B5EF4-FFF2-40B4-BE49-F238E27FC236}">
                <a16:creationId xmlns:a16="http://schemas.microsoft.com/office/drawing/2014/main" id="{CFD0B66C-7068-4584-B06F-67C78AE3D758}"/>
              </a:ext>
            </a:extLst>
          </p:cNvPr>
          <p:cNvSpPr txBox="1"/>
          <p:nvPr/>
        </p:nvSpPr>
        <p:spPr>
          <a:xfrm>
            <a:off x="521265" y="15850"/>
            <a:ext cx="1257760" cy="646331"/>
          </a:xfrm>
          <a:prstGeom prst="rect">
            <a:avLst/>
          </a:prstGeom>
          <a:noFill/>
        </p:spPr>
        <p:txBody>
          <a:bodyPr wrap="square" rtlCol="0">
            <a:spAutoFit/>
          </a:bodyPr>
          <a:lstStyle/>
          <a:p>
            <a:pPr algn="ctr"/>
            <a:r>
              <a:rPr lang="en-GB" sz="3600" b="1">
                <a:ln w="28575">
                  <a:solidFill>
                    <a:srgbClr val="C09200"/>
                  </a:solidFill>
                </a:ln>
                <a:solidFill>
                  <a:schemeClr val="bg1"/>
                </a:solidFill>
              </a:rPr>
              <a:t>Art </a:t>
            </a:r>
          </a:p>
        </p:txBody>
      </p:sp>
      <p:sp>
        <p:nvSpPr>
          <p:cNvPr id="27" name="TextBox 26">
            <a:extLst>
              <a:ext uri="{FF2B5EF4-FFF2-40B4-BE49-F238E27FC236}">
                <a16:creationId xmlns:a16="http://schemas.microsoft.com/office/drawing/2014/main" id="{729E165D-3A6C-4B86-86D2-E29536141E48}"/>
              </a:ext>
            </a:extLst>
          </p:cNvPr>
          <p:cNvSpPr txBox="1"/>
          <p:nvPr/>
        </p:nvSpPr>
        <p:spPr>
          <a:xfrm>
            <a:off x="5351005" y="5358746"/>
            <a:ext cx="4444470" cy="1169551"/>
          </a:xfrm>
          <a:prstGeom prst="rect">
            <a:avLst/>
          </a:prstGeom>
          <a:noFill/>
          <a:ln w="28575">
            <a:solidFill>
              <a:schemeClr val="accent1"/>
            </a:solidFill>
          </a:ln>
        </p:spPr>
        <p:txBody>
          <a:bodyPr wrap="square" lIns="91440" tIns="45720" rIns="91440" bIns="45720" numCol="1" rtlCol="0" anchor="t">
            <a:spAutoFit/>
          </a:bodyPr>
          <a:lstStyle/>
          <a:p>
            <a:r>
              <a:rPr lang="en-GB" sz="1000" b="1"/>
              <a:t>Assessment</a:t>
            </a:r>
            <a:endParaRPr lang="en-US" sz="1000" b="1">
              <a:ea typeface="Calibri"/>
              <a:cs typeface="Calibri"/>
            </a:endParaRPr>
          </a:p>
          <a:p>
            <a:r>
              <a:rPr lang="en-GB" sz="1000" u="sng" dirty="0"/>
              <a:t>2D Making skills</a:t>
            </a:r>
            <a:r>
              <a:rPr lang="en-GB" sz="1000" dirty="0"/>
              <a:t>– your final outcome and any experiments will be assessed for this skill</a:t>
            </a:r>
            <a:endParaRPr lang="en-GB" sz="1000" dirty="0">
              <a:ea typeface="Calibri"/>
              <a:cs typeface="Calibri"/>
            </a:endParaRPr>
          </a:p>
          <a:p>
            <a:r>
              <a:rPr lang="en-GB" sz="1000" u="sng" dirty="0"/>
              <a:t>Problem Solving </a:t>
            </a:r>
            <a:r>
              <a:rPr lang="en-GB" sz="1000" dirty="0"/>
              <a:t>– your mind map, design ideas and how you develop this into </a:t>
            </a:r>
            <a:r>
              <a:rPr lang="en-GB" sz="1000"/>
              <a:t>your final outcome will be </a:t>
            </a:r>
            <a:r>
              <a:rPr lang="en-GB" sz="1000" dirty="0"/>
              <a:t>assessed for this skill.</a:t>
            </a:r>
            <a:endParaRPr lang="en-US" sz="1000" dirty="0"/>
          </a:p>
          <a:p>
            <a:r>
              <a:rPr lang="en-GB" sz="1000" u="sng" dirty="0"/>
              <a:t>Independent Learning </a:t>
            </a:r>
            <a:r>
              <a:rPr lang="en-GB" sz="1000" dirty="0"/>
              <a:t>– Class discussions, your work ethic and all artwork produced will be used to assess this skill. </a:t>
            </a:r>
            <a:endParaRPr lang="en-GB" dirty="0"/>
          </a:p>
        </p:txBody>
      </p:sp>
      <p:graphicFrame>
        <p:nvGraphicFramePr>
          <p:cNvPr id="28" name="Table 27">
            <a:extLst>
              <a:ext uri="{FF2B5EF4-FFF2-40B4-BE49-F238E27FC236}">
                <a16:creationId xmlns:a16="http://schemas.microsoft.com/office/drawing/2014/main" id="{23EE69D8-12C1-4FF6-A3AE-1869C7DE082C}"/>
              </a:ext>
            </a:extLst>
          </p:cNvPr>
          <p:cNvGraphicFramePr>
            <a:graphicFrameLocks noGrp="1"/>
          </p:cNvGraphicFramePr>
          <p:nvPr>
            <p:extLst>
              <p:ext uri="{D42A27DB-BD31-4B8C-83A1-F6EECF244321}">
                <p14:modId xmlns:p14="http://schemas.microsoft.com/office/powerpoint/2010/main" val="1737271866"/>
              </p:ext>
            </p:extLst>
          </p:nvPr>
        </p:nvGraphicFramePr>
        <p:xfrm>
          <a:off x="2571525" y="5347506"/>
          <a:ext cx="2354515" cy="1097782"/>
        </p:xfrm>
        <a:graphic>
          <a:graphicData uri="http://schemas.openxmlformats.org/drawingml/2006/table">
            <a:tbl>
              <a:tblPr firstRow="1" bandRow="1">
                <a:tableStyleId>{5C22544A-7EE6-4342-B048-85BDC9FD1C3A}</a:tableStyleId>
              </a:tblPr>
              <a:tblGrid>
                <a:gridCol w="624684">
                  <a:extLst>
                    <a:ext uri="{9D8B030D-6E8A-4147-A177-3AD203B41FA5}">
                      <a16:colId xmlns:a16="http://schemas.microsoft.com/office/drawing/2014/main" val="1008402731"/>
                    </a:ext>
                  </a:extLst>
                </a:gridCol>
                <a:gridCol w="1729831">
                  <a:extLst>
                    <a:ext uri="{9D8B030D-6E8A-4147-A177-3AD203B41FA5}">
                      <a16:colId xmlns:a16="http://schemas.microsoft.com/office/drawing/2014/main" val="3928792102"/>
                    </a:ext>
                  </a:extLst>
                </a:gridCol>
              </a:tblGrid>
              <a:tr h="370958">
                <a:tc gridSpan="2">
                  <a:txBody>
                    <a:bodyPr/>
                    <a:lstStyle/>
                    <a:p>
                      <a:r>
                        <a:rPr lang="en-GB" sz="1000" b="1" dirty="0">
                          <a:latin typeface="+mn-lt"/>
                        </a:rPr>
                        <a:t>Links</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726824">
                <a:tc>
                  <a:txBody>
                    <a:bodyPr/>
                    <a:lstStyle/>
                    <a:p>
                      <a:r>
                        <a:rPr lang="en-GB" sz="1000" b="1" dirty="0">
                          <a:latin typeface="+mn-lt"/>
                        </a:rPr>
                        <a:t>Welsh</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marL="171450" lvl="0" indent="-171450" algn="l">
                        <a:buFont typeface="Arial" panose="020B0604020202020204" pitchFamily="34" charset="0"/>
                        <a:buChar char="•"/>
                      </a:pPr>
                      <a:r>
                        <a:rPr lang="en-GB" sz="1000" dirty="0"/>
                        <a:t>Students will be using Welsh words in their artwork.</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798448332"/>
                  </a:ext>
                </a:extLst>
              </a:tr>
            </a:tbl>
          </a:graphicData>
        </a:graphic>
      </p:graphicFrame>
      <p:sp>
        <p:nvSpPr>
          <p:cNvPr id="3" name="TextBox 2">
            <a:extLst>
              <a:ext uri="{FF2B5EF4-FFF2-40B4-BE49-F238E27FC236}">
                <a16:creationId xmlns:a16="http://schemas.microsoft.com/office/drawing/2014/main" id="{9F1406A5-2522-984A-9EF9-A9BCB5B22BE3}"/>
              </a:ext>
            </a:extLst>
          </p:cNvPr>
          <p:cNvSpPr txBox="1"/>
          <p:nvPr/>
        </p:nvSpPr>
        <p:spPr>
          <a:xfrm>
            <a:off x="1480330" y="27224"/>
            <a:ext cx="3384587" cy="584775"/>
          </a:xfrm>
          <a:prstGeom prst="rect">
            <a:avLst/>
          </a:prstGeom>
          <a:noFill/>
        </p:spPr>
        <p:txBody>
          <a:bodyPr wrap="square" lIns="91440" tIns="45720" rIns="91440" bIns="45720" rtlCol="0" anchor="t">
            <a:spAutoFit/>
          </a:bodyPr>
          <a:lstStyle/>
          <a:p>
            <a:pPr algn="ctr"/>
            <a:r>
              <a:rPr lang="en-US" sz="1200" b="1" dirty="0"/>
              <a:t>Sense of Place</a:t>
            </a:r>
          </a:p>
          <a:p>
            <a:pPr algn="ctr"/>
            <a:r>
              <a:rPr lang="en-US" sz="1000" dirty="0">
                <a:ea typeface="Calibri"/>
                <a:cs typeface="Calibri"/>
              </a:rPr>
              <a:t>How can I communicate my thoughts and connection with Wales in my artwork?</a:t>
            </a:r>
          </a:p>
        </p:txBody>
      </p:sp>
      <p:sp>
        <p:nvSpPr>
          <p:cNvPr id="4" name="Rectangle 3">
            <a:extLst>
              <a:ext uri="{FF2B5EF4-FFF2-40B4-BE49-F238E27FC236}">
                <a16:creationId xmlns:a16="http://schemas.microsoft.com/office/drawing/2014/main" id="{4DCEB1A6-A575-564D-B0A0-C01C2745F1EC}"/>
              </a:ext>
            </a:extLst>
          </p:cNvPr>
          <p:cNvSpPr/>
          <p:nvPr/>
        </p:nvSpPr>
        <p:spPr>
          <a:xfrm>
            <a:off x="138547" y="5367646"/>
            <a:ext cx="2279844" cy="660730"/>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79FC211-D8D9-A248-B393-77B60AE8BD81}"/>
              </a:ext>
            </a:extLst>
          </p:cNvPr>
          <p:cNvSpPr txBox="1"/>
          <p:nvPr/>
        </p:nvSpPr>
        <p:spPr>
          <a:xfrm>
            <a:off x="133022" y="5337932"/>
            <a:ext cx="2359722" cy="892552"/>
          </a:xfrm>
          <a:prstGeom prst="rect">
            <a:avLst/>
          </a:prstGeom>
          <a:noFill/>
        </p:spPr>
        <p:txBody>
          <a:bodyPr wrap="square" lIns="91440" tIns="45720" rIns="91440" bIns="45720" rtlCol="0" anchor="t">
            <a:spAutoFit/>
          </a:bodyPr>
          <a:lstStyle/>
          <a:p>
            <a:r>
              <a:rPr lang="en-US" sz="1200" b="1" dirty="0"/>
              <a:t>Keywords:</a:t>
            </a:r>
          </a:p>
          <a:p>
            <a:r>
              <a:rPr lang="en-US" sz="1000" dirty="0"/>
              <a:t>Mark making, texture, subject matter, technique, material, </a:t>
            </a:r>
            <a:r>
              <a:rPr lang="en-US" sz="1000" dirty="0" err="1"/>
              <a:t>colour</a:t>
            </a:r>
            <a:r>
              <a:rPr lang="en-US" sz="1000" dirty="0"/>
              <a:t>, composition, viewpoint, text, collage, textiles. </a:t>
            </a:r>
            <a:endParaRPr lang="en-US" sz="1000" dirty="0">
              <a:ea typeface="Calibri"/>
              <a:cs typeface="Calibri"/>
            </a:endParaRPr>
          </a:p>
          <a:p>
            <a:endParaRPr lang="en-US" sz="1000" b="1"/>
          </a:p>
        </p:txBody>
      </p:sp>
      <p:sp>
        <p:nvSpPr>
          <p:cNvPr id="23" name="Rectangle 22">
            <a:extLst>
              <a:ext uri="{FF2B5EF4-FFF2-40B4-BE49-F238E27FC236}">
                <a16:creationId xmlns:a16="http://schemas.microsoft.com/office/drawing/2014/main" id="{102050DC-C297-CA4D-9DF0-29922DD86349}"/>
              </a:ext>
            </a:extLst>
          </p:cNvPr>
          <p:cNvSpPr/>
          <p:nvPr/>
        </p:nvSpPr>
        <p:spPr>
          <a:xfrm>
            <a:off x="115919" y="6134052"/>
            <a:ext cx="2279844" cy="522661"/>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a:p>
            <a:pPr algn="ctr"/>
            <a:endParaRPr lang="en-US">
              <a:ea typeface="Calibri"/>
              <a:cs typeface="Calibri"/>
            </a:endParaRPr>
          </a:p>
        </p:txBody>
      </p:sp>
      <p:sp>
        <p:nvSpPr>
          <p:cNvPr id="25" name="TextBox 24">
            <a:extLst>
              <a:ext uri="{FF2B5EF4-FFF2-40B4-BE49-F238E27FC236}">
                <a16:creationId xmlns:a16="http://schemas.microsoft.com/office/drawing/2014/main" id="{1D26F060-40C9-DC45-9ABA-A8655A332209}"/>
              </a:ext>
            </a:extLst>
          </p:cNvPr>
          <p:cNvSpPr txBox="1"/>
          <p:nvPr/>
        </p:nvSpPr>
        <p:spPr>
          <a:xfrm>
            <a:off x="160731" y="6134053"/>
            <a:ext cx="2235032" cy="584775"/>
          </a:xfrm>
          <a:prstGeom prst="rect">
            <a:avLst/>
          </a:prstGeom>
          <a:noFill/>
        </p:spPr>
        <p:txBody>
          <a:bodyPr wrap="square" lIns="91440" tIns="45720" rIns="91440" bIns="45720" rtlCol="0" anchor="t">
            <a:spAutoFit/>
          </a:bodyPr>
          <a:lstStyle/>
          <a:p>
            <a:r>
              <a:rPr lang="en-US" sz="1200" b="1" dirty="0"/>
              <a:t>Learning Experiences:</a:t>
            </a:r>
          </a:p>
          <a:p>
            <a:r>
              <a:rPr lang="en-US" sz="1000" dirty="0">
                <a:ea typeface="Calibri"/>
                <a:cs typeface="Calibri"/>
              </a:rPr>
              <a:t>Exploring the work of current artist and your identity. </a:t>
            </a:r>
            <a:r>
              <a:rPr lang="en-US" sz="1000" dirty="0">
                <a:highlight>
                  <a:srgbClr val="FFFF00"/>
                </a:highlight>
                <a:ea typeface="Calibri"/>
                <a:cs typeface="Calibri"/>
              </a:rPr>
              <a:t>Moel Famau?</a:t>
            </a:r>
            <a:endParaRPr lang="en-US" dirty="0">
              <a:highlight>
                <a:srgbClr val="FFFF00"/>
              </a:highlight>
            </a:endParaRPr>
          </a:p>
        </p:txBody>
      </p:sp>
      <p:sp>
        <p:nvSpPr>
          <p:cNvPr id="2" name="TextBox 21">
            <a:extLst>
              <a:ext uri="{FF2B5EF4-FFF2-40B4-BE49-F238E27FC236}">
                <a16:creationId xmlns:a16="http://schemas.microsoft.com/office/drawing/2014/main" id="{EBE6E995-D305-485E-9533-89A11F68CBB6}"/>
              </a:ext>
            </a:extLst>
          </p:cNvPr>
          <p:cNvSpPr txBox="1"/>
          <p:nvPr/>
        </p:nvSpPr>
        <p:spPr>
          <a:xfrm>
            <a:off x="5356770" y="80379"/>
            <a:ext cx="4449835" cy="1785104"/>
          </a:xfrm>
          <a:prstGeom prst="rect">
            <a:avLst/>
          </a:prstGeom>
          <a:noFill/>
          <a:ln w="28575">
            <a:solidFill>
              <a:schemeClr val="accent1"/>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000" b="1" dirty="0"/>
              <a:t>Skill – 2D making skills</a:t>
            </a:r>
          </a:p>
          <a:p>
            <a:r>
              <a:rPr lang="en-GB" sz="1000" dirty="0">
                <a:solidFill>
                  <a:srgbClr val="FF0000"/>
                </a:solidFill>
              </a:rPr>
              <a:t>I can paint my own papers and collage a basic landscape with support.</a:t>
            </a:r>
            <a:endParaRPr lang="en-GB" sz="1000" dirty="0">
              <a:solidFill>
                <a:srgbClr val="FF0000"/>
              </a:solidFill>
              <a:ea typeface="Calibri"/>
              <a:cs typeface="Calibri"/>
            </a:endParaRPr>
          </a:p>
          <a:p>
            <a:r>
              <a:rPr lang="en-GB" sz="1000" dirty="0">
                <a:solidFill>
                  <a:srgbClr val="D09E00"/>
                </a:solidFill>
              </a:rPr>
              <a:t>I can paint my own papers with mark making and collage a simple, recognisable landscape.</a:t>
            </a:r>
            <a:endParaRPr lang="en-GB" sz="1000" dirty="0">
              <a:solidFill>
                <a:srgbClr val="D09E00"/>
              </a:solidFill>
              <a:ea typeface="Calibri"/>
              <a:cs typeface="Calibri"/>
            </a:endParaRPr>
          </a:p>
          <a:p>
            <a:r>
              <a:rPr lang="en-GB" sz="1000" dirty="0">
                <a:solidFill>
                  <a:schemeClr val="accent4">
                    <a:lumMod val="60000"/>
                    <a:lumOff val="40000"/>
                  </a:schemeClr>
                </a:solidFill>
              </a:rPr>
              <a:t>With some accuracy, I can handle the materials and techniques explored to create a Welsh landscape, giving some consideration to the formal elements. </a:t>
            </a:r>
            <a:endParaRPr lang="en-GB" sz="1000" dirty="0">
              <a:solidFill>
                <a:schemeClr val="accent4">
                  <a:lumMod val="60000"/>
                  <a:lumOff val="40000"/>
                </a:schemeClr>
              </a:solidFill>
              <a:ea typeface="Calibri"/>
              <a:cs typeface="Calibri"/>
            </a:endParaRPr>
          </a:p>
          <a:p>
            <a:r>
              <a:rPr lang="en-GB" sz="1000" dirty="0">
                <a:solidFill>
                  <a:srgbClr val="00B0F0"/>
                </a:solidFill>
              </a:rPr>
              <a:t>I can confidently handle most of the materials and techniques explored to create a personal Welsh landscape, with clear consideration given to the formal elements.  </a:t>
            </a:r>
            <a:endParaRPr lang="en-GB" sz="1000" dirty="0">
              <a:solidFill>
                <a:srgbClr val="00B0F0"/>
              </a:solidFill>
              <a:ea typeface="Calibri"/>
              <a:cs typeface="Calibri"/>
            </a:endParaRPr>
          </a:p>
          <a:p>
            <a:r>
              <a:rPr lang="en-GB" sz="1000" dirty="0">
                <a:solidFill>
                  <a:srgbClr val="00B050"/>
                </a:solidFill>
              </a:rPr>
              <a:t>I can skilfully handle all the materials and techniques explored to create a highly original Welsh landscape, with creative consideration given to the formal elements.</a:t>
            </a:r>
            <a:endParaRPr lang="en-GB" sz="1000" dirty="0">
              <a:solidFill>
                <a:srgbClr val="00B050"/>
              </a:solidFill>
              <a:ea typeface="Calibri"/>
              <a:cs typeface="Calibri"/>
            </a:endParaRPr>
          </a:p>
        </p:txBody>
      </p:sp>
      <p:sp>
        <p:nvSpPr>
          <p:cNvPr id="5" name="TextBox 23">
            <a:extLst>
              <a:ext uri="{FF2B5EF4-FFF2-40B4-BE49-F238E27FC236}">
                <a16:creationId xmlns:a16="http://schemas.microsoft.com/office/drawing/2014/main" id="{EECDC5E1-7D15-4C1F-BE95-14CB3A84E004}"/>
              </a:ext>
            </a:extLst>
          </p:cNvPr>
          <p:cNvSpPr txBox="1"/>
          <p:nvPr/>
        </p:nvSpPr>
        <p:spPr>
          <a:xfrm>
            <a:off x="5356511" y="1904173"/>
            <a:ext cx="4449835" cy="1631216"/>
          </a:xfrm>
          <a:prstGeom prst="rect">
            <a:avLst/>
          </a:prstGeom>
          <a:noFill/>
          <a:ln w="28575">
            <a:solidFill>
              <a:schemeClr val="accent1"/>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000" b="1" dirty="0"/>
              <a:t>Problem Solving</a:t>
            </a:r>
          </a:p>
          <a:p>
            <a:r>
              <a:rPr lang="en-GB" sz="1000" dirty="0">
                <a:solidFill>
                  <a:srgbClr val="FF0000"/>
                </a:solidFill>
              </a:rPr>
              <a:t>I can generate one simple landscape idea with support.</a:t>
            </a:r>
            <a:endParaRPr lang="en-GB" sz="1000" dirty="0">
              <a:solidFill>
                <a:srgbClr val="FF0000"/>
              </a:solidFill>
              <a:ea typeface="Calibri"/>
              <a:cs typeface="Calibri"/>
            </a:endParaRPr>
          </a:p>
          <a:p>
            <a:r>
              <a:rPr lang="en-GB" sz="1000" dirty="0">
                <a:solidFill>
                  <a:srgbClr val="D09E00"/>
                </a:solidFill>
              </a:rPr>
              <a:t>I can generate some simple landscape ideas.</a:t>
            </a:r>
            <a:endParaRPr lang="en-GB" sz="1000" b="1" dirty="0">
              <a:solidFill>
                <a:srgbClr val="D09E00"/>
              </a:solidFill>
              <a:ea typeface="Calibri" panose="020F0502020204030204"/>
              <a:cs typeface="Calibri" panose="020F0502020204030204"/>
            </a:endParaRPr>
          </a:p>
          <a:p>
            <a:r>
              <a:rPr lang="en-GB" sz="1000" dirty="0">
                <a:solidFill>
                  <a:schemeClr val="accent4">
                    <a:lumMod val="60000"/>
                    <a:lumOff val="40000"/>
                  </a:schemeClr>
                </a:solidFill>
              </a:rPr>
              <a:t>With some accuracy, I can generate a range of ideas inspired by Welsh landscapes.</a:t>
            </a:r>
            <a:endParaRPr lang="en-GB" sz="1000" dirty="0">
              <a:solidFill>
                <a:schemeClr val="accent4">
                  <a:lumMod val="60000"/>
                  <a:lumOff val="40000"/>
                </a:schemeClr>
              </a:solidFill>
              <a:ea typeface="Calibri"/>
              <a:cs typeface="Calibri"/>
            </a:endParaRPr>
          </a:p>
          <a:p>
            <a:r>
              <a:rPr lang="en-GB" sz="1000" dirty="0">
                <a:solidFill>
                  <a:srgbClr val="00B0F0"/>
                </a:solidFill>
              </a:rPr>
              <a:t>With accuracy, I can generate and develop a range of original ideas that communicate my own connection with Wales and an understanding of the artist's work. </a:t>
            </a:r>
            <a:endParaRPr lang="en-GB" sz="1000" dirty="0">
              <a:solidFill>
                <a:srgbClr val="00B0F0"/>
              </a:solidFill>
              <a:ea typeface="Calibri"/>
              <a:cs typeface="Calibri"/>
            </a:endParaRPr>
          </a:p>
          <a:p>
            <a:r>
              <a:rPr lang="en-GB" sz="1000" dirty="0">
                <a:solidFill>
                  <a:srgbClr val="00B050"/>
                </a:solidFill>
              </a:rPr>
              <a:t>I can generate and develop creative, complex ideas using new and prior knowledge and skills to develop my work in an original way, demonstrating a strong understanding of selected artists' work.  </a:t>
            </a:r>
            <a:endParaRPr lang="en-GB" sz="1000" dirty="0">
              <a:solidFill>
                <a:srgbClr val="00B050"/>
              </a:solidFill>
              <a:ea typeface="Calibri"/>
              <a:cs typeface="Calibri"/>
            </a:endParaRPr>
          </a:p>
        </p:txBody>
      </p:sp>
      <p:sp>
        <p:nvSpPr>
          <p:cNvPr id="8" name="TextBox 17">
            <a:extLst>
              <a:ext uri="{FF2B5EF4-FFF2-40B4-BE49-F238E27FC236}">
                <a16:creationId xmlns:a16="http://schemas.microsoft.com/office/drawing/2014/main" id="{27DAC287-6362-4AC9-9E8F-6EF04D0F8B95}"/>
              </a:ext>
            </a:extLst>
          </p:cNvPr>
          <p:cNvSpPr txBox="1"/>
          <p:nvPr/>
        </p:nvSpPr>
        <p:spPr>
          <a:xfrm>
            <a:off x="5370366" y="3528052"/>
            <a:ext cx="4449835" cy="1746632"/>
          </a:xfrm>
          <a:prstGeom prst="rect">
            <a:avLst/>
          </a:prstGeom>
          <a:noFill/>
          <a:ln w="28575">
            <a:solidFill>
              <a:schemeClr val="accent1"/>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90000"/>
              </a:lnSpc>
              <a:spcBef>
                <a:spcPct val="0"/>
              </a:spcBef>
              <a:spcAft>
                <a:spcPct val="35000"/>
              </a:spcAft>
            </a:pPr>
            <a:r>
              <a:rPr lang="en-GB" sz="1000" b="1" dirty="0">
                <a:latin typeface="Calibri"/>
                <a:ea typeface="Calibri"/>
                <a:cs typeface="Calibri"/>
              </a:rPr>
              <a:t>Independent learning.</a:t>
            </a:r>
            <a:endParaRPr lang="en-US" sz="1000">
              <a:latin typeface="Calibri"/>
              <a:ea typeface="Calibri"/>
              <a:cs typeface="Calibri"/>
            </a:endParaRPr>
          </a:p>
          <a:p>
            <a:pPr>
              <a:lnSpc>
                <a:spcPct val="90000"/>
              </a:lnSpc>
              <a:spcBef>
                <a:spcPct val="0"/>
              </a:spcBef>
              <a:spcAft>
                <a:spcPct val="35000"/>
              </a:spcAft>
            </a:pPr>
            <a:r>
              <a:rPr lang="en-GB" sz="1000" dirty="0">
                <a:solidFill>
                  <a:srgbClr val="FF0000"/>
                </a:solidFill>
              </a:rPr>
              <a:t>I can ask questions, and I am starting to understand the need to take risks.</a:t>
            </a:r>
            <a:endParaRPr lang="en-US" sz="1000">
              <a:solidFill>
                <a:srgbClr val="000000"/>
              </a:solidFill>
              <a:ea typeface="Calibri"/>
              <a:cs typeface="Calibri"/>
            </a:endParaRPr>
          </a:p>
          <a:p>
            <a:pPr>
              <a:lnSpc>
                <a:spcPct val="90000"/>
              </a:lnSpc>
              <a:spcBef>
                <a:spcPct val="0"/>
              </a:spcBef>
              <a:spcAft>
                <a:spcPct val="35000"/>
              </a:spcAft>
            </a:pPr>
            <a:r>
              <a:rPr lang="en-GB" sz="1000" dirty="0">
                <a:solidFill>
                  <a:schemeClr val="accent4">
                    <a:lumMod val="76000"/>
                  </a:schemeClr>
                </a:solidFill>
              </a:rPr>
              <a:t>I am asking more appropriate questions, starting to take risks and develop my resilience.</a:t>
            </a:r>
            <a:endParaRPr lang="en-US" sz="1000">
              <a:solidFill>
                <a:schemeClr val="accent4">
                  <a:lumMod val="76000"/>
                </a:schemeClr>
              </a:solidFill>
              <a:ea typeface="Calibri"/>
              <a:cs typeface="Calibri"/>
            </a:endParaRPr>
          </a:p>
          <a:p>
            <a:pPr>
              <a:lnSpc>
                <a:spcPct val="90000"/>
              </a:lnSpc>
              <a:spcBef>
                <a:spcPct val="0"/>
              </a:spcBef>
              <a:spcAft>
                <a:spcPct val="35000"/>
              </a:spcAft>
            </a:pPr>
            <a:r>
              <a:rPr lang="en-GB" sz="1000" dirty="0">
                <a:solidFill>
                  <a:srgbClr val="FFC000"/>
                </a:solidFill>
              </a:rPr>
              <a:t>I am starting to seek my own solutions independently. I am willing to take risks and learn from my mistakes.</a:t>
            </a:r>
            <a:endParaRPr lang="en-US" sz="1000">
              <a:solidFill>
                <a:srgbClr val="FFC000"/>
              </a:solidFill>
              <a:ea typeface="Calibri"/>
              <a:cs typeface="Calibri"/>
            </a:endParaRPr>
          </a:p>
          <a:p>
            <a:pPr>
              <a:lnSpc>
                <a:spcPct val="90000"/>
              </a:lnSpc>
              <a:spcBef>
                <a:spcPct val="0"/>
              </a:spcBef>
              <a:spcAft>
                <a:spcPct val="35000"/>
              </a:spcAft>
            </a:pPr>
            <a:r>
              <a:rPr lang="en-GB" sz="1000">
                <a:solidFill>
                  <a:srgbClr val="00B0F0"/>
                </a:solidFill>
              </a:rPr>
              <a:t>I can work with others to seek out solutions, confidently take risks and </a:t>
            </a:r>
            <a:r>
              <a:rPr lang="en-GB" sz="1000" dirty="0">
                <a:solidFill>
                  <a:srgbClr val="00B0F0"/>
                </a:solidFill>
              </a:rPr>
              <a:t>demonstrate resilience to improve my work. </a:t>
            </a:r>
            <a:endParaRPr lang="en-US" sz="1000" dirty="0">
              <a:solidFill>
                <a:srgbClr val="000000"/>
              </a:solidFill>
              <a:ea typeface="Calibri"/>
              <a:cs typeface="Calibri"/>
            </a:endParaRPr>
          </a:p>
          <a:p>
            <a:pPr>
              <a:lnSpc>
                <a:spcPct val="90000"/>
              </a:lnSpc>
              <a:spcBef>
                <a:spcPct val="0"/>
              </a:spcBef>
              <a:spcAft>
                <a:spcPct val="35000"/>
              </a:spcAft>
            </a:pPr>
            <a:r>
              <a:rPr lang="en-GB" sz="1000" dirty="0">
                <a:solidFill>
                  <a:srgbClr val="00B050"/>
                </a:solidFill>
              </a:rPr>
              <a:t>I can seek out solutions independently, apply new and prior knowledge and skills to develop my work in an original, creative way.</a:t>
            </a:r>
            <a:endParaRPr lang="en-GB" sz="1000">
              <a:ea typeface="Calibri"/>
              <a:cs typeface="Calibri"/>
            </a:endParaRPr>
          </a:p>
        </p:txBody>
      </p:sp>
    </p:spTree>
    <p:extLst>
      <p:ext uri="{BB962C8B-B14F-4D97-AF65-F5344CB8AC3E}">
        <p14:creationId xmlns:p14="http://schemas.microsoft.com/office/powerpoint/2010/main" val="3879545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771AFF0-6A1E-E932-C710-5C17D1D8EDA3}"/>
              </a:ext>
            </a:extLst>
          </p:cNvPr>
          <p:cNvSpPr txBox="1"/>
          <p:nvPr/>
        </p:nvSpPr>
        <p:spPr>
          <a:xfrm>
            <a:off x="1920795" y="1846918"/>
            <a:ext cx="583626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highlight>
                  <a:srgbClr val="FFFF00"/>
                </a:highlight>
                <a:ea typeface="Calibri"/>
                <a:cs typeface="Calibri"/>
              </a:rPr>
              <a:t>Insert Unit Overview – Portraiture once completed.</a:t>
            </a:r>
            <a:endParaRPr lang="en-GB" dirty="0">
              <a:highlight>
                <a:srgbClr val="FFFF00"/>
              </a:highlight>
            </a:endParaRPr>
          </a:p>
        </p:txBody>
      </p:sp>
    </p:spTree>
    <p:extLst>
      <p:ext uri="{BB962C8B-B14F-4D97-AF65-F5344CB8AC3E}">
        <p14:creationId xmlns:p14="http://schemas.microsoft.com/office/powerpoint/2010/main" val="1082613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D41910-950D-57BB-7C4A-7C9D3A936E06}"/>
              </a:ext>
            </a:extLst>
          </p:cNvPr>
          <p:cNvSpPr txBox="1"/>
          <p:nvPr/>
        </p:nvSpPr>
        <p:spPr>
          <a:xfrm>
            <a:off x="1920795" y="1846918"/>
            <a:ext cx="583626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highlight>
                  <a:srgbClr val="FFFF00"/>
                </a:highlight>
                <a:ea typeface="Calibri"/>
                <a:cs typeface="Calibri"/>
              </a:rPr>
              <a:t>Insert Unit Overview – Daemons once completed.</a:t>
            </a:r>
            <a:endParaRPr lang="en-GB" dirty="0">
              <a:highlight>
                <a:srgbClr val="FFFF00"/>
              </a:highlight>
            </a:endParaRPr>
          </a:p>
        </p:txBody>
      </p:sp>
    </p:spTree>
    <p:extLst>
      <p:ext uri="{BB962C8B-B14F-4D97-AF65-F5344CB8AC3E}">
        <p14:creationId xmlns:p14="http://schemas.microsoft.com/office/powerpoint/2010/main" val="3905580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5427CA-5435-4240-A8D6-B19D80F617A9}">
  <ds:schemaRefs>
    <ds:schemaRef ds:uri="http://schemas.microsoft.com/sharepoint/v3/contenttype/forms"/>
  </ds:schemaRefs>
</ds:datastoreItem>
</file>

<file path=customXml/itemProps2.xml><?xml version="1.0" encoding="utf-8"?>
<ds:datastoreItem xmlns:ds="http://schemas.openxmlformats.org/officeDocument/2006/customXml" ds:itemID="{7D354CCD-34D8-41A7-9104-F6AAEAA3A76D}">
  <ds:schemaRefs>
    <ds:schemaRef ds:uri="045c8fa0-d7a9-488f-8697-9492a8ac959a"/>
    <ds:schemaRef ds:uri="7e9ce535-1671-43c0-9ef6-8a731672f369"/>
    <ds:schemaRef ds:uri="http://schemas.microsoft.com/office/2006/metadata/properties"/>
    <ds:schemaRef ds:uri="http://schemas.microsoft.com/office/infopath/2007/PartnerControls"/>
    <ds:schemaRef ds:uri="14642272-a132-4bf2-874a-c176713ef5d4"/>
    <ds:schemaRef ds:uri="5d7194bf-fa17-4d88-9ea8-e0ec8f97bf06"/>
  </ds:schemaRefs>
</ds:datastoreItem>
</file>

<file path=customXml/itemProps3.xml><?xml version="1.0" encoding="utf-8"?>
<ds:datastoreItem xmlns:ds="http://schemas.openxmlformats.org/officeDocument/2006/customXml" ds:itemID="{FA7028F3-7C51-40DC-862F-4FD614A71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7194bf-fa17-4d88-9ea8-e0ec8f97bf06"/>
    <ds:schemaRef ds:uri="14642272-a132-4bf2-874a-c176713ef5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Farrimond</dc:creator>
  <cp:revision>344</cp:revision>
  <cp:lastPrinted>2025-06-05T10:59:23Z</cp:lastPrinted>
  <dcterms:created xsi:type="dcterms:W3CDTF">2025-01-06T14:35:01Z</dcterms:created>
  <dcterms:modified xsi:type="dcterms:W3CDTF">2025-10-01T16:32:51Z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