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7" r:id="rId5"/>
    <p:sldId id="265" r:id="rId6"/>
    <p:sldId id="266" r:id="rId7"/>
    <p:sldId id="270" r:id="rId8"/>
    <p:sldId id="269" r:id="rId9"/>
    <p:sldId id="271" r:id="rId10"/>
    <p:sldId id="274" r:id="rId11"/>
    <p:sldId id="272" r:id="rId12"/>
    <p:sldId id="273" r:id="rId1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9E00"/>
    <a:srgbClr val="9672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9A334-9A34-FD33-E9AF-B319EA334B4B}" v="194" dt="2025-10-01T16:30:28.653"/>
    <p1510:client id="{F8FAE4A4-5435-4DB9-A753-608B251D8FC7}" v="31" dt="2025-09-30T19:38:38.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67" autoAdjust="0"/>
    <p:restoredTop sz="94660"/>
  </p:normalViewPr>
  <p:slideViewPr>
    <p:cSldViewPr snapToGrid="0" showGuides="1">
      <p:cViewPr>
        <p:scale>
          <a:sx n="100" d="100"/>
          <a:sy n="100" d="100"/>
        </p:scale>
        <p:origin x="342" y="378"/>
      </p:cViewPr>
      <p:guideLst>
        <p:guide orient="horz" pos="2183"/>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E. Clegg" userId="S::anne.clegg@elfed-hs.flintshire.sch.uk::7aedfebe-b060-4e87-86e8-c8c2ef796261" providerId="AD" clId="Web-{2DE9A334-9A34-FD33-E9AF-B319EA334B4B}"/>
    <pc:docChg chg="modSld">
      <pc:chgData name="Anne E. Clegg" userId="S::anne.clegg@elfed-hs.flintshire.sch.uk::7aedfebe-b060-4e87-86e8-c8c2ef796261" providerId="AD" clId="Web-{2DE9A334-9A34-FD33-E9AF-B319EA334B4B}" dt="2025-10-01T16:30:23.840" v="187"/>
      <pc:docMkLst>
        <pc:docMk/>
      </pc:docMkLst>
      <pc:sldChg chg="modSp">
        <pc:chgData name="Anne E. Clegg" userId="S::anne.clegg@elfed-hs.flintshire.sch.uk::7aedfebe-b060-4e87-86e8-c8c2ef796261" providerId="AD" clId="Web-{2DE9A334-9A34-FD33-E9AF-B319EA334B4B}" dt="2025-10-01T16:30:23.840" v="187"/>
        <pc:sldMkLst>
          <pc:docMk/>
          <pc:sldMk cId="1191919167" sldId="270"/>
        </pc:sldMkLst>
        <pc:graphicFrameChg chg="mod modGraphic">
          <ac:chgData name="Anne E. Clegg" userId="S::anne.clegg@elfed-hs.flintshire.sch.uk::7aedfebe-b060-4e87-86e8-c8c2ef796261" providerId="AD" clId="Web-{2DE9A334-9A34-FD33-E9AF-B319EA334B4B}" dt="2025-10-01T16:30:23.840" v="187"/>
          <ac:graphicFrameMkLst>
            <pc:docMk/>
            <pc:sldMk cId="1191919167" sldId="270"/>
            <ac:graphicFrameMk id="6" creationId="{573617AC-7D39-41C2-855B-CCFA50FA7A6E}"/>
          </ac:graphicFrameMkLst>
        </pc:graphicFrameChg>
      </pc:sldChg>
    </pc:docChg>
  </pc:docChgLst>
  <pc:docChgLst>
    <pc:chgData name="Anne E. Clegg" userId="S::anne.clegg@elfed-hs.flintshire.sch.uk::7aedfebe-b060-4e87-86e8-c8c2ef796261" providerId="AD" clId="Web-{F8FAE4A4-5435-4DB9-A753-608B251D8FC7}"/>
    <pc:docChg chg="modSld">
      <pc:chgData name="Anne E. Clegg" userId="S::anne.clegg@elfed-hs.flintshire.sch.uk::7aedfebe-b060-4e87-86e8-c8c2ef796261" providerId="AD" clId="Web-{F8FAE4A4-5435-4DB9-A753-608B251D8FC7}" dt="2025-09-30T19:38:38.739" v="27"/>
      <pc:docMkLst>
        <pc:docMk/>
      </pc:docMkLst>
      <pc:sldChg chg="modSp">
        <pc:chgData name="Anne E. Clegg" userId="S::anne.clegg@elfed-hs.flintshire.sch.uk::7aedfebe-b060-4e87-86e8-c8c2ef796261" providerId="AD" clId="Web-{F8FAE4A4-5435-4DB9-A753-608B251D8FC7}" dt="2025-09-30T19:38:38.739" v="27"/>
        <pc:sldMkLst>
          <pc:docMk/>
          <pc:sldMk cId="1191919167" sldId="270"/>
        </pc:sldMkLst>
        <pc:graphicFrameChg chg="mod modGraphic">
          <ac:chgData name="Anne E. Clegg" userId="S::anne.clegg@elfed-hs.flintshire.sch.uk::7aedfebe-b060-4e87-86e8-c8c2ef796261" providerId="AD" clId="Web-{F8FAE4A4-5435-4DB9-A753-608B251D8FC7}" dt="2025-09-30T19:38:38.739" v="27"/>
          <ac:graphicFrameMkLst>
            <pc:docMk/>
            <pc:sldMk cId="1191919167" sldId="270"/>
            <ac:graphicFrameMk id="6" creationId="{573617AC-7D39-41C2-855B-CCFA50FA7A6E}"/>
          </ac:graphicFrameMkLst>
        </pc:graphicFrameChg>
      </pc:sldChg>
      <pc:sldChg chg="modSp">
        <pc:chgData name="Anne E. Clegg" userId="S::anne.clegg@elfed-hs.flintshire.sch.uk::7aedfebe-b060-4e87-86e8-c8c2ef796261" providerId="AD" clId="Web-{F8FAE4A4-5435-4DB9-A753-608B251D8FC7}" dt="2025-09-30T19:37:27.596" v="25"/>
        <pc:sldMkLst>
          <pc:docMk/>
          <pc:sldMk cId="618332680" sldId="271"/>
        </pc:sldMkLst>
        <pc:graphicFrameChg chg="mod modGraphic">
          <ac:chgData name="Anne E. Clegg" userId="S::anne.clegg@elfed-hs.flintshire.sch.uk::7aedfebe-b060-4e87-86e8-c8c2ef796261" providerId="AD" clId="Web-{F8FAE4A4-5435-4DB9-A753-608B251D8FC7}" dt="2025-09-30T19:37:27.596" v="25"/>
          <ac:graphicFrameMkLst>
            <pc:docMk/>
            <pc:sldMk cId="618332680" sldId="271"/>
            <ac:graphicFrameMk id="3" creationId="{BF8CAD7B-9DD4-755C-C089-8EF10BFF7A0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71869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408579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760624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88444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04FCC6A-BBD2-4F02-96F5-CBBFA69F7CE3}" type="datetimeFigureOut">
              <a:rPr lang="en-GB" smtClean="0"/>
              <a:t>01/10/2025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49805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3276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4FCC6A-BBD2-4F02-96F5-CBBFA69F7CE3}" type="datetimeFigureOut">
              <a:rPr lang="en-GB" smtClean="0"/>
              <a:t>01/10/2025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430462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4FCC6A-BBD2-4F02-96F5-CBBFA69F7CE3}" type="datetimeFigureOut">
              <a:rPr lang="en-GB" smtClean="0"/>
              <a:t>01/10/2025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34024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FCC6A-BBD2-4F02-96F5-CBBFA69F7CE3}" type="datetimeFigureOut">
              <a:rPr lang="en-GB" smtClean="0"/>
              <a:t>01/10/2025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1346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884910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01/10/2025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4664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FCC6A-BBD2-4F02-96F5-CBBFA69F7CE3}" type="datetimeFigureOut">
              <a:rPr lang="en-GB" smtClean="0"/>
              <a:t>01/10/2025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BCC10-5F2A-4270-8AAD-E116B72AA365}" type="slidenum">
              <a:rPr lang="en-GB" smtClean="0"/>
              <a:t>‹#›</a:t>
            </a:fld>
            <a:endParaRPr lang="en-GB"/>
          </a:p>
        </p:txBody>
      </p:sp>
    </p:spTree>
    <p:extLst>
      <p:ext uri="{BB962C8B-B14F-4D97-AF65-F5344CB8AC3E}">
        <p14:creationId xmlns:p14="http://schemas.microsoft.com/office/powerpoint/2010/main" val="79558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02210" y="730532"/>
            <a:ext cx="1079209" cy="113828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pic>
        <p:nvPicPr>
          <p:cNvPr id="5" name="Picture 4">
            <a:extLst>
              <a:ext uri="{FF2B5EF4-FFF2-40B4-BE49-F238E27FC236}">
                <a16:creationId xmlns:a16="http://schemas.microsoft.com/office/drawing/2014/main" id="{485CCA9C-D3DB-42CE-96A5-1D49B5775F73}"/>
              </a:ext>
            </a:extLst>
          </p:cNvPr>
          <p:cNvPicPr>
            <a:picLocks noChangeAspect="1"/>
          </p:cNvPicPr>
          <p:nvPr/>
        </p:nvPicPr>
        <p:blipFill>
          <a:blip r:embed="rId3"/>
          <a:stretch>
            <a:fillRect/>
          </a:stretch>
        </p:blipFill>
        <p:spPr>
          <a:xfrm>
            <a:off x="1342763" y="1159943"/>
            <a:ext cx="8235008" cy="4710909"/>
          </a:xfrm>
          <a:prstGeom prst="rect">
            <a:avLst/>
          </a:prstGeom>
        </p:spPr>
      </p:pic>
    </p:spTree>
    <p:extLst>
      <p:ext uri="{BB962C8B-B14F-4D97-AF65-F5344CB8AC3E}">
        <p14:creationId xmlns:p14="http://schemas.microsoft.com/office/powerpoint/2010/main" val="96420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195393" y="738362"/>
            <a:ext cx="1061357" cy="1009764"/>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588351" y="919927"/>
            <a:ext cx="5247821" cy="663900"/>
          </a:xfrm>
          <a:prstGeom prst="rect">
            <a:avLst/>
          </a:prstGeom>
          <a:noFill/>
        </p:spPr>
        <p:txBody>
          <a:bodyPr wrap="square" rtlCol="0">
            <a:spAutoFit/>
          </a:bodyPr>
          <a:lstStyle/>
          <a:p>
            <a:r>
              <a:rPr lang="en-GB" sz="1857" b="1" dirty="0">
                <a:solidFill>
                  <a:srgbClr val="002060"/>
                </a:solidFill>
                <a:latin typeface="Ink Free"/>
              </a:rPr>
              <a:t>Lower School Plan</a:t>
            </a:r>
          </a:p>
          <a:p>
            <a:r>
              <a:rPr lang="en-GB" sz="1857" b="1" dirty="0">
                <a:solidFill>
                  <a:srgbClr val="002060"/>
                </a:solidFill>
                <a:latin typeface="Ink Free"/>
              </a:rPr>
              <a:t>Subject: 		CWRE Progression</a:t>
            </a:r>
            <a:endParaRPr lang="en-GB" sz="1045"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588351" y="2028598"/>
          <a:ext cx="7280126" cy="3658734"/>
        </p:xfrm>
        <a:graphic>
          <a:graphicData uri="http://schemas.openxmlformats.org/drawingml/2006/table">
            <a:tbl>
              <a:tblPr firstRow="1" bandRow="1">
                <a:tableStyleId>{5C22544A-7EE6-4342-B048-85BDC9FD1C3A}</a:tableStyleId>
              </a:tblPr>
              <a:tblGrid>
                <a:gridCol w="931682">
                  <a:extLst>
                    <a:ext uri="{9D8B030D-6E8A-4147-A177-3AD203B41FA5}">
                      <a16:colId xmlns:a16="http://schemas.microsoft.com/office/drawing/2014/main" val="4255388034"/>
                    </a:ext>
                  </a:extLst>
                </a:gridCol>
                <a:gridCol w="2220872">
                  <a:extLst>
                    <a:ext uri="{9D8B030D-6E8A-4147-A177-3AD203B41FA5}">
                      <a16:colId xmlns:a16="http://schemas.microsoft.com/office/drawing/2014/main" val="737985667"/>
                    </a:ext>
                  </a:extLst>
                </a:gridCol>
                <a:gridCol w="2307540">
                  <a:extLst>
                    <a:ext uri="{9D8B030D-6E8A-4147-A177-3AD203B41FA5}">
                      <a16:colId xmlns:a16="http://schemas.microsoft.com/office/drawing/2014/main" val="1945210272"/>
                    </a:ext>
                  </a:extLst>
                </a:gridCol>
                <a:gridCol w="1820032">
                  <a:extLst>
                    <a:ext uri="{9D8B030D-6E8A-4147-A177-3AD203B41FA5}">
                      <a16:colId xmlns:a16="http://schemas.microsoft.com/office/drawing/2014/main" val="2569708753"/>
                    </a:ext>
                  </a:extLst>
                </a:gridCol>
              </a:tblGrid>
              <a:tr h="280080">
                <a:tc>
                  <a:txBody>
                    <a:bodyPr/>
                    <a:lstStyle/>
                    <a:p>
                      <a:r>
                        <a:rPr lang="en-GB" sz="1100" dirty="0">
                          <a:latin typeface="Ink Free" panose="03080402000500000000" pitchFamily="66" charset="0"/>
                        </a:rPr>
                        <a:t>Term</a:t>
                      </a:r>
                    </a:p>
                  </a:txBody>
                  <a:tcPr marL="53068" marR="53068" marT="26534" marB="26534"/>
                </a:tc>
                <a:tc>
                  <a:txBody>
                    <a:bodyPr/>
                    <a:lstStyle/>
                    <a:p>
                      <a:r>
                        <a:rPr lang="en-GB" sz="1100" dirty="0">
                          <a:latin typeface="Ink Free" panose="03080402000500000000" pitchFamily="66" charset="0"/>
                        </a:rPr>
                        <a:t>1</a:t>
                      </a:r>
                    </a:p>
                  </a:txBody>
                  <a:tcPr marL="53068" marR="53068" marT="26534" marB="26534"/>
                </a:tc>
                <a:tc>
                  <a:txBody>
                    <a:bodyPr/>
                    <a:lstStyle/>
                    <a:p>
                      <a:r>
                        <a:rPr lang="en-GB" sz="1100" dirty="0">
                          <a:latin typeface="Ink Free" panose="03080402000500000000" pitchFamily="66" charset="0"/>
                        </a:rPr>
                        <a:t>2</a:t>
                      </a:r>
                    </a:p>
                  </a:txBody>
                  <a:tcPr marL="53068" marR="53068" marT="26534" marB="26534"/>
                </a:tc>
                <a:tc>
                  <a:txBody>
                    <a:bodyPr/>
                    <a:lstStyle/>
                    <a:p>
                      <a:r>
                        <a:rPr lang="en-GB" sz="1100" dirty="0">
                          <a:latin typeface="Ink Free" panose="03080402000500000000" pitchFamily="66" charset="0"/>
                        </a:rPr>
                        <a:t>3</a:t>
                      </a:r>
                    </a:p>
                  </a:txBody>
                  <a:tcPr marL="53068" marR="53068" marT="26534" marB="26534"/>
                </a:tc>
                <a:extLst>
                  <a:ext uri="{0D108BD9-81ED-4DB2-BD59-A6C34878D82A}">
                    <a16:rowId xmlns:a16="http://schemas.microsoft.com/office/drawing/2014/main" val="1953012476"/>
                  </a:ext>
                </a:extLst>
              </a:tr>
              <a:tr h="895078">
                <a:tc>
                  <a:txBody>
                    <a:bodyPr/>
                    <a:lstStyle/>
                    <a:p>
                      <a:r>
                        <a:rPr lang="en-GB" sz="1100" dirty="0">
                          <a:solidFill>
                            <a:srgbClr val="002060"/>
                          </a:solidFill>
                          <a:latin typeface="Ink Free" panose="03080402000500000000" pitchFamily="66" charset="0"/>
                        </a:rPr>
                        <a:t>Year 7</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Who am I?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Exploring Possibilities – Dream Jobs!</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2a. </a:t>
                      </a:r>
                      <a:r>
                        <a:rPr lang="en-GB" sz="1100" dirty="0"/>
                        <a:t>What is a career in my subject?</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2b. </a:t>
                      </a:r>
                      <a:r>
                        <a:rPr lang="en-GB" sz="1100" dirty="0"/>
                        <a:t>What is an entrepreneur? Can my subject lead me to be one?</a:t>
                      </a:r>
                    </a:p>
                    <a:p>
                      <a:endParaRPr lang="en-GB" sz="1100" b="1" dirty="0">
                        <a:solidFill>
                          <a:srgbClr val="A39665"/>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3a. </a:t>
                      </a:r>
                      <a:r>
                        <a:rPr lang="en-GB" sz="1100" dirty="0"/>
                        <a:t>What is work-life balance?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3b. </a:t>
                      </a:r>
                      <a:r>
                        <a:rPr lang="en-GB" sz="1100" dirty="0"/>
                        <a:t>Careers and the future</a:t>
                      </a:r>
                    </a:p>
                    <a:p>
                      <a:endParaRPr lang="en-GB" sz="1100" b="1" dirty="0">
                        <a:solidFill>
                          <a:srgbClr val="002060"/>
                        </a:solidFill>
                        <a:latin typeface="Ink Free" panose="03080402000500000000" pitchFamily="66" charset="0"/>
                      </a:endParaRPr>
                    </a:p>
                  </a:txBody>
                  <a:tcPr marL="53068" marR="53068" marT="26534" marB="26534"/>
                </a:tc>
                <a:extLst>
                  <a:ext uri="{0D108BD9-81ED-4DB2-BD59-A6C34878D82A}">
                    <a16:rowId xmlns:a16="http://schemas.microsoft.com/office/drawing/2014/main" val="2287100114"/>
                  </a:ext>
                </a:extLst>
              </a:tr>
              <a:tr h="1068433">
                <a:tc>
                  <a:txBody>
                    <a:bodyPr/>
                    <a:lstStyle/>
                    <a:p>
                      <a:r>
                        <a:rPr lang="en-GB" sz="1100" dirty="0">
                          <a:solidFill>
                            <a:srgbClr val="002060"/>
                          </a:solidFill>
                          <a:latin typeface="Ink Free" panose="03080402000500000000" pitchFamily="66" charset="0"/>
                        </a:rPr>
                        <a:t>Year 8</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What are my interests?</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Job applications and CV’s – how can my subject enhance mine?</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2a. </a:t>
                      </a:r>
                      <a:r>
                        <a:rPr lang="en-GB" sz="1100" dirty="0"/>
                        <a:t>Challenges and rewards of work</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2b. </a:t>
                      </a:r>
                      <a:r>
                        <a:rPr lang="en-GB" sz="1100" dirty="0"/>
                        <a:t>Creating the life you want – how can skill development in my subject help? Create a vision board</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3a. </a:t>
                      </a:r>
                      <a:r>
                        <a:rPr lang="en-GB" sz="1100" dirty="0"/>
                        <a:t>What does success mean to me? What does it look like in my subject?</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3b. </a:t>
                      </a:r>
                      <a:r>
                        <a:rPr lang="en-GB" sz="1100" dirty="0"/>
                        <a:t>Careers and the climate</a:t>
                      </a:r>
                    </a:p>
                    <a:p>
                      <a:endParaRPr lang="en-GB" sz="1100" b="1" dirty="0">
                        <a:solidFill>
                          <a:srgbClr val="A39665"/>
                        </a:solidFill>
                        <a:latin typeface="Ink Free" panose="03080402000500000000" pitchFamily="66" charset="0"/>
                      </a:endParaRPr>
                    </a:p>
                  </a:txBody>
                  <a:tcPr marL="53068" marR="53068" marT="26534" marB="26534"/>
                </a:tc>
                <a:extLst>
                  <a:ext uri="{0D108BD9-81ED-4DB2-BD59-A6C34878D82A}">
                    <a16:rowId xmlns:a16="http://schemas.microsoft.com/office/drawing/2014/main" val="2707672348"/>
                  </a:ext>
                </a:extLst>
              </a:tr>
              <a:tr h="1415143">
                <a:tc>
                  <a:txBody>
                    <a:bodyPr/>
                    <a:lstStyle/>
                    <a:p>
                      <a:r>
                        <a:rPr lang="en-GB" sz="1100" dirty="0">
                          <a:solidFill>
                            <a:srgbClr val="002060"/>
                          </a:solidFill>
                          <a:latin typeface="Ink Free" panose="03080402000500000000" pitchFamily="66" charset="0"/>
                        </a:rPr>
                        <a:t>Year 9</a:t>
                      </a: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1a. </a:t>
                      </a:r>
                      <a:r>
                        <a:rPr lang="en-GB" sz="1100" dirty="0"/>
                        <a:t>What are my skills?</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What comes after school? Learning pathways for my subject</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2a. </a:t>
                      </a:r>
                      <a:r>
                        <a:rPr lang="en-GB" sz="1100" dirty="0"/>
                        <a:t>Decision making – choosing what to study at KS4. </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2b. </a:t>
                      </a:r>
                      <a:r>
                        <a:rPr lang="en-GB" sz="1100" dirty="0"/>
                        <a:t>Taking control of your career journey. How to overcome potential barriers</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3a. </a:t>
                      </a:r>
                      <a:r>
                        <a:rPr lang="en-GB" sz="1100" dirty="0"/>
                        <a:t>Working and earning, managing your money</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3b. </a:t>
                      </a:r>
                      <a:r>
                        <a:rPr lang="en-GB" sz="1100" dirty="0"/>
                        <a:t>What is the labour market and what is it saying about jobs in your subject sector?</a:t>
                      </a:r>
                    </a:p>
                    <a:p>
                      <a:endParaRPr lang="en-GB" sz="1100" b="1" dirty="0">
                        <a:solidFill>
                          <a:srgbClr val="A39665"/>
                        </a:solidFill>
                        <a:latin typeface="Ink Free" panose="03080402000500000000" pitchFamily="66" charset="0"/>
                      </a:endParaRP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365795" y="765626"/>
            <a:ext cx="1061357" cy="1009764"/>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588351" y="1128755"/>
            <a:ext cx="5247821" cy="663900"/>
          </a:xfrm>
          <a:prstGeom prst="rect">
            <a:avLst/>
          </a:prstGeom>
          <a:noFill/>
        </p:spPr>
        <p:txBody>
          <a:bodyPr wrap="square" rtlCol="0">
            <a:spAutoFit/>
          </a:bodyPr>
          <a:lstStyle/>
          <a:p>
            <a:r>
              <a:rPr lang="en-GB" sz="1857" b="1" dirty="0">
                <a:solidFill>
                  <a:srgbClr val="002060"/>
                </a:solidFill>
                <a:latin typeface="Ink Free"/>
              </a:rPr>
              <a:t>Upper School Plan</a:t>
            </a:r>
          </a:p>
          <a:p>
            <a:r>
              <a:rPr lang="en-GB" sz="1857" b="1" dirty="0">
                <a:solidFill>
                  <a:srgbClr val="002060"/>
                </a:solidFill>
                <a:latin typeface="Ink Free"/>
              </a:rPr>
              <a:t>Subject: 		CWRE Progression</a:t>
            </a:r>
            <a:endParaRPr lang="en-GB" sz="1045"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588351" y="2028598"/>
          <a:ext cx="7280126" cy="3283721"/>
        </p:xfrm>
        <a:graphic>
          <a:graphicData uri="http://schemas.openxmlformats.org/drawingml/2006/table">
            <a:tbl>
              <a:tblPr firstRow="1" bandRow="1">
                <a:tableStyleId>{5C22544A-7EE6-4342-B048-85BDC9FD1C3A}</a:tableStyleId>
              </a:tblPr>
              <a:tblGrid>
                <a:gridCol w="931682">
                  <a:extLst>
                    <a:ext uri="{9D8B030D-6E8A-4147-A177-3AD203B41FA5}">
                      <a16:colId xmlns:a16="http://schemas.microsoft.com/office/drawing/2014/main" val="4255388034"/>
                    </a:ext>
                  </a:extLst>
                </a:gridCol>
                <a:gridCol w="2220872">
                  <a:extLst>
                    <a:ext uri="{9D8B030D-6E8A-4147-A177-3AD203B41FA5}">
                      <a16:colId xmlns:a16="http://schemas.microsoft.com/office/drawing/2014/main" val="737985667"/>
                    </a:ext>
                  </a:extLst>
                </a:gridCol>
                <a:gridCol w="2307540">
                  <a:extLst>
                    <a:ext uri="{9D8B030D-6E8A-4147-A177-3AD203B41FA5}">
                      <a16:colId xmlns:a16="http://schemas.microsoft.com/office/drawing/2014/main" val="1945210272"/>
                    </a:ext>
                  </a:extLst>
                </a:gridCol>
                <a:gridCol w="1820032">
                  <a:extLst>
                    <a:ext uri="{9D8B030D-6E8A-4147-A177-3AD203B41FA5}">
                      <a16:colId xmlns:a16="http://schemas.microsoft.com/office/drawing/2014/main" val="2569708753"/>
                    </a:ext>
                  </a:extLst>
                </a:gridCol>
              </a:tblGrid>
              <a:tr h="280080">
                <a:tc>
                  <a:txBody>
                    <a:bodyPr/>
                    <a:lstStyle/>
                    <a:p>
                      <a:r>
                        <a:rPr lang="en-GB" sz="1100" dirty="0">
                          <a:latin typeface="Ink Free" panose="03080402000500000000" pitchFamily="66" charset="0"/>
                        </a:rPr>
                        <a:t>Term</a:t>
                      </a:r>
                    </a:p>
                  </a:txBody>
                  <a:tcPr marL="53068" marR="53068" marT="26534" marB="26534"/>
                </a:tc>
                <a:tc>
                  <a:txBody>
                    <a:bodyPr/>
                    <a:lstStyle/>
                    <a:p>
                      <a:r>
                        <a:rPr lang="en-GB" sz="1100" dirty="0">
                          <a:latin typeface="Ink Free" panose="03080402000500000000" pitchFamily="66" charset="0"/>
                        </a:rPr>
                        <a:t>1</a:t>
                      </a:r>
                    </a:p>
                  </a:txBody>
                  <a:tcPr marL="53068" marR="53068" marT="26534" marB="26534"/>
                </a:tc>
                <a:tc>
                  <a:txBody>
                    <a:bodyPr/>
                    <a:lstStyle/>
                    <a:p>
                      <a:r>
                        <a:rPr lang="en-GB" sz="1100" dirty="0">
                          <a:latin typeface="Ink Free" panose="03080402000500000000" pitchFamily="66" charset="0"/>
                        </a:rPr>
                        <a:t>2</a:t>
                      </a:r>
                    </a:p>
                  </a:txBody>
                  <a:tcPr marL="53068" marR="53068" marT="26534" marB="26534"/>
                </a:tc>
                <a:tc>
                  <a:txBody>
                    <a:bodyPr/>
                    <a:lstStyle/>
                    <a:p>
                      <a:r>
                        <a:rPr lang="en-GB" sz="1100" dirty="0">
                          <a:latin typeface="Ink Free" panose="03080402000500000000" pitchFamily="66" charset="0"/>
                        </a:rPr>
                        <a:t>3</a:t>
                      </a:r>
                    </a:p>
                  </a:txBody>
                  <a:tcPr marL="53068" marR="53068" marT="26534" marB="26534"/>
                </a:tc>
                <a:extLst>
                  <a:ext uri="{0D108BD9-81ED-4DB2-BD59-A6C34878D82A}">
                    <a16:rowId xmlns:a16="http://schemas.microsoft.com/office/drawing/2014/main" val="1953012476"/>
                  </a:ext>
                </a:extLst>
              </a:tr>
              <a:tr h="1935208">
                <a:tc>
                  <a:txBody>
                    <a:bodyPr/>
                    <a:lstStyle/>
                    <a:p>
                      <a:r>
                        <a:rPr lang="en-GB" sz="1100" dirty="0">
                          <a:solidFill>
                            <a:srgbClr val="002060"/>
                          </a:solidFill>
                          <a:latin typeface="Ink Free" panose="03080402000500000000" pitchFamily="66" charset="0"/>
                        </a:rPr>
                        <a:t>Year 10</a:t>
                      </a:r>
                    </a:p>
                  </a:txBody>
                  <a:tcPr marL="53068" marR="53068" marT="26534" marB="26534"/>
                </a:tc>
                <a:tc>
                  <a:txBody>
                    <a:bodyPr/>
                    <a:lstStyle/>
                    <a:p>
                      <a:r>
                        <a:rPr lang="en-GB" sz="1100" b="1" dirty="0">
                          <a:solidFill>
                            <a:srgbClr val="002060"/>
                          </a:solidFill>
                          <a:latin typeface="Ink Free" panose="03080402000500000000" pitchFamily="66" charset="0"/>
                        </a:rPr>
                        <a:t>1a: </a:t>
                      </a:r>
                      <a:r>
                        <a:rPr lang="en-GB" sz="1100" dirty="0"/>
                        <a:t>Interests and Skills Profile – what makes you good at this subject? How will your skills transfer into the world of work?</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Preparing to go on work experience. How is skill development in my subject helping you prepare?</a:t>
                      </a:r>
                    </a:p>
                    <a:p>
                      <a:endParaRPr lang="en-GB" sz="1100" b="1" dirty="0">
                        <a:solidFill>
                          <a:srgbClr val="002060"/>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2a. </a:t>
                      </a:r>
                      <a:r>
                        <a:rPr lang="en-GB" sz="1100" dirty="0"/>
                        <a:t>In person, hybrid, remote. What works best for your subject sector?</a:t>
                      </a:r>
                    </a:p>
                    <a:p>
                      <a:endParaRPr lang="en-GB" sz="11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A39665"/>
                          </a:solidFill>
                          <a:latin typeface="Ink Free" panose="03080402000500000000" pitchFamily="66" charset="0"/>
                        </a:rPr>
                        <a:t>2b. </a:t>
                      </a:r>
                      <a:r>
                        <a:rPr lang="en-GB" sz="1100" dirty="0"/>
                        <a:t>Taking control of your career journey. How to overcome potential barriers</a:t>
                      </a:r>
                    </a:p>
                    <a:p>
                      <a:endParaRPr lang="en-GB" sz="1100" b="1" dirty="0">
                        <a:solidFill>
                          <a:srgbClr val="A39665"/>
                        </a:solidFill>
                        <a:latin typeface="Ink Free" panose="03080402000500000000" pitchFamily="66" charset="0"/>
                      </a:endParaRPr>
                    </a:p>
                  </a:txBody>
                  <a:tcPr marL="53068" marR="53068" marT="26534" marB="2653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3a. </a:t>
                      </a:r>
                      <a:r>
                        <a:rPr lang="en-GB" sz="1100" dirty="0"/>
                        <a:t>Wellbeing in the workplace. Discuss jobs linked to your subject and the possible challenges employees may face.</a:t>
                      </a:r>
                    </a:p>
                    <a:p>
                      <a:endParaRPr lang="en-GB" sz="1100" b="1" dirty="0">
                        <a:solidFill>
                          <a:srgbClr val="002060"/>
                        </a:solidFill>
                        <a:latin typeface="Ink Free" panose="03080402000500000000" pitchFamily="66" charset="0"/>
                      </a:endParaRPr>
                    </a:p>
                    <a:p>
                      <a:r>
                        <a:rPr lang="en-GB" sz="1100" b="1" dirty="0">
                          <a:solidFill>
                            <a:srgbClr val="002060"/>
                          </a:solidFill>
                          <a:latin typeface="Ink Free" panose="03080402000500000000" pitchFamily="66" charset="0"/>
                        </a:rPr>
                        <a:t>3b. </a:t>
                      </a:r>
                      <a:r>
                        <a:rPr lang="en-GB" sz="1100" dirty="0"/>
                        <a:t>What are my employability skills? How does my subject make students employable.</a:t>
                      </a:r>
                    </a:p>
                    <a:p>
                      <a:endParaRPr lang="en-GB" sz="1100" b="1" dirty="0">
                        <a:solidFill>
                          <a:srgbClr val="002060"/>
                        </a:solidFill>
                        <a:latin typeface="Ink Free" panose="03080402000500000000" pitchFamily="66" charset="0"/>
                      </a:endParaRPr>
                    </a:p>
                  </a:txBody>
                  <a:tcPr marL="53068" marR="53068" marT="26534" marB="26534"/>
                </a:tc>
                <a:extLst>
                  <a:ext uri="{0D108BD9-81ED-4DB2-BD59-A6C34878D82A}">
                    <a16:rowId xmlns:a16="http://schemas.microsoft.com/office/drawing/2014/main" val="2287100114"/>
                  </a:ext>
                </a:extLst>
              </a:tr>
              <a:tr h="1068433">
                <a:tc>
                  <a:txBody>
                    <a:bodyPr/>
                    <a:lstStyle/>
                    <a:p>
                      <a:r>
                        <a:rPr lang="en-GB" sz="1100" dirty="0">
                          <a:solidFill>
                            <a:srgbClr val="002060"/>
                          </a:solidFill>
                          <a:latin typeface="Ink Free" panose="03080402000500000000" pitchFamily="66" charset="0"/>
                        </a:rPr>
                        <a:t>Year 11</a:t>
                      </a:r>
                    </a:p>
                  </a:txBody>
                  <a:tcPr marL="53068" marR="53068" marT="26534" marB="26534"/>
                </a:tc>
                <a:tc>
                  <a:txBody>
                    <a:bodyPr/>
                    <a:lstStyle/>
                    <a:p>
                      <a:r>
                        <a:rPr lang="en-GB" sz="1100" b="1" dirty="0">
                          <a:solidFill>
                            <a:srgbClr val="002060"/>
                          </a:solidFill>
                          <a:latin typeface="Ink Free" panose="03080402000500000000" pitchFamily="66" charset="0"/>
                        </a:rPr>
                        <a:t>1a. </a:t>
                      </a:r>
                      <a:r>
                        <a:rPr lang="en-GB" sz="1100" dirty="0"/>
                        <a:t>Post 16 Choices in my subject</a:t>
                      </a:r>
                    </a:p>
                    <a:p>
                      <a:endParaRPr lang="en-GB" sz="11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rgbClr val="002060"/>
                          </a:solidFill>
                          <a:latin typeface="Ink Free" panose="03080402000500000000" pitchFamily="66" charset="0"/>
                        </a:rPr>
                        <a:t>1b. </a:t>
                      </a:r>
                      <a:r>
                        <a:rPr lang="en-GB" sz="1100" dirty="0"/>
                        <a:t>Decision making – choosing your post 16 pathway. What pathways are available linked to your subject?</a:t>
                      </a:r>
                    </a:p>
                    <a:p>
                      <a:endParaRPr lang="en-GB" sz="1100" b="1" dirty="0">
                        <a:solidFill>
                          <a:srgbClr val="002060"/>
                        </a:solidFill>
                        <a:latin typeface="Ink Free" panose="03080402000500000000" pitchFamily="66" charset="0"/>
                      </a:endParaRPr>
                    </a:p>
                  </a:txBody>
                  <a:tcPr marL="53068" marR="53068" marT="26534" marB="26534"/>
                </a:tc>
                <a:tc>
                  <a:txBody>
                    <a:bodyPr/>
                    <a:lstStyle/>
                    <a:p>
                      <a:r>
                        <a:rPr lang="en-GB" sz="1100" b="1" dirty="0">
                          <a:solidFill>
                            <a:srgbClr val="002060"/>
                          </a:solidFill>
                          <a:latin typeface="Ink Free" panose="03080402000500000000" pitchFamily="66" charset="0"/>
                        </a:rPr>
                        <a:t>2a. </a:t>
                      </a:r>
                      <a:r>
                        <a:rPr lang="en-GB" sz="1100" dirty="0"/>
                        <a:t>Money talks – apprenticeships vs higher education in your subject</a:t>
                      </a:r>
                    </a:p>
                    <a:p>
                      <a:endParaRPr lang="en-GB" sz="1100" b="1" dirty="0">
                        <a:solidFill>
                          <a:srgbClr val="002060"/>
                        </a:solidFill>
                        <a:latin typeface="Ink Free" panose="03080402000500000000" pitchFamily="66" charset="0"/>
                      </a:endParaRPr>
                    </a:p>
                    <a:p>
                      <a:endParaRPr lang="en-GB" sz="1100" b="1" dirty="0">
                        <a:solidFill>
                          <a:srgbClr val="002060"/>
                        </a:solidFill>
                        <a:latin typeface="Ink Free" panose="03080402000500000000" pitchFamily="66" charset="0"/>
                      </a:endParaRPr>
                    </a:p>
                  </a:txBody>
                  <a:tcPr marL="53068" marR="53068" marT="26534" marB="26534"/>
                </a:tc>
                <a:tc>
                  <a:txBody>
                    <a:bodyPr/>
                    <a:lstStyle/>
                    <a:p>
                      <a:endParaRPr lang="en-GB" sz="1100" b="1" dirty="0">
                        <a:solidFill>
                          <a:srgbClr val="A39665"/>
                        </a:solidFill>
                        <a:latin typeface="Ink Free" panose="03080402000500000000" pitchFamily="66" charset="0"/>
                      </a:endParaRPr>
                    </a:p>
                  </a:txBody>
                  <a:tcPr marL="53068" marR="53068" marT="26534" marB="26534">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1079209" cy="113828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447595" y="261292"/>
            <a:ext cx="5247821" cy="949684"/>
          </a:xfrm>
          <a:prstGeom prst="rect">
            <a:avLst/>
          </a:prstGeom>
          <a:noFill/>
        </p:spPr>
        <p:txBody>
          <a:bodyPr wrap="square" lIns="91440" tIns="45720" rIns="91440" bIns="45720" rtlCol="0" anchor="t">
            <a:spAutoFit/>
          </a:bodyPr>
          <a:lstStyle/>
          <a:p>
            <a:r>
              <a:rPr lang="en-GB" sz="1857" b="1" dirty="0">
                <a:solidFill>
                  <a:srgbClr val="002060"/>
                </a:solidFill>
                <a:latin typeface="Ink Free"/>
              </a:rPr>
              <a:t>Lower School Plan</a:t>
            </a:r>
          </a:p>
          <a:p>
            <a:r>
              <a:rPr lang="en-GB" sz="1850" b="1" dirty="0">
                <a:solidFill>
                  <a:srgbClr val="002060"/>
                </a:solidFill>
                <a:latin typeface="Ink Free"/>
              </a:rPr>
              <a:t>Subject: Art  </a:t>
            </a:r>
          </a:p>
          <a:p>
            <a:r>
              <a:rPr lang="en-GB" sz="1857" b="1" dirty="0">
                <a:solidFill>
                  <a:srgbClr val="002060"/>
                </a:solidFill>
                <a:latin typeface="Ink Free"/>
              </a:rPr>
              <a:t>Skill: Digital Skills Progression</a:t>
            </a:r>
            <a:endParaRPr lang="en-GB" sz="1045" b="1" dirty="0">
              <a:solidFill>
                <a:srgbClr val="002060"/>
              </a:solidFill>
              <a:latin typeface="Ink Free"/>
            </a:endParaRPr>
          </a:p>
        </p:txBody>
      </p:sp>
      <p:graphicFrame>
        <p:nvGraphicFramePr>
          <p:cNvPr id="6" name="Table 5">
            <a:extLst>
              <a:ext uri="{FF2B5EF4-FFF2-40B4-BE49-F238E27FC236}">
                <a16:creationId xmlns:a16="http://schemas.microsoft.com/office/drawing/2014/main" id="{573617AC-7D39-41C2-855B-CCFA50FA7A6E}"/>
              </a:ext>
            </a:extLst>
          </p:cNvPr>
          <p:cNvGraphicFramePr>
            <a:graphicFrameLocks noGrp="1"/>
          </p:cNvGraphicFramePr>
          <p:nvPr>
            <p:extLst>
              <p:ext uri="{D42A27DB-BD31-4B8C-83A1-F6EECF244321}">
                <p14:modId xmlns:p14="http://schemas.microsoft.com/office/powerpoint/2010/main" val="3399976769"/>
              </p:ext>
            </p:extLst>
          </p:nvPr>
        </p:nvGraphicFramePr>
        <p:xfrm>
          <a:off x="1444928" y="1292148"/>
          <a:ext cx="7934868" cy="4241711"/>
        </p:xfrm>
        <a:graphic>
          <a:graphicData uri="http://schemas.openxmlformats.org/drawingml/2006/table">
            <a:tbl>
              <a:tblPr firstRow="1" bandRow="1">
                <a:tableStyleId>{5C22544A-7EE6-4342-B048-85BDC9FD1C3A}</a:tableStyleId>
              </a:tblPr>
              <a:tblGrid>
                <a:gridCol w="1223678">
                  <a:extLst>
                    <a:ext uri="{9D8B030D-6E8A-4147-A177-3AD203B41FA5}">
                      <a16:colId xmlns:a16="http://schemas.microsoft.com/office/drawing/2014/main" val="4255388034"/>
                    </a:ext>
                  </a:extLst>
                </a:gridCol>
                <a:gridCol w="784565">
                  <a:extLst>
                    <a:ext uri="{9D8B030D-6E8A-4147-A177-3AD203B41FA5}">
                      <a16:colId xmlns:a16="http://schemas.microsoft.com/office/drawing/2014/main" val="737985667"/>
                    </a:ext>
                  </a:extLst>
                </a:gridCol>
                <a:gridCol w="5926625">
                  <a:extLst>
                    <a:ext uri="{9D8B030D-6E8A-4147-A177-3AD203B41FA5}">
                      <a16:colId xmlns:a16="http://schemas.microsoft.com/office/drawing/2014/main" val="1945210272"/>
                    </a:ext>
                  </a:extLst>
                </a:gridCol>
              </a:tblGrid>
              <a:tr h="270458">
                <a:tc>
                  <a:txBody>
                    <a:bodyPr/>
                    <a:lstStyle/>
                    <a:p>
                      <a:r>
                        <a:rPr lang="en-GB" sz="1100" dirty="0">
                          <a:latin typeface="Calibri"/>
                        </a:rPr>
                        <a:t>Year</a:t>
                      </a:r>
                    </a:p>
                  </a:txBody>
                  <a:tcPr marL="53068" marR="53068" marT="26534" marB="26534"/>
                </a:tc>
                <a:tc>
                  <a:txBody>
                    <a:bodyPr/>
                    <a:lstStyle/>
                    <a:p>
                      <a:r>
                        <a:rPr lang="en-GB" sz="1100" dirty="0">
                          <a:latin typeface="Calibri"/>
                        </a:rPr>
                        <a:t>Term</a:t>
                      </a:r>
                    </a:p>
                  </a:txBody>
                  <a:tcPr marL="53068" marR="53068" marT="26534" marB="26534"/>
                </a:tc>
                <a:tc>
                  <a:txBody>
                    <a:bodyPr/>
                    <a:lstStyle/>
                    <a:p>
                      <a:r>
                        <a:rPr lang="en-GB" sz="1100" dirty="0">
                          <a:latin typeface="Calibri"/>
                        </a:rPr>
                        <a:t>Digital Task</a:t>
                      </a:r>
                    </a:p>
                  </a:txBody>
                  <a:tcPr marL="53068" marR="53068" marT="26534" marB="26534"/>
                </a:tc>
                <a:extLst>
                  <a:ext uri="{0D108BD9-81ED-4DB2-BD59-A6C34878D82A}">
                    <a16:rowId xmlns:a16="http://schemas.microsoft.com/office/drawing/2014/main" val="1953012476"/>
                  </a:ext>
                </a:extLst>
              </a:tr>
              <a:tr h="1359775">
                <a:tc>
                  <a:txBody>
                    <a:bodyPr/>
                    <a:lstStyle/>
                    <a:p>
                      <a:r>
                        <a:rPr lang="en-GB" sz="1100" dirty="0">
                          <a:solidFill>
                            <a:srgbClr val="002060"/>
                          </a:solidFill>
                          <a:latin typeface="Calibri"/>
                        </a:rPr>
                        <a:t>Year 7</a:t>
                      </a:r>
                    </a:p>
                  </a:txBody>
                  <a:tcPr marL="53068" marR="53068" marT="26534" marB="26534"/>
                </a:tc>
                <a:tc>
                  <a:txBody>
                    <a:bodyPr/>
                    <a:lstStyle/>
                    <a:p>
                      <a:pPr marL="0" algn="l" defTabSz="1280160" rtl="0" eaLnBrk="1" latinLnBrk="0" hangingPunct="1"/>
                      <a:r>
                        <a:rPr lang="en-GB" sz="1100" b="0" i="0" kern="1200" dirty="0">
                          <a:solidFill>
                            <a:schemeClr val="dk1"/>
                          </a:solidFill>
                          <a:effectLst/>
                          <a:latin typeface="Calibri"/>
                          <a:ea typeface="+mn-ea"/>
                          <a:cs typeface="+mn-cs"/>
                        </a:rPr>
                        <a:t>2</a:t>
                      </a:r>
                    </a:p>
                  </a:txBody>
                  <a:tcPr marL="53068" marR="53068" marT="26534" marB="26534"/>
                </a:tc>
                <a:tc>
                  <a:txBody>
                    <a:bodyPr/>
                    <a:lstStyle/>
                    <a:p>
                      <a:r>
                        <a:rPr lang="en-GB" sz="1100" dirty="0">
                          <a:latin typeface="Calibri"/>
                        </a:rPr>
                        <a:t>Kandinsky inspired composition:</a:t>
                      </a:r>
                    </a:p>
                    <a:p>
                      <a:pPr lvl="0" algn="l">
                        <a:lnSpc>
                          <a:spcPct val="100000"/>
                        </a:lnSpc>
                        <a:spcBef>
                          <a:spcPts val="0"/>
                        </a:spcBef>
                        <a:spcAft>
                          <a:spcPts val="0"/>
                        </a:spcAft>
                        <a:buNone/>
                      </a:pPr>
                      <a:r>
                        <a:rPr lang="en-GB" sz="1100" b="0" i="0" u="none" strike="noStrike" noProof="0" dirty="0">
                          <a:latin typeface="Calibri"/>
                        </a:rPr>
                        <a:t>Learners need to:</a:t>
                      </a:r>
                    </a:p>
                    <a:p>
                      <a:pPr marL="285750" lvl="0" indent="-285750" algn="l">
                        <a:lnSpc>
                          <a:spcPct val="100000"/>
                        </a:lnSpc>
                        <a:spcBef>
                          <a:spcPts val="0"/>
                        </a:spcBef>
                        <a:spcAft>
                          <a:spcPts val="0"/>
                        </a:spcAft>
                        <a:buFont typeface="Arial"/>
                        <a:buChar char="•"/>
                      </a:pPr>
                      <a:r>
                        <a:rPr lang="en-GB" sz="1100" b="0" i="0" u="none" strike="noStrike" noProof="0" dirty="0">
                          <a:latin typeface="Calibri"/>
                        </a:rPr>
                        <a:t>Understand the Illustrator workspace (toolbars, artboards, layers).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Use basic shape tools (Rectangle, Ellipse, Polygon).</a:t>
                      </a:r>
                    </a:p>
                    <a:p>
                      <a:pPr marL="285750" lvl="0" indent="-285750" algn="l">
                        <a:lnSpc>
                          <a:spcPct val="100000"/>
                        </a:lnSpc>
                        <a:spcBef>
                          <a:spcPts val="0"/>
                        </a:spcBef>
                        <a:spcAft>
                          <a:spcPts val="0"/>
                        </a:spcAft>
                        <a:buFont typeface="Arial"/>
                        <a:buChar char="•"/>
                      </a:pPr>
                      <a:r>
                        <a:rPr lang="en-GB" sz="1100" b="0" i="0" u="none" strike="noStrike" noProof="0" dirty="0">
                          <a:latin typeface="Calibri"/>
                        </a:rPr>
                        <a:t>Apply fill and stroke properties.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Copy, paste and transform the size of shapes.</a:t>
                      </a:r>
                    </a:p>
                    <a:p>
                      <a:pPr marL="285750" lvl="0" indent="-285750" algn="l">
                        <a:lnSpc>
                          <a:spcPct val="100000"/>
                        </a:lnSpc>
                        <a:spcBef>
                          <a:spcPts val="0"/>
                        </a:spcBef>
                        <a:spcAft>
                          <a:spcPts val="0"/>
                        </a:spcAft>
                        <a:buFont typeface="Arial"/>
                        <a:buChar char="•"/>
                      </a:pPr>
                      <a:r>
                        <a:rPr lang="en-GB" sz="1100" b="0" i="0" u="none" strike="noStrike" noProof="0" dirty="0">
                          <a:latin typeface="Calibri"/>
                        </a:rPr>
                        <a:t>Save/export files in appropriate formats (AI, PDF, PNG).</a:t>
                      </a:r>
                    </a:p>
                    <a:p>
                      <a:pPr marL="171450" lvl="0" indent="-171450" algn="l">
                        <a:lnSpc>
                          <a:spcPct val="100000"/>
                        </a:lnSpc>
                        <a:spcBef>
                          <a:spcPts val="0"/>
                        </a:spcBef>
                        <a:spcAft>
                          <a:spcPts val="0"/>
                        </a:spcAft>
                        <a:buFont typeface="Arial"/>
                        <a:buChar char="•"/>
                      </a:pPr>
                      <a:r>
                        <a:rPr lang="en-GB" sz="1100" b="0" i="0" u="none" strike="noStrike" noProof="0" dirty="0">
                          <a:latin typeface="Calibri"/>
                        </a:rPr>
                        <a:t>    Create basic compositions using shapes and colour.</a:t>
                      </a:r>
                    </a:p>
                  </a:txBody>
                  <a:tcPr marL="53068" marR="53068" marT="26534" marB="26534"/>
                </a:tc>
                <a:extLst>
                  <a:ext uri="{0D108BD9-81ED-4DB2-BD59-A6C34878D82A}">
                    <a16:rowId xmlns:a16="http://schemas.microsoft.com/office/drawing/2014/main" val="2287100114"/>
                  </a:ext>
                </a:extLst>
              </a:tr>
              <a:tr h="1326696">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Julien Opie Portrait.</a:t>
                      </a:r>
                    </a:p>
                    <a:p>
                      <a:pPr lvl="0" algn="l">
                        <a:lnSpc>
                          <a:spcPct val="100000"/>
                        </a:lnSpc>
                        <a:spcBef>
                          <a:spcPts val="0"/>
                        </a:spcBef>
                        <a:spcAft>
                          <a:spcPts val="0"/>
                        </a:spcAft>
                        <a:buNone/>
                      </a:pPr>
                      <a:r>
                        <a:rPr lang="en-GB" sz="1100" b="0" i="0" u="none" strike="noStrike" noProof="0" dirty="0">
                          <a:latin typeface="Calibri"/>
                        </a:rPr>
                        <a:t>Learners need to:</a:t>
                      </a:r>
                      <a:endParaRPr lang="en-GB" dirty="0"/>
                    </a:p>
                    <a:p>
                      <a:pPr marL="285750" lvl="0" indent="-285750" algn="l">
                        <a:lnSpc>
                          <a:spcPct val="100000"/>
                        </a:lnSpc>
                        <a:spcBef>
                          <a:spcPts val="0"/>
                        </a:spcBef>
                        <a:spcAft>
                          <a:spcPts val="0"/>
                        </a:spcAft>
                        <a:buFont typeface="Symbol"/>
                        <a:buChar char="•"/>
                      </a:pPr>
                      <a:r>
                        <a:rPr lang="en-GB" sz="1100" b="0" i="0" u="none" strike="noStrike" noProof="0" dirty="0">
                          <a:latin typeface="Calibri"/>
                        </a:rPr>
                        <a:t>Use Pen Tool for custom paths and shapes.</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Work with layers and group objects effectively.</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the opacity tool.</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transform and align tools accurately.</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Export assets for print and digital formats.</a:t>
                      </a:r>
                    </a:p>
                  </a:txBody>
                  <a:tcPr marL="53068" marR="53068" marT="26534" marB="26534"/>
                </a:tc>
                <a:extLst>
                  <a:ext uri="{0D108BD9-81ED-4DB2-BD59-A6C34878D82A}">
                    <a16:rowId xmlns:a16="http://schemas.microsoft.com/office/drawing/2014/main" val="2707672348"/>
                  </a:ext>
                </a:extLst>
              </a:tr>
              <a:tr h="1250369">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Digital Pattern Illustration</a:t>
                      </a:r>
                      <a:endParaRPr lang="en-US" sz="1100" b="0" dirty="0"/>
                    </a:p>
                    <a:p>
                      <a:pPr lvl="0" algn="l">
                        <a:lnSpc>
                          <a:spcPct val="100000"/>
                        </a:lnSpc>
                        <a:spcBef>
                          <a:spcPts val="0"/>
                        </a:spcBef>
                        <a:spcAft>
                          <a:spcPts val="0"/>
                        </a:spcAft>
                        <a:buNone/>
                      </a:pPr>
                      <a:r>
                        <a:rPr lang="en-GB" sz="1100" b="0" i="0" u="none" strike="noStrike" noProof="0" dirty="0">
                          <a:latin typeface="Calibri"/>
                        </a:rPr>
                        <a:t>Learners need to:</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Master the Pen Tool and anchor point manipulation.</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Use the Appearance panel to refine their illustration.</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Create vector tracings from raster images.</a:t>
                      </a:r>
                    </a:p>
                    <a:p>
                      <a:pPr marL="285750" lvl="0" indent="-285750" algn="l">
                        <a:lnSpc>
                          <a:spcPct val="100000"/>
                        </a:lnSpc>
                        <a:spcBef>
                          <a:spcPts val="0"/>
                        </a:spcBef>
                        <a:spcAft>
                          <a:spcPts val="0"/>
                        </a:spcAft>
                        <a:buFont typeface="Symbol"/>
                        <a:buChar char="•"/>
                      </a:pPr>
                      <a:r>
                        <a:rPr lang="en-GB" sz="1100" b="0" i="0" u="none" strike="noStrike" noProof="0" dirty="0">
                          <a:latin typeface="Calibri"/>
                        </a:rPr>
                        <a:t>Work to a set design brief.</a:t>
                      </a:r>
                    </a:p>
                    <a:p>
                      <a:pPr marL="285750" lvl="0" indent="-285750" algn="l">
                        <a:lnSpc>
                          <a:spcPct val="100000"/>
                        </a:lnSpc>
                        <a:spcBef>
                          <a:spcPts val="0"/>
                        </a:spcBef>
                        <a:spcAft>
                          <a:spcPts val="0"/>
                        </a:spcAft>
                        <a:buClr>
                          <a:srgbClr val="000000"/>
                        </a:buClr>
                        <a:buFont typeface="Symbol,Sans-Serif"/>
                        <a:buChar char="•"/>
                      </a:pPr>
                      <a:endParaRPr lang="en-GB" sz="1100" b="0" i="0" u="none" strike="noStrike" noProof="0" dirty="0">
                        <a:solidFill>
                          <a:srgbClr val="000000"/>
                        </a:solidFill>
                        <a:highlight>
                          <a:srgbClr val="FFFF00"/>
                        </a:highlight>
                        <a:latin typeface="Calibri"/>
                      </a:endParaRP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119191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781315" cy="818097"/>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145670" y="2499"/>
            <a:ext cx="6379501" cy="830997"/>
          </a:xfrm>
          <a:prstGeom prst="rect">
            <a:avLst/>
          </a:prstGeom>
          <a:noFill/>
        </p:spPr>
        <p:txBody>
          <a:bodyPr wrap="square" lIns="91440" tIns="45720" rIns="91440" bIns="45720" rtlCol="0" anchor="t">
            <a:spAutoFit/>
          </a:bodyPr>
          <a:lstStyle/>
          <a:p>
            <a:r>
              <a:rPr lang="en-GB" sz="1600" b="1" dirty="0">
                <a:solidFill>
                  <a:srgbClr val="002060"/>
                </a:solidFill>
                <a:latin typeface="Ink Free"/>
              </a:rPr>
              <a:t>Lower School Plan</a:t>
            </a:r>
          </a:p>
          <a:p>
            <a:r>
              <a:rPr lang="en-GB" sz="1600" b="1" dirty="0">
                <a:solidFill>
                  <a:srgbClr val="002060"/>
                </a:solidFill>
                <a:latin typeface="Ink Free"/>
              </a:rPr>
              <a:t>Subject: Art       </a:t>
            </a:r>
          </a:p>
          <a:p>
            <a:r>
              <a:rPr lang="en-GB" sz="1600" b="1" dirty="0">
                <a:solidFill>
                  <a:srgbClr val="002060"/>
                </a:solidFill>
                <a:latin typeface="Ink Free"/>
              </a:rPr>
              <a:t>Skill: Literacy Progression</a:t>
            </a:r>
          </a:p>
        </p:txBody>
      </p:sp>
      <p:graphicFrame>
        <p:nvGraphicFramePr>
          <p:cNvPr id="6" name="Table 5">
            <a:extLst>
              <a:ext uri="{FF2B5EF4-FFF2-40B4-BE49-F238E27FC236}">
                <a16:creationId xmlns:a16="http://schemas.microsoft.com/office/drawing/2014/main" id="{59477874-20C3-45CB-B61B-F6F45BA7D3AE}"/>
              </a:ext>
            </a:extLst>
          </p:cNvPr>
          <p:cNvGraphicFramePr>
            <a:graphicFrameLocks noGrp="1"/>
          </p:cNvGraphicFramePr>
          <p:nvPr>
            <p:extLst>
              <p:ext uri="{D42A27DB-BD31-4B8C-83A1-F6EECF244321}">
                <p14:modId xmlns:p14="http://schemas.microsoft.com/office/powerpoint/2010/main" val="1376726809"/>
              </p:ext>
            </p:extLst>
          </p:nvPr>
        </p:nvGraphicFramePr>
        <p:xfrm>
          <a:off x="1148502" y="841101"/>
          <a:ext cx="8540389" cy="5949282"/>
        </p:xfrm>
        <a:graphic>
          <a:graphicData uri="http://schemas.openxmlformats.org/drawingml/2006/table">
            <a:tbl>
              <a:tblPr firstRow="1" bandRow="1">
                <a:tableStyleId>{5C22544A-7EE6-4342-B048-85BDC9FD1C3A}</a:tableStyleId>
              </a:tblPr>
              <a:tblGrid>
                <a:gridCol w="903146">
                  <a:extLst>
                    <a:ext uri="{9D8B030D-6E8A-4147-A177-3AD203B41FA5}">
                      <a16:colId xmlns:a16="http://schemas.microsoft.com/office/drawing/2014/main" val="4255388034"/>
                    </a:ext>
                  </a:extLst>
                </a:gridCol>
                <a:gridCol w="2330759">
                  <a:extLst>
                    <a:ext uri="{9D8B030D-6E8A-4147-A177-3AD203B41FA5}">
                      <a16:colId xmlns:a16="http://schemas.microsoft.com/office/drawing/2014/main" val="737985667"/>
                    </a:ext>
                  </a:extLst>
                </a:gridCol>
                <a:gridCol w="2622490">
                  <a:extLst>
                    <a:ext uri="{9D8B030D-6E8A-4147-A177-3AD203B41FA5}">
                      <a16:colId xmlns:a16="http://schemas.microsoft.com/office/drawing/2014/main" val="1945210272"/>
                    </a:ext>
                  </a:extLst>
                </a:gridCol>
                <a:gridCol w="2683994">
                  <a:extLst>
                    <a:ext uri="{9D8B030D-6E8A-4147-A177-3AD203B41FA5}">
                      <a16:colId xmlns:a16="http://schemas.microsoft.com/office/drawing/2014/main" val="2569708753"/>
                    </a:ext>
                  </a:extLst>
                </a:gridCol>
              </a:tblGrid>
              <a:tr h="257958">
                <a:tc>
                  <a:txBody>
                    <a:bodyPr/>
                    <a:lstStyle/>
                    <a:p>
                      <a:r>
                        <a:rPr lang="en-GB" sz="1100" dirty="0">
                          <a:latin typeface="Calibri"/>
                        </a:rPr>
                        <a:t>Term</a:t>
                      </a:r>
                    </a:p>
                  </a:txBody>
                  <a:tcPr marL="53068" marR="53068" marT="26534" marB="26534"/>
                </a:tc>
                <a:tc>
                  <a:txBody>
                    <a:bodyPr/>
                    <a:lstStyle/>
                    <a:p>
                      <a:r>
                        <a:rPr lang="en-GB" sz="1100" dirty="0">
                          <a:latin typeface="Calibri"/>
                        </a:rPr>
                        <a:t>1</a:t>
                      </a:r>
                    </a:p>
                  </a:txBody>
                  <a:tcPr marL="53068" marR="53068" marT="26534" marB="26534"/>
                </a:tc>
                <a:tc>
                  <a:txBody>
                    <a:bodyPr/>
                    <a:lstStyle/>
                    <a:p>
                      <a:r>
                        <a:rPr lang="en-GB" sz="1100" dirty="0">
                          <a:latin typeface="Calibri"/>
                        </a:rPr>
                        <a:t>2</a:t>
                      </a:r>
                    </a:p>
                  </a:txBody>
                  <a:tcPr marL="53068" marR="53068" marT="26534" marB="26534"/>
                </a:tc>
                <a:tc>
                  <a:txBody>
                    <a:bodyPr/>
                    <a:lstStyle/>
                    <a:p>
                      <a:r>
                        <a:rPr lang="en-GB" sz="1100" dirty="0">
                          <a:latin typeface="Calibri"/>
                        </a:rPr>
                        <a:t>3</a:t>
                      </a:r>
                    </a:p>
                  </a:txBody>
                  <a:tcPr marL="53068" marR="53068" marT="26534" marB="26534"/>
                </a:tc>
                <a:extLst>
                  <a:ext uri="{0D108BD9-81ED-4DB2-BD59-A6C34878D82A}">
                    <a16:rowId xmlns:a16="http://schemas.microsoft.com/office/drawing/2014/main" val="1953012476"/>
                  </a:ext>
                </a:extLst>
              </a:tr>
              <a:tr h="1633726">
                <a:tc>
                  <a:txBody>
                    <a:bodyPr/>
                    <a:lstStyle/>
                    <a:p>
                      <a:r>
                        <a:rPr lang="en-GB" sz="1100" dirty="0">
                          <a:solidFill>
                            <a:srgbClr val="002060"/>
                          </a:solidFill>
                          <a:latin typeface="Calibri"/>
                        </a:rPr>
                        <a:t>Year 7</a:t>
                      </a:r>
                    </a:p>
                  </a:txBody>
                  <a:tcPr marL="53068" marR="53068" marT="26534" marB="26534"/>
                </a:tc>
                <a:tc>
                  <a:txBody>
                    <a:bodyPr/>
                    <a:lstStyle/>
                    <a:p>
                      <a:pPr marL="0" lvl="0" algn="l">
                        <a:buNone/>
                      </a:pPr>
                      <a:r>
                        <a:rPr lang="en-GB" sz="1100" b="0" i="0" kern="1200" dirty="0">
                          <a:solidFill>
                            <a:schemeClr val="dk1"/>
                          </a:solidFill>
                          <a:effectLst/>
                          <a:latin typeface="Calibri"/>
                          <a:ea typeface="+mn-ea"/>
                          <a:cs typeface="+mn-cs"/>
                        </a:rPr>
                        <a:t>Sketchbook annotation:</a:t>
                      </a:r>
                    </a:p>
                    <a:p>
                      <a:pPr marL="0" lvl="0" algn="l">
                        <a:buNone/>
                      </a:pPr>
                      <a:r>
                        <a:rPr lang="en-GB" sz="1100" b="0" i="0" kern="1200" dirty="0">
                          <a:solidFill>
                            <a:schemeClr val="dk1"/>
                          </a:solidFill>
                          <a:effectLst/>
                          <a:latin typeface="Calibri"/>
                          <a:ea typeface="+mn-ea"/>
                          <a:cs typeface="+mn-cs"/>
                        </a:rPr>
                        <a:t>Writing:</a:t>
                      </a:r>
                    </a:p>
                    <a:p>
                      <a:pPr marL="0" marR="0" lvl="0" indent="0" algn="l">
                        <a:lnSpc>
                          <a:spcPct val="100000"/>
                        </a:lnSpc>
                        <a:spcBef>
                          <a:spcPts val="0"/>
                        </a:spcBef>
                        <a:spcAft>
                          <a:spcPts val="0"/>
                        </a:spcAft>
                        <a:buNone/>
                      </a:pPr>
                      <a:r>
                        <a:rPr lang="en-GB" sz="1100" b="0" i="0" u="none" strike="noStrike" kern="1200" noProof="0" dirty="0">
                          <a:solidFill>
                            <a:srgbClr val="39373C"/>
                          </a:solidFill>
                          <a:effectLst/>
                          <a:latin typeface="Calibri"/>
                        </a:rPr>
                        <a:t>I can competently spell and use subject specific words (Tier 3 vocabulary).</a:t>
                      </a:r>
                    </a:p>
                    <a:p>
                      <a:pPr marL="0" marR="0" lvl="0" indent="0" algn="l" defTabSz="1280160">
                        <a:lnSpc>
                          <a:spcPct val="100000"/>
                        </a:lnSpc>
                        <a:spcBef>
                          <a:spcPts val="0"/>
                        </a:spcBef>
                        <a:spcAft>
                          <a:spcPts val="0"/>
                        </a:spcAft>
                        <a:buNone/>
                      </a:pPr>
                      <a:endParaRPr lang="en-GB" sz="1100" b="0" i="0" u="none" strike="noStrike" kern="1200" noProof="0" dirty="0">
                        <a:solidFill>
                          <a:srgbClr val="39373C"/>
                        </a:solidFill>
                        <a:effectLst/>
                        <a:latin typeface="Calibri"/>
                      </a:endParaRPr>
                    </a:p>
                    <a:p>
                      <a:pPr marL="0" algn="l" rtl="0" eaLnBrk="1" latinLnBrk="0" hangingPunct="1"/>
                      <a:endParaRPr lang="en-GB" sz="1100" b="0" i="0" kern="1200" dirty="0">
                        <a:solidFill>
                          <a:schemeClr val="dk1"/>
                        </a:solidFill>
                        <a:effectLst/>
                        <a:latin typeface="Calibri"/>
                        <a:ea typeface="+mn-ea"/>
                        <a:cs typeface="+mn-cs"/>
                      </a:endParaRPr>
                    </a:p>
                  </a:txBody>
                  <a:tcPr marL="53068" marR="53068" marT="26534" marB="26534"/>
                </a:tc>
                <a:tc>
                  <a:txBody>
                    <a:bodyPr/>
                    <a:lstStyle/>
                    <a:p>
                      <a:pPr lvl="0">
                        <a:buNone/>
                      </a:pPr>
                      <a:r>
                        <a:rPr lang="en-GB" sz="1100" b="0" i="0" kern="1200" dirty="0">
                          <a:solidFill>
                            <a:schemeClr val="dk1"/>
                          </a:solidFill>
                          <a:effectLst/>
                          <a:latin typeface="Calibri"/>
                          <a:ea typeface="+mn-ea"/>
                          <a:cs typeface="+mn-cs"/>
                        </a:rPr>
                        <a:t>Kandinsky Research and Analysis:</a:t>
                      </a:r>
                    </a:p>
                    <a:p>
                      <a:pPr lvl="0">
                        <a:buNone/>
                      </a:pPr>
                      <a:r>
                        <a:rPr lang="en-GB" sz="1100" b="0" i="0" kern="1200" dirty="0">
                          <a:solidFill>
                            <a:schemeClr val="dk1"/>
                          </a:solidFill>
                          <a:effectLst/>
                          <a:latin typeface="Calibri"/>
                          <a:ea typeface="+mn-ea"/>
                          <a:cs typeface="+mn-cs"/>
                        </a:rPr>
                        <a:t>Reading:</a:t>
                      </a:r>
                      <a:endParaRPr lang="en-GB" sz="1100" b="0" i="0" kern="1200">
                        <a:solidFill>
                          <a:schemeClr val="dk1"/>
                        </a:solidFill>
                        <a:effectLst/>
                        <a:latin typeface="Calibri"/>
                        <a:ea typeface="+mn-ea"/>
                        <a:cs typeface="+mn-cs"/>
                      </a:endParaRPr>
                    </a:p>
                    <a:p>
                      <a:pPr lvl="0">
                        <a:buNone/>
                      </a:pPr>
                      <a:r>
                        <a:rPr lang="en-GB" sz="1100" b="0" i="0" u="none" strike="noStrike" kern="1200" noProof="0" dirty="0">
                          <a:solidFill>
                            <a:srgbClr val="39373C"/>
                          </a:solidFill>
                          <a:effectLst/>
                          <a:latin typeface="Calibri"/>
                        </a:rPr>
                        <a:t>I can use a range of strategies including skimming to identify themes, ideas and genre, and scanning to gain a detailed understanding of a text.</a:t>
                      </a:r>
                    </a:p>
                    <a:p>
                      <a:pPr lvl="0">
                        <a:buNone/>
                      </a:pPr>
                      <a:r>
                        <a:rPr lang="en-GB" sz="1100" b="0" i="0" u="none" strike="noStrike" kern="1200" noProof="0" dirty="0">
                          <a:solidFill>
                            <a:srgbClr val="39373C"/>
                          </a:solidFill>
                          <a:effectLst/>
                          <a:latin typeface="Calibri"/>
                        </a:rPr>
                        <a:t>Writing:</a:t>
                      </a:r>
                    </a:p>
                    <a:p>
                      <a:pPr lvl="0">
                        <a:buNone/>
                      </a:pPr>
                      <a:r>
                        <a:rPr lang="en-GB" sz="1100" b="0" i="0" u="none" strike="noStrike" kern="1200" noProof="0" dirty="0">
                          <a:solidFill>
                            <a:srgbClr val="39373C"/>
                          </a:solidFill>
                          <a:effectLst/>
                          <a:latin typeface="Calibri"/>
                        </a:rPr>
                        <a:t>I can competently spell and use subject specific words (Tier 3 vocabulary).</a:t>
                      </a:r>
                    </a:p>
                    <a:p>
                      <a:endParaRPr lang="en-GB" sz="1100" b="0" i="0" kern="1200" dirty="0">
                        <a:solidFill>
                          <a:schemeClr val="dk1"/>
                        </a:solidFill>
                        <a:effectLst/>
                        <a:latin typeface="Calibri"/>
                        <a:ea typeface="+mn-ea"/>
                        <a:cs typeface="+mn-cs"/>
                      </a:endParaRPr>
                    </a:p>
                  </a:txBody>
                  <a:tcPr marL="53068" marR="53068" marT="26534" marB="26534"/>
                </a:tc>
                <a:tc>
                  <a:txBody>
                    <a:bodyPr/>
                    <a:lstStyle/>
                    <a:p>
                      <a:r>
                        <a:rPr lang="en-GB" sz="1100" b="0" i="0" kern="1200" dirty="0">
                          <a:solidFill>
                            <a:schemeClr val="dk1"/>
                          </a:solidFill>
                          <a:effectLst/>
                          <a:latin typeface="Calibri"/>
                          <a:ea typeface="+mn-ea"/>
                          <a:cs typeface="+mn-cs"/>
                        </a:rPr>
                        <a:t>Steam punk research:</a:t>
                      </a:r>
                    </a:p>
                    <a:p>
                      <a:endParaRPr lang="en-GB" sz="1100" b="0" i="0" kern="1200" dirty="0">
                        <a:solidFill>
                          <a:schemeClr val="dk1"/>
                        </a:solidFill>
                        <a:effectLst/>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Calibri"/>
                          <a:ea typeface="+mn-ea"/>
                          <a:cs typeface="+mn-cs"/>
                        </a:rPr>
                        <a:t>I</a:t>
                      </a:r>
                      <a:r>
                        <a:rPr lang="en-GB" sz="1100" b="0" i="0" u="none" strike="noStrike" kern="1200" noProof="0" dirty="0">
                          <a:solidFill>
                            <a:srgbClr val="39373C"/>
                          </a:solidFill>
                          <a:effectLst/>
                          <a:latin typeface="Calibri"/>
                        </a:rPr>
                        <a:t>I can use a range of strategies including skimming to identify themes, ideas and genre, and scanning to gain a detailed understanding of a text.</a:t>
                      </a:r>
                    </a:p>
                    <a:p>
                      <a:endParaRPr lang="en-GB" sz="1100" b="0" i="0" kern="1200" dirty="0">
                        <a:solidFill>
                          <a:schemeClr val="dk1"/>
                        </a:solidFill>
                        <a:effectLst/>
                        <a:latin typeface="Calibri"/>
                        <a:ea typeface="+mn-ea"/>
                        <a:cs typeface="+mn-cs"/>
                      </a:endParaRPr>
                    </a:p>
                  </a:txBody>
                  <a:tcPr marL="53068" marR="53068" marT="26534" marB="26534"/>
                </a:tc>
                <a:extLst>
                  <a:ext uri="{0D108BD9-81ED-4DB2-BD59-A6C34878D82A}">
                    <a16:rowId xmlns:a16="http://schemas.microsoft.com/office/drawing/2014/main" val="2287100114"/>
                  </a:ext>
                </a:extLst>
              </a:tr>
              <a:tr h="1662399">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Elaine Hughes analysis: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rgbClr val="39373C"/>
                          </a:solidFill>
                          <a:effectLst/>
                          <a:latin typeface="Calibri"/>
                          <a:ea typeface="Calibri"/>
                          <a:cs typeface="Calibri"/>
                        </a:rPr>
                        <a:t>Reading:</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can identify a range of quotations to support a point of view and begin to identify patterns in the way language is used.</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Writing:</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know the key terminology in each subject and how to accurately spell these words in my books. </a:t>
                      </a:r>
                      <a:endParaRPr lang="en-GB" sz="1100" dirty="0"/>
                    </a:p>
                  </a:txBody>
                  <a:tcPr marL="53068" marR="53068" marT="26534" marB="26534"/>
                </a:tc>
                <a:tc>
                  <a:txBody>
                    <a:bodyPr/>
                    <a:lstStyle/>
                    <a:p>
                      <a:pPr>
                        <a:lnSpc>
                          <a:spcPts val="2175"/>
                        </a:lnSpc>
                        <a:spcAft>
                          <a:spcPts val="0"/>
                        </a:spcAft>
                      </a:pPr>
                      <a:r>
                        <a:rPr lang="en-GB" sz="1100" dirty="0">
                          <a:effectLst/>
                          <a:latin typeface="Calibri"/>
                          <a:ea typeface="Calibri"/>
                          <a:cs typeface="Times New Roman"/>
                        </a:rPr>
                        <a:t>Venn diagram:</a:t>
                      </a: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Writing:</a:t>
                      </a:r>
                      <a:endParaRPr lang="en-US" sz="1100" b="0" i="0" u="none" strike="noStrike" noProof="0" dirty="0">
                        <a:solidFill>
                          <a:srgbClr val="000000"/>
                        </a:solidFill>
                        <a:effectLst/>
                        <a:latin typeface="Calibri"/>
                      </a:endParaRPr>
                    </a:p>
                    <a:p>
                      <a:pPr marL="0" marR="0" lvl="0" indent="0" algn="l">
                        <a:lnSpc>
                          <a:spcPct val="100000"/>
                        </a:lnSpc>
                        <a:spcBef>
                          <a:spcPts val="0"/>
                        </a:spcBef>
                        <a:spcAft>
                          <a:spcPts val="0"/>
                        </a:spcAft>
                        <a:buNone/>
                      </a:pPr>
                      <a:r>
                        <a:rPr lang="en-GB" sz="1100" b="0" i="0" u="none" strike="noStrike" noProof="0" dirty="0">
                          <a:solidFill>
                            <a:srgbClr val="39373C"/>
                          </a:solidFill>
                          <a:effectLst/>
                          <a:latin typeface="Calibri"/>
                        </a:rPr>
                        <a:t>I know the key terminology in each subject and how to accurately spell these words in my books. </a:t>
                      </a:r>
                      <a:endParaRPr lang="en-GB" sz="1100" b="0" i="0" u="none" strike="noStrike" noProof="0" dirty="0">
                        <a:solidFill>
                          <a:srgbClr val="000000"/>
                        </a:solidFill>
                        <a:effectLst/>
                        <a:latin typeface="Calibri"/>
                      </a:endParaRPr>
                    </a:p>
                    <a:p>
                      <a:pPr lvl="0">
                        <a:buNone/>
                      </a:pPr>
                      <a:endParaRPr lang="en-GB" sz="1100" b="0" i="0" u="none" strike="noStrike" noProof="0" dirty="0">
                        <a:solidFill>
                          <a:srgbClr val="000000"/>
                        </a:solidFill>
                        <a:effectLst/>
                        <a:latin typeface="Calibri"/>
                      </a:endParaRPr>
                    </a:p>
                  </a:txBody>
                  <a:tcPr marL="55721" marR="55721" marT="0" marB="0"/>
                </a:tc>
                <a:tc>
                  <a:txBody>
                    <a:bodyPr/>
                    <a:lstStyle/>
                    <a:p>
                      <a:pPr lvl="0">
                        <a:lnSpc>
                          <a:spcPts val="2175"/>
                        </a:lnSpc>
                        <a:spcAft>
                          <a:spcPts val="0"/>
                        </a:spcAft>
                        <a:buNone/>
                      </a:pPr>
                      <a:r>
                        <a:rPr lang="en-GB" sz="1100" b="0" i="0" u="none" strike="noStrike" kern="1200" noProof="0" dirty="0">
                          <a:solidFill>
                            <a:srgbClr val="000000"/>
                          </a:solidFill>
                          <a:latin typeface="Calibri"/>
                        </a:rPr>
                        <a:t>Sketchbook Annotation:</a:t>
                      </a:r>
                    </a:p>
                    <a:p>
                      <a:pPr marL="0" marR="0" lvl="0" indent="0" algn="l">
                        <a:lnSpc>
                          <a:spcPct val="100000"/>
                        </a:lnSpc>
                        <a:spcBef>
                          <a:spcPts val="0"/>
                        </a:spcBef>
                        <a:spcAft>
                          <a:spcPts val="0"/>
                        </a:spcAft>
                        <a:buNone/>
                      </a:pPr>
                      <a:r>
                        <a:rPr lang="en-GB" sz="1100" b="0" i="0" u="none" strike="noStrike" kern="1200" noProof="0" dirty="0">
                          <a:solidFill>
                            <a:srgbClr val="39373C"/>
                          </a:solidFill>
                          <a:latin typeface="Calibri"/>
                        </a:rPr>
                        <a:t>Writing:</a:t>
                      </a:r>
                      <a:endParaRPr lang="en-US" sz="1100" b="0" i="0" u="none" strike="noStrike" kern="1200" noProof="0" dirty="0">
                        <a:solidFill>
                          <a:srgbClr val="000000"/>
                        </a:solidFill>
                        <a:latin typeface="Calibri"/>
                      </a:endParaRPr>
                    </a:p>
                    <a:p>
                      <a:pPr marL="0" marR="0" lvl="0" indent="0" algn="l">
                        <a:lnSpc>
                          <a:spcPct val="100000"/>
                        </a:lnSpc>
                        <a:spcBef>
                          <a:spcPts val="0"/>
                        </a:spcBef>
                        <a:spcAft>
                          <a:spcPts val="0"/>
                        </a:spcAft>
                        <a:buNone/>
                      </a:pPr>
                      <a:r>
                        <a:rPr lang="en-GB" sz="1100" b="0" i="0" u="none" strike="noStrike" kern="1200" noProof="0" dirty="0">
                          <a:solidFill>
                            <a:srgbClr val="39373C"/>
                          </a:solidFill>
                          <a:latin typeface="Calibri"/>
                        </a:rPr>
                        <a:t>I know the key terminology in each subject and how to accurately spell these words in my books. </a:t>
                      </a:r>
                      <a:endParaRPr lang="en-GB" dirty="0"/>
                    </a:p>
                  </a:txBody>
                  <a:tcPr marL="53068" marR="53068" marT="26534" marB="26534"/>
                </a:tc>
                <a:extLst>
                  <a:ext uri="{0D108BD9-81ED-4DB2-BD59-A6C34878D82A}">
                    <a16:rowId xmlns:a16="http://schemas.microsoft.com/office/drawing/2014/main" val="2707672348"/>
                  </a:ext>
                </a:extLst>
              </a:tr>
              <a:tr h="2106662">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Zine annotation:</a:t>
                      </a:r>
                    </a:p>
                    <a:p>
                      <a:pPr lvl="0">
                        <a:buNone/>
                      </a:pPr>
                      <a:r>
                        <a:rPr lang="en-GB" sz="1100" b="0" i="0" kern="1200" dirty="0">
                          <a:solidFill>
                            <a:schemeClr val="dk1"/>
                          </a:solidFill>
                          <a:effectLst/>
                          <a:latin typeface="Calibri"/>
                          <a:ea typeface="+mn-ea"/>
                          <a:cs typeface="+mn-cs"/>
                        </a:rPr>
                        <a:t>Writing:</a:t>
                      </a:r>
                    </a:p>
                    <a:p>
                      <a:pPr lvl="0">
                        <a:buNone/>
                      </a:pPr>
                      <a:r>
                        <a:rPr lang="en-GB" sz="1100" b="0" i="0" u="none" strike="noStrike" kern="1200" noProof="0" dirty="0">
                          <a:solidFill>
                            <a:srgbClr val="39373C"/>
                          </a:solidFill>
                          <a:effectLst/>
                          <a:latin typeface="Calibri"/>
                        </a:rPr>
                        <a:t>I know the key terminology in each subject and can accurately spell these words in my books.</a:t>
                      </a:r>
                      <a:endParaRPr lang="en-GB" sz="1100" dirty="0"/>
                    </a:p>
                  </a:txBody>
                  <a:tcPr marL="53068" marR="53068" marT="26534" marB="26534"/>
                </a:tc>
                <a:tc>
                  <a:txBody>
                    <a:bodyPr/>
                    <a:lstStyle/>
                    <a:p>
                      <a:r>
                        <a:rPr lang="en-GB" sz="1100" b="0" i="0" kern="1200" dirty="0">
                          <a:solidFill>
                            <a:schemeClr val="dk1"/>
                          </a:solidFill>
                          <a:effectLst/>
                          <a:latin typeface="Calibri"/>
                          <a:ea typeface="+mn-ea"/>
                          <a:cs typeface="+mn-cs"/>
                        </a:rPr>
                        <a:t>Artist research and analysis:</a:t>
                      </a:r>
                    </a:p>
                    <a:p>
                      <a:r>
                        <a:rPr lang="en-GB" sz="1100" b="0" i="0" kern="1200" dirty="0">
                          <a:solidFill>
                            <a:schemeClr val="dk1"/>
                          </a:solidFill>
                          <a:effectLst/>
                          <a:latin typeface="Calibri"/>
                          <a:ea typeface="+mn-ea"/>
                          <a:cs typeface="+mn-cs"/>
                        </a:rPr>
                        <a:t>Reading: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Calibri"/>
                          <a:ea typeface="+mn-ea"/>
                          <a:cs typeface="+mn-cs"/>
                        </a:rPr>
                        <a:t>I can decode printed and digital texts, considering context, genre and implied meaning. </a:t>
                      </a:r>
                      <a:endParaRPr lang="en-GB" sz="1100" kern="1200">
                        <a:solidFill>
                          <a:schemeClr val="dk1"/>
                        </a:solidFill>
                        <a:effectLst/>
                        <a:latin typeface="Calibri"/>
                        <a:ea typeface="+mn-ea"/>
                        <a:cs typeface="+mn-cs"/>
                      </a:endParaRPr>
                    </a:p>
                    <a:p>
                      <a:pPr lvl="0" algn="l">
                        <a:lnSpc>
                          <a:spcPct val="100000"/>
                        </a:lnSpc>
                        <a:spcBef>
                          <a:spcPts val="0"/>
                        </a:spcBef>
                        <a:spcAft>
                          <a:spcPts val="0"/>
                        </a:spcAft>
                      </a:pPr>
                      <a:r>
                        <a:rPr lang="en-GB" sz="1100" b="0" i="0" kern="1200" dirty="0">
                          <a:solidFill>
                            <a:schemeClr val="dk1"/>
                          </a:solidFill>
                          <a:effectLst/>
                          <a:latin typeface="Calibri"/>
                          <a:ea typeface="+mn-ea"/>
                          <a:cs typeface="+mn-cs"/>
                        </a:rPr>
                        <a:t>Writing:</a:t>
                      </a:r>
                      <a:endParaRPr lang="en-GB" sz="1100" b="0" i="0" u="none" strike="noStrike" kern="1200" noProof="0" dirty="0">
                        <a:solidFill>
                          <a:srgbClr val="39373C"/>
                        </a:solidFill>
                        <a:effectLst/>
                        <a:latin typeface="Calibri"/>
                      </a:endParaRPr>
                    </a:p>
                    <a:p>
                      <a:pPr lvl="0" algn="l">
                        <a:lnSpc>
                          <a:spcPct val="100000"/>
                        </a:lnSpc>
                        <a:spcBef>
                          <a:spcPts val="0"/>
                        </a:spcBef>
                        <a:spcAft>
                          <a:spcPts val="0"/>
                        </a:spcAft>
                        <a:buNone/>
                      </a:pPr>
                      <a:r>
                        <a:rPr lang="en-GB" sz="1100" b="0" i="0" u="none" strike="noStrike" kern="1200" noProof="0" dirty="0">
                          <a:solidFill>
                            <a:srgbClr val="39373C"/>
                          </a:solidFill>
                          <a:effectLst/>
                          <a:latin typeface="Calibri"/>
                        </a:rPr>
                        <a:t>I spell the high frequency words used in the English language correctly. I can use and spell more sophisticated vocabulary.</a:t>
                      </a:r>
                    </a:p>
                    <a:p>
                      <a:pPr lvl="0" algn="l">
                        <a:lnSpc>
                          <a:spcPct val="100000"/>
                        </a:lnSpc>
                        <a:spcBef>
                          <a:spcPts val="0"/>
                        </a:spcBef>
                        <a:spcAft>
                          <a:spcPts val="0"/>
                        </a:spcAft>
                        <a:buNone/>
                      </a:pPr>
                      <a:r>
                        <a:rPr lang="en-GB" sz="1100" b="0" i="0" u="none" strike="noStrike" kern="1200" noProof="0" dirty="0">
                          <a:solidFill>
                            <a:srgbClr val="39373C"/>
                          </a:solidFill>
                          <a:effectLst/>
                          <a:latin typeface="Calibri"/>
                        </a:rPr>
                        <a:t>I know the key terminology in each subject and can accurately spell these words in my books.</a:t>
                      </a:r>
                    </a:p>
                    <a:p>
                      <a:pPr lvl="0">
                        <a:buNone/>
                      </a:pPr>
                      <a:endParaRPr lang="en-GB" sz="1100" b="0" i="0" kern="1200" dirty="0">
                        <a:solidFill>
                          <a:schemeClr val="dk1"/>
                        </a:solidFill>
                        <a:effectLst/>
                        <a:latin typeface="Calibri"/>
                        <a:ea typeface="+mn-ea"/>
                        <a:cs typeface="+mn-cs"/>
                      </a:endParaRPr>
                    </a:p>
                  </a:txBody>
                  <a:tcPr marL="53068" marR="53068" marT="26534" marB="26534"/>
                </a:tc>
                <a:tc>
                  <a:txBody>
                    <a:bodyPr/>
                    <a:lstStyle/>
                    <a:p>
                      <a:r>
                        <a:rPr lang="en-GB" sz="1100" b="0" i="0" kern="1200" dirty="0">
                          <a:solidFill>
                            <a:schemeClr val="dk1"/>
                          </a:solidFill>
                          <a:effectLst/>
                          <a:latin typeface="Calibri"/>
                          <a:ea typeface="+mn-ea"/>
                          <a:cs typeface="+mn-cs"/>
                        </a:rPr>
                        <a:t>Sketchbook annotation:</a:t>
                      </a:r>
                    </a:p>
                    <a:p>
                      <a:pPr lvl="0">
                        <a:buNone/>
                      </a:pPr>
                      <a:r>
                        <a:rPr lang="en-GB" sz="1100" b="0" i="0" u="none" strike="noStrike" kern="1200" noProof="0" dirty="0">
                          <a:solidFill>
                            <a:schemeClr val="dk1"/>
                          </a:solidFill>
                          <a:effectLst/>
                          <a:latin typeface="Calibri"/>
                        </a:rPr>
                        <a:t>Writing:</a:t>
                      </a:r>
                      <a:endParaRPr lang="en-GB" sz="1100" b="0" i="0" u="none" strike="noStrike" kern="1200" noProof="0" dirty="0">
                        <a:solidFill>
                          <a:srgbClr val="000000"/>
                        </a:solidFill>
                        <a:effectLst/>
                        <a:latin typeface="Calibri"/>
                      </a:endParaRPr>
                    </a:p>
                    <a:p>
                      <a:pPr lvl="0">
                        <a:buNone/>
                      </a:pPr>
                      <a:r>
                        <a:rPr lang="en-GB" sz="1100" b="0" i="0" u="none" strike="noStrike" kern="1200" noProof="0" dirty="0">
                          <a:solidFill>
                            <a:srgbClr val="39373C"/>
                          </a:solidFill>
                          <a:effectLst/>
                          <a:latin typeface="Calibri"/>
                        </a:rPr>
                        <a:t>I know the key terminology in each subject and can accurately spell these words in my books.</a:t>
                      </a:r>
                      <a:endParaRPr lang="en-GB" dirty="0"/>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420387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02210" y="730532"/>
            <a:ext cx="873299" cy="860552"/>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783082" y="735745"/>
            <a:ext cx="5965261" cy="949684"/>
          </a:xfrm>
          <a:prstGeom prst="rect">
            <a:avLst/>
          </a:prstGeom>
          <a:noFill/>
        </p:spPr>
        <p:txBody>
          <a:bodyPr wrap="square" lIns="91440" tIns="45720" rIns="91440" bIns="45720" rtlCol="0" anchor="t">
            <a:spAutoFit/>
          </a:bodyPr>
          <a:lstStyle/>
          <a:p>
            <a:r>
              <a:rPr lang="en-GB" sz="1857" b="1" dirty="0">
                <a:solidFill>
                  <a:srgbClr val="002060"/>
                </a:solidFill>
                <a:latin typeface="Ink Free"/>
              </a:rPr>
              <a:t>Lower School Plan</a:t>
            </a:r>
          </a:p>
          <a:p>
            <a:r>
              <a:rPr lang="en-GB" sz="1850" b="1" dirty="0">
                <a:solidFill>
                  <a:srgbClr val="002060"/>
                </a:solidFill>
                <a:latin typeface="Ink Free"/>
              </a:rPr>
              <a:t>Subject: Art   </a:t>
            </a:r>
          </a:p>
          <a:p>
            <a:r>
              <a:rPr lang="en-GB" sz="1857" b="1" dirty="0">
                <a:solidFill>
                  <a:srgbClr val="002060"/>
                </a:solidFill>
                <a:latin typeface="Ink Free"/>
              </a:rPr>
              <a:t>Skill: Numeracy Progression</a:t>
            </a:r>
            <a:endParaRPr lang="en-GB" sz="1045" b="1" dirty="0">
              <a:solidFill>
                <a:srgbClr val="002060"/>
              </a:solidFill>
              <a:latin typeface="Ink Free"/>
            </a:endParaRPr>
          </a:p>
        </p:txBody>
      </p:sp>
      <p:graphicFrame>
        <p:nvGraphicFramePr>
          <p:cNvPr id="3" name="Table 2">
            <a:extLst>
              <a:ext uri="{FF2B5EF4-FFF2-40B4-BE49-F238E27FC236}">
                <a16:creationId xmlns:a16="http://schemas.microsoft.com/office/drawing/2014/main" id="{BF8CAD7B-9DD4-755C-C089-8EF10BFF7A0B}"/>
              </a:ext>
            </a:extLst>
          </p:cNvPr>
          <p:cNvGraphicFramePr>
            <a:graphicFrameLocks noGrp="1"/>
          </p:cNvGraphicFramePr>
          <p:nvPr>
            <p:extLst>
              <p:ext uri="{D42A27DB-BD31-4B8C-83A1-F6EECF244321}">
                <p14:modId xmlns:p14="http://schemas.microsoft.com/office/powerpoint/2010/main" val="4073075465"/>
              </p:ext>
            </p:extLst>
          </p:nvPr>
        </p:nvGraphicFramePr>
        <p:xfrm>
          <a:off x="1085494" y="2169167"/>
          <a:ext cx="7934868" cy="2897808"/>
        </p:xfrm>
        <a:graphic>
          <a:graphicData uri="http://schemas.openxmlformats.org/drawingml/2006/table">
            <a:tbl>
              <a:tblPr firstRow="1" bandRow="1">
                <a:tableStyleId>{5C22544A-7EE6-4342-B048-85BDC9FD1C3A}</a:tableStyleId>
              </a:tblPr>
              <a:tblGrid>
                <a:gridCol w="1223678">
                  <a:extLst>
                    <a:ext uri="{9D8B030D-6E8A-4147-A177-3AD203B41FA5}">
                      <a16:colId xmlns:a16="http://schemas.microsoft.com/office/drawing/2014/main" val="4255388034"/>
                    </a:ext>
                  </a:extLst>
                </a:gridCol>
                <a:gridCol w="784565">
                  <a:extLst>
                    <a:ext uri="{9D8B030D-6E8A-4147-A177-3AD203B41FA5}">
                      <a16:colId xmlns:a16="http://schemas.microsoft.com/office/drawing/2014/main" val="737985667"/>
                    </a:ext>
                  </a:extLst>
                </a:gridCol>
                <a:gridCol w="5926625">
                  <a:extLst>
                    <a:ext uri="{9D8B030D-6E8A-4147-A177-3AD203B41FA5}">
                      <a16:colId xmlns:a16="http://schemas.microsoft.com/office/drawing/2014/main" val="1945210272"/>
                    </a:ext>
                  </a:extLst>
                </a:gridCol>
              </a:tblGrid>
              <a:tr h="270458">
                <a:tc>
                  <a:txBody>
                    <a:bodyPr/>
                    <a:lstStyle/>
                    <a:p>
                      <a:r>
                        <a:rPr lang="en-GB" sz="1100" dirty="0">
                          <a:latin typeface="Calibri"/>
                        </a:rPr>
                        <a:t>Year</a:t>
                      </a:r>
                    </a:p>
                  </a:txBody>
                  <a:tcPr marL="53068" marR="53068" marT="26534" marB="26534"/>
                </a:tc>
                <a:tc>
                  <a:txBody>
                    <a:bodyPr/>
                    <a:lstStyle/>
                    <a:p>
                      <a:r>
                        <a:rPr lang="en-GB" sz="1100" dirty="0">
                          <a:latin typeface="Calibri"/>
                        </a:rPr>
                        <a:t>Term</a:t>
                      </a:r>
                    </a:p>
                  </a:txBody>
                  <a:tcPr marL="53068" marR="53068" marT="26534" marB="26534"/>
                </a:tc>
                <a:tc>
                  <a:txBody>
                    <a:bodyPr/>
                    <a:lstStyle/>
                    <a:p>
                      <a:r>
                        <a:rPr lang="en-GB" sz="1100" dirty="0">
                          <a:latin typeface="Calibri"/>
                        </a:rPr>
                        <a:t>Numeracy Task</a:t>
                      </a:r>
                    </a:p>
                  </a:txBody>
                  <a:tcPr marL="53068" marR="53068" marT="26534" marB="26534"/>
                </a:tc>
                <a:extLst>
                  <a:ext uri="{0D108BD9-81ED-4DB2-BD59-A6C34878D82A}">
                    <a16:rowId xmlns:a16="http://schemas.microsoft.com/office/drawing/2014/main" val="1953012476"/>
                  </a:ext>
                </a:extLst>
              </a:tr>
              <a:tr h="709448">
                <a:tc>
                  <a:txBody>
                    <a:bodyPr/>
                    <a:lstStyle/>
                    <a:p>
                      <a:r>
                        <a:rPr lang="en-GB" sz="1100" dirty="0">
                          <a:solidFill>
                            <a:srgbClr val="002060"/>
                          </a:solidFill>
                          <a:latin typeface="Calibri"/>
                        </a:rPr>
                        <a:t>Year 7</a:t>
                      </a:r>
                    </a:p>
                  </a:txBody>
                  <a:tcPr marL="53068" marR="53068" marT="26534" marB="26534"/>
                </a:tc>
                <a:tc>
                  <a:txBody>
                    <a:bodyPr/>
                    <a:lstStyle/>
                    <a:p>
                      <a:pPr marL="0" lvl="0" algn="l" rtl="0">
                        <a:buNone/>
                      </a:pPr>
                      <a:r>
                        <a:rPr lang="en-GB" sz="1100" b="0" i="0" kern="1200" dirty="0">
                          <a:solidFill>
                            <a:schemeClr val="dk1"/>
                          </a:solidFill>
                          <a:effectLst/>
                          <a:latin typeface="Calibri"/>
                          <a:ea typeface="+mn-ea"/>
                          <a:cs typeface="+mn-cs"/>
                        </a:rPr>
                        <a:t>2</a:t>
                      </a:r>
                      <a:endParaRPr lang="en-US" sz="1100"/>
                    </a:p>
                  </a:txBody>
                  <a:tcPr marL="53068" marR="53068" marT="26534" marB="26534"/>
                </a:tc>
                <a:tc>
                  <a:txBody>
                    <a:bodyPr/>
                    <a:lstStyle/>
                    <a:p>
                      <a:r>
                        <a:rPr lang="en-GB" sz="1100" dirty="0">
                          <a:latin typeface="Calibri"/>
                        </a:rPr>
                        <a:t>Colour mixing of primary, secondary and tertiary colours:</a:t>
                      </a:r>
                    </a:p>
                    <a:p>
                      <a:pPr lvl="0">
                        <a:buNone/>
                      </a:pPr>
                      <a:r>
                        <a:rPr lang="en-GB" sz="1100" b="0" i="0" u="none" strike="noStrike" noProof="0" dirty="0">
                          <a:solidFill>
                            <a:srgbClr val="000000"/>
                          </a:solidFill>
                          <a:latin typeface="Calibri"/>
                        </a:rPr>
                        <a:t>I can use ratio and proportion to calculate quantities.</a:t>
                      </a:r>
                    </a:p>
                    <a:p>
                      <a:pPr lvl="0" algn="l">
                        <a:lnSpc>
                          <a:spcPct val="100000"/>
                        </a:lnSpc>
                        <a:spcBef>
                          <a:spcPts val="0"/>
                        </a:spcBef>
                        <a:spcAft>
                          <a:spcPts val="0"/>
                        </a:spcAft>
                        <a:buNone/>
                      </a:pPr>
                      <a:endParaRPr lang="en-GB" sz="1100" b="0" i="0" u="none" strike="noStrike" noProof="0" dirty="0">
                        <a:latin typeface="Calibri"/>
                      </a:endParaRPr>
                    </a:p>
                  </a:txBody>
                  <a:tcPr marL="53068" marR="53068" marT="26534" marB="26534"/>
                </a:tc>
                <a:extLst>
                  <a:ext uri="{0D108BD9-81ED-4DB2-BD59-A6C34878D82A}">
                    <a16:rowId xmlns:a16="http://schemas.microsoft.com/office/drawing/2014/main" val="2287100114"/>
                  </a:ext>
                </a:extLst>
              </a:tr>
              <a:tr h="1326696">
                <a:tc>
                  <a:txBody>
                    <a:bodyPr/>
                    <a:lstStyle/>
                    <a:p>
                      <a:r>
                        <a:rPr lang="en-GB" sz="1100" dirty="0">
                          <a:solidFill>
                            <a:srgbClr val="002060"/>
                          </a:solidFill>
                          <a:latin typeface="Calibri"/>
                        </a:rPr>
                        <a:t>Year 8</a:t>
                      </a:r>
                    </a:p>
                  </a:txBody>
                  <a:tcPr marL="53068" marR="53068" marT="26534" marB="26534"/>
                </a:tc>
                <a:tc>
                  <a:txBody>
                    <a:bodyPr/>
                    <a:lstStyle/>
                    <a:p>
                      <a:r>
                        <a:rPr lang="en-GB" sz="1100" b="0" i="0" kern="1200" dirty="0">
                          <a:solidFill>
                            <a:schemeClr val="dk1"/>
                          </a:solidFill>
                          <a:effectLst/>
                          <a:latin typeface="Calibri"/>
                          <a:ea typeface="+mn-ea"/>
                          <a:cs typeface="+mn-cs"/>
                        </a:rPr>
                        <a:t>2</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Realistic Portrait:</a:t>
                      </a:r>
                    </a:p>
                    <a:p>
                      <a:pPr lvl="0" algn="l">
                        <a:lnSpc>
                          <a:spcPct val="100000"/>
                        </a:lnSpc>
                        <a:spcBef>
                          <a:spcPts val="0"/>
                        </a:spcBef>
                        <a:spcAft>
                          <a:spcPts val="0"/>
                        </a:spcAft>
                        <a:buNone/>
                      </a:pPr>
                      <a:r>
                        <a:rPr lang="en-GB" sz="1100" b="0" i="0" u="none" strike="noStrike" noProof="0" dirty="0">
                          <a:latin typeface="Calibri"/>
                        </a:rPr>
                        <a:t>I can use fractions to determine correct facial proportions.</a:t>
                      </a:r>
                    </a:p>
                    <a:p>
                      <a:pPr lvl="0" algn="l">
                        <a:lnSpc>
                          <a:spcPct val="100000"/>
                        </a:lnSpc>
                        <a:spcBef>
                          <a:spcPts val="0"/>
                        </a:spcBef>
                        <a:spcAft>
                          <a:spcPts val="0"/>
                        </a:spcAft>
                        <a:buNone/>
                      </a:pPr>
                      <a:endParaRPr lang="en-GB" sz="1100" b="0" i="0" u="none" strike="noStrike" noProof="0" dirty="0">
                        <a:highlight>
                          <a:srgbClr val="FFFF00"/>
                        </a:highlight>
                        <a:latin typeface="Calibri"/>
                      </a:endParaRPr>
                    </a:p>
                    <a:p>
                      <a:pPr lvl="0" algn="l">
                        <a:lnSpc>
                          <a:spcPct val="100000"/>
                        </a:lnSpc>
                        <a:spcBef>
                          <a:spcPts val="0"/>
                        </a:spcBef>
                        <a:spcAft>
                          <a:spcPts val="0"/>
                        </a:spcAft>
                        <a:buNone/>
                      </a:pPr>
                      <a:r>
                        <a:rPr lang="en-GB" sz="1100" b="0" i="0" u="none" strike="noStrike" noProof="0" dirty="0">
                          <a:latin typeface="Calibri"/>
                        </a:rPr>
                        <a:t>Venn diagram:</a:t>
                      </a:r>
                    </a:p>
                    <a:p>
                      <a:pPr lvl="0" algn="l">
                        <a:lnSpc>
                          <a:spcPct val="100000"/>
                        </a:lnSpc>
                        <a:spcBef>
                          <a:spcPts val="0"/>
                        </a:spcBef>
                        <a:spcAft>
                          <a:spcPts val="0"/>
                        </a:spcAft>
                        <a:buNone/>
                      </a:pPr>
                      <a:r>
                        <a:rPr lang="en-GB" sz="1100" b="0" i="0" u="none" strike="noStrike" noProof="0" dirty="0">
                          <a:latin typeface="Calibri"/>
                        </a:rPr>
                        <a:t>I can complete Venn diagrams.</a:t>
                      </a:r>
                    </a:p>
                  </a:txBody>
                  <a:tcPr marL="53068" marR="53068" marT="26534" marB="26534"/>
                </a:tc>
                <a:extLst>
                  <a:ext uri="{0D108BD9-81ED-4DB2-BD59-A6C34878D82A}">
                    <a16:rowId xmlns:a16="http://schemas.microsoft.com/office/drawing/2014/main" val="2707672348"/>
                  </a:ext>
                </a:extLst>
              </a:tr>
              <a:tr h="591206">
                <a:tc>
                  <a:txBody>
                    <a:bodyPr/>
                    <a:lstStyle/>
                    <a:p>
                      <a:r>
                        <a:rPr lang="en-GB" sz="1100" dirty="0">
                          <a:solidFill>
                            <a:srgbClr val="002060"/>
                          </a:solidFill>
                          <a:latin typeface="Calibri"/>
                        </a:rPr>
                        <a:t>Year 9</a:t>
                      </a:r>
                    </a:p>
                  </a:txBody>
                  <a:tcPr marL="53068" marR="53068" marT="26534" marB="26534"/>
                </a:tc>
                <a:tc>
                  <a:txBody>
                    <a:bodyPr/>
                    <a:lstStyle/>
                    <a:p>
                      <a:r>
                        <a:rPr lang="en-GB" sz="1100" b="0" i="0" kern="1200" dirty="0">
                          <a:solidFill>
                            <a:schemeClr val="dk1"/>
                          </a:solidFill>
                          <a:effectLst/>
                          <a:latin typeface="Calibri"/>
                          <a:ea typeface="+mn-ea"/>
                          <a:cs typeface="+mn-cs"/>
                        </a:rPr>
                        <a:t>1</a:t>
                      </a:r>
                    </a:p>
                  </a:txBody>
                  <a:tcPr marL="53068" marR="53068" marT="26534" marB="26534"/>
                </a:tc>
                <a:tc>
                  <a:txBody>
                    <a:bodyPr/>
                    <a:lstStyle/>
                    <a:p>
                      <a:pPr lvl="0" algn="l">
                        <a:lnSpc>
                          <a:spcPct val="100000"/>
                        </a:lnSpc>
                        <a:spcBef>
                          <a:spcPts val="0"/>
                        </a:spcBef>
                        <a:spcAft>
                          <a:spcPts val="0"/>
                        </a:spcAft>
                        <a:buNone/>
                      </a:pPr>
                      <a:r>
                        <a:rPr lang="en-GB" sz="1100" b="0" i="0" u="none" strike="noStrike" noProof="0" dirty="0">
                          <a:latin typeface="Calibri"/>
                        </a:rPr>
                        <a:t>Drawing using the grid method:</a:t>
                      </a:r>
                    </a:p>
                    <a:p>
                      <a:pPr lvl="0" algn="l">
                        <a:lnSpc>
                          <a:spcPct val="100000"/>
                        </a:lnSpc>
                        <a:spcBef>
                          <a:spcPts val="0"/>
                        </a:spcBef>
                        <a:spcAft>
                          <a:spcPts val="0"/>
                        </a:spcAft>
                        <a:buNone/>
                      </a:pPr>
                      <a:r>
                        <a:rPr lang="en-GB" sz="1100" b="0" i="0" u="none" strike="noStrike" noProof="0" dirty="0">
                          <a:solidFill>
                            <a:srgbClr val="000000"/>
                          </a:solidFill>
                          <a:latin typeface="Calibri"/>
                        </a:rPr>
                        <a:t>I can use ratio and proportion including map scales.</a:t>
                      </a:r>
                    </a:p>
                  </a:txBody>
                  <a:tcPr marL="53068" marR="53068" marT="26534" marB="26534"/>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61833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3525A8A-1919-4877-BCE0-016E49F9244A}"/>
              </a:ext>
            </a:extLst>
          </p:cNvPr>
          <p:cNvSpPr txBox="1"/>
          <p:nvPr/>
        </p:nvSpPr>
        <p:spPr>
          <a:xfrm>
            <a:off x="78583" y="662181"/>
            <a:ext cx="4943353" cy="1169551"/>
          </a:xfrm>
          <a:prstGeom prst="rect">
            <a:avLst/>
          </a:prstGeom>
          <a:noFill/>
          <a:ln w="28575">
            <a:solidFill>
              <a:schemeClr val="accent1"/>
            </a:solidFill>
          </a:ln>
        </p:spPr>
        <p:txBody>
          <a:bodyPr wrap="square" rtlCol="0">
            <a:spAutoFit/>
          </a:bodyPr>
          <a:lstStyle/>
          <a:p>
            <a:r>
              <a:rPr lang="en-GB" sz="1000" b="1">
                <a:latin typeface="Ink Free" panose="03080402000500000000" pitchFamily="66" charset="0"/>
              </a:rPr>
              <a:t>Overview: </a:t>
            </a:r>
          </a:p>
          <a:p>
            <a:r>
              <a:rPr lang="en-GB" sz="1000"/>
              <a:t>In this unit pupils will be introduced to the theme for the year: </a:t>
            </a:r>
            <a:r>
              <a:rPr lang="en-GB" sz="1000" err="1"/>
              <a:t>Imaginarium</a:t>
            </a:r>
            <a:r>
              <a:rPr lang="en-GB" sz="1000"/>
              <a:t>. They will be exploring the imaginative work of </a:t>
            </a:r>
            <a:r>
              <a:rPr lang="en-GB" sz="1000" err="1"/>
              <a:t>Sharlena</a:t>
            </a:r>
            <a:r>
              <a:rPr lang="en-GB" sz="1000"/>
              <a:t> Wood and use collage techniques to create their own hybrid animal. They will be introduced to the formal elements of line, tone, texture and neutral colour and will explore how they can use them in their own observational drawings and artwork. In addition, they will create 2D relief clay tiles to explore applied texture.</a:t>
            </a:r>
          </a:p>
          <a:p>
            <a:r>
              <a:rPr lang="en-GB" sz="1000"/>
              <a:t>No. of lessons:10</a:t>
            </a:r>
            <a:endParaRPr lang="en-GB" sz="1000" b="1">
              <a:solidFill>
                <a:schemeClr val="bg1"/>
              </a:solidFill>
            </a:endParaRPr>
          </a:p>
        </p:txBody>
      </p:sp>
      <p:graphicFrame>
        <p:nvGraphicFramePr>
          <p:cNvPr id="12" name="Table 11">
            <a:extLst>
              <a:ext uri="{FF2B5EF4-FFF2-40B4-BE49-F238E27FC236}">
                <a16:creationId xmlns:a16="http://schemas.microsoft.com/office/drawing/2014/main" id="{4865925F-124A-46EB-968D-65D36ABB9967}"/>
              </a:ext>
            </a:extLst>
          </p:cNvPr>
          <p:cNvGraphicFramePr>
            <a:graphicFrameLocks noGrp="1"/>
          </p:cNvGraphicFramePr>
          <p:nvPr/>
        </p:nvGraphicFramePr>
        <p:xfrm>
          <a:off x="138547" y="1883286"/>
          <a:ext cx="4792180" cy="3418244"/>
        </p:xfrm>
        <a:graphic>
          <a:graphicData uri="http://schemas.openxmlformats.org/drawingml/2006/table">
            <a:tbl>
              <a:tblPr firstRow="1" bandRow="1">
                <a:tableStyleId>{5C22544A-7EE6-4342-B048-85BDC9FD1C3A}</a:tableStyleId>
              </a:tblPr>
              <a:tblGrid>
                <a:gridCol w="2068998">
                  <a:extLst>
                    <a:ext uri="{9D8B030D-6E8A-4147-A177-3AD203B41FA5}">
                      <a16:colId xmlns:a16="http://schemas.microsoft.com/office/drawing/2014/main" val="1008402731"/>
                    </a:ext>
                  </a:extLst>
                </a:gridCol>
                <a:gridCol w="2723182">
                  <a:extLst>
                    <a:ext uri="{9D8B030D-6E8A-4147-A177-3AD203B41FA5}">
                      <a16:colId xmlns:a16="http://schemas.microsoft.com/office/drawing/2014/main" val="3928792102"/>
                    </a:ext>
                  </a:extLst>
                </a:gridCol>
              </a:tblGrid>
              <a:tr h="375218">
                <a:tc gridSpan="2">
                  <a:txBody>
                    <a:bodyPr/>
                    <a:lstStyle/>
                    <a:p>
                      <a:r>
                        <a:rPr lang="en-GB" sz="1000" b="1">
                          <a:latin typeface="Ink Free" panose="03080402000500000000" pitchFamily="66" charset="0"/>
                        </a:rPr>
                        <a:t>Content:</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360786">
                <a:tc>
                  <a:txBody>
                    <a:bodyPr/>
                    <a:lstStyle/>
                    <a:p>
                      <a:r>
                        <a:rPr lang="en-GB" sz="1000" b="1">
                          <a:latin typeface="+mn-lt"/>
                        </a:rPr>
                        <a:t>Collage ideas</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lvl="0" algn="l"/>
                      <a:r>
                        <a:rPr lang="en-GB" sz="1000"/>
                        <a:t>I can generate a range of ideas for my hybrid animal.</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798448332"/>
                  </a:ext>
                </a:extLst>
              </a:tr>
              <a:tr h="360786">
                <a:tc>
                  <a:txBody>
                    <a:bodyPr/>
                    <a:lstStyle/>
                    <a:p>
                      <a:r>
                        <a:rPr lang="en-GB" sz="1000" b="1">
                          <a:latin typeface="+mn-lt"/>
                        </a:rPr>
                        <a:t>Observational Drawing: Line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a:t>I will explore a range of line techniques to draw.</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719558772"/>
                  </a:ext>
                </a:extLst>
              </a:tr>
              <a:tr h="360786">
                <a:tc>
                  <a:txBody>
                    <a:bodyPr/>
                    <a:lstStyle/>
                    <a:p>
                      <a:r>
                        <a:rPr lang="en-GB" sz="1000" b="1">
                          <a:latin typeface="+mn-lt"/>
                        </a:rPr>
                        <a:t>Observational Drawing: Tone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a:t>I will understand how to apply tone to my drawing to describe form.</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809324157"/>
                  </a:ext>
                </a:extLst>
              </a:tr>
              <a:tr h="360786">
                <a:tc>
                  <a:txBody>
                    <a:bodyPr/>
                    <a:lstStyle/>
                    <a:p>
                      <a:r>
                        <a:rPr lang="en-GB" sz="1000" b="1">
                          <a:latin typeface="+mn-lt"/>
                        </a:rPr>
                        <a:t>Texture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I will explore the difference between implied and applied texture.</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860905795"/>
                  </a:ext>
                </a:extLst>
              </a:tr>
              <a:tr h="3607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a:latin typeface="+mn-lt"/>
                        </a:rPr>
                        <a:t>Observational Drawing: Texture</a:t>
                      </a:r>
                    </a:p>
                    <a:p>
                      <a:endParaRPr lang="en-GB" sz="1000" b="1">
                        <a:latin typeface="+mn-lt"/>
                      </a:endParaRP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a:t>I will apply mark making techniques to create implied texture in my drawings.</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519713273"/>
                  </a:ext>
                </a:extLst>
              </a:tr>
              <a:tr h="393131">
                <a:tc>
                  <a:txBody>
                    <a:bodyPr/>
                    <a:lstStyle/>
                    <a:p>
                      <a:r>
                        <a:rPr lang="en-GB" sz="1000" b="1">
                          <a:latin typeface="+mn-lt"/>
                        </a:rPr>
                        <a:t>Final Outcome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a:t>I will use chalk and charcoal to create a final outcome of my hybrid animal, demonstrating my understanding of tone and mark making to describe form and texture. </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268160746"/>
                  </a:ext>
                </a:extLst>
              </a:tr>
              <a:tr h="393131">
                <a:tc>
                  <a:txBody>
                    <a:bodyPr/>
                    <a:lstStyle/>
                    <a:p>
                      <a:r>
                        <a:rPr lang="en-GB" sz="1000" b="1">
                          <a:latin typeface="+mn-lt"/>
                        </a:rPr>
                        <a:t>Reflection</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a:t>I can reflect on my work and compare it with the artist, using keywords appropriately. </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3838847280"/>
                  </a:ext>
                </a:extLst>
              </a:tr>
            </a:tbl>
          </a:graphicData>
        </a:graphic>
      </p:graphicFrame>
      <p:pic>
        <p:nvPicPr>
          <p:cNvPr id="17" name="Picture 16">
            <a:extLst>
              <a:ext uri="{FF2B5EF4-FFF2-40B4-BE49-F238E27FC236}">
                <a16:creationId xmlns:a16="http://schemas.microsoft.com/office/drawing/2014/main" id="{C05C460C-403F-43DD-873D-8048D40A90A5}"/>
              </a:ext>
            </a:extLst>
          </p:cNvPr>
          <p:cNvPicPr>
            <a:picLocks noChangeAspect="1"/>
          </p:cNvPicPr>
          <p:nvPr/>
        </p:nvPicPr>
        <p:blipFill>
          <a:blip r:embed="rId2"/>
          <a:stretch>
            <a:fillRect/>
          </a:stretch>
        </p:blipFill>
        <p:spPr>
          <a:xfrm>
            <a:off x="5021937" y="55631"/>
            <a:ext cx="284609" cy="4950381"/>
          </a:xfrm>
          <a:prstGeom prst="rect">
            <a:avLst/>
          </a:prstGeom>
        </p:spPr>
      </p:pic>
      <p:sp>
        <p:nvSpPr>
          <p:cNvPr id="19" name="Freeform 12">
            <a:extLst>
              <a:ext uri="{FF2B5EF4-FFF2-40B4-BE49-F238E27FC236}">
                <a16:creationId xmlns:a16="http://schemas.microsoft.com/office/drawing/2014/main" id="{28D7F0D4-5B3C-41E5-8638-3163816170E2}"/>
              </a:ext>
            </a:extLst>
          </p:cNvPr>
          <p:cNvSpPr/>
          <p:nvPr/>
        </p:nvSpPr>
        <p:spPr>
          <a:xfrm>
            <a:off x="85345" y="55631"/>
            <a:ext cx="577595" cy="52796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3"/>
            <a:stretch>
              <a:fillRect/>
            </a:stretch>
          </a:blipFill>
        </p:spPr>
      </p:sp>
      <p:sp>
        <p:nvSpPr>
          <p:cNvPr id="20" name="TextBox 19">
            <a:extLst>
              <a:ext uri="{FF2B5EF4-FFF2-40B4-BE49-F238E27FC236}">
                <a16:creationId xmlns:a16="http://schemas.microsoft.com/office/drawing/2014/main" id="{CFD0B66C-7068-4584-B06F-67C78AE3D758}"/>
              </a:ext>
            </a:extLst>
          </p:cNvPr>
          <p:cNvSpPr txBox="1"/>
          <p:nvPr/>
        </p:nvSpPr>
        <p:spPr>
          <a:xfrm>
            <a:off x="521265" y="15850"/>
            <a:ext cx="1257760" cy="646331"/>
          </a:xfrm>
          <a:prstGeom prst="rect">
            <a:avLst/>
          </a:prstGeom>
          <a:noFill/>
        </p:spPr>
        <p:txBody>
          <a:bodyPr wrap="square" rtlCol="0">
            <a:spAutoFit/>
          </a:bodyPr>
          <a:lstStyle/>
          <a:p>
            <a:pPr algn="ctr"/>
            <a:r>
              <a:rPr lang="en-GB" sz="3600" b="1">
                <a:ln w="28575">
                  <a:solidFill>
                    <a:srgbClr val="C09200"/>
                  </a:solidFill>
                </a:ln>
                <a:solidFill>
                  <a:schemeClr val="bg1"/>
                </a:solidFill>
              </a:rPr>
              <a:t>Art </a:t>
            </a:r>
          </a:p>
        </p:txBody>
      </p:sp>
      <p:sp>
        <p:nvSpPr>
          <p:cNvPr id="22" name="TextBox 21">
            <a:extLst>
              <a:ext uri="{FF2B5EF4-FFF2-40B4-BE49-F238E27FC236}">
                <a16:creationId xmlns:a16="http://schemas.microsoft.com/office/drawing/2014/main" id="{EBE6E995-D305-485E-9533-89A11F68CBB6}"/>
              </a:ext>
            </a:extLst>
          </p:cNvPr>
          <p:cNvSpPr txBox="1"/>
          <p:nvPr/>
        </p:nvSpPr>
        <p:spPr>
          <a:xfrm>
            <a:off x="5356770" y="80379"/>
            <a:ext cx="4449835" cy="1785104"/>
          </a:xfrm>
          <a:prstGeom prst="rect">
            <a:avLst/>
          </a:prstGeom>
          <a:noFill/>
          <a:ln w="28575">
            <a:solidFill>
              <a:schemeClr val="accent1"/>
            </a:solidFill>
          </a:ln>
        </p:spPr>
        <p:txBody>
          <a:bodyPr wrap="square" lIns="91440" tIns="45720" rIns="91440" bIns="45720" rtlCol="0" anchor="t">
            <a:spAutoFit/>
          </a:bodyPr>
          <a:lstStyle/>
          <a:p>
            <a:r>
              <a:rPr lang="en-GB" sz="1000" b="1"/>
              <a:t>Skill – Observational drawing skills </a:t>
            </a:r>
          </a:p>
          <a:p>
            <a:r>
              <a:rPr lang="en-GB" sz="1000">
                <a:solidFill>
                  <a:srgbClr val="FF0000"/>
                </a:solidFill>
              </a:rPr>
              <a:t>I can draw a basic shape with a small amount of detail, using the same type of tone and mark all over.</a:t>
            </a:r>
          </a:p>
          <a:p>
            <a:r>
              <a:rPr lang="en-GB" sz="1000">
                <a:solidFill>
                  <a:srgbClr val="D09E00"/>
                </a:solidFill>
              </a:rPr>
              <a:t>I can draw a recognisable shape and record some detail using light and dark tones, alongside some attempt at mark making.</a:t>
            </a:r>
          </a:p>
          <a:p>
            <a:r>
              <a:rPr lang="en-GB" sz="1000">
                <a:solidFill>
                  <a:schemeClr val="accent4">
                    <a:lumMod val="60000"/>
                    <a:lumOff val="40000"/>
                  </a:schemeClr>
                </a:solidFill>
              </a:rPr>
              <a:t>With some accuracy, I can draw a recognisable shape and record some detail  using light, mid and dark tones and  some mark making techniques.</a:t>
            </a:r>
          </a:p>
          <a:p>
            <a:r>
              <a:rPr lang="en-GB" sz="1000">
                <a:solidFill>
                  <a:srgbClr val="00B0F0"/>
                </a:solidFill>
              </a:rPr>
              <a:t>I can draw the majority of the shape and detail accurately using a range of tone to describe form and appropriate range of marks to describe texture.</a:t>
            </a:r>
          </a:p>
          <a:p>
            <a:r>
              <a:rPr lang="en-GB" sz="1000">
                <a:solidFill>
                  <a:srgbClr val="00B050"/>
                </a:solidFill>
              </a:rPr>
              <a:t>I can draw all the shape and detail accurately, fluently blending a range of tone to describe form and a wide range of appropriate marks to describe texture. </a:t>
            </a:r>
          </a:p>
        </p:txBody>
      </p:sp>
      <p:sp>
        <p:nvSpPr>
          <p:cNvPr id="24" name="TextBox 23">
            <a:extLst>
              <a:ext uri="{FF2B5EF4-FFF2-40B4-BE49-F238E27FC236}">
                <a16:creationId xmlns:a16="http://schemas.microsoft.com/office/drawing/2014/main" id="{EECDC5E1-7D15-4C1F-BE95-14CB3A84E004}"/>
              </a:ext>
            </a:extLst>
          </p:cNvPr>
          <p:cNvSpPr txBox="1"/>
          <p:nvPr/>
        </p:nvSpPr>
        <p:spPr>
          <a:xfrm>
            <a:off x="5370366" y="2015010"/>
            <a:ext cx="4449835" cy="1169551"/>
          </a:xfrm>
          <a:prstGeom prst="rect">
            <a:avLst/>
          </a:prstGeom>
          <a:noFill/>
          <a:ln w="28575">
            <a:solidFill>
              <a:schemeClr val="accent1"/>
            </a:solidFill>
          </a:ln>
        </p:spPr>
        <p:txBody>
          <a:bodyPr wrap="square" lIns="91440" tIns="45720" rIns="91440" bIns="45720" rtlCol="0" anchor="t">
            <a:spAutoFit/>
          </a:bodyPr>
          <a:lstStyle/>
          <a:p>
            <a:r>
              <a:rPr lang="en-GB" sz="1000" b="1"/>
              <a:t>Problem Solving</a:t>
            </a:r>
          </a:p>
          <a:p>
            <a:r>
              <a:rPr lang="en-GB" sz="1000">
                <a:solidFill>
                  <a:srgbClr val="FF0000"/>
                </a:solidFill>
              </a:rPr>
              <a:t>I can generate one simple idea with support.</a:t>
            </a:r>
          </a:p>
          <a:p>
            <a:r>
              <a:rPr lang="en-GB" sz="1000">
                <a:solidFill>
                  <a:srgbClr val="D09E00"/>
                </a:solidFill>
              </a:rPr>
              <a:t>I can generate some simple ideas.</a:t>
            </a:r>
            <a:endParaRPr lang="en-GB" sz="1000" b="1">
              <a:solidFill>
                <a:srgbClr val="D09E00"/>
              </a:solidFill>
            </a:endParaRPr>
          </a:p>
          <a:p>
            <a:r>
              <a:rPr lang="en-GB" sz="1000">
                <a:solidFill>
                  <a:schemeClr val="accent4">
                    <a:lumMod val="60000"/>
                    <a:lumOff val="40000"/>
                  </a:schemeClr>
                </a:solidFill>
              </a:rPr>
              <a:t>I can generate a range of ideas with some accuracy.</a:t>
            </a:r>
          </a:p>
          <a:p>
            <a:r>
              <a:rPr lang="en-GB" sz="1000">
                <a:solidFill>
                  <a:srgbClr val="00B0F0"/>
                </a:solidFill>
              </a:rPr>
              <a:t>I can generate and develop a range of original ideas with accuracy. </a:t>
            </a:r>
          </a:p>
          <a:p>
            <a:r>
              <a:rPr lang="en-GB" sz="1000">
                <a:solidFill>
                  <a:srgbClr val="00B050"/>
                </a:solidFill>
              </a:rPr>
              <a:t>I can generate and develop creative, complex ideas using new and prior knowledge and skills to develop my work in an original way. </a:t>
            </a:r>
          </a:p>
        </p:txBody>
      </p:sp>
      <p:sp>
        <p:nvSpPr>
          <p:cNvPr id="27" name="TextBox 26">
            <a:extLst>
              <a:ext uri="{FF2B5EF4-FFF2-40B4-BE49-F238E27FC236}">
                <a16:creationId xmlns:a16="http://schemas.microsoft.com/office/drawing/2014/main" id="{729E165D-3A6C-4B86-86D2-E29536141E48}"/>
              </a:ext>
            </a:extLst>
          </p:cNvPr>
          <p:cNvSpPr txBox="1"/>
          <p:nvPr/>
        </p:nvSpPr>
        <p:spPr>
          <a:xfrm>
            <a:off x="5351005" y="5123219"/>
            <a:ext cx="4444470" cy="1169551"/>
          </a:xfrm>
          <a:prstGeom prst="rect">
            <a:avLst/>
          </a:prstGeom>
          <a:noFill/>
          <a:ln w="28575">
            <a:solidFill>
              <a:schemeClr val="accent1"/>
            </a:solidFill>
          </a:ln>
        </p:spPr>
        <p:txBody>
          <a:bodyPr wrap="square" lIns="91440" tIns="45720" rIns="91440" bIns="45720" numCol="1" rtlCol="0" anchor="t">
            <a:spAutoFit/>
          </a:bodyPr>
          <a:lstStyle/>
          <a:p>
            <a:r>
              <a:rPr lang="en-GB" sz="1000" b="1" dirty="0"/>
              <a:t>Assessment</a:t>
            </a:r>
          </a:p>
          <a:p>
            <a:r>
              <a:rPr lang="en-GB" sz="1000" u="sng" dirty="0"/>
              <a:t>Observational Drawing Skills </a:t>
            </a:r>
            <a:r>
              <a:rPr lang="en-GB" sz="1000" dirty="0"/>
              <a:t>– All the drawings produced within the project will be used to assess these skills.</a:t>
            </a:r>
            <a:endParaRPr lang="en-GB" sz="1000" dirty="0">
              <a:ea typeface="Calibri"/>
              <a:cs typeface="Calibri"/>
            </a:endParaRPr>
          </a:p>
          <a:p>
            <a:r>
              <a:rPr lang="en-GB" sz="1000" u="sng" dirty="0"/>
              <a:t>Problem Solving </a:t>
            </a:r>
            <a:r>
              <a:rPr lang="en-GB" sz="1000" dirty="0"/>
              <a:t>– Collage ideas and developed drawings will be assessed for this skill.</a:t>
            </a:r>
            <a:endParaRPr lang="en-GB" sz="1000" dirty="0">
              <a:ea typeface="Calibri"/>
              <a:cs typeface="Calibri"/>
            </a:endParaRPr>
          </a:p>
          <a:p>
            <a:r>
              <a:rPr lang="en-GB" sz="1000" u="sng" dirty="0"/>
              <a:t>Knowledge and Understanding </a:t>
            </a:r>
            <a:r>
              <a:rPr lang="en-GB" sz="1000" dirty="0"/>
              <a:t>– Class discussions, keyword worksheet and written annotation will be used to assess your understanding.</a:t>
            </a:r>
            <a:endParaRPr lang="en-GB" sz="2100" dirty="0"/>
          </a:p>
        </p:txBody>
      </p:sp>
      <p:graphicFrame>
        <p:nvGraphicFramePr>
          <p:cNvPr id="28" name="Table 27">
            <a:extLst>
              <a:ext uri="{FF2B5EF4-FFF2-40B4-BE49-F238E27FC236}">
                <a16:creationId xmlns:a16="http://schemas.microsoft.com/office/drawing/2014/main" id="{23EE69D8-12C1-4FF6-A3AE-1869C7DE082C}"/>
              </a:ext>
            </a:extLst>
          </p:cNvPr>
          <p:cNvGraphicFramePr>
            <a:graphicFrameLocks noGrp="1"/>
          </p:cNvGraphicFramePr>
          <p:nvPr/>
        </p:nvGraphicFramePr>
        <p:xfrm>
          <a:off x="2510402" y="5393350"/>
          <a:ext cx="2354515" cy="1097782"/>
        </p:xfrm>
        <a:graphic>
          <a:graphicData uri="http://schemas.openxmlformats.org/drawingml/2006/table">
            <a:tbl>
              <a:tblPr firstRow="1" bandRow="1">
                <a:tableStyleId>{5C22544A-7EE6-4342-B048-85BDC9FD1C3A}</a:tableStyleId>
              </a:tblPr>
              <a:tblGrid>
                <a:gridCol w="624684">
                  <a:extLst>
                    <a:ext uri="{9D8B030D-6E8A-4147-A177-3AD203B41FA5}">
                      <a16:colId xmlns:a16="http://schemas.microsoft.com/office/drawing/2014/main" val="1008402731"/>
                    </a:ext>
                  </a:extLst>
                </a:gridCol>
                <a:gridCol w="1729831">
                  <a:extLst>
                    <a:ext uri="{9D8B030D-6E8A-4147-A177-3AD203B41FA5}">
                      <a16:colId xmlns:a16="http://schemas.microsoft.com/office/drawing/2014/main" val="3928792102"/>
                    </a:ext>
                  </a:extLst>
                </a:gridCol>
              </a:tblGrid>
              <a:tr h="370958">
                <a:tc gridSpan="2">
                  <a:txBody>
                    <a:bodyPr/>
                    <a:lstStyle/>
                    <a:p>
                      <a:r>
                        <a:rPr lang="en-GB" sz="1000" b="1">
                          <a:latin typeface="+mn-lt"/>
                        </a:rPr>
                        <a:t>Links</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a:p>
                  </a:txBody>
                  <a:tcPr/>
                </a:tc>
                <a:extLst>
                  <a:ext uri="{0D108BD9-81ED-4DB2-BD59-A6C34878D82A}">
                    <a16:rowId xmlns:a16="http://schemas.microsoft.com/office/drawing/2014/main" val="1656761556"/>
                  </a:ext>
                </a:extLst>
              </a:tr>
              <a:tr h="726824">
                <a:tc>
                  <a:txBody>
                    <a:bodyPr/>
                    <a:lstStyle/>
                    <a:p>
                      <a:r>
                        <a:rPr lang="en-GB" sz="1000" b="1">
                          <a:latin typeface="+mn-lt"/>
                        </a:rPr>
                        <a:t>English</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marL="171450" lvl="0" indent="-171450" algn="l">
                        <a:buFont typeface="Arial" panose="020B0604020202020204" pitchFamily="34" charset="0"/>
                        <a:buChar char="•"/>
                      </a:pPr>
                      <a:r>
                        <a:rPr lang="en-GB" sz="1000"/>
                        <a:t>Learning and applying new keywords. Written reflection.</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798448332"/>
                  </a:ext>
                </a:extLst>
              </a:tr>
            </a:tbl>
          </a:graphicData>
        </a:graphic>
      </p:graphicFrame>
      <p:sp>
        <p:nvSpPr>
          <p:cNvPr id="3" name="TextBox 2">
            <a:extLst>
              <a:ext uri="{FF2B5EF4-FFF2-40B4-BE49-F238E27FC236}">
                <a16:creationId xmlns:a16="http://schemas.microsoft.com/office/drawing/2014/main" id="{9F1406A5-2522-984A-9EF9-A9BCB5B22BE3}"/>
              </a:ext>
            </a:extLst>
          </p:cNvPr>
          <p:cNvSpPr txBox="1"/>
          <p:nvPr/>
        </p:nvSpPr>
        <p:spPr>
          <a:xfrm>
            <a:off x="1480330" y="27224"/>
            <a:ext cx="3384587" cy="584775"/>
          </a:xfrm>
          <a:prstGeom prst="rect">
            <a:avLst/>
          </a:prstGeom>
          <a:noFill/>
        </p:spPr>
        <p:txBody>
          <a:bodyPr wrap="square" rtlCol="0">
            <a:spAutoFit/>
          </a:bodyPr>
          <a:lstStyle/>
          <a:p>
            <a:pPr algn="ctr"/>
            <a:r>
              <a:rPr lang="en-US" sz="1200" b="1"/>
              <a:t>Hybrid Animals</a:t>
            </a:r>
          </a:p>
          <a:p>
            <a:pPr algn="ctr"/>
            <a:r>
              <a:rPr lang="en-US" sz="1000"/>
              <a:t>What is line, tone, texture and neutral </a:t>
            </a:r>
            <a:r>
              <a:rPr lang="en-US" sz="1000" err="1"/>
              <a:t>colour</a:t>
            </a:r>
            <a:r>
              <a:rPr lang="en-US" sz="1000"/>
              <a:t> and how can I use these in my own observational drawings?</a:t>
            </a:r>
          </a:p>
        </p:txBody>
      </p:sp>
      <p:sp>
        <p:nvSpPr>
          <p:cNvPr id="4" name="Rectangle 3">
            <a:extLst>
              <a:ext uri="{FF2B5EF4-FFF2-40B4-BE49-F238E27FC236}">
                <a16:creationId xmlns:a16="http://schemas.microsoft.com/office/drawing/2014/main" id="{4DCEB1A6-A575-564D-B0A0-C01C2745F1EC}"/>
              </a:ext>
            </a:extLst>
          </p:cNvPr>
          <p:cNvSpPr/>
          <p:nvPr/>
        </p:nvSpPr>
        <p:spPr>
          <a:xfrm>
            <a:off x="138547" y="5367646"/>
            <a:ext cx="2279844" cy="660730"/>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79FC211-D8D9-A248-B393-77B60AE8BD81}"/>
              </a:ext>
            </a:extLst>
          </p:cNvPr>
          <p:cNvSpPr txBox="1"/>
          <p:nvPr/>
        </p:nvSpPr>
        <p:spPr>
          <a:xfrm>
            <a:off x="160731" y="5326675"/>
            <a:ext cx="2372300" cy="892552"/>
          </a:xfrm>
          <a:prstGeom prst="rect">
            <a:avLst/>
          </a:prstGeom>
          <a:noFill/>
        </p:spPr>
        <p:txBody>
          <a:bodyPr wrap="square" rtlCol="0">
            <a:spAutoFit/>
          </a:bodyPr>
          <a:lstStyle/>
          <a:p>
            <a:r>
              <a:rPr lang="en-US" sz="1200" b="1"/>
              <a:t>Keywords:</a:t>
            </a:r>
          </a:p>
          <a:p>
            <a:r>
              <a:rPr lang="en-US" sz="1000"/>
              <a:t>Line, tone, form, mark making, texture, applied, implied , neutral </a:t>
            </a:r>
            <a:r>
              <a:rPr lang="en-US" sz="1000" err="1"/>
              <a:t>colour</a:t>
            </a:r>
            <a:r>
              <a:rPr lang="en-US" sz="1000"/>
              <a:t>, proportion.</a:t>
            </a:r>
          </a:p>
          <a:p>
            <a:endParaRPr lang="en-US" sz="1000" b="1"/>
          </a:p>
        </p:txBody>
      </p:sp>
      <p:sp>
        <p:nvSpPr>
          <p:cNvPr id="23" name="Rectangle 22">
            <a:extLst>
              <a:ext uri="{FF2B5EF4-FFF2-40B4-BE49-F238E27FC236}">
                <a16:creationId xmlns:a16="http://schemas.microsoft.com/office/drawing/2014/main" id="{102050DC-C297-CA4D-9DF0-29922DD86349}"/>
              </a:ext>
            </a:extLst>
          </p:cNvPr>
          <p:cNvSpPr/>
          <p:nvPr/>
        </p:nvSpPr>
        <p:spPr>
          <a:xfrm>
            <a:off x="115919" y="6134052"/>
            <a:ext cx="2279844" cy="522661"/>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1D26F060-40C9-DC45-9ABA-A8655A332209}"/>
              </a:ext>
            </a:extLst>
          </p:cNvPr>
          <p:cNvSpPr txBox="1"/>
          <p:nvPr/>
        </p:nvSpPr>
        <p:spPr>
          <a:xfrm>
            <a:off x="160731" y="6113957"/>
            <a:ext cx="2235032" cy="584775"/>
          </a:xfrm>
          <a:prstGeom prst="rect">
            <a:avLst/>
          </a:prstGeom>
          <a:noFill/>
        </p:spPr>
        <p:txBody>
          <a:bodyPr wrap="square" rtlCol="0">
            <a:spAutoFit/>
          </a:bodyPr>
          <a:lstStyle/>
          <a:p>
            <a:r>
              <a:rPr lang="en-US" sz="1200" b="1"/>
              <a:t>Learning Experiences:</a:t>
            </a:r>
          </a:p>
          <a:p>
            <a:r>
              <a:rPr lang="en-US" sz="1000"/>
              <a:t>Exploring the work of current artist.</a:t>
            </a:r>
          </a:p>
          <a:p>
            <a:r>
              <a:rPr lang="en-US" sz="1000"/>
              <a:t>Developing creativity and imagination.</a:t>
            </a:r>
          </a:p>
        </p:txBody>
      </p:sp>
      <p:sp>
        <p:nvSpPr>
          <p:cNvPr id="18" name="TextBox 17">
            <a:extLst>
              <a:ext uri="{FF2B5EF4-FFF2-40B4-BE49-F238E27FC236}">
                <a16:creationId xmlns:a16="http://schemas.microsoft.com/office/drawing/2014/main" id="{27DAC287-6362-4AC9-9E8F-6EF04D0F8B95}"/>
              </a:ext>
            </a:extLst>
          </p:cNvPr>
          <p:cNvSpPr txBox="1"/>
          <p:nvPr/>
        </p:nvSpPr>
        <p:spPr>
          <a:xfrm>
            <a:off x="5370366" y="3334088"/>
            <a:ext cx="4449835" cy="1477328"/>
          </a:xfrm>
          <a:prstGeom prst="rect">
            <a:avLst/>
          </a:prstGeom>
          <a:noFill/>
          <a:ln w="28575">
            <a:solidFill>
              <a:schemeClr val="accent1"/>
            </a:solidFill>
          </a:ln>
        </p:spPr>
        <p:txBody>
          <a:bodyPr wrap="square" rtlCol="0">
            <a:spAutoFit/>
          </a:bodyPr>
          <a:lstStyle/>
          <a:p>
            <a:r>
              <a:rPr lang="en-GB" sz="1000" b="1"/>
              <a:t>Knowledge and Understanding</a:t>
            </a:r>
          </a:p>
          <a:p>
            <a:r>
              <a:rPr lang="en-GB" sz="1000">
                <a:solidFill>
                  <a:srgbClr val="FF0000"/>
                </a:solidFill>
              </a:rPr>
              <a:t>I am starting to learn about the formal elements.</a:t>
            </a:r>
          </a:p>
          <a:p>
            <a:r>
              <a:rPr lang="en-GB" sz="1000">
                <a:solidFill>
                  <a:srgbClr val="D09E00"/>
                </a:solidFill>
              </a:rPr>
              <a:t>I can give simple definitions to some of the formal elements learnt. </a:t>
            </a:r>
            <a:endParaRPr lang="en-GB" sz="1000" b="1">
              <a:solidFill>
                <a:srgbClr val="D09E00"/>
              </a:solidFill>
            </a:endParaRPr>
          </a:p>
          <a:p>
            <a:r>
              <a:rPr lang="en-GB" sz="1000">
                <a:solidFill>
                  <a:schemeClr val="accent4">
                    <a:lumMod val="60000"/>
                    <a:lumOff val="40000"/>
                  </a:schemeClr>
                </a:solidFill>
              </a:rPr>
              <a:t>I can give definitions of the formal elements learnt and I’m starting to use them to describe my own  work.</a:t>
            </a:r>
          </a:p>
          <a:p>
            <a:r>
              <a:rPr lang="en-GB" sz="1000">
                <a:solidFill>
                  <a:srgbClr val="00B0F0"/>
                </a:solidFill>
              </a:rPr>
              <a:t>I understand the formal elements learnt and can use them confidently to describe my own work. </a:t>
            </a:r>
          </a:p>
          <a:p>
            <a:r>
              <a:rPr lang="en-GB" sz="1000">
                <a:solidFill>
                  <a:srgbClr val="00B050"/>
                </a:solidFill>
              </a:rPr>
              <a:t>I can demonstrate a strong understanding of the formal elements through describing and making judgements about my own and other’s artwork.</a:t>
            </a:r>
          </a:p>
        </p:txBody>
      </p:sp>
    </p:spTree>
    <p:extLst>
      <p:ext uri="{BB962C8B-B14F-4D97-AF65-F5344CB8AC3E}">
        <p14:creationId xmlns:p14="http://schemas.microsoft.com/office/powerpoint/2010/main" val="62642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771AFF0-6A1E-E932-C710-5C17D1D8EDA3}"/>
              </a:ext>
            </a:extLst>
          </p:cNvPr>
          <p:cNvSpPr txBox="1"/>
          <p:nvPr/>
        </p:nvSpPr>
        <p:spPr>
          <a:xfrm>
            <a:off x="1920795" y="1846918"/>
            <a:ext cx="583626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highlight>
                  <a:srgbClr val="FFFF00"/>
                </a:highlight>
                <a:ea typeface="Calibri"/>
                <a:cs typeface="Calibri"/>
              </a:rPr>
              <a:t>Insert Unit Overview – Music Abstraction once amended.</a:t>
            </a:r>
            <a:endParaRPr lang="en-GB" dirty="0">
              <a:highlight>
                <a:srgbClr val="FFFF00"/>
              </a:highlight>
            </a:endParaRPr>
          </a:p>
        </p:txBody>
      </p:sp>
    </p:spTree>
    <p:extLst>
      <p:ext uri="{BB962C8B-B14F-4D97-AF65-F5344CB8AC3E}">
        <p14:creationId xmlns:p14="http://schemas.microsoft.com/office/powerpoint/2010/main" val="2826719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6E7B6-85B5-045F-76FA-97CED11E69B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D204501-7385-01CD-C23F-7101DF3A2943}"/>
              </a:ext>
            </a:extLst>
          </p:cNvPr>
          <p:cNvSpPr txBox="1"/>
          <p:nvPr/>
        </p:nvSpPr>
        <p:spPr>
          <a:xfrm>
            <a:off x="1920795" y="1846918"/>
            <a:ext cx="583626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highlight>
                  <a:srgbClr val="FFFF00"/>
                </a:highlight>
                <a:ea typeface="Calibri"/>
                <a:cs typeface="Calibri"/>
              </a:rPr>
              <a:t>Insert Unit Overview – Steampunk once amended.</a:t>
            </a:r>
            <a:endParaRPr lang="en-GB" dirty="0">
              <a:highlight>
                <a:srgbClr val="FFFF00"/>
              </a:highlight>
            </a:endParaRPr>
          </a:p>
        </p:txBody>
      </p:sp>
    </p:spTree>
    <p:extLst>
      <p:ext uri="{BB962C8B-B14F-4D97-AF65-F5344CB8AC3E}">
        <p14:creationId xmlns:p14="http://schemas.microsoft.com/office/powerpoint/2010/main" val="10252029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E5427CA-5435-4240-A8D6-B19D80F617A9}">
  <ds:schemaRefs>
    <ds:schemaRef ds:uri="http://schemas.microsoft.com/sharepoint/v3/contenttype/forms"/>
  </ds:schemaRefs>
</ds:datastoreItem>
</file>

<file path=customXml/itemProps2.xml><?xml version="1.0" encoding="utf-8"?>
<ds:datastoreItem xmlns:ds="http://schemas.openxmlformats.org/officeDocument/2006/customXml" ds:itemID="{96C81FF6-FA7F-462D-BC28-67D6075EB5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7194bf-fa17-4d88-9ea8-e0ec8f97bf06"/>
    <ds:schemaRef ds:uri="14642272-a132-4bf2-874a-c176713ef5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354CCD-34D8-41A7-9104-F6AAEAA3A76D}">
  <ds:schemaRefs>
    <ds:schemaRef ds:uri="http://purl.org/dc/dcmitype/"/>
    <ds:schemaRef ds:uri="http://schemas.microsoft.com/office/2006/documentManagement/types"/>
    <ds:schemaRef ds:uri="http://purl.org/dc/elements/1.1/"/>
    <ds:schemaRef ds:uri="http://purl.org/dc/terms/"/>
    <ds:schemaRef ds:uri="http://www.w3.org/XML/1998/namespace"/>
    <ds:schemaRef ds:uri="http://schemas.microsoft.com/office/infopath/2007/PartnerControls"/>
    <ds:schemaRef ds:uri="http://schemas.openxmlformats.org/package/2006/metadata/core-properties"/>
    <ds:schemaRef ds:uri="045c8fa0-d7a9-488f-8697-9492a8ac959a"/>
    <ds:schemaRef ds:uri="7e9ce535-1671-43c0-9ef6-8a731672f369"/>
    <ds:schemaRef ds:uri="http://schemas.microsoft.com/office/2006/metadata/properties"/>
    <ds:schemaRef ds:uri="14642272-a132-4bf2-874a-c176713ef5d4"/>
    <ds:schemaRef ds:uri="5d7194bf-fa17-4d88-9ea8-e0ec8f97bf06"/>
  </ds:schemaRefs>
</ds:datastoreItem>
</file>

<file path=docProps/app.xml><?xml version="1.0" encoding="utf-8"?>
<Properties xmlns="http://schemas.openxmlformats.org/officeDocument/2006/extended-properties" xmlns:vt="http://schemas.openxmlformats.org/officeDocument/2006/docPropsVTypes">
  <Template>Office Theme</Template>
  <TotalTime>964</TotalTime>
  <Words>638</Words>
  <Application>Microsoft Office PowerPoint</Application>
  <PresentationFormat>A4 Paper (210x297 mm)</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Farrimond</dc:creator>
  <cp:lastModifiedBy>Anne E. Clegg</cp:lastModifiedBy>
  <cp:revision>331</cp:revision>
  <cp:lastPrinted>2025-07-09T14:20:40Z</cp:lastPrinted>
  <dcterms:created xsi:type="dcterms:W3CDTF">2025-01-06T14:35:01Z</dcterms:created>
  <dcterms:modified xsi:type="dcterms:W3CDTF">2025-10-01T16:30:29Z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