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82" d="100"/>
          <a:sy n="82" d="100"/>
        </p:scale>
        <p:origin x="1234" y="67"/>
      </p:cViewPr>
      <p:guideLst>
        <p:guide orient="horz" pos="2183"/>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04FCC6A-BBD2-4F02-96F5-CBBFA69F7CE3}"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71869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4FCC6A-BBD2-4F02-96F5-CBBFA69F7CE3}"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4085797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4FCC6A-BBD2-4F02-96F5-CBBFA69F7CE3}"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1760624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4FCC6A-BBD2-4F02-96F5-CBBFA69F7CE3}"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884442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04FCC6A-BBD2-4F02-96F5-CBBFA69F7CE3}"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349805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04FCC6A-BBD2-4F02-96F5-CBBFA69F7CE3}" type="datetimeFigureOut">
              <a:rPr lang="en-GB" smtClean="0"/>
              <a:t>19/09/2025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32766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4FCC6A-BBD2-4F02-96F5-CBBFA69F7CE3}" type="datetimeFigureOut">
              <a:rPr lang="en-GB" smtClean="0"/>
              <a:t>19/09/2025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430462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4FCC6A-BBD2-4F02-96F5-CBBFA69F7CE3}" type="datetimeFigureOut">
              <a:rPr lang="en-GB" smtClean="0"/>
              <a:t>19/09/2025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1534024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4FCC6A-BBD2-4F02-96F5-CBBFA69F7CE3}" type="datetimeFigureOut">
              <a:rPr lang="en-GB" smtClean="0"/>
              <a:t>19/09/2025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21346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04FCC6A-BBD2-4F02-96F5-CBBFA69F7CE3}" type="datetimeFigureOut">
              <a:rPr lang="en-GB" smtClean="0"/>
              <a:t>19/09/2025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3884910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04FCC6A-BBD2-4F02-96F5-CBBFA69F7CE3}" type="datetimeFigureOut">
              <a:rPr lang="en-GB" smtClean="0"/>
              <a:t>19/09/2025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BCC10-5F2A-4270-8AAD-E116B72AA365}" type="slidenum">
              <a:rPr lang="en-GB" smtClean="0"/>
              <a:t>‹#›</a:t>
            </a:fld>
            <a:endParaRPr lang="en-GB"/>
          </a:p>
        </p:txBody>
      </p:sp>
    </p:spTree>
    <p:extLst>
      <p:ext uri="{BB962C8B-B14F-4D97-AF65-F5344CB8AC3E}">
        <p14:creationId xmlns:p14="http://schemas.microsoft.com/office/powerpoint/2010/main" val="1546643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4FCC6A-BBD2-4F02-96F5-CBBFA69F7CE3}" type="datetimeFigureOut">
              <a:rPr lang="en-GB" smtClean="0"/>
              <a:t>19/09/2025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7BCC10-5F2A-4270-8AAD-E116B72AA365}" type="slidenum">
              <a:rPr lang="en-GB" smtClean="0"/>
              <a:t>‹#›</a:t>
            </a:fld>
            <a:endParaRPr lang="en-GB"/>
          </a:p>
        </p:txBody>
      </p:sp>
    </p:spTree>
    <p:extLst>
      <p:ext uri="{BB962C8B-B14F-4D97-AF65-F5344CB8AC3E}">
        <p14:creationId xmlns:p14="http://schemas.microsoft.com/office/powerpoint/2010/main" val="795583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D7DE7674-3733-4CFA-8949-1359CABA1E95}"/>
              </a:ext>
            </a:extLst>
          </p:cNvPr>
          <p:cNvPicPr>
            <a:picLocks noChangeAspect="1"/>
          </p:cNvPicPr>
          <p:nvPr/>
        </p:nvPicPr>
        <p:blipFill>
          <a:blip r:embed="rId2"/>
          <a:stretch>
            <a:fillRect/>
          </a:stretch>
        </p:blipFill>
        <p:spPr>
          <a:xfrm>
            <a:off x="1405483" y="5838395"/>
            <a:ext cx="984886" cy="984886"/>
          </a:xfrm>
          <a:prstGeom prst="rect">
            <a:avLst/>
          </a:prstGeom>
        </p:spPr>
      </p:pic>
      <p:sp>
        <p:nvSpPr>
          <p:cNvPr id="5" name="TextBox 4">
            <a:extLst>
              <a:ext uri="{FF2B5EF4-FFF2-40B4-BE49-F238E27FC236}">
                <a16:creationId xmlns:a16="http://schemas.microsoft.com/office/drawing/2014/main" id="{8F22A73B-5403-4574-9C24-3AA557BF6DB5}"/>
              </a:ext>
            </a:extLst>
          </p:cNvPr>
          <p:cNvSpPr txBox="1"/>
          <p:nvPr/>
        </p:nvSpPr>
        <p:spPr>
          <a:xfrm>
            <a:off x="990677" y="8265"/>
            <a:ext cx="4698682" cy="338554"/>
          </a:xfrm>
          <a:prstGeom prst="rect">
            <a:avLst/>
          </a:prstGeom>
          <a:noFill/>
        </p:spPr>
        <p:txBody>
          <a:bodyPr wrap="square" rtlCol="0">
            <a:spAutoFit/>
          </a:bodyPr>
          <a:lstStyle/>
          <a:p>
            <a:pPr algn="ctr"/>
            <a:r>
              <a:rPr lang="en-GB" sz="1600" b="1" u="sng" dirty="0">
                <a:ln>
                  <a:solidFill>
                    <a:srgbClr val="C09200"/>
                  </a:solidFill>
                </a:ln>
                <a:solidFill>
                  <a:srgbClr val="C09200"/>
                </a:solidFill>
              </a:rPr>
              <a:t>The Voice</a:t>
            </a:r>
          </a:p>
        </p:txBody>
      </p:sp>
      <p:sp>
        <p:nvSpPr>
          <p:cNvPr id="6" name="TextBox 5">
            <a:extLst>
              <a:ext uri="{FF2B5EF4-FFF2-40B4-BE49-F238E27FC236}">
                <a16:creationId xmlns:a16="http://schemas.microsoft.com/office/drawing/2014/main" id="{93525A8A-1919-4877-BCE0-016E49F9244A}"/>
              </a:ext>
            </a:extLst>
          </p:cNvPr>
          <p:cNvSpPr txBox="1"/>
          <p:nvPr/>
        </p:nvSpPr>
        <p:spPr>
          <a:xfrm>
            <a:off x="78584" y="662181"/>
            <a:ext cx="4792180" cy="1323439"/>
          </a:xfrm>
          <a:prstGeom prst="rect">
            <a:avLst/>
          </a:prstGeom>
          <a:noFill/>
          <a:ln w="28575">
            <a:solidFill>
              <a:schemeClr val="accent1"/>
            </a:solidFill>
          </a:ln>
        </p:spPr>
        <p:txBody>
          <a:bodyPr wrap="square" rtlCol="0">
            <a:spAutoFit/>
          </a:bodyPr>
          <a:lstStyle/>
          <a:p>
            <a:r>
              <a:rPr lang="en-GB" sz="1000" b="1" dirty="0">
                <a:latin typeface="Ink Free" panose="03080402000500000000" pitchFamily="66" charset="0"/>
              </a:rPr>
              <a:t>Overview: </a:t>
            </a:r>
          </a:p>
          <a:p>
            <a:r>
              <a:rPr lang="en-GB" sz="1000" dirty="0"/>
              <a:t>In this unit you are introduced to fundamental qualities of music and how to explore them with your voice. You’ll learn about melody, timbre, pitch and dynamics and gain confidence in describing them using musical vocabulary. You will investigate how and why people sing, what good singing looks like and how to properly prepare your body for singing. </a:t>
            </a:r>
          </a:p>
          <a:p>
            <a:endParaRPr lang="en-GB" sz="1000" dirty="0"/>
          </a:p>
          <a:p>
            <a:r>
              <a:rPr lang="en-GB" sz="1000" dirty="0"/>
              <a:t>No. of lessons: 8</a:t>
            </a:r>
            <a:endParaRPr lang="en-GB" sz="1000" b="1" dirty="0">
              <a:solidFill>
                <a:schemeClr val="bg1"/>
              </a:solidFill>
            </a:endParaRPr>
          </a:p>
        </p:txBody>
      </p:sp>
      <p:sp>
        <p:nvSpPr>
          <p:cNvPr id="9" name="TextBox 8">
            <a:extLst>
              <a:ext uri="{FF2B5EF4-FFF2-40B4-BE49-F238E27FC236}">
                <a16:creationId xmlns:a16="http://schemas.microsoft.com/office/drawing/2014/main" id="{0B86DFD1-D287-4A35-BCC6-6813963D7A98}"/>
              </a:ext>
            </a:extLst>
          </p:cNvPr>
          <p:cNvSpPr txBox="1"/>
          <p:nvPr/>
        </p:nvSpPr>
        <p:spPr>
          <a:xfrm>
            <a:off x="78584" y="5143683"/>
            <a:ext cx="2354515" cy="576000"/>
          </a:xfrm>
          <a:prstGeom prst="rect">
            <a:avLst/>
          </a:prstGeom>
          <a:noFill/>
          <a:ln w="28575">
            <a:solidFill>
              <a:schemeClr val="accent1"/>
            </a:solidFill>
          </a:ln>
        </p:spPr>
        <p:txBody>
          <a:bodyPr wrap="square" numCol="2" rtlCol="0">
            <a:spAutoFit/>
          </a:bodyPr>
          <a:lstStyle/>
          <a:p>
            <a:r>
              <a:rPr lang="en-GB" sz="1000" b="1" dirty="0">
                <a:latin typeface="Ink Free" panose="03080402000500000000" pitchFamily="66" charset="0"/>
              </a:rPr>
              <a:t>Key Words</a:t>
            </a:r>
          </a:p>
          <a:p>
            <a:pPr marL="171450" indent="-171450">
              <a:buFont typeface="Arial" panose="020B0604020202020204" pitchFamily="34" charset="0"/>
              <a:buChar char="•"/>
            </a:pPr>
            <a:r>
              <a:rPr lang="en-GB" sz="1000" dirty="0"/>
              <a:t>Vocal</a:t>
            </a:r>
          </a:p>
          <a:p>
            <a:pPr marL="171450" indent="-171450">
              <a:buFont typeface="Arial" panose="020B0604020202020204" pitchFamily="34" charset="0"/>
              <a:buChar char="•"/>
            </a:pPr>
            <a:r>
              <a:rPr lang="en-GB" sz="1000" dirty="0"/>
              <a:t>Melody</a:t>
            </a:r>
          </a:p>
          <a:p>
            <a:pPr marL="171450" indent="-171450">
              <a:buFont typeface="Arial" panose="020B0604020202020204" pitchFamily="34" charset="0"/>
              <a:buChar char="•"/>
            </a:pPr>
            <a:endParaRPr lang="en-GB" sz="1000" dirty="0"/>
          </a:p>
          <a:p>
            <a:pPr marL="171450" indent="-171450">
              <a:buFont typeface="Arial" panose="020B0604020202020204" pitchFamily="34" charset="0"/>
              <a:buChar char="•"/>
            </a:pPr>
            <a:r>
              <a:rPr lang="en-GB" sz="1000" dirty="0"/>
              <a:t>Accompaniment</a:t>
            </a:r>
          </a:p>
          <a:p>
            <a:pPr marL="171450" indent="-171450">
              <a:buFont typeface="Arial" panose="020B0604020202020204" pitchFamily="34" charset="0"/>
              <a:buChar char="•"/>
            </a:pPr>
            <a:r>
              <a:rPr lang="en-GB" sz="1000" dirty="0"/>
              <a:t>Ensemble</a:t>
            </a:r>
            <a:endParaRPr lang="en-GB" sz="1000" dirty="0">
              <a:latin typeface="Ink Free" panose="03080402000500000000" pitchFamily="66" charset="0"/>
            </a:endParaRPr>
          </a:p>
        </p:txBody>
      </p:sp>
      <p:sp>
        <p:nvSpPr>
          <p:cNvPr id="11" name="TextBox 10">
            <a:extLst>
              <a:ext uri="{FF2B5EF4-FFF2-40B4-BE49-F238E27FC236}">
                <a16:creationId xmlns:a16="http://schemas.microsoft.com/office/drawing/2014/main" id="{3E8329FC-A86E-49D4-8966-9AE45A188EE3}"/>
              </a:ext>
            </a:extLst>
          </p:cNvPr>
          <p:cNvSpPr txBox="1"/>
          <p:nvPr/>
        </p:nvSpPr>
        <p:spPr>
          <a:xfrm>
            <a:off x="4996976" y="7553600"/>
            <a:ext cx="3644501" cy="461665"/>
          </a:xfrm>
          <a:prstGeom prst="rect">
            <a:avLst/>
          </a:prstGeom>
          <a:noFill/>
        </p:spPr>
        <p:txBody>
          <a:bodyPr wrap="square" rtlCol="0">
            <a:spAutoFit/>
          </a:bodyPr>
          <a:lstStyle/>
          <a:p>
            <a:r>
              <a:rPr lang="en-GB" sz="1200" dirty="0"/>
              <a:t> </a:t>
            </a:r>
          </a:p>
          <a:p>
            <a:endParaRPr lang="en-GB" sz="1200" dirty="0"/>
          </a:p>
        </p:txBody>
      </p:sp>
      <p:graphicFrame>
        <p:nvGraphicFramePr>
          <p:cNvPr id="12" name="Table 11">
            <a:extLst>
              <a:ext uri="{FF2B5EF4-FFF2-40B4-BE49-F238E27FC236}">
                <a16:creationId xmlns:a16="http://schemas.microsoft.com/office/drawing/2014/main" id="{4865925F-124A-46EB-968D-65D36ABB9967}"/>
              </a:ext>
            </a:extLst>
          </p:cNvPr>
          <p:cNvGraphicFramePr>
            <a:graphicFrameLocks noGrp="1"/>
          </p:cNvGraphicFramePr>
          <p:nvPr>
            <p:extLst>
              <p:ext uri="{D42A27DB-BD31-4B8C-83A1-F6EECF244321}">
                <p14:modId xmlns:p14="http://schemas.microsoft.com/office/powerpoint/2010/main" val="310202367"/>
              </p:ext>
            </p:extLst>
          </p:nvPr>
        </p:nvGraphicFramePr>
        <p:xfrm>
          <a:off x="78584" y="2108732"/>
          <a:ext cx="4792180" cy="2895206"/>
        </p:xfrm>
        <a:graphic>
          <a:graphicData uri="http://schemas.openxmlformats.org/drawingml/2006/table">
            <a:tbl>
              <a:tblPr firstRow="1" bandRow="1">
                <a:tableStyleId>{5C22544A-7EE6-4342-B048-85BDC9FD1C3A}</a:tableStyleId>
              </a:tblPr>
              <a:tblGrid>
                <a:gridCol w="2068998">
                  <a:extLst>
                    <a:ext uri="{9D8B030D-6E8A-4147-A177-3AD203B41FA5}">
                      <a16:colId xmlns:a16="http://schemas.microsoft.com/office/drawing/2014/main" val="1008402731"/>
                    </a:ext>
                  </a:extLst>
                </a:gridCol>
                <a:gridCol w="2723182">
                  <a:extLst>
                    <a:ext uri="{9D8B030D-6E8A-4147-A177-3AD203B41FA5}">
                      <a16:colId xmlns:a16="http://schemas.microsoft.com/office/drawing/2014/main" val="3928792102"/>
                    </a:ext>
                  </a:extLst>
                </a:gridCol>
              </a:tblGrid>
              <a:tr h="475961">
                <a:tc gridSpan="2">
                  <a:txBody>
                    <a:bodyPr/>
                    <a:lstStyle/>
                    <a:p>
                      <a:r>
                        <a:rPr lang="en-GB" sz="1000" b="1" dirty="0">
                          <a:latin typeface="Ink Free" panose="03080402000500000000" pitchFamily="66" charset="0"/>
                        </a:rPr>
                        <a:t>Content:</a:t>
                      </a: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solidFill>
                      <a:schemeClr val="accent1">
                        <a:lumMod val="75000"/>
                      </a:schemeClr>
                    </a:solidFill>
                  </a:tcPr>
                </a:tc>
                <a:tc hMerge="1">
                  <a:txBody>
                    <a:bodyPr/>
                    <a:lstStyle/>
                    <a:p>
                      <a:endParaRPr lang="en-GB" dirty="0"/>
                    </a:p>
                  </a:txBody>
                  <a:tcPr/>
                </a:tc>
                <a:extLst>
                  <a:ext uri="{0D108BD9-81ED-4DB2-BD59-A6C34878D82A}">
                    <a16:rowId xmlns:a16="http://schemas.microsoft.com/office/drawing/2014/main" val="1656761556"/>
                  </a:ext>
                </a:extLst>
              </a:tr>
              <a:tr h="502627">
                <a:tc>
                  <a:txBody>
                    <a:bodyPr/>
                    <a:lstStyle/>
                    <a:p>
                      <a:r>
                        <a:rPr lang="en-GB" sz="1000" b="1" dirty="0">
                          <a:latin typeface="Ink Free" panose="03080402000500000000" pitchFamily="66" charset="0"/>
                        </a:rPr>
                        <a:t>Recognising timbre</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dirty="0"/>
                        <a:t>I will listen to common melody instruments.</a:t>
                      </a:r>
                    </a:p>
                    <a:p>
                      <a:pPr algn="l"/>
                      <a:r>
                        <a:rPr lang="en-GB" sz="1000" dirty="0"/>
                        <a:t>I will sort music by its accompaniment.</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2719558772"/>
                  </a:ext>
                </a:extLst>
              </a:tr>
              <a:tr h="457654">
                <a:tc>
                  <a:txBody>
                    <a:bodyPr/>
                    <a:lstStyle/>
                    <a:p>
                      <a:r>
                        <a:rPr lang="en-GB" sz="1000" b="1" dirty="0">
                          <a:latin typeface="Ink Free" panose="03080402000500000000" pitchFamily="66" charset="0"/>
                        </a:rPr>
                        <a:t>Exploring vocal styles</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dirty="0"/>
                        <a:t>I will explore the development of vocal music.</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519713273"/>
                  </a:ext>
                </a:extLst>
              </a:tr>
              <a:tr h="498683">
                <a:tc>
                  <a:txBody>
                    <a:bodyPr/>
                    <a:lstStyle/>
                    <a:p>
                      <a:r>
                        <a:rPr lang="en-GB" sz="1000" b="1" dirty="0">
                          <a:latin typeface="Ink Free" panose="03080402000500000000" pitchFamily="66" charset="0"/>
                        </a:rPr>
                        <a:t>Identifying the features of songs</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dirty="0"/>
                        <a:t>I will analyse and compare examples of songs.</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2268160746"/>
                  </a:ext>
                </a:extLst>
              </a:tr>
              <a:tr h="457654">
                <a:tc>
                  <a:txBody>
                    <a:bodyPr/>
                    <a:lstStyle/>
                    <a:p>
                      <a:r>
                        <a:rPr lang="en-GB" sz="1000" b="1" dirty="0">
                          <a:latin typeface="Ink Free" panose="03080402000500000000" pitchFamily="66" charset="0"/>
                        </a:rPr>
                        <a:t>Demonstrating warm-ups. </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algn="l"/>
                      <a:r>
                        <a:rPr lang="en-GB" sz="1000" dirty="0"/>
                        <a:t>I will prepare my voice for vocal work.</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82193339"/>
                  </a:ext>
                </a:extLst>
              </a:tr>
              <a:tr h="502627">
                <a:tc>
                  <a:txBody>
                    <a:bodyPr/>
                    <a:lstStyle/>
                    <a:p>
                      <a:r>
                        <a:rPr lang="en-GB" sz="1000" b="1" dirty="0">
                          <a:latin typeface="Ink Free" panose="03080402000500000000" pitchFamily="66" charset="0"/>
                        </a:rPr>
                        <a:t>Controlling my voice</a:t>
                      </a:r>
                    </a:p>
                  </a:txBody>
                  <a:tcPr>
                    <a:lnL w="28575" cap="flat" cmpd="sng" algn="ctr">
                      <a:solidFill>
                        <a:schemeClr val="accent1"/>
                      </a:solidFill>
                      <a:prstDash val="solid"/>
                      <a:round/>
                      <a:headEnd type="none" w="med" len="med"/>
                      <a:tailEnd type="none" w="med" len="med"/>
                    </a:lnL>
                    <a:lnB w="28575"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l"/>
                      <a:r>
                        <a:rPr lang="en-GB" sz="1000" dirty="0"/>
                        <a:t>I will demonstrate control of pitch and rhythm with my voice. </a:t>
                      </a:r>
                    </a:p>
                  </a:txBody>
                  <a:tcPr>
                    <a:lnR w="28575" cap="flat" cmpd="sng" algn="ctr">
                      <a:solidFill>
                        <a:schemeClr val="accent1"/>
                      </a:solidFill>
                      <a:prstDash val="solid"/>
                      <a:round/>
                      <a:headEnd type="none" w="med" len="med"/>
                      <a:tailEnd type="none" w="med" len="med"/>
                    </a:lnR>
                    <a:lnB w="28575" cap="flat" cmpd="sng" algn="ctr">
                      <a:solidFill>
                        <a:schemeClr val="accent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79445294"/>
                  </a:ext>
                </a:extLst>
              </a:tr>
            </a:tbl>
          </a:graphicData>
        </a:graphic>
      </p:graphicFrame>
      <p:pic>
        <p:nvPicPr>
          <p:cNvPr id="17" name="Picture 16">
            <a:extLst>
              <a:ext uri="{FF2B5EF4-FFF2-40B4-BE49-F238E27FC236}">
                <a16:creationId xmlns:a16="http://schemas.microsoft.com/office/drawing/2014/main" id="{C05C460C-403F-43DD-873D-8048D40A90A5}"/>
              </a:ext>
            </a:extLst>
          </p:cNvPr>
          <p:cNvPicPr>
            <a:picLocks noChangeAspect="1"/>
          </p:cNvPicPr>
          <p:nvPr/>
        </p:nvPicPr>
        <p:blipFill>
          <a:blip r:embed="rId3"/>
          <a:stretch>
            <a:fillRect/>
          </a:stretch>
        </p:blipFill>
        <p:spPr>
          <a:xfrm>
            <a:off x="5021937" y="55631"/>
            <a:ext cx="284609" cy="4950381"/>
          </a:xfrm>
          <a:prstGeom prst="rect">
            <a:avLst/>
          </a:prstGeom>
        </p:spPr>
      </p:pic>
      <p:sp>
        <p:nvSpPr>
          <p:cNvPr id="19" name="Freeform 12">
            <a:extLst>
              <a:ext uri="{FF2B5EF4-FFF2-40B4-BE49-F238E27FC236}">
                <a16:creationId xmlns:a16="http://schemas.microsoft.com/office/drawing/2014/main" id="{28D7F0D4-5B3C-41E5-8638-3163816170E2}"/>
              </a:ext>
            </a:extLst>
          </p:cNvPr>
          <p:cNvSpPr/>
          <p:nvPr/>
        </p:nvSpPr>
        <p:spPr>
          <a:xfrm>
            <a:off x="85345" y="55631"/>
            <a:ext cx="577595" cy="527963"/>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4"/>
            <a:stretch>
              <a:fillRect/>
            </a:stretch>
          </a:blipFill>
        </p:spPr>
      </p:sp>
      <p:sp>
        <p:nvSpPr>
          <p:cNvPr id="20" name="TextBox 19">
            <a:extLst>
              <a:ext uri="{FF2B5EF4-FFF2-40B4-BE49-F238E27FC236}">
                <a16:creationId xmlns:a16="http://schemas.microsoft.com/office/drawing/2014/main" id="{CFD0B66C-7068-4584-B06F-67C78AE3D758}"/>
              </a:ext>
            </a:extLst>
          </p:cNvPr>
          <p:cNvSpPr txBox="1"/>
          <p:nvPr/>
        </p:nvSpPr>
        <p:spPr>
          <a:xfrm>
            <a:off x="685340" y="-100126"/>
            <a:ext cx="1236619" cy="830997"/>
          </a:xfrm>
          <a:prstGeom prst="rect">
            <a:avLst/>
          </a:prstGeom>
          <a:noFill/>
        </p:spPr>
        <p:txBody>
          <a:bodyPr wrap="square" rtlCol="0">
            <a:spAutoFit/>
          </a:bodyPr>
          <a:lstStyle/>
          <a:p>
            <a:pPr algn="ctr"/>
            <a:r>
              <a:rPr lang="en-GB" sz="4800" b="1" dirty="0">
                <a:ln w="28575">
                  <a:solidFill>
                    <a:srgbClr val="C09200"/>
                  </a:solidFill>
                </a:ln>
                <a:solidFill>
                  <a:schemeClr val="bg1"/>
                </a:solidFill>
              </a:rPr>
              <a:t>71 </a:t>
            </a:r>
          </a:p>
        </p:txBody>
      </p:sp>
      <p:sp>
        <p:nvSpPr>
          <p:cNvPr id="21" name="TextBox 20">
            <a:extLst>
              <a:ext uri="{FF2B5EF4-FFF2-40B4-BE49-F238E27FC236}">
                <a16:creationId xmlns:a16="http://schemas.microsoft.com/office/drawing/2014/main" id="{8555C454-88A7-40ED-B2C0-CB3B34918D3B}"/>
              </a:ext>
            </a:extLst>
          </p:cNvPr>
          <p:cNvSpPr txBox="1"/>
          <p:nvPr/>
        </p:nvSpPr>
        <p:spPr>
          <a:xfrm>
            <a:off x="1171346" y="290030"/>
            <a:ext cx="4518013" cy="307777"/>
          </a:xfrm>
          <a:prstGeom prst="rect">
            <a:avLst/>
          </a:prstGeom>
          <a:noFill/>
        </p:spPr>
        <p:txBody>
          <a:bodyPr wrap="square" rtlCol="0">
            <a:spAutoFit/>
          </a:bodyPr>
          <a:lstStyle/>
          <a:p>
            <a:pPr algn="ctr"/>
            <a:r>
              <a:rPr lang="en-GB" sz="1400" b="1" dirty="0">
                <a:ln>
                  <a:solidFill>
                    <a:srgbClr val="C09200"/>
                  </a:solidFill>
                </a:ln>
                <a:solidFill>
                  <a:srgbClr val="C09200"/>
                </a:solidFill>
                <a:latin typeface="Ink Free" panose="03080402000500000000" pitchFamily="66" charset="0"/>
              </a:rPr>
              <a:t>Why do people sing?</a:t>
            </a:r>
          </a:p>
        </p:txBody>
      </p:sp>
      <p:sp>
        <p:nvSpPr>
          <p:cNvPr id="22" name="TextBox 21">
            <a:extLst>
              <a:ext uri="{FF2B5EF4-FFF2-40B4-BE49-F238E27FC236}">
                <a16:creationId xmlns:a16="http://schemas.microsoft.com/office/drawing/2014/main" id="{EBE6E995-D305-485E-9533-89A11F68CBB6}"/>
              </a:ext>
            </a:extLst>
          </p:cNvPr>
          <p:cNvSpPr txBox="1"/>
          <p:nvPr/>
        </p:nvSpPr>
        <p:spPr>
          <a:xfrm>
            <a:off x="5377581" y="80379"/>
            <a:ext cx="4429024" cy="1892826"/>
          </a:xfrm>
          <a:prstGeom prst="rect">
            <a:avLst/>
          </a:prstGeom>
          <a:noFill/>
          <a:ln w="28575">
            <a:solidFill>
              <a:schemeClr val="accent1"/>
            </a:solidFill>
          </a:ln>
        </p:spPr>
        <p:txBody>
          <a:bodyPr wrap="square" rtlCol="0">
            <a:spAutoFit/>
          </a:bodyPr>
          <a:lstStyle/>
          <a:p>
            <a:r>
              <a:rPr lang="en-GB" sz="1000" b="1" dirty="0">
                <a:latin typeface="Ink Free" panose="03080402000500000000" pitchFamily="66" charset="0"/>
              </a:rPr>
              <a:t>Skills</a:t>
            </a:r>
          </a:p>
          <a:p>
            <a:pPr marL="171450" indent="-171450">
              <a:buFont typeface="Arial" panose="020B0604020202020204" pitchFamily="34" charset="0"/>
              <a:buChar char="•"/>
            </a:pPr>
            <a:r>
              <a:rPr lang="en-GB" sz="1400" dirty="0">
                <a:solidFill>
                  <a:srgbClr val="FF0000"/>
                </a:solidFill>
              </a:rPr>
              <a:t>I can perform a song as part of a choir.</a:t>
            </a:r>
            <a:r>
              <a:rPr lang="en-GB" sz="1400" dirty="0">
                <a:solidFill>
                  <a:srgbClr val="FFFF00"/>
                </a:solidFill>
              </a:rPr>
              <a:t>.</a:t>
            </a:r>
          </a:p>
          <a:p>
            <a:pPr marL="171450" indent="-171450">
              <a:buFont typeface="Arial" panose="020B0604020202020204" pitchFamily="34" charset="0"/>
              <a:buChar char="•"/>
            </a:pPr>
            <a:r>
              <a:rPr lang="en-GB" sz="1400" dirty="0">
                <a:solidFill>
                  <a:srgbClr val="00B0F0"/>
                </a:solidFill>
              </a:rPr>
              <a:t>I can perform a song in a group.</a:t>
            </a:r>
          </a:p>
          <a:p>
            <a:pPr marL="171450" indent="-171450">
              <a:buFont typeface="Arial" panose="020B0604020202020204" pitchFamily="34" charset="0"/>
              <a:buChar char="•"/>
            </a:pPr>
            <a:r>
              <a:rPr lang="en-GB" sz="1400" dirty="0">
                <a:solidFill>
                  <a:srgbClr val="00B050"/>
                </a:solidFill>
              </a:rPr>
              <a:t>I can perform a song as a solo.</a:t>
            </a:r>
          </a:p>
          <a:p>
            <a:pPr marL="171450" indent="-171450">
              <a:buFont typeface="Arial" panose="020B0604020202020204" pitchFamily="34" charset="0"/>
              <a:buChar char="•"/>
            </a:pPr>
            <a:endParaRPr lang="en-GB" sz="1400" dirty="0">
              <a:solidFill>
                <a:srgbClr val="00B050"/>
              </a:solidFill>
            </a:endParaRPr>
          </a:p>
          <a:p>
            <a:pPr marL="171450" indent="-171450">
              <a:buFont typeface="Arial" panose="020B0604020202020204" pitchFamily="34" charset="0"/>
              <a:buChar char="•"/>
            </a:pPr>
            <a:endParaRPr lang="en-GB" sz="1400" dirty="0">
              <a:solidFill>
                <a:srgbClr val="00B050"/>
              </a:solidFill>
            </a:endParaRPr>
          </a:p>
          <a:p>
            <a:pPr marL="171450" indent="-171450">
              <a:buFont typeface="Arial" panose="020B0604020202020204" pitchFamily="34" charset="0"/>
              <a:buChar char="•"/>
            </a:pPr>
            <a:endParaRPr lang="en-GB" sz="1400" dirty="0">
              <a:solidFill>
                <a:srgbClr val="00B050"/>
              </a:solidFill>
            </a:endParaRPr>
          </a:p>
          <a:p>
            <a:pPr marL="171450" indent="-171450">
              <a:buFont typeface="Arial" panose="020B0604020202020204" pitchFamily="34" charset="0"/>
              <a:buChar char="•"/>
            </a:pPr>
            <a:endParaRPr lang="en-GB" sz="1400" dirty="0">
              <a:solidFill>
                <a:srgbClr val="00B050"/>
              </a:solidFill>
            </a:endParaRPr>
          </a:p>
          <a:p>
            <a:pPr marL="171450" indent="-171450">
              <a:buFont typeface="Arial" panose="020B0604020202020204" pitchFamily="34" charset="0"/>
              <a:buChar char="•"/>
            </a:pPr>
            <a:endParaRPr lang="en-GB" sz="900" dirty="0">
              <a:solidFill>
                <a:srgbClr val="00B050"/>
              </a:solidFill>
            </a:endParaRPr>
          </a:p>
        </p:txBody>
      </p:sp>
      <p:sp>
        <p:nvSpPr>
          <p:cNvPr id="24" name="TextBox 23">
            <a:extLst>
              <a:ext uri="{FF2B5EF4-FFF2-40B4-BE49-F238E27FC236}">
                <a16:creationId xmlns:a16="http://schemas.microsoft.com/office/drawing/2014/main" id="{EECDC5E1-7D15-4C1F-BE95-14CB3A84E004}"/>
              </a:ext>
            </a:extLst>
          </p:cNvPr>
          <p:cNvSpPr txBox="1"/>
          <p:nvPr/>
        </p:nvSpPr>
        <p:spPr>
          <a:xfrm>
            <a:off x="5377581" y="2108732"/>
            <a:ext cx="4449835" cy="2831544"/>
          </a:xfrm>
          <a:prstGeom prst="rect">
            <a:avLst/>
          </a:prstGeom>
          <a:noFill/>
          <a:ln w="28575">
            <a:solidFill>
              <a:schemeClr val="accent1"/>
            </a:solidFill>
          </a:ln>
        </p:spPr>
        <p:txBody>
          <a:bodyPr wrap="square" rtlCol="0">
            <a:spAutoFit/>
          </a:bodyPr>
          <a:lstStyle/>
          <a:p>
            <a:r>
              <a:rPr lang="en-GB" sz="1000" b="1" dirty="0">
                <a:latin typeface="Ink Free" panose="03080402000500000000" pitchFamily="66" charset="0"/>
              </a:rPr>
              <a:t>Knowledge and Understanding</a:t>
            </a:r>
          </a:p>
          <a:p>
            <a:pPr marL="171450" indent="-171450">
              <a:buFont typeface="Arial" panose="020B0604020202020204" pitchFamily="34" charset="0"/>
              <a:buChar char="•"/>
            </a:pPr>
            <a:r>
              <a:rPr lang="en-GB" sz="1400" dirty="0">
                <a:solidFill>
                  <a:srgbClr val="FF0000"/>
                </a:solidFill>
              </a:rPr>
              <a:t>I can select appropriate descriptions of vocal music.</a:t>
            </a:r>
          </a:p>
          <a:p>
            <a:pPr marL="171450" indent="-171450">
              <a:buFont typeface="Arial" panose="020B0604020202020204" pitchFamily="34" charset="0"/>
              <a:buChar char="•"/>
            </a:pPr>
            <a:r>
              <a:rPr lang="en-GB" sz="1400" dirty="0">
                <a:solidFill>
                  <a:srgbClr val="00B0F0"/>
                </a:solidFill>
              </a:rPr>
              <a:t>I can recall and correctly apply subject specific vocabulary relating to vocal music..</a:t>
            </a:r>
          </a:p>
          <a:p>
            <a:pPr marL="171450" indent="-171450">
              <a:buFont typeface="Arial" panose="020B0604020202020204" pitchFamily="34" charset="0"/>
              <a:buChar char="•"/>
            </a:pPr>
            <a:r>
              <a:rPr lang="en-GB" sz="1400" dirty="0">
                <a:solidFill>
                  <a:srgbClr val="00B050"/>
                </a:solidFill>
              </a:rPr>
              <a:t>I can write detailed description of vocal music.</a:t>
            </a:r>
          </a:p>
          <a:p>
            <a:pPr marL="171450" indent="-171450">
              <a:buFont typeface="Arial" panose="020B0604020202020204" pitchFamily="34" charset="0"/>
              <a:buChar char="•"/>
            </a:pPr>
            <a:endParaRPr lang="en-GB" sz="1400" dirty="0">
              <a:solidFill>
                <a:srgbClr val="00B050"/>
              </a:solidFill>
            </a:endParaRPr>
          </a:p>
          <a:p>
            <a:pPr marL="171450" indent="-171450">
              <a:buFont typeface="Arial" panose="020B0604020202020204" pitchFamily="34" charset="0"/>
              <a:buChar char="•"/>
            </a:pPr>
            <a:endParaRPr lang="en-GB" sz="1400" dirty="0">
              <a:solidFill>
                <a:srgbClr val="00B050"/>
              </a:solidFill>
            </a:endParaRPr>
          </a:p>
          <a:p>
            <a:pPr marL="171450" indent="-171450">
              <a:buFont typeface="Arial" panose="020B0604020202020204" pitchFamily="34" charset="0"/>
              <a:buChar char="•"/>
            </a:pPr>
            <a:endParaRPr lang="en-GB" sz="1400" dirty="0">
              <a:solidFill>
                <a:srgbClr val="00B050"/>
              </a:solidFill>
            </a:endParaRPr>
          </a:p>
          <a:p>
            <a:pPr marL="171450" indent="-171450">
              <a:buFont typeface="Arial" panose="020B0604020202020204" pitchFamily="34" charset="0"/>
              <a:buChar char="•"/>
            </a:pPr>
            <a:endParaRPr lang="en-GB" sz="1400" dirty="0">
              <a:solidFill>
                <a:srgbClr val="00B050"/>
              </a:solidFill>
            </a:endParaRPr>
          </a:p>
          <a:p>
            <a:pPr marL="171450" indent="-171450">
              <a:buFont typeface="Arial" panose="020B0604020202020204" pitchFamily="34" charset="0"/>
              <a:buChar char="•"/>
            </a:pPr>
            <a:endParaRPr lang="en-GB" sz="1400" dirty="0">
              <a:solidFill>
                <a:srgbClr val="00B050"/>
              </a:solidFill>
            </a:endParaRPr>
          </a:p>
          <a:p>
            <a:pPr marL="171450" indent="-171450">
              <a:buFont typeface="Arial" panose="020B0604020202020204" pitchFamily="34" charset="0"/>
              <a:buChar char="•"/>
            </a:pPr>
            <a:endParaRPr lang="en-GB" sz="1400" dirty="0">
              <a:solidFill>
                <a:srgbClr val="00B050"/>
              </a:solidFill>
            </a:endParaRPr>
          </a:p>
          <a:p>
            <a:pPr marL="171450" indent="-171450">
              <a:buFont typeface="Arial" panose="020B0604020202020204" pitchFamily="34" charset="0"/>
              <a:buChar char="•"/>
            </a:pPr>
            <a:endParaRPr lang="en-GB" sz="1400" dirty="0">
              <a:solidFill>
                <a:srgbClr val="00B050"/>
              </a:solidFill>
            </a:endParaRPr>
          </a:p>
          <a:p>
            <a:r>
              <a:rPr lang="en-GB" sz="1400" dirty="0">
                <a:solidFill>
                  <a:srgbClr val="00B050"/>
                </a:solidFill>
              </a:rPr>
              <a:t> </a:t>
            </a:r>
          </a:p>
        </p:txBody>
      </p:sp>
      <p:sp>
        <p:nvSpPr>
          <p:cNvPr id="26" name="TextBox 25">
            <a:extLst>
              <a:ext uri="{FF2B5EF4-FFF2-40B4-BE49-F238E27FC236}">
                <a16:creationId xmlns:a16="http://schemas.microsoft.com/office/drawing/2014/main" id="{95C7658A-A6B5-49BE-AEAD-84E89017AB54}"/>
              </a:ext>
            </a:extLst>
          </p:cNvPr>
          <p:cNvSpPr txBox="1"/>
          <p:nvPr/>
        </p:nvSpPr>
        <p:spPr>
          <a:xfrm>
            <a:off x="78584" y="5844351"/>
            <a:ext cx="2354515" cy="923330"/>
          </a:xfrm>
          <a:prstGeom prst="rect">
            <a:avLst/>
          </a:prstGeom>
          <a:noFill/>
          <a:ln w="28575">
            <a:solidFill>
              <a:schemeClr val="accent1"/>
            </a:solidFill>
          </a:ln>
        </p:spPr>
        <p:txBody>
          <a:bodyPr wrap="square" numCol="1" rtlCol="0">
            <a:spAutoFit/>
          </a:bodyPr>
          <a:lstStyle/>
          <a:p>
            <a:r>
              <a:rPr lang="en-GB" sz="1000" b="1" dirty="0">
                <a:latin typeface="Ink Free" panose="03080402000500000000" pitchFamily="66" charset="0"/>
              </a:rPr>
              <a:t>Learning Experiences</a:t>
            </a:r>
          </a:p>
          <a:p>
            <a:endParaRPr lang="en-GB" sz="1000" b="1" dirty="0">
              <a:latin typeface="Ink Free" panose="03080402000500000000" pitchFamily="66" charset="0"/>
            </a:endParaRPr>
          </a:p>
          <a:p>
            <a:endParaRPr lang="en-GB" sz="1000" b="1" dirty="0">
              <a:latin typeface="Ink Free" panose="03080402000500000000" pitchFamily="66" charset="0"/>
            </a:endParaRPr>
          </a:p>
          <a:p>
            <a:endParaRPr lang="en-GB" sz="1000" b="1" dirty="0">
              <a:latin typeface="Ink Free" panose="03080402000500000000" pitchFamily="66" charset="0"/>
            </a:endParaRPr>
          </a:p>
          <a:p>
            <a:endParaRPr lang="en-GB" sz="1400" b="1" dirty="0">
              <a:latin typeface="Ink Free" panose="03080402000500000000" pitchFamily="66" charset="0"/>
            </a:endParaRPr>
          </a:p>
        </p:txBody>
      </p:sp>
      <p:sp>
        <p:nvSpPr>
          <p:cNvPr id="2" name="Rectangle 1">
            <a:extLst>
              <a:ext uri="{FF2B5EF4-FFF2-40B4-BE49-F238E27FC236}">
                <a16:creationId xmlns:a16="http://schemas.microsoft.com/office/drawing/2014/main" id="{1DA29216-A72E-4B79-AE58-64D003457E66}"/>
              </a:ext>
            </a:extLst>
          </p:cNvPr>
          <p:cNvSpPr/>
          <p:nvPr/>
        </p:nvSpPr>
        <p:spPr>
          <a:xfrm>
            <a:off x="78584" y="5961507"/>
            <a:ext cx="1550374" cy="553998"/>
          </a:xfrm>
          <a:prstGeom prst="rect">
            <a:avLst/>
          </a:prstGeom>
        </p:spPr>
        <p:txBody>
          <a:bodyPr wrap="square">
            <a:spAutoFit/>
          </a:bodyPr>
          <a:lstStyle/>
          <a:p>
            <a:r>
              <a:rPr lang="en-GB" sz="1000" dirty="0"/>
              <a:t>You will experience massed singing at the Christmas karaoke event.</a:t>
            </a:r>
          </a:p>
        </p:txBody>
      </p:sp>
      <p:sp>
        <p:nvSpPr>
          <p:cNvPr id="27" name="TextBox 26">
            <a:extLst>
              <a:ext uri="{FF2B5EF4-FFF2-40B4-BE49-F238E27FC236}">
                <a16:creationId xmlns:a16="http://schemas.microsoft.com/office/drawing/2014/main" id="{729E165D-3A6C-4B86-86D2-E29536141E48}"/>
              </a:ext>
            </a:extLst>
          </p:cNvPr>
          <p:cNvSpPr txBox="1"/>
          <p:nvPr/>
        </p:nvSpPr>
        <p:spPr>
          <a:xfrm>
            <a:off x="5369129" y="5130510"/>
            <a:ext cx="4444470" cy="1661993"/>
          </a:xfrm>
          <a:prstGeom prst="rect">
            <a:avLst/>
          </a:prstGeom>
          <a:noFill/>
          <a:ln w="28575">
            <a:solidFill>
              <a:schemeClr val="accent1"/>
            </a:solidFill>
          </a:ln>
        </p:spPr>
        <p:txBody>
          <a:bodyPr wrap="square" numCol="1" rtlCol="0">
            <a:spAutoFit/>
          </a:bodyPr>
          <a:lstStyle/>
          <a:p>
            <a:r>
              <a:rPr lang="en-GB" sz="1000" b="1" dirty="0">
                <a:latin typeface="Ink Free" panose="03080402000500000000" pitchFamily="66" charset="0"/>
              </a:rPr>
              <a:t>Assessments</a:t>
            </a:r>
          </a:p>
          <a:p>
            <a:r>
              <a:rPr lang="en-GB" sz="1000" u="sng" dirty="0"/>
              <a:t>Assessment 1</a:t>
            </a:r>
          </a:p>
          <a:p>
            <a:r>
              <a:rPr lang="en-GB" sz="1000" dirty="0"/>
              <a:t>You will demonstrate control of your voice. You will do this through a whole-class singing activity, a small group singing activity or a short solo song.</a:t>
            </a:r>
          </a:p>
          <a:p>
            <a:r>
              <a:rPr lang="en-GB" sz="1000" u="sng" dirty="0"/>
              <a:t>Assessment 2</a:t>
            </a:r>
          </a:p>
          <a:p>
            <a:r>
              <a:rPr lang="en-GB" sz="1000" dirty="0"/>
              <a:t>You will demonstrate control of your voice. You will </a:t>
            </a:r>
          </a:p>
          <a:p>
            <a:endParaRPr lang="en-GB" sz="2100" dirty="0"/>
          </a:p>
          <a:p>
            <a:endParaRPr lang="en-GB" sz="2100" dirty="0"/>
          </a:p>
        </p:txBody>
      </p:sp>
      <p:graphicFrame>
        <p:nvGraphicFramePr>
          <p:cNvPr id="28" name="Table 27">
            <a:extLst>
              <a:ext uri="{FF2B5EF4-FFF2-40B4-BE49-F238E27FC236}">
                <a16:creationId xmlns:a16="http://schemas.microsoft.com/office/drawing/2014/main" id="{23EE69D8-12C1-4FF6-A3AE-1869C7DE082C}"/>
              </a:ext>
            </a:extLst>
          </p:cNvPr>
          <p:cNvGraphicFramePr>
            <a:graphicFrameLocks noGrp="1"/>
          </p:cNvGraphicFramePr>
          <p:nvPr>
            <p:extLst>
              <p:ext uri="{D42A27DB-BD31-4B8C-83A1-F6EECF244321}">
                <p14:modId xmlns:p14="http://schemas.microsoft.com/office/powerpoint/2010/main" val="2178208256"/>
              </p:ext>
            </p:extLst>
          </p:nvPr>
        </p:nvGraphicFramePr>
        <p:xfrm>
          <a:off x="2510402" y="5143320"/>
          <a:ext cx="2354515" cy="1640195"/>
        </p:xfrm>
        <a:graphic>
          <a:graphicData uri="http://schemas.openxmlformats.org/drawingml/2006/table">
            <a:tbl>
              <a:tblPr firstRow="1" bandRow="1">
                <a:tableStyleId>{5C22544A-7EE6-4342-B048-85BDC9FD1C3A}</a:tableStyleId>
              </a:tblPr>
              <a:tblGrid>
                <a:gridCol w="624684">
                  <a:extLst>
                    <a:ext uri="{9D8B030D-6E8A-4147-A177-3AD203B41FA5}">
                      <a16:colId xmlns:a16="http://schemas.microsoft.com/office/drawing/2014/main" val="1008402731"/>
                    </a:ext>
                  </a:extLst>
                </a:gridCol>
                <a:gridCol w="1729831">
                  <a:extLst>
                    <a:ext uri="{9D8B030D-6E8A-4147-A177-3AD203B41FA5}">
                      <a16:colId xmlns:a16="http://schemas.microsoft.com/office/drawing/2014/main" val="3928792102"/>
                    </a:ext>
                  </a:extLst>
                </a:gridCol>
              </a:tblGrid>
              <a:tr h="370958">
                <a:tc gridSpan="2">
                  <a:txBody>
                    <a:bodyPr/>
                    <a:lstStyle/>
                    <a:p>
                      <a:r>
                        <a:rPr lang="en-GB" sz="1000" b="1" dirty="0">
                          <a:latin typeface="Ink Free" panose="03080402000500000000" pitchFamily="66" charset="0"/>
                        </a:rPr>
                        <a:t>Links</a:t>
                      </a:r>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solidFill>
                      <a:schemeClr val="accent1">
                        <a:lumMod val="75000"/>
                      </a:schemeClr>
                    </a:solidFill>
                  </a:tcPr>
                </a:tc>
                <a:tc hMerge="1">
                  <a:txBody>
                    <a:bodyPr/>
                    <a:lstStyle/>
                    <a:p>
                      <a:endParaRPr lang="en-GB" dirty="0"/>
                    </a:p>
                  </a:txBody>
                  <a:tcPr/>
                </a:tc>
                <a:extLst>
                  <a:ext uri="{0D108BD9-81ED-4DB2-BD59-A6C34878D82A}">
                    <a16:rowId xmlns:a16="http://schemas.microsoft.com/office/drawing/2014/main" val="1656761556"/>
                  </a:ext>
                </a:extLst>
              </a:tr>
              <a:tr h="726824">
                <a:tc>
                  <a:txBody>
                    <a:bodyPr/>
                    <a:lstStyle/>
                    <a:p>
                      <a:r>
                        <a:rPr lang="en-GB" sz="1000" b="1" dirty="0">
                          <a:latin typeface="Ink Free" panose="03080402000500000000" pitchFamily="66" charset="0"/>
                        </a:rPr>
                        <a:t>Health</a:t>
                      </a:r>
                    </a:p>
                  </a:txBody>
                  <a:tcPr>
                    <a:lnL w="28575" cap="flat" cmpd="sng" algn="ctr">
                      <a:solidFill>
                        <a:schemeClr val="accent1"/>
                      </a:solidFill>
                      <a:prstDash val="solid"/>
                      <a:round/>
                      <a:headEnd type="none" w="med" len="med"/>
                      <a:tailEnd type="none" w="med" len="med"/>
                    </a:lnL>
                    <a:solidFill>
                      <a:schemeClr val="accent1">
                        <a:lumMod val="40000"/>
                        <a:lumOff val="60000"/>
                      </a:schemeClr>
                    </a:solidFill>
                  </a:tcPr>
                </a:tc>
                <a:tc>
                  <a:txBody>
                    <a:bodyPr/>
                    <a:lstStyle/>
                    <a:p>
                      <a:pPr marL="171450" lvl="0" indent="-171450" algn="l">
                        <a:buFont typeface="Arial" panose="020B0604020202020204" pitchFamily="34" charset="0"/>
                        <a:buChar char="•"/>
                      </a:pPr>
                      <a:r>
                        <a:rPr lang="en-GB" sz="1000" dirty="0"/>
                        <a:t>Preparing the body through warm-ups.</a:t>
                      </a:r>
                    </a:p>
                    <a:p>
                      <a:pPr marL="171450" lvl="0" indent="-171450" algn="l">
                        <a:buFont typeface="Arial" panose="020B0604020202020204" pitchFamily="34" charset="0"/>
                        <a:buChar char="•"/>
                      </a:pPr>
                      <a:r>
                        <a:rPr lang="en-GB" sz="1000" dirty="0"/>
                        <a:t>Singing promotes metal health.</a:t>
                      </a:r>
                    </a:p>
                  </a:txBody>
                  <a:tcPr>
                    <a:lnR w="28575" cap="flat" cmpd="sng" algn="ctr">
                      <a:solidFill>
                        <a:schemeClr val="accent1"/>
                      </a:solidFill>
                      <a:prstDash val="solid"/>
                      <a:round/>
                      <a:headEnd type="none" w="med" len="med"/>
                      <a:tailEnd type="none" w="med" len="med"/>
                    </a:lnR>
                    <a:solidFill>
                      <a:schemeClr val="accent1">
                        <a:lumMod val="20000"/>
                        <a:lumOff val="80000"/>
                      </a:schemeClr>
                    </a:solidFill>
                  </a:tcPr>
                </a:tc>
                <a:extLst>
                  <a:ext uri="{0D108BD9-81ED-4DB2-BD59-A6C34878D82A}">
                    <a16:rowId xmlns:a16="http://schemas.microsoft.com/office/drawing/2014/main" val="1798448332"/>
                  </a:ext>
                </a:extLst>
              </a:tr>
              <a:tr h="542413">
                <a:tc>
                  <a:txBody>
                    <a:bodyPr/>
                    <a:lstStyle/>
                    <a:p>
                      <a:r>
                        <a:rPr lang="en-GB" sz="1000" b="1" dirty="0">
                          <a:latin typeface="Ink Free" panose="03080402000500000000" pitchFamily="66" charset="0"/>
                        </a:rPr>
                        <a:t>English</a:t>
                      </a:r>
                    </a:p>
                  </a:txBody>
                  <a:tcPr>
                    <a:lnL w="28575" cap="flat" cmpd="sng" algn="ctr">
                      <a:solidFill>
                        <a:schemeClr val="accent1"/>
                      </a:solidFill>
                      <a:prstDash val="solid"/>
                      <a:round/>
                      <a:headEnd type="none" w="med" len="med"/>
                      <a:tailEnd type="none" w="med" len="med"/>
                    </a:lnL>
                    <a:lnB w="28575"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marL="171450" indent="-171450" algn="l">
                        <a:buFont typeface="Arial" panose="020B0604020202020204" pitchFamily="34" charset="0"/>
                        <a:buChar char="•"/>
                      </a:pPr>
                      <a:r>
                        <a:rPr lang="en-GB" sz="1000" dirty="0"/>
                        <a:t>Expressing opinions through the spoken word.</a:t>
                      </a:r>
                    </a:p>
                  </a:txBody>
                  <a:tcPr>
                    <a:lnR w="28575" cap="flat" cmpd="sng" algn="ctr">
                      <a:solidFill>
                        <a:schemeClr val="accent1"/>
                      </a:solidFill>
                      <a:prstDash val="solid"/>
                      <a:round/>
                      <a:headEnd type="none" w="med" len="med"/>
                      <a:tailEnd type="none" w="med" len="med"/>
                    </a:lnR>
                    <a:lnB w="28575" cap="flat" cmpd="sng" algn="ctr">
                      <a:solidFill>
                        <a:schemeClr val="accent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82193339"/>
                  </a:ext>
                </a:extLst>
              </a:tr>
            </a:tbl>
          </a:graphicData>
        </a:graphic>
      </p:graphicFrame>
    </p:spTree>
    <p:extLst>
      <p:ext uri="{BB962C8B-B14F-4D97-AF65-F5344CB8AC3E}">
        <p14:creationId xmlns:p14="http://schemas.microsoft.com/office/powerpoint/2010/main" val="38795453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3EE8B813A6F84E8F05A013DD43F95C" ma:contentTypeVersion="21" ma:contentTypeDescription="Create a new document." ma:contentTypeScope="" ma:versionID="725f044487a4b3129a838d69daeb9421">
  <xsd:schema xmlns:xsd="http://www.w3.org/2001/XMLSchema" xmlns:xs="http://www.w3.org/2001/XMLSchema" xmlns:p="http://schemas.microsoft.com/office/2006/metadata/properties" xmlns:ns2="5d7194bf-fa17-4d88-9ea8-e0ec8f97bf06" xmlns:ns3="14642272-a132-4bf2-874a-c176713ef5d4" targetNamespace="http://schemas.microsoft.com/office/2006/metadata/properties" ma:root="true" ma:fieldsID="f8bcc9e3a990e0a819dac3012ef9d691" ns2:_="" ns3:_="">
    <xsd:import namespace="5d7194bf-fa17-4d88-9ea8-e0ec8f97bf06"/>
    <xsd:import namespace="14642272-a132-4bf2-874a-c176713ef5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194bf-fa17-4d88-9ea8-e0ec8f97bf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696d75-24b1-4859-9f6f-03025e9ba5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642272-a132-4bf2-874a-c176713ef5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193d65-aeb0-4fa9-ab65-5bf235a4a751}" ma:internalName="TaxCatchAll" ma:showField="CatchAllData" ma:web="14642272-a132-4bf2-874a-c176713ef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4642272-a132-4bf2-874a-c176713ef5d4" xsi:nil="true"/>
    <lcf76f155ced4ddcb4097134ff3c332f xmlns="5d7194bf-fa17-4d88-9ea8-e0ec8f97bf0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E973BFF-66DE-408C-8BB8-D67AE1587309}"/>
</file>

<file path=customXml/itemProps2.xml><?xml version="1.0" encoding="utf-8"?>
<ds:datastoreItem xmlns:ds="http://schemas.openxmlformats.org/officeDocument/2006/customXml" ds:itemID="{6374D6A5-709B-42F5-82D1-7CCF87B82A58}"/>
</file>

<file path=customXml/itemProps3.xml><?xml version="1.0" encoding="utf-8"?>
<ds:datastoreItem xmlns:ds="http://schemas.openxmlformats.org/officeDocument/2006/customXml" ds:itemID="{389E20E3-5044-463D-BD46-A2FC78972D19}"/>
</file>

<file path=docProps/app.xml><?xml version="1.0" encoding="utf-8"?>
<Properties xmlns="http://schemas.openxmlformats.org/officeDocument/2006/extended-properties" xmlns:vt="http://schemas.openxmlformats.org/officeDocument/2006/docPropsVTypes">
  <Template>Office Theme</Template>
  <TotalTime>1150</TotalTime>
  <Words>304</Words>
  <Application>Microsoft Office PowerPoint</Application>
  <PresentationFormat>A4 Paper (210x297 mm)</PresentationFormat>
  <Paragraphs>60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Farrimond</dc:creator>
  <cp:lastModifiedBy>Peter Farrimond</cp:lastModifiedBy>
  <cp:revision>44</cp:revision>
  <cp:lastPrinted>2025-06-05T10:59:23Z</cp:lastPrinted>
  <dcterms:created xsi:type="dcterms:W3CDTF">2025-01-06T14:35:01Z</dcterms:created>
  <dcterms:modified xsi:type="dcterms:W3CDTF">2025-09-19T14:04:35Z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0x0101004A3EE8B813A6F84E8F05A013DD43F95C</vt:lpwstr>
  </property>
</Properties>
</file>