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267" r:id="rId5"/>
    <p:sldId id="265" r:id="rId6"/>
    <p:sldId id="266" r:id="rId7"/>
    <p:sldId id="270" r:id="rId8"/>
    <p:sldId id="269" r:id="rId9"/>
    <p:sldId id="268" r:id="rId10"/>
    <p:sldId id="257" r:id="rId11"/>
    <p:sldId id="280" r:id="rId12"/>
    <p:sldId id="28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F22DFB3-C9E1-CF88-72C9-362F30F7606C}" v="4" dt="2025-09-01T14:02:34.4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0" d="100"/>
          <a:sy n="110" d="100"/>
        </p:scale>
        <p:origin x="4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tharine Fish" userId="S::katharine.fish@elfed-hs.flintshire.sch.uk::7881cad6-b7c6-48b3-b874-f1be4b87f479" providerId="AD" clId="Web-{BF22DFB3-C9E1-CF88-72C9-362F30F7606C}"/>
    <pc:docChg chg="addSld delSld">
      <pc:chgData name="Katharine Fish" userId="S::katharine.fish@elfed-hs.flintshire.sch.uk::7881cad6-b7c6-48b3-b874-f1be4b87f479" providerId="AD" clId="Web-{BF22DFB3-C9E1-CF88-72C9-362F30F7606C}" dt="2025-09-01T14:02:34.493" v="3"/>
      <pc:docMkLst>
        <pc:docMk/>
      </pc:docMkLst>
      <pc:sldChg chg="add del">
        <pc:chgData name="Katharine Fish" userId="S::katharine.fish@elfed-hs.flintshire.sch.uk::7881cad6-b7c6-48b3-b874-f1be4b87f479" providerId="AD" clId="Web-{BF22DFB3-C9E1-CF88-72C9-362F30F7606C}" dt="2025-09-01T14:02:34.493" v="3"/>
        <pc:sldMkLst>
          <pc:docMk/>
          <pc:sldMk cId="0" sldId="257"/>
        </pc:sldMkLst>
      </pc:sldChg>
      <pc:sldChg chg="del">
        <pc:chgData name="Katharine Fish" userId="S::katharine.fish@elfed-hs.flintshire.sch.uk::7881cad6-b7c6-48b3-b874-f1be4b87f479" providerId="AD" clId="Web-{BF22DFB3-C9E1-CF88-72C9-362F30F7606C}" dt="2025-09-01T14:02:02.212" v="0"/>
        <pc:sldMkLst>
          <pc:docMk/>
          <pc:sldMk cId="0" sldId="27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A9100E-1772-4D66-B2B8-53676C9BE682}" type="datetimeFigureOut">
              <a:rPr lang="en-GB" smtClean="0"/>
              <a:t>01/09/2025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A14E50-26E6-4AF5-BB81-F010C6AF3A7D}" type="slidenum">
              <a:rPr lang="en-GB" smtClean="0"/>
              <a:t>‹#›</a:t>
            </a:fld>
            <a:endParaRPr lang="en-GB"/>
          </a:p>
        </p:txBody>
      </p:sp>
    </p:spTree>
    <p:extLst>
      <p:ext uri="{BB962C8B-B14F-4D97-AF65-F5344CB8AC3E}">
        <p14:creationId xmlns:p14="http://schemas.microsoft.com/office/powerpoint/2010/main" val="23869892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1898A7D-903F-4643-AA15-5F47B12D5D1B}" type="slidenum">
              <a:rPr lang="en-GB" smtClean="0"/>
              <a:t>7</a:t>
            </a:fld>
            <a:endParaRPr lang="en-GB"/>
          </a:p>
        </p:txBody>
      </p:sp>
    </p:spTree>
    <p:extLst>
      <p:ext uri="{BB962C8B-B14F-4D97-AF65-F5344CB8AC3E}">
        <p14:creationId xmlns:p14="http://schemas.microsoft.com/office/powerpoint/2010/main" val="105886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B03C266-7FDB-4B51-B9EF-6ACC7407A7F8}" type="slidenum">
              <a:rPr lang="en-GB" smtClean="0"/>
              <a:t>9</a:t>
            </a:fld>
            <a:endParaRPr lang="en-GB"/>
          </a:p>
        </p:txBody>
      </p:sp>
    </p:spTree>
    <p:extLst>
      <p:ext uri="{BB962C8B-B14F-4D97-AF65-F5344CB8AC3E}">
        <p14:creationId xmlns:p14="http://schemas.microsoft.com/office/powerpoint/2010/main" val="11692388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C8597-84B2-460F-A79D-1AA04733BD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F007E0C-F6D5-4FB8-83FA-95B6B21C31E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518466C-B65A-4B61-99B9-BA29461E3645}"/>
              </a:ext>
            </a:extLst>
          </p:cNvPr>
          <p:cNvSpPr>
            <a:spLocks noGrp="1"/>
          </p:cNvSpPr>
          <p:nvPr>
            <p:ph type="dt" sz="half" idx="10"/>
          </p:nvPr>
        </p:nvSpPr>
        <p:spPr/>
        <p:txBody>
          <a:bodyPr/>
          <a:lstStyle/>
          <a:p>
            <a:fld id="{E466B3E2-8319-41F8-A411-8BA54EEABDF7}" type="datetimeFigureOut">
              <a:rPr lang="en-GB" smtClean="0"/>
              <a:t>01/09/2025</a:t>
            </a:fld>
            <a:endParaRPr lang="en-GB"/>
          </a:p>
        </p:txBody>
      </p:sp>
      <p:sp>
        <p:nvSpPr>
          <p:cNvPr id="5" name="Footer Placeholder 4">
            <a:extLst>
              <a:ext uri="{FF2B5EF4-FFF2-40B4-BE49-F238E27FC236}">
                <a16:creationId xmlns:a16="http://schemas.microsoft.com/office/drawing/2014/main" id="{BC8C89BD-5A83-4512-8245-1A31E4C2701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C59730C-9F85-40FB-82DE-B037E25C87AB}"/>
              </a:ext>
            </a:extLst>
          </p:cNvPr>
          <p:cNvSpPr>
            <a:spLocks noGrp="1"/>
          </p:cNvSpPr>
          <p:nvPr>
            <p:ph type="sldNum" sz="quarter" idx="12"/>
          </p:nvPr>
        </p:nvSpPr>
        <p:spPr/>
        <p:txBody>
          <a:bodyPr/>
          <a:lstStyle/>
          <a:p>
            <a:fld id="{A02AC93D-AD05-4469-88CA-8B7EC9ACAAE1}" type="slidenum">
              <a:rPr lang="en-GB" smtClean="0"/>
              <a:t>‹#›</a:t>
            </a:fld>
            <a:endParaRPr lang="en-GB"/>
          </a:p>
        </p:txBody>
      </p:sp>
    </p:spTree>
    <p:extLst>
      <p:ext uri="{BB962C8B-B14F-4D97-AF65-F5344CB8AC3E}">
        <p14:creationId xmlns:p14="http://schemas.microsoft.com/office/powerpoint/2010/main" val="1506042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385B6-7D75-4F42-8828-B90755703BA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E9F4DC2-8C5A-41C5-90C1-548A1E21A55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593D747-718A-440A-AB2D-915DF9977B21}"/>
              </a:ext>
            </a:extLst>
          </p:cNvPr>
          <p:cNvSpPr>
            <a:spLocks noGrp="1"/>
          </p:cNvSpPr>
          <p:nvPr>
            <p:ph type="dt" sz="half" idx="10"/>
          </p:nvPr>
        </p:nvSpPr>
        <p:spPr/>
        <p:txBody>
          <a:bodyPr/>
          <a:lstStyle/>
          <a:p>
            <a:fld id="{E466B3E2-8319-41F8-A411-8BA54EEABDF7}" type="datetimeFigureOut">
              <a:rPr lang="en-GB" smtClean="0"/>
              <a:t>01/09/2025</a:t>
            </a:fld>
            <a:endParaRPr lang="en-GB"/>
          </a:p>
        </p:txBody>
      </p:sp>
      <p:sp>
        <p:nvSpPr>
          <p:cNvPr id="5" name="Footer Placeholder 4">
            <a:extLst>
              <a:ext uri="{FF2B5EF4-FFF2-40B4-BE49-F238E27FC236}">
                <a16:creationId xmlns:a16="http://schemas.microsoft.com/office/drawing/2014/main" id="{8ADEBFAA-B2BD-417D-A710-3F04BEAADB6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88F0BEF-9BBF-4719-8F30-39218D8F9978}"/>
              </a:ext>
            </a:extLst>
          </p:cNvPr>
          <p:cNvSpPr>
            <a:spLocks noGrp="1"/>
          </p:cNvSpPr>
          <p:nvPr>
            <p:ph type="sldNum" sz="quarter" idx="12"/>
          </p:nvPr>
        </p:nvSpPr>
        <p:spPr/>
        <p:txBody>
          <a:bodyPr/>
          <a:lstStyle/>
          <a:p>
            <a:fld id="{A02AC93D-AD05-4469-88CA-8B7EC9ACAAE1}" type="slidenum">
              <a:rPr lang="en-GB" smtClean="0"/>
              <a:t>‹#›</a:t>
            </a:fld>
            <a:endParaRPr lang="en-GB"/>
          </a:p>
        </p:txBody>
      </p:sp>
    </p:spTree>
    <p:extLst>
      <p:ext uri="{BB962C8B-B14F-4D97-AF65-F5344CB8AC3E}">
        <p14:creationId xmlns:p14="http://schemas.microsoft.com/office/powerpoint/2010/main" val="15287256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E4A6BDA-E7BB-479C-9739-C24C27B73F2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BA110C3-369C-4CDC-A916-6F5CBCD1A4C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E1F8C3A-4B30-45F8-AE19-04B6919DEED1}"/>
              </a:ext>
            </a:extLst>
          </p:cNvPr>
          <p:cNvSpPr>
            <a:spLocks noGrp="1"/>
          </p:cNvSpPr>
          <p:nvPr>
            <p:ph type="dt" sz="half" idx="10"/>
          </p:nvPr>
        </p:nvSpPr>
        <p:spPr/>
        <p:txBody>
          <a:bodyPr/>
          <a:lstStyle/>
          <a:p>
            <a:fld id="{E466B3E2-8319-41F8-A411-8BA54EEABDF7}" type="datetimeFigureOut">
              <a:rPr lang="en-GB" smtClean="0"/>
              <a:t>01/09/2025</a:t>
            </a:fld>
            <a:endParaRPr lang="en-GB"/>
          </a:p>
        </p:txBody>
      </p:sp>
      <p:sp>
        <p:nvSpPr>
          <p:cNvPr id="5" name="Footer Placeholder 4">
            <a:extLst>
              <a:ext uri="{FF2B5EF4-FFF2-40B4-BE49-F238E27FC236}">
                <a16:creationId xmlns:a16="http://schemas.microsoft.com/office/drawing/2014/main" id="{195B47B6-CCFA-4A3F-9263-2FFBD2E5C34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6BBC57A-97AE-4D70-99C7-638666BD4737}"/>
              </a:ext>
            </a:extLst>
          </p:cNvPr>
          <p:cNvSpPr>
            <a:spLocks noGrp="1"/>
          </p:cNvSpPr>
          <p:nvPr>
            <p:ph type="sldNum" sz="quarter" idx="12"/>
          </p:nvPr>
        </p:nvSpPr>
        <p:spPr/>
        <p:txBody>
          <a:bodyPr/>
          <a:lstStyle/>
          <a:p>
            <a:fld id="{A02AC93D-AD05-4469-88CA-8B7EC9ACAAE1}" type="slidenum">
              <a:rPr lang="en-GB" smtClean="0"/>
              <a:t>‹#›</a:t>
            </a:fld>
            <a:endParaRPr lang="en-GB"/>
          </a:p>
        </p:txBody>
      </p:sp>
    </p:spTree>
    <p:extLst>
      <p:ext uri="{BB962C8B-B14F-4D97-AF65-F5344CB8AC3E}">
        <p14:creationId xmlns:p14="http://schemas.microsoft.com/office/powerpoint/2010/main" val="951167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2A00-A80A-445C-8E6D-E7B2A3A14B5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8E4D8E4-B7BB-4F5A-B4A3-7B388DAB842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C21CC07-CBFF-41A4-B4EC-376838568089}"/>
              </a:ext>
            </a:extLst>
          </p:cNvPr>
          <p:cNvSpPr>
            <a:spLocks noGrp="1"/>
          </p:cNvSpPr>
          <p:nvPr>
            <p:ph type="dt" sz="half" idx="10"/>
          </p:nvPr>
        </p:nvSpPr>
        <p:spPr/>
        <p:txBody>
          <a:bodyPr/>
          <a:lstStyle/>
          <a:p>
            <a:fld id="{E466B3E2-8319-41F8-A411-8BA54EEABDF7}" type="datetimeFigureOut">
              <a:rPr lang="en-GB" smtClean="0"/>
              <a:t>01/09/2025</a:t>
            </a:fld>
            <a:endParaRPr lang="en-GB"/>
          </a:p>
        </p:txBody>
      </p:sp>
      <p:sp>
        <p:nvSpPr>
          <p:cNvPr id="5" name="Footer Placeholder 4">
            <a:extLst>
              <a:ext uri="{FF2B5EF4-FFF2-40B4-BE49-F238E27FC236}">
                <a16:creationId xmlns:a16="http://schemas.microsoft.com/office/drawing/2014/main" id="{83267B3E-3DD7-4858-A9FD-18577E722B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20CCCCA-CF6F-49D3-B0EC-DF0A04935D23}"/>
              </a:ext>
            </a:extLst>
          </p:cNvPr>
          <p:cNvSpPr>
            <a:spLocks noGrp="1"/>
          </p:cNvSpPr>
          <p:nvPr>
            <p:ph type="sldNum" sz="quarter" idx="12"/>
          </p:nvPr>
        </p:nvSpPr>
        <p:spPr/>
        <p:txBody>
          <a:bodyPr/>
          <a:lstStyle/>
          <a:p>
            <a:fld id="{A02AC93D-AD05-4469-88CA-8B7EC9ACAAE1}" type="slidenum">
              <a:rPr lang="en-GB" smtClean="0"/>
              <a:t>‹#›</a:t>
            </a:fld>
            <a:endParaRPr lang="en-GB"/>
          </a:p>
        </p:txBody>
      </p:sp>
    </p:spTree>
    <p:extLst>
      <p:ext uri="{BB962C8B-B14F-4D97-AF65-F5344CB8AC3E}">
        <p14:creationId xmlns:p14="http://schemas.microsoft.com/office/powerpoint/2010/main" val="3797026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3A0B43-C004-4EFD-A9F4-E1FB3704E04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D5A48B1-4255-4B13-B5EF-58115BA1F77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39B0B4A-7803-4C95-BC17-B334D718A208}"/>
              </a:ext>
            </a:extLst>
          </p:cNvPr>
          <p:cNvSpPr>
            <a:spLocks noGrp="1"/>
          </p:cNvSpPr>
          <p:nvPr>
            <p:ph type="dt" sz="half" idx="10"/>
          </p:nvPr>
        </p:nvSpPr>
        <p:spPr/>
        <p:txBody>
          <a:bodyPr/>
          <a:lstStyle/>
          <a:p>
            <a:fld id="{E466B3E2-8319-41F8-A411-8BA54EEABDF7}" type="datetimeFigureOut">
              <a:rPr lang="en-GB" smtClean="0"/>
              <a:t>01/09/2025</a:t>
            </a:fld>
            <a:endParaRPr lang="en-GB"/>
          </a:p>
        </p:txBody>
      </p:sp>
      <p:sp>
        <p:nvSpPr>
          <p:cNvPr id="5" name="Footer Placeholder 4">
            <a:extLst>
              <a:ext uri="{FF2B5EF4-FFF2-40B4-BE49-F238E27FC236}">
                <a16:creationId xmlns:a16="http://schemas.microsoft.com/office/drawing/2014/main" id="{04E5E372-052E-4A36-B2A4-5A73E1E3F85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ABCE4A4-8F7F-47CD-8924-DC38C61ED71C}"/>
              </a:ext>
            </a:extLst>
          </p:cNvPr>
          <p:cNvSpPr>
            <a:spLocks noGrp="1"/>
          </p:cNvSpPr>
          <p:nvPr>
            <p:ph type="sldNum" sz="quarter" idx="12"/>
          </p:nvPr>
        </p:nvSpPr>
        <p:spPr/>
        <p:txBody>
          <a:bodyPr/>
          <a:lstStyle/>
          <a:p>
            <a:fld id="{A02AC93D-AD05-4469-88CA-8B7EC9ACAAE1}" type="slidenum">
              <a:rPr lang="en-GB" smtClean="0"/>
              <a:t>‹#›</a:t>
            </a:fld>
            <a:endParaRPr lang="en-GB"/>
          </a:p>
        </p:txBody>
      </p:sp>
    </p:spTree>
    <p:extLst>
      <p:ext uri="{BB962C8B-B14F-4D97-AF65-F5344CB8AC3E}">
        <p14:creationId xmlns:p14="http://schemas.microsoft.com/office/powerpoint/2010/main" val="32961735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A2B943-C1B0-4B8B-BB23-0AF024CBCC7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845D2CF-8065-4CFF-86AE-A3A98C89A1E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3D83EEB-A7BA-43D5-A6EB-BE7496C52C37}"/>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6E2C3FF-AC3F-47A0-9B76-53D099EED67C}"/>
              </a:ext>
            </a:extLst>
          </p:cNvPr>
          <p:cNvSpPr>
            <a:spLocks noGrp="1"/>
          </p:cNvSpPr>
          <p:nvPr>
            <p:ph type="dt" sz="half" idx="10"/>
          </p:nvPr>
        </p:nvSpPr>
        <p:spPr/>
        <p:txBody>
          <a:bodyPr/>
          <a:lstStyle/>
          <a:p>
            <a:fld id="{E466B3E2-8319-41F8-A411-8BA54EEABDF7}" type="datetimeFigureOut">
              <a:rPr lang="en-GB" smtClean="0"/>
              <a:t>01/09/2025</a:t>
            </a:fld>
            <a:endParaRPr lang="en-GB"/>
          </a:p>
        </p:txBody>
      </p:sp>
      <p:sp>
        <p:nvSpPr>
          <p:cNvPr id="6" name="Footer Placeholder 5">
            <a:extLst>
              <a:ext uri="{FF2B5EF4-FFF2-40B4-BE49-F238E27FC236}">
                <a16:creationId xmlns:a16="http://schemas.microsoft.com/office/drawing/2014/main" id="{AA18AFDB-5E71-4631-99F3-EB541DBA264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78009EA-972A-4972-9D11-F442A599FB5B}"/>
              </a:ext>
            </a:extLst>
          </p:cNvPr>
          <p:cNvSpPr>
            <a:spLocks noGrp="1"/>
          </p:cNvSpPr>
          <p:nvPr>
            <p:ph type="sldNum" sz="quarter" idx="12"/>
          </p:nvPr>
        </p:nvSpPr>
        <p:spPr/>
        <p:txBody>
          <a:bodyPr/>
          <a:lstStyle/>
          <a:p>
            <a:fld id="{A02AC93D-AD05-4469-88CA-8B7EC9ACAAE1}" type="slidenum">
              <a:rPr lang="en-GB" smtClean="0"/>
              <a:t>‹#›</a:t>
            </a:fld>
            <a:endParaRPr lang="en-GB"/>
          </a:p>
        </p:txBody>
      </p:sp>
    </p:spTree>
    <p:extLst>
      <p:ext uri="{BB962C8B-B14F-4D97-AF65-F5344CB8AC3E}">
        <p14:creationId xmlns:p14="http://schemas.microsoft.com/office/powerpoint/2010/main" val="1826881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B689D7-A914-417E-8445-604A9188F22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2EC45B1-B41F-49D1-9DF8-A3251E269FA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4F5DAC4-0854-4678-AFA5-74FCAB4A229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31ABAD8-16F4-4F5F-8485-EB8917311BD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C0A0777-2A42-4CEF-8717-8D396C23663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7A2699B-1A2F-4B0B-A1D9-645FAB855D65}"/>
              </a:ext>
            </a:extLst>
          </p:cNvPr>
          <p:cNvSpPr>
            <a:spLocks noGrp="1"/>
          </p:cNvSpPr>
          <p:nvPr>
            <p:ph type="dt" sz="half" idx="10"/>
          </p:nvPr>
        </p:nvSpPr>
        <p:spPr/>
        <p:txBody>
          <a:bodyPr/>
          <a:lstStyle/>
          <a:p>
            <a:fld id="{E466B3E2-8319-41F8-A411-8BA54EEABDF7}" type="datetimeFigureOut">
              <a:rPr lang="en-GB" smtClean="0"/>
              <a:t>01/09/2025</a:t>
            </a:fld>
            <a:endParaRPr lang="en-GB"/>
          </a:p>
        </p:txBody>
      </p:sp>
      <p:sp>
        <p:nvSpPr>
          <p:cNvPr id="8" name="Footer Placeholder 7">
            <a:extLst>
              <a:ext uri="{FF2B5EF4-FFF2-40B4-BE49-F238E27FC236}">
                <a16:creationId xmlns:a16="http://schemas.microsoft.com/office/drawing/2014/main" id="{05F2A011-4B89-4E5C-91B1-FBF39A976E7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B6DEB5B-5C9A-4A01-802F-B3DEACFE702B}"/>
              </a:ext>
            </a:extLst>
          </p:cNvPr>
          <p:cNvSpPr>
            <a:spLocks noGrp="1"/>
          </p:cNvSpPr>
          <p:nvPr>
            <p:ph type="sldNum" sz="quarter" idx="12"/>
          </p:nvPr>
        </p:nvSpPr>
        <p:spPr/>
        <p:txBody>
          <a:bodyPr/>
          <a:lstStyle/>
          <a:p>
            <a:fld id="{A02AC93D-AD05-4469-88CA-8B7EC9ACAAE1}" type="slidenum">
              <a:rPr lang="en-GB" smtClean="0"/>
              <a:t>‹#›</a:t>
            </a:fld>
            <a:endParaRPr lang="en-GB"/>
          </a:p>
        </p:txBody>
      </p:sp>
    </p:spTree>
    <p:extLst>
      <p:ext uri="{BB962C8B-B14F-4D97-AF65-F5344CB8AC3E}">
        <p14:creationId xmlns:p14="http://schemas.microsoft.com/office/powerpoint/2010/main" val="25164123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7F601-E925-4B45-8D00-5B04C6246A3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CE6D4CF-506C-4ABE-8FC2-7F8F7E7D3657}"/>
              </a:ext>
            </a:extLst>
          </p:cNvPr>
          <p:cNvSpPr>
            <a:spLocks noGrp="1"/>
          </p:cNvSpPr>
          <p:nvPr>
            <p:ph type="dt" sz="half" idx="10"/>
          </p:nvPr>
        </p:nvSpPr>
        <p:spPr/>
        <p:txBody>
          <a:bodyPr/>
          <a:lstStyle/>
          <a:p>
            <a:fld id="{E466B3E2-8319-41F8-A411-8BA54EEABDF7}" type="datetimeFigureOut">
              <a:rPr lang="en-GB" smtClean="0"/>
              <a:t>01/09/2025</a:t>
            </a:fld>
            <a:endParaRPr lang="en-GB"/>
          </a:p>
        </p:txBody>
      </p:sp>
      <p:sp>
        <p:nvSpPr>
          <p:cNvPr id="4" name="Footer Placeholder 3">
            <a:extLst>
              <a:ext uri="{FF2B5EF4-FFF2-40B4-BE49-F238E27FC236}">
                <a16:creationId xmlns:a16="http://schemas.microsoft.com/office/drawing/2014/main" id="{95EAC377-A3F4-4393-B4C2-FFD25D7428B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D96968D-FDB4-4E76-96C9-891AFC840D6C}"/>
              </a:ext>
            </a:extLst>
          </p:cNvPr>
          <p:cNvSpPr>
            <a:spLocks noGrp="1"/>
          </p:cNvSpPr>
          <p:nvPr>
            <p:ph type="sldNum" sz="quarter" idx="12"/>
          </p:nvPr>
        </p:nvSpPr>
        <p:spPr/>
        <p:txBody>
          <a:bodyPr/>
          <a:lstStyle/>
          <a:p>
            <a:fld id="{A02AC93D-AD05-4469-88CA-8B7EC9ACAAE1}" type="slidenum">
              <a:rPr lang="en-GB" smtClean="0"/>
              <a:t>‹#›</a:t>
            </a:fld>
            <a:endParaRPr lang="en-GB"/>
          </a:p>
        </p:txBody>
      </p:sp>
    </p:spTree>
    <p:extLst>
      <p:ext uri="{BB962C8B-B14F-4D97-AF65-F5344CB8AC3E}">
        <p14:creationId xmlns:p14="http://schemas.microsoft.com/office/powerpoint/2010/main" val="32688671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876808-8450-4E3E-8212-60DB547AEE00}"/>
              </a:ext>
            </a:extLst>
          </p:cNvPr>
          <p:cNvSpPr>
            <a:spLocks noGrp="1"/>
          </p:cNvSpPr>
          <p:nvPr>
            <p:ph type="dt" sz="half" idx="10"/>
          </p:nvPr>
        </p:nvSpPr>
        <p:spPr/>
        <p:txBody>
          <a:bodyPr/>
          <a:lstStyle/>
          <a:p>
            <a:fld id="{E466B3E2-8319-41F8-A411-8BA54EEABDF7}" type="datetimeFigureOut">
              <a:rPr lang="en-GB" smtClean="0"/>
              <a:t>01/09/2025</a:t>
            </a:fld>
            <a:endParaRPr lang="en-GB"/>
          </a:p>
        </p:txBody>
      </p:sp>
      <p:sp>
        <p:nvSpPr>
          <p:cNvPr id="3" name="Footer Placeholder 2">
            <a:extLst>
              <a:ext uri="{FF2B5EF4-FFF2-40B4-BE49-F238E27FC236}">
                <a16:creationId xmlns:a16="http://schemas.microsoft.com/office/drawing/2014/main" id="{8653C065-C2EA-437E-84B2-CA19EA874D7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C58A70B-E4AD-4D5C-93C3-EE851E07540E}"/>
              </a:ext>
            </a:extLst>
          </p:cNvPr>
          <p:cNvSpPr>
            <a:spLocks noGrp="1"/>
          </p:cNvSpPr>
          <p:nvPr>
            <p:ph type="sldNum" sz="quarter" idx="12"/>
          </p:nvPr>
        </p:nvSpPr>
        <p:spPr/>
        <p:txBody>
          <a:bodyPr/>
          <a:lstStyle/>
          <a:p>
            <a:fld id="{A02AC93D-AD05-4469-88CA-8B7EC9ACAAE1}" type="slidenum">
              <a:rPr lang="en-GB" smtClean="0"/>
              <a:t>‹#›</a:t>
            </a:fld>
            <a:endParaRPr lang="en-GB"/>
          </a:p>
        </p:txBody>
      </p:sp>
    </p:spTree>
    <p:extLst>
      <p:ext uri="{BB962C8B-B14F-4D97-AF65-F5344CB8AC3E}">
        <p14:creationId xmlns:p14="http://schemas.microsoft.com/office/powerpoint/2010/main" val="2693387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E4FEAD-143E-4C0A-8C20-673093CB90C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2F2285E-AA45-407E-940D-E93E984F00A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CBF5F9C-0DCC-4AC3-8E57-4873B9EC20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2CBA47D-55F6-43E7-A942-E5D347E9F4FE}"/>
              </a:ext>
            </a:extLst>
          </p:cNvPr>
          <p:cNvSpPr>
            <a:spLocks noGrp="1"/>
          </p:cNvSpPr>
          <p:nvPr>
            <p:ph type="dt" sz="half" idx="10"/>
          </p:nvPr>
        </p:nvSpPr>
        <p:spPr/>
        <p:txBody>
          <a:bodyPr/>
          <a:lstStyle/>
          <a:p>
            <a:fld id="{E466B3E2-8319-41F8-A411-8BA54EEABDF7}" type="datetimeFigureOut">
              <a:rPr lang="en-GB" smtClean="0"/>
              <a:t>01/09/2025</a:t>
            </a:fld>
            <a:endParaRPr lang="en-GB"/>
          </a:p>
        </p:txBody>
      </p:sp>
      <p:sp>
        <p:nvSpPr>
          <p:cNvPr id="6" name="Footer Placeholder 5">
            <a:extLst>
              <a:ext uri="{FF2B5EF4-FFF2-40B4-BE49-F238E27FC236}">
                <a16:creationId xmlns:a16="http://schemas.microsoft.com/office/drawing/2014/main" id="{0010C71B-F781-4CED-9EB4-644F9D81D4A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5842427-2E72-438B-8FA6-2ECE9446069F}"/>
              </a:ext>
            </a:extLst>
          </p:cNvPr>
          <p:cNvSpPr>
            <a:spLocks noGrp="1"/>
          </p:cNvSpPr>
          <p:nvPr>
            <p:ph type="sldNum" sz="quarter" idx="12"/>
          </p:nvPr>
        </p:nvSpPr>
        <p:spPr/>
        <p:txBody>
          <a:bodyPr/>
          <a:lstStyle/>
          <a:p>
            <a:fld id="{A02AC93D-AD05-4469-88CA-8B7EC9ACAAE1}" type="slidenum">
              <a:rPr lang="en-GB" smtClean="0"/>
              <a:t>‹#›</a:t>
            </a:fld>
            <a:endParaRPr lang="en-GB"/>
          </a:p>
        </p:txBody>
      </p:sp>
    </p:spTree>
    <p:extLst>
      <p:ext uri="{BB962C8B-B14F-4D97-AF65-F5344CB8AC3E}">
        <p14:creationId xmlns:p14="http://schemas.microsoft.com/office/powerpoint/2010/main" val="1206313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2A1FF-21B4-4D26-9EE0-3DA0C565F9D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20BCAFC-9E67-4891-B4D7-427115422F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7342337-3C38-4A66-B411-2039857D27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C030D47-FABA-417B-99CF-DAD33FEFB824}"/>
              </a:ext>
            </a:extLst>
          </p:cNvPr>
          <p:cNvSpPr>
            <a:spLocks noGrp="1"/>
          </p:cNvSpPr>
          <p:nvPr>
            <p:ph type="dt" sz="half" idx="10"/>
          </p:nvPr>
        </p:nvSpPr>
        <p:spPr/>
        <p:txBody>
          <a:bodyPr/>
          <a:lstStyle/>
          <a:p>
            <a:fld id="{E466B3E2-8319-41F8-A411-8BA54EEABDF7}" type="datetimeFigureOut">
              <a:rPr lang="en-GB" smtClean="0"/>
              <a:t>01/09/2025</a:t>
            </a:fld>
            <a:endParaRPr lang="en-GB"/>
          </a:p>
        </p:txBody>
      </p:sp>
      <p:sp>
        <p:nvSpPr>
          <p:cNvPr id="6" name="Footer Placeholder 5">
            <a:extLst>
              <a:ext uri="{FF2B5EF4-FFF2-40B4-BE49-F238E27FC236}">
                <a16:creationId xmlns:a16="http://schemas.microsoft.com/office/drawing/2014/main" id="{90EE4143-F193-4D2C-966B-21257A9B1B4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3BDF862-E331-4C8B-BF5A-C44A965E74F6}"/>
              </a:ext>
            </a:extLst>
          </p:cNvPr>
          <p:cNvSpPr>
            <a:spLocks noGrp="1"/>
          </p:cNvSpPr>
          <p:nvPr>
            <p:ph type="sldNum" sz="quarter" idx="12"/>
          </p:nvPr>
        </p:nvSpPr>
        <p:spPr/>
        <p:txBody>
          <a:bodyPr/>
          <a:lstStyle/>
          <a:p>
            <a:fld id="{A02AC93D-AD05-4469-88CA-8B7EC9ACAAE1}" type="slidenum">
              <a:rPr lang="en-GB" smtClean="0"/>
              <a:t>‹#›</a:t>
            </a:fld>
            <a:endParaRPr lang="en-GB"/>
          </a:p>
        </p:txBody>
      </p:sp>
    </p:spTree>
    <p:extLst>
      <p:ext uri="{BB962C8B-B14F-4D97-AF65-F5344CB8AC3E}">
        <p14:creationId xmlns:p14="http://schemas.microsoft.com/office/powerpoint/2010/main" val="2604037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EE9F942-D09B-4B37-B405-EBE481F3898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8EF893E-C115-4F1A-AD15-917570AFFBD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241C498-29D2-445C-B556-55B2021B559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66B3E2-8319-41F8-A411-8BA54EEABDF7}" type="datetimeFigureOut">
              <a:rPr lang="en-GB" smtClean="0"/>
              <a:t>01/09/2025</a:t>
            </a:fld>
            <a:endParaRPr lang="en-GB"/>
          </a:p>
        </p:txBody>
      </p:sp>
      <p:sp>
        <p:nvSpPr>
          <p:cNvPr id="5" name="Footer Placeholder 4">
            <a:extLst>
              <a:ext uri="{FF2B5EF4-FFF2-40B4-BE49-F238E27FC236}">
                <a16:creationId xmlns:a16="http://schemas.microsoft.com/office/drawing/2014/main" id="{016CF765-9205-4C5C-BEA1-A1C166A04F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8B29716-73FA-4986-A018-6C993015C96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2AC93D-AD05-4469-88CA-8B7EC9ACAAE1}" type="slidenum">
              <a:rPr lang="en-GB" smtClean="0"/>
              <a:t>‹#›</a:t>
            </a:fld>
            <a:endParaRPr lang="en-GB"/>
          </a:p>
        </p:txBody>
      </p:sp>
    </p:spTree>
    <p:extLst>
      <p:ext uri="{BB962C8B-B14F-4D97-AF65-F5344CB8AC3E}">
        <p14:creationId xmlns:p14="http://schemas.microsoft.com/office/powerpoint/2010/main" val="8580043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1.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1.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2">
            <a:extLst>
              <a:ext uri="{FF2B5EF4-FFF2-40B4-BE49-F238E27FC236}">
                <a16:creationId xmlns:a16="http://schemas.microsoft.com/office/drawing/2014/main" id="{4A21B03C-5165-46F4-B2EE-D401232930A3}"/>
              </a:ext>
            </a:extLst>
          </p:cNvPr>
          <p:cNvSpPr/>
          <p:nvPr/>
        </p:nvSpPr>
        <p:spPr>
          <a:xfrm>
            <a:off x="248873" y="107808"/>
            <a:ext cx="1328257" cy="1400961"/>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pic>
        <p:nvPicPr>
          <p:cNvPr id="5" name="Picture 4">
            <a:extLst>
              <a:ext uri="{FF2B5EF4-FFF2-40B4-BE49-F238E27FC236}">
                <a16:creationId xmlns:a16="http://schemas.microsoft.com/office/drawing/2014/main" id="{485CCA9C-D3DB-42CE-96A5-1D49B5775F73}"/>
              </a:ext>
            </a:extLst>
          </p:cNvPr>
          <p:cNvPicPr>
            <a:picLocks noChangeAspect="1"/>
          </p:cNvPicPr>
          <p:nvPr/>
        </p:nvPicPr>
        <p:blipFill>
          <a:blip r:embed="rId3"/>
          <a:stretch>
            <a:fillRect/>
          </a:stretch>
        </p:blipFill>
        <p:spPr>
          <a:xfrm>
            <a:off x="1652631" y="636314"/>
            <a:ext cx="10135395" cy="5798042"/>
          </a:xfrm>
          <a:prstGeom prst="rect">
            <a:avLst/>
          </a:prstGeom>
        </p:spPr>
      </p:pic>
    </p:spTree>
    <p:extLst>
      <p:ext uri="{BB962C8B-B14F-4D97-AF65-F5344CB8AC3E}">
        <p14:creationId xmlns:p14="http://schemas.microsoft.com/office/powerpoint/2010/main" val="9642040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2">
            <a:extLst>
              <a:ext uri="{FF2B5EF4-FFF2-40B4-BE49-F238E27FC236}">
                <a16:creationId xmlns:a16="http://schemas.microsoft.com/office/drawing/2014/main" id="{4A21B03C-5165-46F4-B2EE-D401232930A3}"/>
              </a:ext>
            </a:extLst>
          </p:cNvPr>
          <p:cNvSpPr/>
          <p:nvPr/>
        </p:nvSpPr>
        <p:spPr>
          <a:xfrm>
            <a:off x="240484" y="117446"/>
            <a:ext cx="1306286" cy="1242786"/>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3" name="TextBox 2">
            <a:extLst>
              <a:ext uri="{FF2B5EF4-FFF2-40B4-BE49-F238E27FC236}">
                <a16:creationId xmlns:a16="http://schemas.microsoft.com/office/drawing/2014/main" id="{6D713FF7-4EA8-44DB-BCE8-907016EE52C7}"/>
              </a:ext>
            </a:extLst>
          </p:cNvPr>
          <p:cNvSpPr txBox="1"/>
          <p:nvPr/>
        </p:nvSpPr>
        <p:spPr>
          <a:xfrm>
            <a:off x="1954893" y="340909"/>
            <a:ext cx="6458857" cy="795859"/>
          </a:xfrm>
          <a:prstGeom prst="rect">
            <a:avLst/>
          </a:prstGeom>
          <a:noFill/>
        </p:spPr>
        <p:txBody>
          <a:bodyPr wrap="square" rtlCol="0">
            <a:spAutoFit/>
          </a:bodyPr>
          <a:lstStyle/>
          <a:p>
            <a:r>
              <a:rPr lang="en-GB" sz="2286" b="1" dirty="0">
                <a:solidFill>
                  <a:srgbClr val="002060"/>
                </a:solidFill>
                <a:latin typeface="Ink Free"/>
              </a:rPr>
              <a:t>Lower School Plan</a:t>
            </a:r>
          </a:p>
          <a:p>
            <a:r>
              <a:rPr lang="en-GB" sz="2286" b="1" dirty="0">
                <a:solidFill>
                  <a:srgbClr val="002060"/>
                </a:solidFill>
                <a:latin typeface="Ink Free"/>
              </a:rPr>
              <a:t>Subject: 		CWRE Progression</a:t>
            </a:r>
            <a:endParaRPr lang="en-GB" sz="1286" b="1" dirty="0">
              <a:solidFill>
                <a:srgbClr val="002060"/>
              </a:solidFill>
              <a:latin typeface="Ink Free"/>
            </a:endParaRPr>
          </a:p>
        </p:txBody>
      </p:sp>
      <p:graphicFrame>
        <p:nvGraphicFramePr>
          <p:cNvPr id="4" name="Table 3">
            <a:extLst>
              <a:ext uri="{FF2B5EF4-FFF2-40B4-BE49-F238E27FC236}">
                <a16:creationId xmlns:a16="http://schemas.microsoft.com/office/drawing/2014/main" id="{B06EDEC8-7F1F-41E8-AF50-403D9E3EDB33}"/>
              </a:ext>
            </a:extLst>
          </p:cNvPr>
          <p:cNvGraphicFramePr>
            <a:graphicFrameLocks noGrp="1"/>
          </p:cNvGraphicFramePr>
          <p:nvPr/>
        </p:nvGraphicFramePr>
        <p:xfrm>
          <a:off x="1954893" y="1705428"/>
          <a:ext cx="8960155" cy="4503056"/>
        </p:xfrm>
        <a:graphic>
          <a:graphicData uri="http://schemas.openxmlformats.org/drawingml/2006/table">
            <a:tbl>
              <a:tblPr firstRow="1" bandRow="1">
                <a:tableStyleId>{5C22544A-7EE6-4342-B048-85BDC9FD1C3A}</a:tableStyleId>
              </a:tblPr>
              <a:tblGrid>
                <a:gridCol w="1146686">
                  <a:extLst>
                    <a:ext uri="{9D8B030D-6E8A-4147-A177-3AD203B41FA5}">
                      <a16:colId xmlns:a16="http://schemas.microsoft.com/office/drawing/2014/main" val="4255388034"/>
                    </a:ext>
                  </a:extLst>
                </a:gridCol>
                <a:gridCol w="2733381">
                  <a:extLst>
                    <a:ext uri="{9D8B030D-6E8A-4147-A177-3AD203B41FA5}">
                      <a16:colId xmlns:a16="http://schemas.microsoft.com/office/drawing/2014/main" val="737985667"/>
                    </a:ext>
                  </a:extLst>
                </a:gridCol>
                <a:gridCol w="2840049">
                  <a:extLst>
                    <a:ext uri="{9D8B030D-6E8A-4147-A177-3AD203B41FA5}">
                      <a16:colId xmlns:a16="http://schemas.microsoft.com/office/drawing/2014/main" val="1945210272"/>
                    </a:ext>
                  </a:extLst>
                </a:gridCol>
                <a:gridCol w="2240039">
                  <a:extLst>
                    <a:ext uri="{9D8B030D-6E8A-4147-A177-3AD203B41FA5}">
                      <a16:colId xmlns:a16="http://schemas.microsoft.com/office/drawing/2014/main" val="2569708753"/>
                    </a:ext>
                  </a:extLst>
                </a:gridCol>
              </a:tblGrid>
              <a:tr h="344714">
                <a:tc>
                  <a:txBody>
                    <a:bodyPr/>
                    <a:lstStyle/>
                    <a:p>
                      <a:r>
                        <a:rPr lang="en-GB" sz="1300" dirty="0">
                          <a:latin typeface="Ink Free" panose="03080402000500000000" pitchFamily="66" charset="0"/>
                        </a:rPr>
                        <a:t>Term</a:t>
                      </a:r>
                    </a:p>
                  </a:txBody>
                  <a:tcPr marL="65314" marR="65314" marT="32657" marB="32657"/>
                </a:tc>
                <a:tc>
                  <a:txBody>
                    <a:bodyPr/>
                    <a:lstStyle/>
                    <a:p>
                      <a:r>
                        <a:rPr lang="en-GB" sz="1300" dirty="0">
                          <a:latin typeface="Ink Free" panose="03080402000500000000" pitchFamily="66" charset="0"/>
                        </a:rPr>
                        <a:t>1</a:t>
                      </a:r>
                    </a:p>
                  </a:txBody>
                  <a:tcPr marL="65314" marR="65314" marT="32657" marB="32657"/>
                </a:tc>
                <a:tc>
                  <a:txBody>
                    <a:bodyPr/>
                    <a:lstStyle/>
                    <a:p>
                      <a:r>
                        <a:rPr lang="en-GB" sz="1300" dirty="0">
                          <a:latin typeface="Ink Free" panose="03080402000500000000" pitchFamily="66" charset="0"/>
                        </a:rPr>
                        <a:t>2</a:t>
                      </a:r>
                    </a:p>
                  </a:txBody>
                  <a:tcPr marL="65314" marR="65314" marT="32657" marB="32657"/>
                </a:tc>
                <a:tc>
                  <a:txBody>
                    <a:bodyPr/>
                    <a:lstStyle/>
                    <a:p>
                      <a:r>
                        <a:rPr lang="en-GB" sz="1300" dirty="0">
                          <a:latin typeface="Ink Free" panose="03080402000500000000" pitchFamily="66" charset="0"/>
                        </a:rPr>
                        <a:t>3</a:t>
                      </a:r>
                    </a:p>
                  </a:txBody>
                  <a:tcPr marL="65314" marR="65314" marT="32657" marB="32657"/>
                </a:tc>
                <a:extLst>
                  <a:ext uri="{0D108BD9-81ED-4DB2-BD59-A6C34878D82A}">
                    <a16:rowId xmlns:a16="http://schemas.microsoft.com/office/drawing/2014/main" val="1953012476"/>
                  </a:ext>
                </a:extLst>
              </a:tr>
              <a:tr h="966107">
                <a:tc>
                  <a:txBody>
                    <a:bodyPr/>
                    <a:lstStyle/>
                    <a:p>
                      <a:r>
                        <a:rPr lang="en-GB" sz="1300" dirty="0">
                          <a:solidFill>
                            <a:srgbClr val="002060"/>
                          </a:solidFill>
                          <a:latin typeface="Ink Free" panose="03080402000500000000" pitchFamily="66" charset="0"/>
                        </a:rPr>
                        <a:t>Year 7</a:t>
                      </a: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1a: </a:t>
                      </a:r>
                      <a:r>
                        <a:rPr lang="en-GB" sz="1400" dirty="0"/>
                        <a:t>Who am I? </a:t>
                      </a:r>
                    </a:p>
                    <a:p>
                      <a:endParaRPr lang="en-GB" sz="13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1b. </a:t>
                      </a:r>
                      <a:r>
                        <a:rPr lang="en-GB" sz="1400" dirty="0"/>
                        <a:t>Exploring Possibilities – Dream Jobs!</a:t>
                      </a:r>
                    </a:p>
                    <a:p>
                      <a:endParaRPr lang="en-GB" sz="1300" b="1" dirty="0">
                        <a:solidFill>
                          <a:srgbClr val="002060"/>
                        </a:solidFill>
                        <a:latin typeface="Ink Free" panose="03080402000500000000" pitchFamily="66" charset="0"/>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A39665"/>
                          </a:solidFill>
                          <a:latin typeface="Ink Free" panose="03080402000500000000" pitchFamily="66" charset="0"/>
                        </a:rPr>
                        <a:t>2a. </a:t>
                      </a:r>
                      <a:r>
                        <a:rPr lang="en-GB" sz="1400" dirty="0"/>
                        <a:t>What is a career in my subject?</a:t>
                      </a:r>
                    </a:p>
                    <a:p>
                      <a:endParaRPr lang="en-GB" sz="1300" b="1" dirty="0">
                        <a:solidFill>
                          <a:srgbClr val="A39665"/>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A39665"/>
                          </a:solidFill>
                          <a:latin typeface="Ink Free" panose="03080402000500000000" pitchFamily="66" charset="0"/>
                        </a:rPr>
                        <a:t>2b. </a:t>
                      </a:r>
                      <a:r>
                        <a:rPr lang="en-GB" sz="1400" dirty="0"/>
                        <a:t>What is an entrepreneur? Can my subject lead me to be one?</a:t>
                      </a:r>
                    </a:p>
                    <a:p>
                      <a:endParaRPr lang="en-GB" sz="1300" b="1" dirty="0">
                        <a:solidFill>
                          <a:srgbClr val="A39665"/>
                        </a:solidFill>
                        <a:latin typeface="Ink Free" panose="03080402000500000000" pitchFamily="66" charset="0"/>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3a. </a:t>
                      </a:r>
                      <a:r>
                        <a:rPr lang="en-GB" sz="1400" dirty="0"/>
                        <a:t>What is work-life balance? </a:t>
                      </a:r>
                    </a:p>
                    <a:p>
                      <a:endParaRPr lang="en-GB" sz="13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3b. </a:t>
                      </a:r>
                      <a:r>
                        <a:rPr lang="en-GB" sz="1400" dirty="0"/>
                        <a:t>Careers and the future</a:t>
                      </a:r>
                    </a:p>
                    <a:p>
                      <a:endParaRPr lang="en-GB" sz="1300" b="1" dirty="0">
                        <a:solidFill>
                          <a:srgbClr val="002060"/>
                        </a:solidFill>
                        <a:latin typeface="Ink Free" panose="03080402000500000000" pitchFamily="66" charset="0"/>
                      </a:endParaRPr>
                    </a:p>
                  </a:txBody>
                  <a:tcPr marL="65314" marR="65314" marT="32657" marB="32657"/>
                </a:tc>
                <a:extLst>
                  <a:ext uri="{0D108BD9-81ED-4DB2-BD59-A6C34878D82A}">
                    <a16:rowId xmlns:a16="http://schemas.microsoft.com/office/drawing/2014/main" val="2287100114"/>
                  </a:ext>
                </a:extLst>
              </a:tr>
              <a:tr h="1066524">
                <a:tc>
                  <a:txBody>
                    <a:bodyPr/>
                    <a:lstStyle/>
                    <a:p>
                      <a:r>
                        <a:rPr lang="en-GB" sz="1300" dirty="0">
                          <a:solidFill>
                            <a:srgbClr val="002060"/>
                          </a:solidFill>
                          <a:latin typeface="Ink Free" panose="03080402000500000000" pitchFamily="66" charset="0"/>
                        </a:rPr>
                        <a:t>Year 8</a:t>
                      </a: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1a. </a:t>
                      </a:r>
                      <a:r>
                        <a:rPr lang="en-GB" sz="1400" dirty="0"/>
                        <a:t>What are my interests?</a:t>
                      </a:r>
                    </a:p>
                    <a:p>
                      <a:endParaRPr lang="en-GB" sz="13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1b. </a:t>
                      </a:r>
                      <a:r>
                        <a:rPr lang="en-GB" sz="1400" dirty="0"/>
                        <a:t>Job applications and CV’s – how can my subject enhance mine?</a:t>
                      </a:r>
                    </a:p>
                    <a:p>
                      <a:endParaRPr lang="en-GB" sz="1300" b="1" dirty="0">
                        <a:solidFill>
                          <a:srgbClr val="002060"/>
                        </a:solidFill>
                        <a:latin typeface="Ink Free" panose="03080402000500000000" pitchFamily="66" charset="0"/>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2a. </a:t>
                      </a:r>
                      <a:r>
                        <a:rPr lang="en-GB" sz="1400" dirty="0"/>
                        <a:t>Challenges and rewards of work</a:t>
                      </a:r>
                    </a:p>
                    <a:p>
                      <a:endParaRPr lang="en-GB" sz="13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2b. </a:t>
                      </a:r>
                      <a:r>
                        <a:rPr lang="en-GB" sz="1400" dirty="0"/>
                        <a:t>Creating the life you want – how can skill development in my subject help? Create a vision board</a:t>
                      </a:r>
                    </a:p>
                    <a:p>
                      <a:endParaRPr lang="en-GB" sz="1300" b="1" dirty="0">
                        <a:solidFill>
                          <a:srgbClr val="002060"/>
                        </a:solidFill>
                        <a:latin typeface="Ink Free" panose="03080402000500000000" pitchFamily="66" charset="0"/>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A39665"/>
                          </a:solidFill>
                          <a:latin typeface="Ink Free" panose="03080402000500000000" pitchFamily="66" charset="0"/>
                        </a:rPr>
                        <a:t>3a. </a:t>
                      </a:r>
                      <a:r>
                        <a:rPr lang="en-GB" sz="1400" dirty="0"/>
                        <a:t>What does success mean to me? What does it look like in my subject?</a:t>
                      </a:r>
                    </a:p>
                    <a:p>
                      <a:endParaRPr lang="en-GB" sz="1300" b="1" dirty="0">
                        <a:solidFill>
                          <a:srgbClr val="A39665"/>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A39665"/>
                          </a:solidFill>
                          <a:latin typeface="Ink Free" panose="03080402000500000000" pitchFamily="66" charset="0"/>
                        </a:rPr>
                        <a:t>3b. </a:t>
                      </a:r>
                      <a:r>
                        <a:rPr lang="en-GB" sz="1400" dirty="0"/>
                        <a:t>Careers and the climate</a:t>
                      </a:r>
                    </a:p>
                    <a:p>
                      <a:endParaRPr lang="en-GB" sz="1300" b="1" dirty="0">
                        <a:solidFill>
                          <a:srgbClr val="A39665"/>
                        </a:solidFill>
                        <a:latin typeface="Ink Free" panose="03080402000500000000" pitchFamily="66" charset="0"/>
                      </a:endParaRPr>
                    </a:p>
                  </a:txBody>
                  <a:tcPr marL="65314" marR="65314" marT="32657" marB="32657"/>
                </a:tc>
                <a:extLst>
                  <a:ext uri="{0D108BD9-81ED-4DB2-BD59-A6C34878D82A}">
                    <a16:rowId xmlns:a16="http://schemas.microsoft.com/office/drawing/2014/main" val="2707672348"/>
                  </a:ext>
                </a:extLst>
              </a:tr>
              <a:tr h="966107">
                <a:tc>
                  <a:txBody>
                    <a:bodyPr/>
                    <a:lstStyle/>
                    <a:p>
                      <a:r>
                        <a:rPr lang="en-GB" sz="1300" dirty="0">
                          <a:solidFill>
                            <a:srgbClr val="002060"/>
                          </a:solidFill>
                          <a:latin typeface="Ink Free" panose="03080402000500000000" pitchFamily="66" charset="0"/>
                        </a:rPr>
                        <a:t>Year 9</a:t>
                      </a: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1a. </a:t>
                      </a:r>
                      <a:r>
                        <a:rPr lang="en-GB" sz="1400" dirty="0"/>
                        <a:t>What are my skills?</a:t>
                      </a:r>
                    </a:p>
                    <a:p>
                      <a:endParaRPr lang="en-GB" sz="13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1b. </a:t>
                      </a:r>
                      <a:r>
                        <a:rPr lang="en-GB" sz="1400" dirty="0"/>
                        <a:t>What comes after school? Learning pathways for my subject</a:t>
                      </a:r>
                    </a:p>
                    <a:p>
                      <a:endParaRPr lang="en-GB" sz="1300" b="1" dirty="0">
                        <a:solidFill>
                          <a:srgbClr val="002060"/>
                        </a:solidFill>
                        <a:latin typeface="Ink Free" panose="03080402000500000000" pitchFamily="66" charset="0"/>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2a. </a:t>
                      </a:r>
                      <a:r>
                        <a:rPr lang="en-GB" sz="1400" dirty="0"/>
                        <a:t>Decision making – choosing what to study at KS4. </a:t>
                      </a:r>
                    </a:p>
                    <a:p>
                      <a:endParaRPr lang="en-GB" sz="13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2b. </a:t>
                      </a:r>
                      <a:r>
                        <a:rPr lang="en-GB" sz="1400" dirty="0"/>
                        <a:t>Taking control of your career journey. How to overcome potential barriers</a:t>
                      </a:r>
                    </a:p>
                    <a:p>
                      <a:endParaRPr lang="en-GB" sz="1300" b="1" dirty="0">
                        <a:solidFill>
                          <a:srgbClr val="002060"/>
                        </a:solidFill>
                        <a:latin typeface="Ink Free" panose="03080402000500000000" pitchFamily="66" charset="0"/>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A39665"/>
                          </a:solidFill>
                          <a:latin typeface="Ink Free" panose="03080402000500000000" pitchFamily="66" charset="0"/>
                        </a:rPr>
                        <a:t>3a. </a:t>
                      </a:r>
                      <a:r>
                        <a:rPr lang="en-GB" sz="1400" dirty="0"/>
                        <a:t>Working and earning, managing your money</a:t>
                      </a:r>
                    </a:p>
                    <a:p>
                      <a:endParaRPr lang="en-GB" sz="1300" b="1" dirty="0">
                        <a:solidFill>
                          <a:srgbClr val="A39665"/>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A39665"/>
                          </a:solidFill>
                          <a:latin typeface="Ink Free" panose="03080402000500000000" pitchFamily="66" charset="0"/>
                        </a:rPr>
                        <a:t>3b. </a:t>
                      </a:r>
                      <a:r>
                        <a:rPr lang="en-GB" sz="1400" dirty="0"/>
                        <a:t>What is the labour market and what is it saying about jobs in your subject sector?</a:t>
                      </a:r>
                    </a:p>
                    <a:p>
                      <a:endParaRPr lang="en-GB" sz="1300" b="1" dirty="0">
                        <a:solidFill>
                          <a:srgbClr val="A39665"/>
                        </a:solidFill>
                        <a:latin typeface="Ink Free" panose="03080402000500000000" pitchFamily="66" charset="0"/>
                      </a:endParaRPr>
                    </a:p>
                  </a:txBody>
                  <a:tcPr marL="65314" marR="65314" marT="32657" marB="32657"/>
                </a:tc>
                <a:extLst>
                  <a:ext uri="{0D108BD9-81ED-4DB2-BD59-A6C34878D82A}">
                    <a16:rowId xmlns:a16="http://schemas.microsoft.com/office/drawing/2014/main" val="3946418992"/>
                  </a:ext>
                </a:extLst>
              </a:tr>
            </a:tbl>
          </a:graphicData>
        </a:graphic>
      </p:graphicFrame>
    </p:spTree>
    <p:extLst>
      <p:ext uri="{BB962C8B-B14F-4D97-AF65-F5344CB8AC3E}">
        <p14:creationId xmlns:p14="http://schemas.microsoft.com/office/powerpoint/2010/main" val="9506345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2">
            <a:extLst>
              <a:ext uri="{FF2B5EF4-FFF2-40B4-BE49-F238E27FC236}">
                <a16:creationId xmlns:a16="http://schemas.microsoft.com/office/drawing/2014/main" id="{4A21B03C-5165-46F4-B2EE-D401232930A3}"/>
              </a:ext>
            </a:extLst>
          </p:cNvPr>
          <p:cNvSpPr/>
          <p:nvPr/>
        </p:nvSpPr>
        <p:spPr>
          <a:xfrm>
            <a:off x="93158" y="81334"/>
            <a:ext cx="1204420" cy="1172701"/>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3" name="TextBox 2">
            <a:extLst>
              <a:ext uri="{FF2B5EF4-FFF2-40B4-BE49-F238E27FC236}">
                <a16:creationId xmlns:a16="http://schemas.microsoft.com/office/drawing/2014/main" id="{6D713FF7-4EA8-44DB-BCE8-907016EE52C7}"/>
              </a:ext>
            </a:extLst>
          </p:cNvPr>
          <p:cNvSpPr txBox="1"/>
          <p:nvPr/>
        </p:nvSpPr>
        <p:spPr>
          <a:xfrm>
            <a:off x="1954893" y="597929"/>
            <a:ext cx="6458857" cy="795859"/>
          </a:xfrm>
          <a:prstGeom prst="rect">
            <a:avLst/>
          </a:prstGeom>
          <a:noFill/>
        </p:spPr>
        <p:txBody>
          <a:bodyPr wrap="square" rtlCol="0">
            <a:spAutoFit/>
          </a:bodyPr>
          <a:lstStyle/>
          <a:p>
            <a:r>
              <a:rPr lang="en-GB" sz="2286" b="1" dirty="0">
                <a:solidFill>
                  <a:srgbClr val="002060"/>
                </a:solidFill>
                <a:latin typeface="Ink Free"/>
              </a:rPr>
              <a:t>Upper School Plan</a:t>
            </a:r>
          </a:p>
          <a:p>
            <a:r>
              <a:rPr lang="en-GB" sz="2286" b="1" dirty="0">
                <a:solidFill>
                  <a:srgbClr val="002060"/>
                </a:solidFill>
                <a:latin typeface="Ink Free"/>
              </a:rPr>
              <a:t>Subject: 		CWRE Progression</a:t>
            </a:r>
            <a:endParaRPr lang="en-GB" sz="1286" b="1" dirty="0">
              <a:solidFill>
                <a:srgbClr val="002060"/>
              </a:solidFill>
              <a:latin typeface="Ink Free"/>
            </a:endParaRPr>
          </a:p>
        </p:txBody>
      </p:sp>
      <p:graphicFrame>
        <p:nvGraphicFramePr>
          <p:cNvPr id="4" name="Table 3">
            <a:extLst>
              <a:ext uri="{FF2B5EF4-FFF2-40B4-BE49-F238E27FC236}">
                <a16:creationId xmlns:a16="http://schemas.microsoft.com/office/drawing/2014/main" id="{B06EDEC8-7F1F-41E8-AF50-403D9E3EDB33}"/>
              </a:ext>
            </a:extLst>
          </p:cNvPr>
          <p:cNvGraphicFramePr>
            <a:graphicFrameLocks noGrp="1"/>
          </p:cNvGraphicFramePr>
          <p:nvPr/>
        </p:nvGraphicFramePr>
        <p:xfrm>
          <a:off x="1615922" y="1661885"/>
          <a:ext cx="8960155" cy="4041502"/>
        </p:xfrm>
        <a:graphic>
          <a:graphicData uri="http://schemas.openxmlformats.org/drawingml/2006/table">
            <a:tbl>
              <a:tblPr firstRow="1" bandRow="1">
                <a:tableStyleId>{5C22544A-7EE6-4342-B048-85BDC9FD1C3A}</a:tableStyleId>
              </a:tblPr>
              <a:tblGrid>
                <a:gridCol w="1146686">
                  <a:extLst>
                    <a:ext uri="{9D8B030D-6E8A-4147-A177-3AD203B41FA5}">
                      <a16:colId xmlns:a16="http://schemas.microsoft.com/office/drawing/2014/main" val="4255388034"/>
                    </a:ext>
                  </a:extLst>
                </a:gridCol>
                <a:gridCol w="2733381">
                  <a:extLst>
                    <a:ext uri="{9D8B030D-6E8A-4147-A177-3AD203B41FA5}">
                      <a16:colId xmlns:a16="http://schemas.microsoft.com/office/drawing/2014/main" val="737985667"/>
                    </a:ext>
                  </a:extLst>
                </a:gridCol>
                <a:gridCol w="2840049">
                  <a:extLst>
                    <a:ext uri="{9D8B030D-6E8A-4147-A177-3AD203B41FA5}">
                      <a16:colId xmlns:a16="http://schemas.microsoft.com/office/drawing/2014/main" val="1945210272"/>
                    </a:ext>
                  </a:extLst>
                </a:gridCol>
                <a:gridCol w="2240039">
                  <a:extLst>
                    <a:ext uri="{9D8B030D-6E8A-4147-A177-3AD203B41FA5}">
                      <a16:colId xmlns:a16="http://schemas.microsoft.com/office/drawing/2014/main" val="2569708753"/>
                    </a:ext>
                  </a:extLst>
                </a:gridCol>
              </a:tblGrid>
              <a:tr h="344714">
                <a:tc>
                  <a:txBody>
                    <a:bodyPr/>
                    <a:lstStyle/>
                    <a:p>
                      <a:r>
                        <a:rPr lang="en-GB" sz="1300" dirty="0">
                          <a:latin typeface="Ink Free" panose="03080402000500000000" pitchFamily="66" charset="0"/>
                        </a:rPr>
                        <a:t>Term</a:t>
                      </a:r>
                    </a:p>
                  </a:txBody>
                  <a:tcPr marL="65314" marR="65314" marT="32657" marB="32657"/>
                </a:tc>
                <a:tc>
                  <a:txBody>
                    <a:bodyPr/>
                    <a:lstStyle/>
                    <a:p>
                      <a:r>
                        <a:rPr lang="en-GB" sz="1300" dirty="0">
                          <a:latin typeface="Ink Free" panose="03080402000500000000" pitchFamily="66" charset="0"/>
                        </a:rPr>
                        <a:t>1</a:t>
                      </a:r>
                    </a:p>
                  </a:txBody>
                  <a:tcPr marL="65314" marR="65314" marT="32657" marB="32657"/>
                </a:tc>
                <a:tc>
                  <a:txBody>
                    <a:bodyPr/>
                    <a:lstStyle/>
                    <a:p>
                      <a:r>
                        <a:rPr lang="en-GB" sz="1300" dirty="0">
                          <a:latin typeface="Ink Free" panose="03080402000500000000" pitchFamily="66" charset="0"/>
                        </a:rPr>
                        <a:t>2</a:t>
                      </a:r>
                    </a:p>
                  </a:txBody>
                  <a:tcPr marL="65314" marR="65314" marT="32657" marB="32657"/>
                </a:tc>
                <a:tc>
                  <a:txBody>
                    <a:bodyPr/>
                    <a:lstStyle/>
                    <a:p>
                      <a:r>
                        <a:rPr lang="en-GB" sz="1300" dirty="0">
                          <a:latin typeface="Ink Free" panose="03080402000500000000" pitchFamily="66" charset="0"/>
                        </a:rPr>
                        <a:t>3</a:t>
                      </a:r>
                    </a:p>
                  </a:txBody>
                  <a:tcPr marL="65314" marR="65314" marT="32657" marB="32657"/>
                </a:tc>
                <a:extLst>
                  <a:ext uri="{0D108BD9-81ED-4DB2-BD59-A6C34878D82A}">
                    <a16:rowId xmlns:a16="http://schemas.microsoft.com/office/drawing/2014/main" val="1953012476"/>
                  </a:ext>
                </a:extLst>
              </a:tr>
              <a:tr h="966107">
                <a:tc>
                  <a:txBody>
                    <a:bodyPr/>
                    <a:lstStyle/>
                    <a:p>
                      <a:r>
                        <a:rPr lang="en-GB" sz="1300" dirty="0">
                          <a:solidFill>
                            <a:srgbClr val="002060"/>
                          </a:solidFill>
                          <a:latin typeface="Ink Free" panose="03080402000500000000" pitchFamily="66" charset="0"/>
                        </a:rPr>
                        <a:t>Year 10</a:t>
                      </a:r>
                    </a:p>
                  </a:txBody>
                  <a:tcPr marL="65314" marR="65314" marT="32657" marB="32657"/>
                </a:tc>
                <a:tc>
                  <a:txBody>
                    <a:bodyPr/>
                    <a:lstStyle/>
                    <a:p>
                      <a:r>
                        <a:rPr lang="en-GB" sz="1300" b="1" dirty="0">
                          <a:solidFill>
                            <a:srgbClr val="002060"/>
                          </a:solidFill>
                          <a:latin typeface="Ink Free" panose="03080402000500000000" pitchFamily="66" charset="0"/>
                        </a:rPr>
                        <a:t>1a: </a:t>
                      </a:r>
                      <a:r>
                        <a:rPr lang="en-GB" sz="1400" dirty="0"/>
                        <a:t>Interests and Skills Profile – what makes you good at this subject? How will your skills transfer into the world of work?</a:t>
                      </a:r>
                    </a:p>
                    <a:p>
                      <a:endParaRPr lang="en-GB" sz="13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1b. </a:t>
                      </a:r>
                      <a:r>
                        <a:rPr lang="en-GB" sz="1400" dirty="0"/>
                        <a:t>Preparing to go on work experience. How is skill development in my subject helping you prepare?</a:t>
                      </a:r>
                    </a:p>
                    <a:p>
                      <a:endParaRPr lang="en-GB" sz="1300" b="1" dirty="0">
                        <a:solidFill>
                          <a:srgbClr val="002060"/>
                        </a:solidFill>
                        <a:latin typeface="Ink Free" panose="03080402000500000000" pitchFamily="66" charset="0"/>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A39665"/>
                          </a:solidFill>
                          <a:latin typeface="Ink Free" panose="03080402000500000000" pitchFamily="66" charset="0"/>
                        </a:rPr>
                        <a:t>2a. </a:t>
                      </a:r>
                      <a:r>
                        <a:rPr lang="en-GB" sz="1400" dirty="0"/>
                        <a:t>In person, hybrid, remote. What works best for your subject sector?</a:t>
                      </a:r>
                    </a:p>
                    <a:p>
                      <a:endParaRPr lang="en-GB" sz="1300" b="1" dirty="0">
                        <a:solidFill>
                          <a:srgbClr val="A39665"/>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A39665"/>
                          </a:solidFill>
                          <a:latin typeface="Ink Free" panose="03080402000500000000" pitchFamily="66" charset="0"/>
                        </a:rPr>
                        <a:t>2b. </a:t>
                      </a:r>
                      <a:r>
                        <a:rPr lang="en-GB" sz="1400" dirty="0"/>
                        <a:t>Taking control of your career journey. How to overcome potential barriers</a:t>
                      </a:r>
                    </a:p>
                    <a:p>
                      <a:endParaRPr lang="en-GB" sz="1300" b="1" dirty="0">
                        <a:solidFill>
                          <a:srgbClr val="A39665"/>
                        </a:solidFill>
                        <a:latin typeface="Ink Free" panose="03080402000500000000" pitchFamily="66" charset="0"/>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3a. </a:t>
                      </a:r>
                      <a:r>
                        <a:rPr lang="en-GB" sz="1400" dirty="0"/>
                        <a:t>Wellbeing in the workplace. Discuss jobs linked to your subject and the possible challenges employees may face.</a:t>
                      </a:r>
                    </a:p>
                    <a:p>
                      <a:endParaRPr lang="en-GB" sz="1300" b="1" dirty="0">
                        <a:solidFill>
                          <a:srgbClr val="002060"/>
                        </a:solidFill>
                        <a:latin typeface="Ink Free" panose="03080402000500000000" pitchFamily="66" charset="0"/>
                      </a:endParaRPr>
                    </a:p>
                    <a:p>
                      <a:r>
                        <a:rPr lang="en-GB" sz="1300" b="1" dirty="0">
                          <a:solidFill>
                            <a:srgbClr val="002060"/>
                          </a:solidFill>
                          <a:latin typeface="Ink Free" panose="03080402000500000000" pitchFamily="66" charset="0"/>
                        </a:rPr>
                        <a:t>3b. </a:t>
                      </a:r>
                      <a:r>
                        <a:rPr lang="en-GB" sz="1400" dirty="0"/>
                        <a:t>What are my employability skills? How does my subject make students employable.</a:t>
                      </a:r>
                    </a:p>
                    <a:p>
                      <a:endParaRPr lang="en-GB" sz="1300" b="1" dirty="0">
                        <a:solidFill>
                          <a:srgbClr val="002060"/>
                        </a:solidFill>
                        <a:latin typeface="Ink Free" panose="03080402000500000000" pitchFamily="66" charset="0"/>
                      </a:endParaRPr>
                    </a:p>
                  </a:txBody>
                  <a:tcPr marL="65314" marR="65314" marT="32657" marB="32657"/>
                </a:tc>
                <a:extLst>
                  <a:ext uri="{0D108BD9-81ED-4DB2-BD59-A6C34878D82A}">
                    <a16:rowId xmlns:a16="http://schemas.microsoft.com/office/drawing/2014/main" val="2287100114"/>
                  </a:ext>
                </a:extLst>
              </a:tr>
              <a:tr h="1066524">
                <a:tc>
                  <a:txBody>
                    <a:bodyPr/>
                    <a:lstStyle/>
                    <a:p>
                      <a:r>
                        <a:rPr lang="en-GB" sz="1300" dirty="0">
                          <a:solidFill>
                            <a:srgbClr val="002060"/>
                          </a:solidFill>
                          <a:latin typeface="Ink Free" panose="03080402000500000000" pitchFamily="66" charset="0"/>
                        </a:rPr>
                        <a:t>Year 11</a:t>
                      </a:r>
                    </a:p>
                  </a:txBody>
                  <a:tcPr marL="65314" marR="65314" marT="32657" marB="32657"/>
                </a:tc>
                <a:tc>
                  <a:txBody>
                    <a:bodyPr/>
                    <a:lstStyle/>
                    <a:p>
                      <a:r>
                        <a:rPr lang="en-GB" sz="1300" b="1" dirty="0">
                          <a:solidFill>
                            <a:srgbClr val="002060"/>
                          </a:solidFill>
                          <a:latin typeface="Ink Free" panose="03080402000500000000" pitchFamily="66" charset="0"/>
                        </a:rPr>
                        <a:t>1a. </a:t>
                      </a:r>
                      <a:r>
                        <a:rPr lang="en-GB" sz="1400" dirty="0"/>
                        <a:t>Post 16 Choices in my subject</a:t>
                      </a:r>
                    </a:p>
                    <a:p>
                      <a:endParaRPr lang="en-GB" sz="13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1b. </a:t>
                      </a:r>
                      <a:r>
                        <a:rPr lang="en-GB" sz="1400" dirty="0"/>
                        <a:t>Decision making – choosing your post 16 pathway. What pathways are available linked to your subject?</a:t>
                      </a:r>
                    </a:p>
                    <a:p>
                      <a:endParaRPr lang="en-GB" sz="1300" b="1" dirty="0">
                        <a:solidFill>
                          <a:srgbClr val="002060"/>
                        </a:solidFill>
                        <a:latin typeface="Ink Free" panose="03080402000500000000" pitchFamily="66" charset="0"/>
                      </a:endParaRPr>
                    </a:p>
                  </a:txBody>
                  <a:tcPr marL="65314" marR="65314" marT="32657" marB="32657"/>
                </a:tc>
                <a:tc>
                  <a:txBody>
                    <a:bodyPr/>
                    <a:lstStyle/>
                    <a:p>
                      <a:r>
                        <a:rPr lang="en-GB" sz="1300" b="1" dirty="0">
                          <a:solidFill>
                            <a:srgbClr val="002060"/>
                          </a:solidFill>
                          <a:latin typeface="Ink Free" panose="03080402000500000000" pitchFamily="66" charset="0"/>
                        </a:rPr>
                        <a:t>2a. </a:t>
                      </a:r>
                      <a:r>
                        <a:rPr lang="en-GB" sz="1400" dirty="0"/>
                        <a:t>Money talks – apprenticeships vs higher education in your subject</a:t>
                      </a:r>
                    </a:p>
                    <a:p>
                      <a:endParaRPr lang="en-GB" sz="1300" b="1" dirty="0">
                        <a:solidFill>
                          <a:srgbClr val="002060"/>
                        </a:solidFill>
                        <a:latin typeface="Ink Free" panose="03080402000500000000" pitchFamily="66" charset="0"/>
                      </a:endParaRPr>
                    </a:p>
                    <a:p>
                      <a:endParaRPr lang="en-GB" sz="1300" b="1" dirty="0">
                        <a:solidFill>
                          <a:srgbClr val="002060"/>
                        </a:solidFill>
                        <a:latin typeface="Ink Free" panose="03080402000500000000" pitchFamily="66" charset="0"/>
                      </a:endParaRPr>
                    </a:p>
                  </a:txBody>
                  <a:tcPr marL="65314" marR="65314" marT="32657" marB="32657"/>
                </a:tc>
                <a:tc>
                  <a:txBody>
                    <a:bodyPr/>
                    <a:lstStyle/>
                    <a:p>
                      <a:endParaRPr lang="en-GB" sz="1300" b="1" dirty="0">
                        <a:solidFill>
                          <a:srgbClr val="A39665"/>
                        </a:solidFill>
                        <a:latin typeface="Ink Free" panose="03080402000500000000" pitchFamily="66" charset="0"/>
                      </a:endParaRPr>
                    </a:p>
                  </a:txBody>
                  <a:tcPr marL="65314" marR="65314" marT="32657" marB="32657">
                    <a:solidFill>
                      <a:schemeClr val="bg2">
                        <a:lumMod val="75000"/>
                      </a:schemeClr>
                    </a:solidFill>
                  </a:tcPr>
                </a:tc>
                <a:extLst>
                  <a:ext uri="{0D108BD9-81ED-4DB2-BD59-A6C34878D82A}">
                    <a16:rowId xmlns:a16="http://schemas.microsoft.com/office/drawing/2014/main" val="2707672348"/>
                  </a:ext>
                </a:extLst>
              </a:tr>
            </a:tbl>
          </a:graphicData>
        </a:graphic>
      </p:graphicFrame>
    </p:spTree>
    <p:extLst>
      <p:ext uri="{BB962C8B-B14F-4D97-AF65-F5344CB8AC3E}">
        <p14:creationId xmlns:p14="http://schemas.microsoft.com/office/powerpoint/2010/main" val="1781399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12">
            <a:extLst>
              <a:ext uri="{FF2B5EF4-FFF2-40B4-BE49-F238E27FC236}">
                <a16:creationId xmlns:a16="http://schemas.microsoft.com/office/drawing/2014/main" id="{EB482903-E2DF-4272-B415-7019B57FF518}"/>
              </a:ext>
            </a:extLst>
          </p:cNvPr>
          <p:cNvSpPr/>
          <p:nvPr/>
        </p:nvSpPr>
        <p:spPr>
          <a:xfrm>
            <a:off x="248873" y="107808"/>
            <a:ext cx="1328257" cy="1400961"/>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5" name="TextBox 4">
            <a:extLst>
              <a:ext uri="{FF2B5EF4-FFF2-40B4-BE49-F238E27FC236}">
                <a16:creationId xmlns:a16="http://schemas.microsoft.com/office/drawing/2014/main" id="{D97B7A0A-D172-40CD-8215-3211A00B2F10}"/>
              </a:ext>
            </a:extLst>
          </p:cNvPr>
          <p:cNvSpPr txBox="1"/>
          <p:nvPr/>
        </p:nvSpPr>
        <p:spPr>
          <a:xfrm>
            <a:off x="1675484" y="114225"/>
            <a:ext cx="6458857" cy="1147622"/>
          </a:xfrm>
          <a:prstGeom prst="rect">
            <a:avLst/>
          </a:prstGeom>
          <a:noFill/>
        </p:spPr>
        <p:txBody>
          <a:bodyPr wrap="square" rtlCol="0">
            <a:spAutoFit/>
          </a:bodyPr>
          <a:lstStyle/>
          <a:p>
            <a:r>
              <a:rPr lang="en-GB" sz="2286" b="1" dirty="0">
                <a:solidFill>
                  <a:srgbClr val="002060"/>
                </a:solidFill>
                <a:latin typeface="Ink Free"/>
              </a:rPr>
              <a:t>Lower School Plan</a:t>
            </a:r>
          </a:p>
          <a:p>
            <a:r>
              <a:rPr lang="en-GB" sz="2286" b="1" dirty="0">
                <a:solidFill>
                  <a:srgbClr val="002060"/>
                </a:solidFill>
                <a:latin typeface="Ink Free"/>
              </a:rPr>
              <a:t>Subject: History			</a:t>
            </a:r>
          </a:p>
          <a:p>
            <a:r>
              <a:rPr lang="en-GB" sz="2286" b="1" dirty="0">
                <a:solidFill>
                  <a:srgbClr val="002060"/>
                </a:solidFill>
                <a:latin typeface="Ink Free"/>
              </a:rPr>
              <a:t>Skill: Digital Skills Progression</a:t>
            </a:r>
            <a:endParaRPr lang="en-GB" sz="1286" b="1" dirty="0">
              <a:solidFill>
                <a:srgbClr val="002060"/>
              </a:solidFill>
              <a:latin typeface="Ink Free"/>
            </a:endParaRPr>
          </a:p>
        </p:txBody>
      </p:sp>
      <p:graphicFrame>
        <p:nvGraphicFramePr>
          <p:cNvPr id="6" name="Table 5">
            <a:extLst>
              <a:ext uri="{FF2B5EF4-FFF2-40B4-BE49-F238E27FC236}">
                <a16:creationId xmlns:a16="http://schemas.microsoft.com/office/drawing/2014/main" id="{573617AC-7D39-41C2-855B-CCFA50FA7A6E}"/>
              </a:ext>
            </a:extLst>
          </p:cNvPr>
          <p:cNvGraphicFramePr>
            <a:graphicFrameLocks noGrp="1"/>
          </p:cNvGraphicFramePr>
          <p:nvPr/>
        </p:nvGraphicFramePr>
        <p:xfrm>
          <a:off x="1577130" y="1261847"/>
          <a:ext cx="8645072" cy="5421982"/>
        </p:xfrm>
        <a:graphic>
          <a:graphicData uri="http://schemas.openxmlformats.org/drawingml/2006/table">
            <a:tbl>
              <a:tblPr firstRow="1" bandRow="1">
                <a:tableStyleId>{5C22544A-7EE6-4342-B048-85BDC9FD1C3A}</a:tableStyleId>
              </a:tblPr>
              <a:tblGrid>
                <a:gridCol w="914216">
                  <a:extLst>
                    <a:ext uri="{9D8B030D-6E8A-4147-A177-3AD203B41FA5}">
                      <a16:colId xmlns:a16="http://schemas.microsoft.com/office/drawing/2014/main" val="4255388034"/>
                    </a:ext>
                  </a:extLst>
                </a:gridCol>
                <a:gridCol w="2410463">
                  <a:extLst>
                    <a:ext uri="{9D8B030D-6E8A-4147-A177-3AD203B41FA5}">
                      <a16:colId xmlns:a16="http://schemas.microsoft.com/office/drawing/2014/main" val="737985667"/>
                    </a:ext>
                  </a:extLst>
                </a:gridCol>
                <a:gridCol w="2603500">
                  <a:extLst>
                    <a:ext uri="{9D8B030D-6E8A-4147-A177-3AD203B41FA5}">
                      <a16:colId xmlns:a16="http://schemas.microsoft.com/office/drawing/2014/main" val="1945210272"/>
                    </a:ext>
                  </a:extLst>
                </a:gridCol>
                <a:gridCol w="2716893">
                  <a:extLst>
                    <a:ext uri="{9D8B030D-6E8A-4147-A177-3AD203B41FA5}">
                      <a16:colId xmlns:a16="http://schemas.microsoft.com/office/drawing/2014/main" val="2569708753"/>
                    </a:ext>
                  </a:extLst>
                </a:gridCol>
              </a:tblGrid>
              <a:tr h="332871">
                <a:tc>
                  <a:txBody>
                    <a:bodyPr/>
                    <a:lstStyle/>
                    <a:p>
                      <a:r>
                        <a:rPr lang="en-GB" sz="1300" dirty="0">
                          <a:latin typeface="Ink Free" panose="03080402000500000000" pitchFamily="66" charset="0"/>
                        </a:rPr>
                        <a:t>Term</a:t>
                      </a:r>
                    </a:p>
                  </a:txBody>
                  <a:tcPr marL="65314" marR="65314" marT="32657" marB="32657"/>
                </a:tc>
                <a:tc>
                  <a:txBody>
                    <a:bodyPr/>
                    <a:lstStyle/>
                    <a:p>
                      <a:r>
                        <a:rPr lang="en-GB" sz="1300" dirty="0">
                          <a:latin typeface="Ink Free" panose="03080402000500000000" pitchFamily="66" charset="0"/>
                        </a:rPr>
                        <a:t>1</a:t>
                      </a:r>
                    </a:p>
                  </a:txBody>
                  <a:tcPr marL="65314" marR="65314" marT="32657" marB="32657"/>
                </a:tc>
                <a:tc>
                  <a:txBody>
                    <a:bodyPr/>
                    <a:lstStyle/>
                    <a:p>
                      <a:r>
                        <a:rPr lang="en-GB" sz="1300" dirty="0">
                          <a:latin typeface="Ink Free" panose="03080402000500000000" pitchFamily="66" charset="0"/>
                        </a:rPr>
                        <a:t>2</a:t>
                      </a:r>
                    </a:p>
                  </a:txBody>
                  <a:tcPr marL="65314" marR="65314" marT="32657" marB="32657"/>
                </a:tc>
                <a:tc>
                  <a:txBody>
                    <a:bodyPr/>
                    <a:lstStyle/>
                    <a:p>
                      <a:r>
                        <a:rPr lang="en-GB" sz="1300" dirty="0">
                          <a:latin typeface="Ink Free" panose="03080402000500000000" pitchFamily="66" charset="0"/>
                        </a:rPr>
                        <a:t>3</a:t>
                      </a:r>
                    </a:p>
                  </a:txBody>
                  <a:tcPr marL="65314" marR="65314" marT="32657" marB="32657"/>
                </a:tc>
                <a:extLst>
                  <a:ext uri="{0D108BD9-81ED-4DB2-BD59-A6C34878D82A}">
                    <a16:rowId xmlns:a16="http://schemas.microsoft.com/office/drawing/2014/main" val="1953012476"/>
                  </a:ext>
                </a:extLst>
              </a:tr>
              <a:tr h="1917338">
                <a:tc>
                  <a:txBody>
                    <a:bodyPr/>
                    <a:lstStyle/>
                    <a:p>
                      <a:r>
                        <a:rPr lang="en-GB" sz="1300" dirty="0">
                          <a:solidFill>
                            <a:srgbClr val="002060"/>
                          </a:solidFill>
                          <a:latin typeface="Ink Free" panose="03080402000500000000" pitchFamily="66" charset="0"/>
                        </a:rPr>
                        <a:t>Year 7</a:t>
                      </a:r>
                    </a:p>
                  </a:txBody>
                  <a:tcPr marL="65314" marR="65314" marT="32657" marB="32657"/>
                </a:tc>
                <a:tc>
                  <a:txBody>
                    <a:bodyPr/>
                    <a:lstStyle/>
                    <a:p>
                      <a:pPr marL="0" algn="l" defTabSz="1280160" rtl="0" eaLnBrk="1" latinLnBrk="0" hangingPunct="1"/>
                      <a:endParaRPr lang="en-GB" sz="1300" b="0" i="0" kern="1200" dirty="0">
                        <a:solidFill>
                          <a:schemeClr val="dk1"/>
                        </a:solidFill>
                        <a:effectLst/>
                        <a:latin typeface="Ink Free" panose="03080402000500000000" pitchFamily="66" charset="0"/>
                        <a:ea typeface="+mn-ea"/>
                        <a:cs typeface="+mn-cs"/>
                      </a:endParaRPr>
                    </a:p>
                  </a:txBody>
                  <a:tcPr marL="65314" marR="65314" marT="32657" marB="32657"/>
                </a:tc>
                <a:tc>
                  <a:txBody>
                    <a:bodyPr/>
                    <a:lstStyle/>
                    <a:p>
                      <a:r>
                        <a:rPr lang="en-GB" sz="1400" dirty="0" err="1">
                          <a:latin typeface="Ink Free" panose="03080402000500000000" pitchFamily="66" charset="0"/>
                        </a:rPr>
                        <a:t>Llywelyn</a:t>
                      </a:r>
                      <a:r>
                        <a:rPr lang="en-GB" sz="1400" dirty="0">
                          <a:latin typeface="Ink Free" panose="03080402000500000000" pitchFamily="66" charset="0"/>
                        </a:rPr>
                        <a:t> Adobe Infographic: Learners need to include animations with at least one asset being animated and then grouped with another asset and animated again.</a:t>
                      </a:r>
                      <a:endParaRPr lang="en-GB" sz="1300" b="0" i="0" kern="1200" dirty="0">
                        <a:solidFill>
                          <a:schemeClr val="dk1"/>
                        </a:solidFill>
                        <a:effectLst/>
                        <a:latin typeface="Ink Free" panose="03080402000500000000" pitchFamily="66" charset="0"/>
                        <a:ea typeface="+mn-ea"/>
                        <a:cs typeface="+mn-cs"/>
                      </a:endParaRPr>
                    </a:p>
                  </a:txBody>
                  <a:tcPr marL="65314" marR="65314" marT="32657" marB="32657"/>
                </a:tc>
                <a:tc>
                  <a:txBody>
                    <a:bodyPr/>
                    <a:lstStyle/>
                    <a:p>
                      <a:endParaRPr lang="en-GB" sz="1300" b="0" i="0" kern="1200" dirty="0">
                        <a:solidFill>
                          <a:schemeClr val="dk1"/>
                        </a:solidFill>
                        <a:effectLst/>
                        <a:latin typeface="Ink Free" panose="03080402000500000000" pitchFamily="66" charset="0"/>
                        <a:ea typeface="+mn-ea"/>
                        <a:cs typeface="+mn-cs"/>
                      </a:endParaRPr>
                    </a:p>
                  </a:txBody>
                  <a:tcPr marL="65314" marR="65314" marT="32657" marB="32657"/>
                </a:tc>
                <a:extLst>
                  <a:ext uri="{0D108BD9-81ED-4DB2-BD59-A6C34878D82A}">
                    <a16:rowId xmlns:a16="http://schemas.microsoft.com/office/drawing/2014/main" val="2287100114"/>
                  </a:ext>
                </a:extLst>
              </a:tr>
              <a:tr h="1632857">
                <a:tc>
                  <a:txBody>
                    <a:bodyPr/>
                    <a:lstStyle/>
                    <a:p>
                      <a:r>
                        <a:rPr lang="en-GB" sz="1300" dirty="0">
                          <a:solidFill>
                            <a:srgbClr val="002060"/>
                          </a:solidFill>
                          <a:latin typeface="Ink Free" panose="03080402000500000000" pitchFamily="66" charset="0"/>
                        </a:rPr>
                        <a:t>Year 8</a:t>
                      </a:r>
                    </a:p>
                  </a:txBody>
                  <a:tcPr marL="65314" marR="65314" marT="32657" marB="32657"/>
                </a:tc>
                <a:tc>
                  <a:txBody>
                    <a:bodyPr/>
                    <a:lstStyle/>
                    <a:p>
                      <a:endParaRPr lang="en-GB" sz="1300" b="0" i="0" kern="1200" dirty="0">
                        <a:solidFill>
                          <a:schemeClr val="dk1"/>
                        </a:solidFill>
                        <a:effectLst/>
                        <a:latin typeface="Ink Free" panose="03080402000500000000" pitchFamily="66" charset="0"/>
                        <a:ea typeface="+mn-ea"/>
                        <a:cs typeface="+mn-cs"/>
                      </a:endParaRPr>
                    </a:p>
                  </a:txBody>
                  <a:tcPr marL="65314" marR="65314" marT="32657" marB="32657"/>
                </a:tc>
                <a:tc>
                  <a:txBody>
                    <a:bodyPr/>
                    <a:lstStyle/>
                    <a:p>
                      <a:r>
                        <a:rPr lang="en-GB" sz="1400" dirty="0">
                          <a:latin typeface="Ink Free" panose="03080402000500000000" pitchFamily="66" charset="0"/>
                        </a:rPr>
                        <a:t>Spanish Armada Google sites: Learners need to include ALT TEXT on images to aid with sight difficulty. They must also include a logo and favicon for the website.</a:t>
                      </a:r>
                      <a:endParaRPr lang="en-GB" sz="1300" b="0" dirty="0">
                        <a:solidFill>
                          <a:schemeClr val="tx1"/>
                        </a:solidFill>
                        <a:latin typeface="Ink Free" panose="03080402000500000000" pitchFamily="66" charset="0"/>
                      </a:endParaRPr>
                    </a:p>
                  </a:txBody>
                  <a:tcPr marL="65314" marR="65314" marT="32657" marB="32657"/>
                </a:tc>
                <a:tc>
                  <a:txBody>
                    <a:bodyPr/>
                    <a:lstStyle/>
                    <a:p>
                      <a:endParaRPr lang="en-GB" sz="1300" b="0" kern="1200" dirty="0">
                        <a:solidFill>
                          <a:schemeClr val="tx1"/>
                        </a:solidFill>
                        <a:latin typeface="Ink Free" panose="03080402000500000000" pitchFamily="66" charset="0"/>
                        <a:ea typeface="+mn-ea"/>
                        <a:cs typeface="+mn-cs"/>
                      </a:endParaRPr>
                    </a:p>
                  </a:txBody>
                  <a:tcPr marL="65314" marR="65314" marT="32657" marB="32657"/>
                </a:tc>
                <a:extLst>
                  <a:ext uri="{0D108BD9-81ED-4DB2-BD59-A6C34878D82A}">
                    <a16:rowId xmlns:a16="http://schemas.microsoft.com/office/drawing/2014/main" val="2707672348"/>
                  </a:ext>
                </a:extLst>
              </a:tr>
              <a:tr h="1538916">
                <a:tc>
                  <a:txBody>
                    <a:bodyPr/>
                    <a:lstStyle/>
                    <a:p>
                      <a:r>
                        <a:rPr lang="en-GB" sz="1300" dirty="0">
                          <a:solidFill>
                            <a:srgbClr val="002060"/>
                          </a:solidFill>
                          <a:latin typeface="Ink Free" panose="03080402000500000000" pitchFamily="66" charset="0"/>
                        </a:rPr>
                        <a:t>Year 9</a:t>
                      </a:r>
                    </a:p>
                  </a:txBody>
                  <a:tcPr marL="65314" marR="65314" marT="32657" marB="32657"/>
                </a:tc>
                <a:tc>
                  <a:txBody>
                    <a:bodyPr/>
                    <a:lstStyle/>
                    <a:p>
                      <a:endParaRPr lang="en-GB" sz="1300" b="0" i="0" kern="1200" dirty="0">
                        <a:solidFill>
                          <a:schemeClr val="dk1"/>
                        </a:solidFill>
                        <a:effectLst/>
                        <a:latin typeface="Ink Free" panose="03080402000500000000" pitchFamily="66" charset="0"/>
                        <a:ea typeface="+mn-ea"/>
                        <a:cs typeface="+mn-cs"/>
                      </a:endParaRPr>
                    </a:p>
                  </a:txBody>
                  <a:tcPr marL="65314" marR="65314" marT="32657" marB="32657"/>
                </a:tc>
                <a:tc>
                  <a:txBody>
                    <a:bodyPr/>
                    <a:lstStyle/>
                    <a:p>
                      <a:r>
                        <a:rPr lang="en-GB" sz="1400" dirty="0">
                          <a:latin typeface="Ink Free" panose="03080402000500000000" pitchFamily="66" charset="0"/>
                        </a:rPr>
                        <a:t>World War </a:t>
                      </a:r>
                      <a:r>
                        <a:rPr lang="en-GB" sz="1400">
                          <a:latin typeface="Ink Free" panose="03080402000500000000" pitchFamily="66" charset="0"/>
                        </a:rPr>
                        <a:t>One Google Sites: </a:t>
                      </a:r>
                      <a:endParaRPr lang="en-GB" sz="1400" dirty="0">
                        <a:latin typeface="Ink Free" panose="03080402000500000000" pitchFamily="66" charset="0"/>
                      </a:endParaRPr>
                    </a:p>
                    <a:p>
                      <a:r>
                        <a:rPr lang="en-GB" sz="1400" dirty="0">
                          <a:latin typeface="Ink Free" panose="03080402000500000000" pitchFamily="66" charset="0"/>
                        </a:rPr>
                        <a:t>Learners must make their own custom theme and colours based on purpose and target audience.</a:t>
                      </a:r>
                      <a:endParaRPr lang="en-GB" sz="1300" b="0" i="0" kern="1200" dirty="0">
                        <a:solidFill>
                          <a:schemeClr val="dk1"/>
                        </a:solidFill>
                        <a:effectLst/>
                        <a:latin typeface="Ink Free" panose="03080402000500000000" pitchFamily="66" charset="0"/>
                        <a:ea typeface="+mn-ea"/>
                        <a:cs typeface="+mn-cs"/>
                      </a:endParaRPr>
                    </a:p>
                  </a:txBody>
                  <a:tcPr marL="65314" marR="65314" marT="32657" marB="32657"/>
                </a:tc>
                <a:tc>
                  <a:txBody>
                    <a:bodyPr/>
                    <a:lstStyle/>
                    <a:p>
                      <a:endParaRPr lang="en-GB" sz="1300" b="0" i="0" kern="1200" dirty="0">
                        <a:solidFill>
                          <a:schemeClr val="dk1"/>
                        </a:solidFill>
                        <a:effectLst/>
                        <a:latin typeface="Ink Free" panose="03080402000500000000" pitchFamily="66" charset="0"/>
                        <a:ea typeface="+mn-ea"/>
                        <a:cs typeface="+mn-cs"/>
                      </a:endParaRPr>
                    </a:p>
                  </a:txBody>
                  <a:tcPr marL="65314" marR="65314" marT="32657" marB="32657"/>
                </a:tc>
                <a:extLst>
                  <a:ext uri="{0D108BD9-81ED-4DB2-BD59-A6C34878D82A}">
                    <a16:rowId xmlns:a16="http://schemas.microsoft.com/office/drawing/2014/main" val="3946418992"/>
                  </a:ext>
                </a:extLst>
              </a:tr>
            </a:tbl>
          </a:graphicData>
        </a:graphic>
      </p:graphicFrame>
    </p:spTree>
    <p:extLst>
      <p:ext uri="{BB962C8B-B14F-4D97-AF65-F5344CB8AC3E}">
        <p14:creationId xmlns:p14="http://schemas.microsoft.com/office/powerpoint/2010/main" val="1191919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12">
            <a:extLst>
              <a:ext uri="{FF2B5EF4-FFF2-40B4-BE49-F238E27FC236}">
                <a16:creationId xmlns:a16="http://schemas.microsoft.com/office/drawing/2014/main" id="{EB482903-E2DF-4272-B415-7019B57FF518}"/>
              </a:ext>
            </a:extLst>
          </p:cNvPr>
          <p:cNvSpPr/>
          <p:nvPr/>
        </p:nvSpPr>
        <p:spPr>
          <a:xfrm>
            <a:off x="248874" y="107808"/>
            <a:ext cx="961618" cy="1006889"/>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5" name="TextBox 4">
            <a:extLst>
              <a:ext uri="{FF2B5EF4-FFF2-40B4-BE49-F238E27FC236}">
                <a16:creationId xmlns:a16="http://schemas.microsoft.com/office/drawing/2014/main" id="{D97B7A0A-D172-40CD-8215-3211A00B2F10}"/>
              </a:ext>
            </a:extLst>
          </p:cNvPr>
          <p:cNvSpPr txBox="1"/>
          <p:nvPr/>
        </p:nvSpPr>
        <p:spPr>
          <a:xfrm>
            <a:off x="1675483" y="114225"/>
            <a:ext cx="7851694" cy="1147622"/>
          </a:xfrm>
          <a:prstGeom prst="rect">
            <a:avLst/>
          </a:prstGeom>
          <a:noFill/>
        </p:spPr>
        <p:txBody>
          <a:bodyPr wrap="square" rtlCol="0">
            <a:spAutoFit/>
          </a:bodyPr>
          <a:lstStyle/>
          <a:p>
            <a:r>
              <a:rPr lang="en-GB" sz="2286" b="1" dirty="0">
                <a:solidFill>
                  <a:srgbClr val="002060"/>
                </a:solidFill>
                <a:latin typeface="Ink Free"/>
              </a:rPr>
              <a:t>Lower School Plan</a:t>
            </a:r>
          </a:p>
          <a:p>
            <a:r>
              <a:rPr lang="en-GB" sz="2286" b="1" dirty="0">
                <a:solidFill>
                  <a:srgbClr val="002060"/>
                </a:solidFill>
                <a:latin typeface="Ink Free"/>
              </a:rPr>
              <a:t>Subject: History				    </a:t>
            </a:r>
          </a:p>
          <a:p>
            <a:r>
              <a:rPr lang="en-GB" sz="2286" b="1" dirty="0">
                <a:solidFill>
                  <a:srgbClr val="002060"/>
                </a:solidFill>
                <a:latin typeface="Ink Free"/>
              </a:rPr>
              <a:t>Skill: Literacy Progression</a:t>
            </a:r>
            <a:endParaRPr lang="en-GB" sz="1286" b="1" dirty="0">
              <a:solidFill>
                <a:srgbClr val="002060"/>
              </a:solidFill>
              <a:latin typeface="Ink Free"/>
            </a:endParaRPr>
          </a:p>
        </p:txBody>
      </p:sp>
      <p:graphicFrame>
        <p:nvGraphicFramePr>
          <p:cNvPr id="6" name="Table 5">
            <a:extLst>
              <a:ext uri="{FF2B5EF4-FFF2-40B4-BE49-F238E27FC236}">
                <a16:creationId xmlns:a16="http://schemas.microsoft.com/office/drawing/2014/main" id="{59477874-20C3-45CB-B61B-F6F45BA7D3AE}"/>
              </a:ext>
            </a:extLst>
          </p:cNvPr>
          <p:cNvGraphicFramePr>
            <a:graphicFrameLocks noGrp="1"/>
          </p:cNvGraphicFramePr>
          <p:nvPr/>
        </p:nvGraphicFramePr>
        <p:xfrm>
          <a:off x="918074" y="1199435"/>
          <a:ext cx="10511247" cy="5550757"/>
        </p:xfrm>
        <a:graphic>
          <a:graphicData uri="http://schemas.openxmlformats.org/drawingml/2006/table">
            <a:tbl>
              <a:tblPr firstRow="1" bandRow="1">
                <a:tableStyleId>{5C22544A-7EE6-4342-B048-85BDC9FD1C3A}</a:tableStyleId>
              </a:tblPr>
              <a:tblGrid>
                <a:gridCol w="1111564">
                  <a:extLst>
                    <a:ext uri="{9D8B030D-6E8A-4147-A177-3AD203B41FA5}">
                      <a16:colId xmlns:a16="http://schemas.microsoft.com/office/drawing/2014/main" val="4255388034"/>
                    </a:ext>
                  </a:extLst>
                </a:gridCol>
                <a:gridCol w="2868626">
                  <a:extLst>
                    <a:ext uri="{9D8B030D-6E8A-4147-A177-3AD203B41FA5}">
                      <a16:colId xmlns:a16="http://schemas.microsoft.com/office/drawing/2014/main" val="737985667"/>
                    </a:ext>
                  </a:extLst>
                </a:gridCol>
                <a:gridCol w="3227680">
                  <a:extLst>
                    <a:ext uri="{9D8B030D-6E8A-4147-A177-3AD203B41FA5}">
                      <a16:colId xmlns:a16="http://schemas.microsoft.com/office/drawing/2014/main" val="1945210272"/>
                    </a:ext>
                  </a:extLst>
                </a:gridCol>
                <a:gridCol w="3303377">
                  <a:extLst>
                    <a:ext uri="{9D8B030D-6E8A-4147-A177-3AD203B41FA5}">
                      <a16:colId xmlns:a16="http://schemas.microsoft.com/office/drawing/2014/main" val="2569708753"/>
                    </a:ext>
                  </a:extLst>
                </a:gridCol>
              </a:tblGrid>
              <a:tr h="332871">
                <a:tc>
                  <a:txBody>
                    <a:bodyPr/>
                    <a:lstStyle/>
                    <a:p>
                      <a:r>
                        <a:rPr lang="en-GB" sz="1300" dirty="0">
                          <a:latin typeface="Ink Free" panose="03080402000500000000" pitchFamily="66" charset="0"/>
                        </a:rPr>
                        <a:t>Term</a:t>
                      </a:r>
                    </a:p>
                  </a:txBody>
                  <a:tcPr marL="65314" marR="65314" marT="32657" marB="32657"/>
                </a:tc>
                <a:tc>
                  <a:txBody>
                    <a:bodyPr/>
                    <a:lstStyle/>
                    <a:p>
                      <a:r>
                        <a:rPr lang="en-GB" sz="1300" dirty="0">
                          <a:latin typeface="Ink Free" panose="03080402000500000000" pitchFamily="66" charset="0"/>
                        </a:rPr>
                        <a:t>1</a:t>
                      </a:r>
                    </a:p>
                  </a:txBody>
                  <a:tcPr marL="65314" marR="65314" marT="32657" marB="32657"/>
                </a:tc>
                <a:tc>
                  <a:txBody>
                    <a:bodyPr/>
                    <a:lstStyle/>
                    <a:p>
                      <a:r>
                        <a:rPr lang="en-GB" sz="1300" dirty="0">
                          <a:latin typeface="Ink Free" panose="03080402000500000000" pitchFamily="66" charset="0"/>
                        </a:rPr>
                        <a:t>2</a:t>
                      </a:r>
                    </a:p>
                  </a:txBody>
                  <a:tcPr marL="65314" marR="65314" marT="32657" marB="32657"/>
                </a:tc>
                <a:tc>
                  <a:txBody>
                    <a:bodyPr/>
                    <a:lstStyle/>
                    <a:p>
                      <a:r>
                        <a:rPr lang="en-GB" sz="1300" dirty="0">
                          <a:latin typeface="Ink Free" panose="03080402000500000000" pitchFamily="66" charset="0"/>
                        </a:rPr>
                        <a:t>3</a:t>
                      </a:r>
                    </a:p>
                  </a:txBody>
                  <a:tcPr marL="65314" marR="65314" marT="32657" marB="32657"/>
                </a:tc>
                <a:extLst>
                  <a:ext uri="{0D108BD9-81ED-4DB2-BD59-A6C34878D82A}">
                    <a16:rowId xmlns:a16="http://schemas.microsoft.com/office/drawing/2014/main" val="1953012476"/>
                  </a:ext>
                </a:extLst>
              </a:tr>
              <a:tr h="1917338">
                <a:tc>
                  <a:txBody>
                    <a:bodyPr/>
                    <a:lstStyle/>
                    <a:p>
                      <a:r>
                        <a:rPr lang="en-GB" sz="1300" dirty="0">
                          <a:solidFill>
                            <a:srgbClr val="002060"/>
                          </a:solidFill>
                          <a:latin typeface="Ink Free" panose="03080402000500000000" pitchFamily="66" charset="0"/>
                        </a:rPr>
                        <a:t>Year 7</a:t>
                      </a:r>
                    </a:p>
                  </a:txBody>
                  <a:tcPr marL="65314" marR="65314" marT="32657" marB="32657"/>
                </a:tc>
                <a:tc>
                  <a:txBody>
                    <a:bodyPr/>
                    <a:lstStyle/>
                    <a:p>
                      <a:pPr marL="0" algn="l" defTabSz="1280160" rtl="0" eaLnBrk="1" latinLnBrk="0" hangingPunct="1"/>
                      <a:r>
                        <a:rPr lang="en-GB" sz="1300" b="0" i="0" kern="1200" dirty="0">
                          <a:solidFill>
                            <a:schemeClr val="dk1"/>
                          </a:solidFill>
                          <a:effectLst/>
                          <a:latin typeface="Ink Free" panose="03080402000500000000" pitchFamily="66" charset="0"/>
                          <a:ea typeface="+mn-ea"/>
                          <a:cs typeface="+mn-cs"/>
                        </a:rPr>
                        <a:t>Battle of Hastings Source Analysis: </a:t>
                      </a:r>
                    </a:p>
                    <a:p>
                      <a:pPr marL="0" algn="l" defTabSz="1280160" rtl="0" eaLnBrk="1" latinLnBrk="0" hangingPunct="1"/>
                      <a:endParaRPr lang="en-GB" sz="1300" b="0" i="0" kern="1200" dirty="0">
                        <a:solidFill>
                          <a:schemeClr val="dk1"/>
                        </a:solidFill>
                        <a:effectLst/>
                        <a:latin typeface="Ink Free" panose="03080402000500000000" pitchFamily="66" charset="0"/>
                        <a:ea typeface="+mn-ea"/>
                        <a:cs typeface="+mn-cs"/>
                      </a:endParaRPr>
                    </a:p>
                    <a:p>
                      <a:pPr marL="0" marR="0" lvl="0" indent="0" algn="l" defTabSz="1280160" rtl="0" eaLnBrk="1" fontAlgn="auto" latinLnBrk="0" hangingPunct="1">
                        <a:lnSpc>
                          <a:spcPct val="100000"/>
                        </a:lnSpc>
                        <a:spcBef>
                          <a:spcPts val="0"/>
                        </a:spcBef>
                        <a:spcAft>
                          <a:spcPts val="0"/>
                        </a:spcAft>
                        <a:buClrTx/>
                        <a:buSzTx/>
                        <a:buFontTx/>
                        <a:buNone/>
                        <a:tabLst/>
                        <a:defRPr/>
                      </a:pPr>
                      <a:r>
                        <a:rPr lang="en-GB" sz="1300" kern="1200" dirty="0">
                          <a:solidFill>
                            <a:schemeClr val="dk1"/>
                          </a:solidFill>
                          <a:effectLst/>
                          <a:latin typeface="Ink Free" panose="03080402000500000000" pitchFamily="66" charset="0"/>
                          <a:ea typeface="+mn-ea"/>
                          <a:cs typeface="+mn-cs"/>
                        </a:rPr>
                        <a:t>I can identify quotations from printed and digital texts to support a viewpoint.</a:t>
                      </a:r>
                    </a:p>
                    <a:p>
                      <a:pPr marL="0" algn="l" defTabSz="1280160" rtl="0" eaLnBrk="1" latinLnBrk="0" hangingPunct="1"/>
                      <a:endParaRPr lang="en-GB" sz="1300" b="0" i="0" kern="1200" dirty="0">
                        <a:solidFill>
                          <a:schemeClr val="dk1"/>
                        </a:solidFill>
                        <a:effectLst/>
                        <a:latin typeface="Ink Free" panose="03080402000500000000" pitchFamily="66" charset="0"/>
                        <a:ea typeface="+mn-ea"/>
                        <a:cs typeface="+mn-cs"/>
                      </a:endParaRPr>
                    </a:p>
                  </a:txBody>
                  <a:tcPr marL="65314" marR="65314" marT="32657" marB="32657"/>
                </a:tc>
                <a:tc>
                  <a:txBody>
                    <a:bodyPr/>
                    <a:lstStyle/>
                    <a:p>
                      <a:r>
                        <a:rPr lang="en-GB" sz="1300" b="0" i="0" kern="1200" dirty="0" err="1">
                          <a:solidFill>
                            <a:schemeClr val="dk1"/>
                          </a:solidFill>
                          <a:effectLst/>
                          <a:latin typeface="Ink Free" panose="03080402000500000000" pitchFamily="66" charset="0"/>
                          <a:ea typeface="+mn-ea"/>
                          <a:cs typeface="+mn-cs"/>
                        </a:rPr>
                        <a:t>Llywelyn</a:t>
                      </a:r>
                      <a:r>
                        <a:rPr lang="en-GB" sz="1300" b="0" i="0" kern="1200" dirty="0">
                          <a:solidFill>
                            <a:schemeClr val="dk1"/>
                          </a:solidFill>
                          <a:effectLst/>
                          <a:latin typeface="Ink Free" panose="03080402000500000000" pitchFamily="66" charset="0"/>
                          <a:ea typeface="+mn-ea"/>
                          <a:cs typeface="+mn-cs"/>
                        </a:rPr>
                        <a:t> the Great and Last: </a:t>
                      </a:r>
                    </a:p>
                    <a:p>
                      <a:endParaRPr lang="en-GB" sz="1300" b="0" i="0" kern="1200" dirty="0">
                        <a:solidFill>
                          <a:schemeClr val="dk1"/>
                        </a:solidFill>
                        <a:effectLst/>
                        <a:latin typeface="Ink Free" panose="03080402000500000000"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kern="1200" dirty="0">
                          <a:solidFill>
                            <a:schemeClr val="dk1"/>
                          </a:solidFill>
                          <a:effectLst/>
                          <a:latin typeface="Ink Free" panose="03080402000500000000" pitchFamily="66" charset="0"/>
                          <a:ea typeface="+mn-ea"/>
                          <a:cs typeface="+mn-cs"/>
                        </a:rPr>
                        <a:t>I can organise my writing into accurate paragraphs. </a:t>
                      </a:r>
                    </a:p>
                    <a:p>
                      <a:endParaRPr lang="en-GB" sz="1300" b="0" i="0" kern="1200" dirty="0">
                        <a:solidFill>
                          <a:schemeClr val="dk1"/>
                        </a:solidFill>
                        <a:effectLst/>
                        <a:latin typeface="Ink Free" panose="03080402000500000000" pitchFamily="66" charset="0"/>
                        <a:ea typeface="+mn-ea"/>
                        <a:cs typeface="+mn-cs"/>
                      </a:endParaRPr>
                    </a:p>
                  </a:txBody>
                  <a:tcPr marL="65314" marR="65314" marT="32657" marB="32657"/>
                </a:tc>
                <a:tc>
                  <a:txBody>
                    <a:bodyPr/>
                    <a:lstStyle/>
                    <a:p>
                      <a:r>
                        <a:rPr lang="en-GB" sz="1300" b="0" i="0" kern="1200" dirty="0">
                          <a:solidFill>
                            <a:schemeClr val="dk1"/>
                          </a:solidFill>
                          <a:effectLst/>
                          <a:latin typeface="Ink Free" panose="03080402000500000000" pitchFamily="66" charset="0"/>
                          <a:ea typeface="+mn-ea"/>
                          <a:cs typeface="+mn-cs"/>
                        </a:rPr>
                        <a:t>History Project Owain Glyndwr:</a:t>
                      </a:r>
                    </a:p>
                    <a:p>
                      <a:endParaRPr lang="en-GB" sz="1300" b="0" i="0" kern="1200" dirty="0">
                        <a:solidFill>
                          <a:schemeClr val="dk1"/>
                        </a:solidFill>
                        <a:effectLst/>
                        <a:latin typeface="Ink Free" panose="03080402000500000000"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kern="1200" dirty="0">
                          <a:solidFill>
                            <a:schemeClr val="dk1"/>
                          </a:solidFill>
                          <a:effectLst/>
                          <a:latin typeface="Ink Free" panose="03080402000500000000" pitchFamily="66" charset="0"/>
                          <a:ea typeface="+mn-ea"/>
                          <a:cs typeface="+mn-cs"/>
                        </a:rPr>
                        <a:t>I can use a range of strategies including skimming to identify themes, ideas and genre, and scanning to gain a detailed understanding of a text.</a:t>
                      </a:r>
                    </a:p>
                    <a:p>
                      <a:endParaRPr lang="en-GB" sz="1300" b="0" i="0" kern="1200" dirty="0">
                        <a:solidFill>
                          <a:schemeClr val="dk1"/>
                        </a:solidFill>
                        <a:effectLst/>
                        <a:latin typeface="Ink Free" panose="03080402000500000000" pitchFamily="66" charset="0"/>
                        <a:ea typeface="+mn-ea"/>
                        <a:cs typeface="+mn-cs"/>
                      </a:endParaRPr>
                    </a:p>
                  </a:txBody>
                  <a:tcPr marL="65314" marR="65314" marT="32657" marB="32657"/>
                </a:tc>
                <a:extLst>
                  <a:ext uri="{0D108BD9-81ED-4DB2-BD59-A6C34878D82A}">
                    <a16:rowId xmlns:a16="http://schemas.microsoft.com/office/drawing/2014/main" val="2287100114"/>
                  </a:ext>
                </a:extLst>
              </a:tr>
              <a:tr h="1632857">
                <a:tc>
                  <a:txBody>
                    <a:bodyPr/>
                    <a:lstStyle/>
                    <a:p>
                      <a:r>
                        <a:rPr lang="en-GB" sz="1300" dirty="0">
                          <a:solidFill>
                            <a:srgbClr val="002060"/>
                          </a:solidFill>
                          <a:latin typeface="Ink Free" panose="03080402000500000000" pitchFamily="66" charset="0"/>
                        </a:rPr>
                        <a:t>Year 8</a:t>
                      </a:r>
                    </a:p>
                  </a:txBody>
                  <a:tcPr marL="65314" marR="65314" marT="32657" marB="32657"/>
                </a:tc>
                <a:tc>
                  <a:txBody>
                    <a:bodyPr/>
                    <a:lstStyle/>
                    <a:p>
                      <a:r>
                        <a:rPr lang="en-GB" sz="1300" b="0" i="0" kern="1200" dirty="0">
                          <a:solidFill>
                            <a:schemeClr val="dk1"/>
                          </a:solidFill>
                          <a:effectLst/>
                          <a:latin typeface="Ink Free" panose="03080402000500000000" pitchFamily="66" charset="0"/>
                          <a:ea typeface="+mn-ea"/>
                          <a:cs typeface="+mn-cs"/>
                        </a:rPr>
                        <a:t>The Tudors - Henry VIII and the dissolution of the monasteries: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300" dirty="0">
                        <a:solidFill>
                          <a:srgbClr val="39373C"/>
                        </a:solidFill>
                        <a:effectLst/>
                        <a:latin typeface="Ink Free" panose="03080402000500000000" pitchFamily="66"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dirty="0">
                          <a:solidFill>
                            <a:srgbClr val="39373C"/>
                          </a:solidFill>
                          <a:effectLst/>
                          <a:latin typeface="Ink Free" panose="03080402000500000000" pitchFamily="66" charset="0"/>
                          <a:ea typeface="Calibri" panose="020F0502020204030204" pitchFamily="34" charset="0"/>
                          <a:cs typeface="Calibri" panose="020F0502020204030204" pitchFamily="34" charset="0"/>
                        </a:rPr>
                        <a:t>I regularly use subject specific (Tier 3) terminology in my books and spell these terms accurately.</a:t>
                      </a:r>
                      <a:endParaRPr lang="en-GB" sz="1300" dirty="0">
                        <a:effectLst/>
                        <a:latin typeface="Ink Free" panose="03080402000500000000" pitchFamily="66" charset="0"/>
                        <a:ea typeface="Calibri" panose="020F0502020204030204" pitchFamily="34" charset="0"/>
                        <a:cs typeface="Times New Roman" panose="02020603050405020304" pitchFamily="18" charset="0"/>
                      </a:endParaRPr>
                    </a:p>
                    <a:p>
                      <a:endParaRPr lang="en-GB" sz="1300" b="0" i="0" kern="1200" dirty="0">
                        <a:solidFill>
                          <a:schemeClr val="dk1"/>
                        </a:solidFill>
                        <a:effectLst/>
                        <a:latin typeface="Ink Free" panose="03080402000500000000" pitchFamily="66" charset="0"/>
                        <a:ea typeface="+mn-ea"/>
                        <a:cs typeface="+mn-cs"/>
                      </a:endParaRPr>
                    </a:p>
                    <a:p>
                      <a:endParaRPr lang="en-GB" sz="1300" b="0" i="0" kern="1200" dirty="0">
                        <a:solidFill>
                          <a:schemeClr val="dk1"/>
                        </a:solidFill>
                        <a:effectLst/>
                        <a:latin typeface="Ink Free" panose="03080402000500000000" pitchFamily="66" charset="0"/>
                        <a:ea typeface="+mn-ea"/>
                        <a:cs typeface="+mn-cs"/>
                      </a:endParaRPr>
                    </a:p>
                  </a:txBody>
                  <a:tcPr marL="65314" marR="65314" marT="32657" marB="32657"/>
                </a:tc>
                <a:tc>
                  <a:txBody>
                    <a:bodyPr/>
                    <a:lstStyle/>
                    <a:p>
                      <a:pPr>
                        <a:lnSpc>
                          <a:spcPts val="2175"/>
                        </a:lnSpc>
                        <a:spcAft>
                          <a:spcPts val="0"/>
                        </a:spcAft>
                      </a:pPr>
                      <a:r>
                        <a:rPr lang="en-GB" sz="1300" dirty="0">
                          <a:effectLst/>
                          <a:latin typeface="Ink Free" panose="03080402000500000000" pitchFamily="66" charset="0"/>
                          <a:ea typeface="Calibri" panose="020F0502020204030204" pitchFamily="34" charset="0"/>
                          <a:cs typeface="Times New Roman" panose="02020603050405020304" pitchFamily="18" charset="0"/>
                        </a:rPr>
                        <a:t>The Stuarts - Charles I: </a:t>
                      </a:r>
                    </a:p>
                    <a:p>
                      <a:pPr marL="0" marR="0" lvl="0" indent="0" algn="l" defTabSz="914400" rtl="0" eaLnBrk="1" fontAlgn="auto" latinLnBrk="0" hangingPunct="1">
                        <a:lnSpc>
                          <a:spcPts val="2175"/>
                        </a:lnSpc>
                        <a:spcBef>
                          <a:spcPts val="0"/>
                        </a:spcBef>
                        <a:spcAft>
                          <a:spcPts val="0"/>
                        </a:spcAft>
                        <a:buClrTx/>
                        <a:buSzTx/>
                        <a:buFontTx/>
                        <a:buNone/>
                        <a:tabLst/>
                        <a:defRPr/>
                      </a:pPr>
                      <a:endParaRPr lang="en-GB" sz="1300" kern="1200" dirty="0">
                        <a:solidFill>
                          <a:schemeClr val="dk1"/>
                        </a:solidFill>
                        <a:effectLst/>
                        <a:latin typeface="Ink Free" panose="03080402000500000000" pitchFamily="66" charset="0"/>
                        <a:ea typeface="+mn-ea"/>
                        <a:cs typeface="+mn-cs"/>
                      </a:endParaRPr>
                    </a:p>
                    <a:p>
                      <a:pPr marL="0" marR="0" lvl="0" indent="0" algn="l" defTabSz="914400" rtl="0" eaLnBrk="1" fontAlgn="auto" latinLnBrk="0" hangingPunct="1">
                        <a:lnSpc>
                          <a:spcPts val="2175"/>
                        </a:lnSpc>
                        <a:spcBef>
                          <a:spcPts val="0"/>
                        </a:spcBef>
                        <a:spcAft>
                          <a:spcPts val="0"/>
                        </a:spcAft>
                        <a:buClrTx/>
                        <a:buSzTx/>
                        <a:buFontTx/>
                        <a:buNone/>
                        <a:tabLst/>
                        <a:defRPr/>
                      </a:pPr>
                      <a:r>
                        <a:rPr lang="en-GB" sz="1300" kern="1200" dirty="0">
                          <a:solidFill>
                            <a:schemeClr val="dk1"/>
                          </a:solidFill>
                          <a:effectLst/>
                          <a:latin typeface="Ink Free" panose="03080402000500000000" pitchFamily="66" charset="0"/>
                          <a:ea typeface="+mn-ea"/>
                          <a:cs typeface="+mn-cs"/>
                        </a:rPr>
                        <a:t>I can annotate a text appropriately.</a:t>
                      </a:r>
                    </a:p>
                    <a:p>
                      <a:pPr>
                        <a:lnSpc>
                          <a:spcPts val="2175"/>
                        </a:lnSpc>
                        <a:spcAft>
                          <a:spcPts val="0"/>
                        </a:spcAft>
                      </a:pPr>
                      <a:endParaRPr lang="en-GB" sz="1300" dirty="0">
                        <a:effectLst/>
                        <a:latin typeface="Ink Free" panose="03080402000500000000" pitchFamily="66" charset="0"/>
                        <a:ea typeface="Calibri" panose="020F0502020204030204" pitchFamily="34" charset="0"/>
                        <a:cs typeface="Times New Roman" panose="02020603050405020304" pitchFamily="18" charset="0"/>
                      </a:endParaRPr>
                    </a:p>
                  </a:txBody>
                  <a:tcPr marL="68580" marR="68580" marT="0" marB="0"/>
                </a:tc>
                <a:tc>
                  <a:txBody>
                    <a:bodyPr/>
                    <a:lstStyle/>
                    <a:p>
                      <a:r>
                        <a:rPr lang="en-GB" sz="1300" b="0" kern="1200" dirty="0">
                          <a:solidFill>
                            <a:schemeClr val="tx1"/>
                          </a:solidFill>
                          <a:latin typeface="Ink Free" panose="03080402000500000000" pitchFamily="66" charset="0"/>
                          <a:ea typeface="+mn-ea"/>
                          <a:cs typeface="+mn-cs"/>
                        </a:rPr>
                        <a:t>History Project The British Empire: </a:t>
                      </a:r>
                    </a:p>
                    <a:p>
                      <a:endParaRPr lang="en-GB" sz="1300" b="0" kern="1200" dirty="0">
                        <a:solidFill>
                          <a:schemeClr val="tx1"/>
                        </a:solidFill>
                        <a:latin typeface="Ink Free" panose="03080402000500000000"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kern="1200" dirty="0">
                          <a:solidFill>
                            <a:schemeClr val="dk1"/>
                          </a:solidFill>
                          <a:effectLst/>
                          <a:latin typeface="Ink Free" panose="03080402000500000000" pitchFamily="66" charset="0"/>
                          <a:ea typeface="+mn-ea"/>
                          <a:cs typeface="+mn-cs"/>
                        </a:rPr>
                        <a:t>I can identify a range of quotations to support a point of view and begin to identify patterns in the way language is used.</a:t>
                      </a:r>
                    </a:p>
                    <a:p>
                      <a:endParaRPr lang="en-GB" sz="1300" b="0" kern="1200" dirty="0">
                        <a:solidFill>
                          <a:schemeClr val="tx1"/>
                        </a:solidFill>
                        <a:latin typeface="Ink Free" panose="03080402000500000000" pitchFamily="66" charset="0"/>
                        <a:ea typeface="+mn-ea"/>
                        <a:cs typeface="+mn-cs"/>
                      </a:endParaRPr>
                    </a:p>
                  </a:txBody>
                  <a:tcPr marL="65314" marR="65314" marT="32657" marB="32657"/>
                </a:tc>
                <a:extLst>
                  <a:ext uri="{0D108BD9-81ED-4DB2-BD59-A6C34878D82A}">
                    <a16:rowId xmlns:a16="http://schemas.microsoft.com/office/drawing/2014/main" val="2707672348"/>
                  </a:ext>
                </a:extLst>
              </a:tr>
              <a:tr h="1538916">
                <a:tc>
                  <a:txBody>
                    <a:bodyPr/>
                    <a:lstStyle/>
                    <a:p>
                      <a:r>
                        <a:rPr lang="en-GB" sz="1300" dirty="0">
                          <a:solidFill>
                            <a:srgbClr val="002060"/>
                          </a:solidFill>
                          <a:latin typeface="Ink Free" panose="03080402000500000000" pitchFamily="66" charset="0"/>
                        </a:rPr>
                        <a:t>Year 9</a:t>
                      </a:r>
                    </a:p>
                  </a:txBody>
                  <a:tcPr marL="65314" marR="65314" marT="32657" marB="32657"/>
                </a:tc>
                <a:tc>
                  <a:txBody>
                    <a:bodyPr/>
                    <a:lstStyle/>
                    <a:p>
                      <a:r>
                        <a:rPr lang="en-GB" sz="1300" b="0" i="0" kern="1200" dirty="0">
                          <a:solidFill>
                            <a:schemeClr val="dk1"/>
                          </a:solidFill>
                          <a:effectLst/>
                          <a:latin typeface="Ink Free" panose="03080402000500000000" pitchFamily="66" charset="0"/>
                          <a:ea typeface="+mn-ea"/>
                          <a:cs typeface="+mn-cs"/>
                        </a:rPr>
                        <a:t>18</a:t>
                      </a:r>
                      <a:r>
                        <a:rPr lang="en-GB" sz="1300" b="0" i="0" kern="1200" baseline="30000" dirty="0">
                          <a:solidFill>
                            <a:schemeClr val="dk1"/>
                          </a:solidFill>
                          <a:effectLst/>
                          <a:latin typeface="Ink Free" panose="03080402000500000000" pitchFamily="66" charset="0"/>
                          <a:ea typeface="+mn-ea"/>
                          <a:cs typeface="+mn-cs"/>
                        </a:rPr>
                        <a:t>th</a:t>
                      </a:r>
                      <a:r>
                        <a:rPr lang="en-GB" sz="1300" b="0" i="0" kern="1200" dirty="0">
                          <a:solidFill>
                            <a:schemeClr val="dk1"/>
                          </a:solidFill>
                          <a:effectLst/>
                          <a:latin typeface="Ink Free" panose="03080402000500000000" pitchFamily="66" charset="0"/>
                          <a:ea typeface="+mn-ea"/>
                          <a:cs typeface="+mn-cs"/>
                        </a:rPr>
                        <a:t> and 19</a:t>
                      </a:r>
                      <a:r>
                        <a:rPr lang="en-GB" sz="1300" b="0" i="0" kern="1200" baseline="30000" dirty="0">
                          <a:solidFill>
                            <a:schemeClr val="dk1"/>
                          </a:solidFill>
                          <a:effectLst/>
                          <a:latin typeface="Ink Free" panose="03080402000500000000" pitchFamily="66" charset="0"/>
                          <a:ea typeface="+mn-ea"/>
                          <a:cs typeface="+mn-cs"/>
                        </a:rPr>
                        <a:t>th</a:t>
                      </a:r>
                      <a:r>
                        <a:rPr lang="en-GB" sz="1300" b="0" i="0" kern="1200" dirty="0">
                          <a:solidFill>
                            <a:schemeClr val="dk1"/>
                          </a:solidFill>
                          <a:effectLst/>
                          <a:latin typeface="Ink Free" panose="03080402000500000000" pitchFamily="66" charset="0"/>
                          <a:ea typeface="+mn-ea"/>
                          <a:cs typeface="+mn-cs"/>
                        </a:rPr>
                        <a:t> Century Crimes  JTR: </a:t>
                      </a:r>
                    </a:p>
                    <a:p>
                      <a:endParaRPr lang="en-GB" sz="1300" b="0" i="0" kern="1200" dirty="0">
                        <a:solidFill>
                          <a:schemeClr val="dk1"/>
                        </a:solidFill>
                        <a:effectLst/>
                        <a:latin typeface="Ink Free" panose="03080402000500000000"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kern="1200" dirty="0">
                          <a:solidFill>
                            <a:schemeClr val="dk1"/>
                          </a:solidFill>
                          <a:effectLst/>
                          <a:latin typeface="Ink Free" panose="03080402000500000000" pitchFamily="66" charset="0"/>
                          <a:ea typeface="+mn-ea"/>
                          <a:cs typeface="+mn-cs"/>
                        </a:rPr>
                        <a:t>I can use Standard English appropriately to present a point of view.</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kern="1200" dirty="0">
                          <a:solidFill>
                            <a:schemeClr val="dk1"/>
                          </a:solidFill>
                          <a:effectLst/>
                          <a:latin typeface="Ink Free" panose="03080402000500000000" pitchFamily="66" charset="0"/>
                          <a:ea typeface="+mn-ea"/>
                          <a:cs typeface="+mn-cs"/>
                        </a:rPr>
                        <a:t>I can decode printed and digital texts, considering context, genre and implied meaning. </a:t>
                      </a:r>
                      <a:endParaRPr lang="en-GB" sz="1300" b="0" i="0" kern="1200" dirty="0">
                        <a:solidFill>
                          <a:schemeClr val="dk1"/>
                        </a:solidFill>
                        <a:effectLst/>
                        <a:latin typeface="Ink Free" panose="03080402000500000000" pitchFamily="66" charset="0"/>
                        <a:ea typeface="+mn-ea"/>
                        <a:cs typeface="+mn-cs"/>
                      </a:endParaRPr>
                    </a:p>
                  </a:txBody>
                  <a:tcPr marL="65314" marR="65314" marT="32657" marB="32657"/>
                </a:tc>
                <a:tc>
                  <a:txBody>
                    <a:bodyPr/>
                    <a:lstStyle/>
                    <a:p>
                      <a:r>
                        <a:rPr lang="en-GB" sz="1300" b="0" i="0" kern="1200" dirty="0">
                          <a:solidFill>
                            <a:schemeClr val="dk1"/>
                          </a:solidFill>
                          <a:effectLst/>
                          <a:latin typeface="Ink Free" panose="03080402000500000000" pitchFamily="66" charset="0"/>
                          <a:ea typeface="+mn-ea"/>
                          <a:cs typeface="+mn-cs"/>
                        </a:rPr>
                        <a:t>World War One: </a:t>
                      </a:r>
                    </a:p>
                    <a:p>
                      <a:endParaRPr lang="en-GB" sz="1300" b="0" i="0" kern="1200" dirty="0">
                        <a:solidFill>
                          <a:schemeClr val="dk1"/>
                        </a:solidFill>
                        <a:effectLst/>
                        <a:latin typeface="Ink Free" panose="03080402000500000000"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kern="1200" dirty="0">
                          <a:solidFill>
                            <a:schemeClr val="dk1"/>
                          </a:solidFill>
                          <a:effectLst/>
                          <a:latin typeface="Ink Free" panose="03080402000500000000" pitchFamily="66" charset="0"/>
                          <a:ea typeface="+mn-ea"/>
                          <a:cs typeface="+mn-cs"/>
                        </a:rPr>
                        <a:t>I can decode printed and digital texts, considering context, genre and implied meaning. </a:t>
                      </a:r>
                    </a:p>
                    <a:p>
                      <a:endParaRPr lang="en-GB" sz="1300" b="0" i="0" kern="1200" dirty="0">
                        <a:solidFill>
                          <a:schemeClr val="dk1"/>
                        </a:solidFill>
                        <a:effectLst/>
                        <a:latin typeface="Ink Free" panose="03080402000500000000" pitchFamily="66" charset="0"/>
                        <a:ea typeface="+mn-ea"/>
                        <a:cs typeface="+mn-cs"/>
                      </a:endParaRPr>
                    </a:p>
                  </a:txBody>
                  <a:tcPr marL="65314" marR="65314" marT="32657" marB="32657"/>
                </a:tc>
                <a:tc>
                  <a:txBody>
                    <a:bodyPr/>
                    <a:lstStyle/>
                    <a:p>
                      <a:r>
                        <a:rPr lang="en-GB" sz="1300" b="0" i="0" kern="1200" dirty="0">
                          <a:solidFill>
                            <a:schemeClr val="dk1"/>
                          </a:solidFill>
                          <a:effectLst/>
                          <a:latin typeface="Ink Free" panose="03080402000500000000" pitchFamily="66" charset="0"/>
                          <a:ea typeface="+mn-ea"/>
                          <a:cs typeface="+mn-cs"/>
                        </a:rPr>
                        <a:t>Nazi Germany: </a:t>
                      </a:r>
                    </a:p>
                    <a:p>
                      <a:endParaRPr lang="en-GB" sz="1300" b="0" i="0" kern="1200" dirty="0">
                        <a:solidFill>
                          <a:schemeClr val="dk1"/>
                        </a:solidFill>
                        <a:effectLst/>
                        <a:latin typeface="Ink Free" panose="03080402000500000000"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kern="1200" dirty="0">
                          <a:solidFill>
                            <a:schemeClr val="dk1"/>
                          </a:solidFill>
                          <a:effectLst/>
                          <a:latin typeface="Ink Free" panose="03080402000500000000" pitchFamily="66" charset="0"/>
                          <a:ea typeface="+mn-ea"/>
                          <a:cs typeface="+mn-cs"/>
                        </a:rPr>
                        <a:t>I can identify a wide range of quotations to support a point of view and explore alternative interpretations.</a:t>
                      </a:r>
                    </a:p>
                    <a:p>
                      <a:endParaRPr lang="en-GB" sz="1300" b="0" i="0" kern="1200" dirty="0">
                        <a:solidFill>
                          <a:schemeClr val="dk1"/>
                        </a:solidFill>
                        <a:effectLst/>
                        <a:latin typeface="Ink Free" panose="03080402000500000000" pitchFamily="66" charset="0"/>
                        <a:ea typeface="+mn-ea"/>
                        <a:cs typeface="+mn-cs"/>
                      </a:endParaRPr>
                    </a:p>
                  </a:txBody>
                  <a:tcPr marL="65314" marR="65314" marT="32657" marB="32657"/>
                </a:tc>
                <a:extLst>
                  <a:ext uri="{0D108BD9-81ED-4DB2-BD59-A6C34878D82A}">
                    <a16:rowId xmlns:a16="http://schemas.microsoft.com/office/drawing/2014/main" val="3946418992"/>
                  </a:ext>
                </a:extLst>
              </a:tr>
            </a:tbl>
          </a:graphicData>
        </a:graphic>
      </p:graphicFrame>
    </p:spTree>
    <p:extLst>
      <p:ext uri="{BB962C8B-B14F-4D97-AF65-F5344CB8AC3E}">
        <p14:creationId xmlns:p14="http://schemas.microsoft.com/office/powerpoint/2010/main" val="42038792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12">
            <a:extLst>
              <a:ext uri="{FF2B5EF4-FFF2-40B4-BE49-F238E27FC236}">
                <a16:creationId xmlns:a16="http://schemas.microsoft.com/office/drawing/2014/main" id="{EB482903-E2DF-4272-B415-7019B57FF518}"/>
              </a:ext>
            </a:extLst>
          </p:cNvPr>
          <p:cNvSpPr/>
          <p:nvPr/>
        </p:nvSpPr>
        <p:spPr>
          <a:xfrm>
            <a:off x="248874" y="107808"/>
            <a:ext cx="1074830" cy="1059141"/>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5" name="TextBox 4">
            <a:extLst>
              <a:ext uri="{FF2B5EF4-FFF2-40B4-BE49-F238E27FC236}">
                <a16:creationId xmlns:a16="http://schemas.microsoft.com/office/drawing/2014/main" id="{D97B7A0A-D172-40CD-8215-3211A00B2F10}"/>
              </a:ext>
            </a:extLst>
          </p:cNvPr>
          <p:cNvSpPr txBox="1"/>
          <p:nvPr/>
        </p:nvSpPr>
        <p:spPr>
          <a:xfrm>
            <a:off x="2194562" y="114225"/>
            <a:ext cx="7341860" cy="1147622"/>
          </a:xfrm>
          <a:prstGeom prst="rect">
            <a:avLst/>
          </a:prstGeom>
          <a:noFill/>
        </p:spPr>
        <p:txBody>
          <a:bodyPr wrap="square" rtlCol="0">
            <a:spAutoFit/>
          </a:bodyPr>
          <a:lstStyle/>
          <a:p>
            <a:r>
              <a:rPr lang="en-GB" sz="2286" b="1" dirty="0">
                <a:solidFill>
                  <a:srgbClr val="002060"/>
                </a:solidFill>
                <a:latin typeface="Ink Free"/>
              </a:rPr>
              <a:t>Lower School Plan</a:t>
            </a:r>
          </a:p>
          <a:p>
            <a:r>
              <a:rPr lang="en-GB" sz="2286" b="1" dirty="0">
                <a:solidFill>
                  <a:srgbClr val="002060"/>
                </a:solidFill>
                <a:latin typeface="Ink Free"/>
              </a:rPr>
              <a:t>Subject: History				</a:t>
            </a:r>
          </a:p>
          <a:p>
            <a:r>
              <a:rPr lang="en-GB" sz="2286" b="1" dirty="0">
                <a:solidFill>
                  <a:srgbClr val="002060"/>
                </a:solidFill>
                <a:latin typeface="Ink Free"/>
              </a:rPr>
              <a:t>Skill: Numeracy Progression</a:t>
            </a:r>
            <a:endParaRPr lang="en-GB" sz="1286" b="1" dirty="0">
              <a:solidFill>
                <a:srgbClr val="002060"/>
              </a:solidFill>
              <a:latin typeface="Ink Free"/>
            </a:endParaRPr>
          </a:p>
        </p:txBody>
      </p:sp>
      <p:graphicFrame>
        <p:nvGraphicFramePr>
          <p:cNvPr id="6" name="Table 5">
            <a:extLst>
              <a:ext uri="{FF2B5EF4-FFF2-40B4-BE49-F238E27FC236}">
                <a16:creationId xmlns:a16="http://schemas.microsoft.com/office/drawing/2014/main" id="{8940C951-D621-468D-9ED3-B6077BF1ADA2}"/>
              </a:ext>
            </a:extLst>
          </p:cNvPr>
          <p:cNvGraphicFramePr>
            <a:graphicFrameLocks noGrp="1"/>
          </p:cNvGraphicFramePr>
          <p:nvPr/>
        </p:nvGraphicFramePr>
        <p:xfrm>
          <a:off x="1254911" y="1261847"/>
          <a:ext cx="9865933" cy="5424159"/>
        </p:xfrm>
        <a:graphic>
          <a:graphicData uri="http://schemas.openxmlformats.org/drawingml/2006/table">
            <a:tbl>
              <a:tblPr firstRow="1" bandRow="1">
                <a:tableStyleId>{5C22544A-7EE6-4342-B048-85BDC9FD1C3A}</a:tableStyleId>
              </a:tblPr>
              <a:tblGrid>
                <a:gridCol w="1043322">
                  <a:extLst>
                    <a:ext uri="{9D8B030D-6E8A-4147-A177-3AD203B41FA5}">
                      <a16:colId xmlns:a16="http://schemas.microsoft.com/office/drawing/2014/main" val="4255388034"/>
                    </a:ext>
                  </a:extLst>
                </a:gridCol>
                <a:gridCol w="2750870">
                  <a:extLst>
                    <a:ext uri="{9D8B030D-6E8A-4147-A177-3AD203B41FA5}">
                      <a16:colId xmlns:a16="http://schemas.microsoft.com/office/drawing/2014/main" val="737985667"/>
                    </a:ext>
                  </a:extLst>
                </a:gridCol>
                <a:gridCol w="2971167">
                  <a:extLst>
                    <a:ext uri="{9D8B030D-6E8A-4147-A177-3AD203B41FA5}">
                      <a16:colId xmlns:a16="http://schemas.microsoft.com/office/drawing/2014/main" val="1945210272"/>
                    </a:ext>
                  </a:extLst>
                </a:gridCol>
                <a:gridCol w="3100574">
                  <a:extLst>
                    <a:ext uri="{9D8B030D-6E8A-4147-A177-3AD203B41FA5}">
                      <a16:colId xmlns:a16="http://schemas.microsoft.com/office/drawing/2014/main" val="2569708753"/>
                    </a:ext>
                  </a:extLst>
                </a:gridCol>
              </a:tblGrid>
              <a:tr h="332871">
                <a:tc>
                  <a:txBody>
                    <a:bodyPr/>
                    <a:lstStyle/>
                    <a:p>
                      <a:r>
                        <a:rPr lang="en-GB" sz="1300" dirty="0">
                          <a:latin typeface="Ink Free" panose="03080402000500000000" pitchFamily="66" charset="0"/>
                        </a:rPr>
                        <a:t>Term</a:t>
                      </a:r>
                    </a:p>
                  </a:txBody>
                  <a:tcPr marL="65314" marR="65314" marT="32657" marB="32657"/>
                </a:tc>
                <a:tc>
                  <a:txBody>
                    <a:bodyPr/>
                    <a:lstStyle/>
                    <a:p>
                      <a:r>
                        <a:rPr lang="en-GB" sz="1300" dirty="0">
                          <a:latin typeface="Ink Free" panose="03080402000500000000" pitchFamily="66" charset="0"/>
                        </a:rPr>
                        <a:t>1</a:t>
                      </a:r>
                    </a:p>
                  </a:txBody>
                  <a:tcPr marL="65314" marR="65314" marT="32657" marB="32657"/>
                </a:tc>
                <a:tc>
                  <a:txBody>
                    <a:bodyPr/>
                    <a:lstStyle/>
                    <a:p>
                      <a:r>
                        <a:rPr lang="en-GB" sz="1300" dirty="0">
                          <a:latin typeface="Ink Free" panose="03080402000500000000" pitchFamily="66" charset="0"/>
                        </a:rPr>
                        <a:t>2</a:t>
                      </a:r>
                    </a:p>
                  </a:txBody>
                  <a:tcPr marL="65314" marR="65314" marT="32657" marB="32657"/>
                </a:tc>
                <a:tc>
                  <a:txBody>
                    <a:bodyPr/>
                    <a:lstStyle/>
                    <a:p>
                      <a:r>
                        <a:rPr lang="en-GB" sz="1300" dirty="0">
                          <a:latin typeface="Ink Free" panose="03080402000500000000" pitchFamily="66" charset="0"/>
                        </a:rPr>
                        <a:t>3</a:t>
                      </a:r>
                    </a:p>
                  </a:txBody>
                  <a:tcPr marL="65314" marR="65314" marT="32657" marB="32657"/>
                </a:tc>
                <a:extLst>
                  <a:ext uri="{0D108BD9-81ED-4DB2-BD59-A6C34878D82A}">
                    <a16:rowId xmlns:a16="http://schemas.microsoft.com/office/drawing/2014/main" val="1953012476"/>
                  </a:ext>
                </a:extLst>
              </a:tr>
              <a:tr h="1917338">
                <a:tc>
                  <a:txBody>
                    <a:bodyPr/>
                    <a:lstStyle/>
                    <a:p>
                      <a:r>
                        <a:rPr lang="en-GB" sz="1300" dirty="0">
                          <a:solidFill>
                            <a:srgbClr val="002060"/>
                          </a:solidFill>
                          <a:latin typeface="Ink Free" panose="03080402000500000000" pitchFamily="66" charset="0"/>
                        </a:rPr>
                        <a:t>Year 7</a:t>
                      </a:r>
                    </a:p>
                  </a:txBody>
                  <a:tcPr marL="65314" marR="65314" marT="32657" marB="32657"/>
                </a:tc>
                <a:tc gridSpan="2">
                  <a:txBody>
                    <a:bodyPr/>
                    <a:lstStyle/>
                    <a:p>
                      <a:pPr lvl="0" algn="ctr" fontAlgn="base"/>
                      <a:r>
                        <a:rPr lang="en-GB" sz="1200" kern="1200" dirty="0">
                          <a:solidFill>
                            <a:schemeClr val="dk1"/>
                          </a:solidFill>
                          <a:effectLst/>
                          <a:latin typeface="Ink Free" panose="03080402000500000000" pitchFamily="66" charset="0"/>
                          <a:ea typeface="+mn-ea"/>
                          <a:cs typeface="+mn-cs"/>
                        </a:rPr>
                        <a:t>Battle of Hastings:</a:t>
                      </a:r>
                    </a:p>
                    <a:p>
                      <a:pPr lvl="0" algn="ctr" fontAlgn="base"/>
                      <a:endParaRPr lang="en-GB" sz="1200" kern="1200" dirty="0">
                        <a:solidFill>
                          <a:schemeClr val="dk1"/>
                        </a:solidFill>
                        <a:effectLst/>
                        <a:latin typeface="Ink Free" panose="03080402000500000000" pitchFamily="66" charset="0"/>
                        <a:ea typeface="+mn-ea"/>
                        <a:cs typeface="+mn-cs"/>
                      </a:endParaRPr>
                    </a:p>
                    <a:p>
                      <a:pPr lvl="0" algn="ctr" fontAlgn="base"/>
                      <a:r>
                        <a:rPr lang="en-GB" sz="1200" kern="1200" dirty="0">
                          <a:solidFill>
                            <a:schemeClr val="dk1"/>
                          </a:solidFill>
                          <a:effectLst/>
                          <a:latin typeface="Ink Free" panose="03080402000500000000" pitchFamily="66" charset="0"/>
                          <a:ea typeface="+mn-ea"/>
                          <a:cs typeface="+mn-cs"/>
                        </a:rPr>
                        <a:t>I can accurately draw a bar chart using the success criteria: </a:t>
                      </a:r>
                    </a:p>
                    <a:p>
                      <a:pPr algn="ctr"/>
                      <a:r>
                        <a:rPr lang="en-GB" sz="1200" kern="1200" dirty="0">
                          <a:solidFill>
                            <a:schemeClr val="dk1"/>
                          </a:solidFill>
                          <a:effectLst/>
                          <a:latin typeface="Ink Free" panose="03080402000500000000" pitchFamily="66" charset="0"/>
                          <a:ea typeface="+mn-ea"/>
                          <a:cs typeface="+mn-cs"/>
                        </a:rPr>
                        <a:t>      Bars are of equal width</a:t>
                      </a:r>
                    </a:p>
                    <a:p>
                      <a:pPr algn="ctr"/>
                      <a:r>
                        <a:rPr lang="en-GB" sz="1200" kern="1200" dirty="0">
                          <a:solidFill>
                            <a:schemeClr val="dk1"/>
                          </a:solidFill>
                          <a:effectLst/>
                          <a:latin typeface="Ink Free" panose="03080402000500000000" pitchFamily="66" charset="0"/>
                          <a:ea typeface="+mn-ea"/>
                          <a:cs typeface="+mn-cs"/>
                        </a:rPr>
                        <a:t>      Labels for your x and y axis </a:t>
                      </a:r>
                    </a:p>
                    <a:p>
                      <a:pPr algn="ctr"/>
                      <a:r>
                        <a:rPr lang="en-GB" sz="1200" kern="1200" dirty="0">
                          <a:solidFill>
                            <a:schemeClr val="dk1"/>
                          </a:solidFill>
                          <a:effectLst/>
                          <a:latin typeface="Ink Free" panose="03080402000500000000" pitchFamily="66" charset="0"/>
                          <a:ea typeface="+mn-ea"/>
                          <a:cs typeface="+mn-cs"/>
                        </a:rPr>
                        <a:t>      Axis and scales (choosing own suitable scale) </a:t>
                      </a:r>
                    </a:p>
                    <a:p>
                      <a:pPr algn="ctr"/>
                      <a:r>
                        <a:rPr lang="en-GB" sz="1200" kern="1200" dirty="0">
                          <a:solidFill>
                            <a:schemeClr val="dk1"/>
                          </a:solidFill>
                          <a:effectLst/>
                          <a:latin typeface="Ink Free" panose="03080402000500000000" pitchFamily="66" charset="0"/>
                          <a:ea typeface="+mn-ea"/>
                          <a:cs typeface="+mn-cs"/>
                        </a:rPr>
                        <a:t>      Same size space between bars </a:t>
                      </a:r>
                    </a:p>
                    <a:p>
                      <a:pPr algn="ctr"/>
                      <a:r>
                        <a:rPr lang="en-GB" sz="1200" kern="1200" dirty="0">
                          <a:solidFill>
                            <a:schemeClr val="dk1"/>
                          </a:solidFill>
                          <a:effectLst/>
                          <a:latin typeface="Ink Free" panose="03080402000500000000" pitchFamily="66" charset="0"/>
                          <a:ea typeface="+mn-ea"/>
                          <a:cs typeface="+mn-cs"/>
                        </a:rPr>
                        <a:t>      Title for your graph </a:t>
                      </a:r>
                    </a:p>
                    <a:p>
                      <a:pPr marL="0" algn="ctr" defTabSz="1280160" rtl="0" eaLnBrk="1" latinLnBrk="0" hangingPunct="1"/>
                      <a:endParaRPr lang="en-GB" sz="1300" b="0" i="0" kern="1200" dirty="0">
                        <a:solidFill>
                          <a:schemeClr val="dk1"/>
                        </a:solidFill>
                        <a:effectLst/>
                        <a:latin typeface="Ink Free" panose="03080402000500000000" pitchFamily="66" charset="0"/>
                        <a:ea typeface="+mn-ea"/>
                        <a:cs typeface="+mn-cs"/>
                      </a:endParaRPr>
                    </a:p>
                  </a:txBody>
                  <a:tcPr marL="65314" marR="65314" marT="32657" marB="32657"/>
                </a:tc>
                <a:tc hMerge="1">
                  <a:txBody>
                    <a:bodyPr/>
                    <a:lstStyle/>
                    <a:p>
                      <a:endParaRPr lang="en-GB" sz="1300" b="0" i="0" kern="1200" dirty="0">
                        <a:solidFill>
                          <a:schemeClr val="dk1"/>
                        </a:solidFill>
                        <a:effectLst/>
                        <a:latin typeface="Ink Free" panose="03080402000500000000" pitchFamily="66" charset="0"/>
                        <a:ea typeface="+mn-ea"/>
                        <a:cs typeface="+mn-cs"/>
                      </a:endParaRPr>
                    </a:p>
                  </a:txBody>
                  <a:tcPr marL="65314" marR="65314" marT="32657" marB="32657"/>
                </a:tc>
                <a:tc>
                  <a:txBody>
                    <a:bodyPr/>
                    <a:lstStyle/>
                    <a:p>
                      <a:r>
                        <a:rPr lang="en-GB" sz="1800" kern="1200" dirty="0">
                          <a:solidFill>
                            <a:schemeClr val="dk1"/>
                          </a:solidFill>
                          <a:effectLst/>
                          <a:latin typeface="Ink Free" panose="03080402000500000000" pitchFamily="66" charset="0"/>
                          <a:ea typeface="+mn-ea"/>
                          <a:cs typeface="+mn-cs"/>
                        </a:rPr>
                        <a:t>Native Americans:</a:t>
                      </a:r>
                    </a:p>
                    <a:p>
                      <a:r>
                        <a:rPr lang="en-GB" sz="1800" kern="1200" dirty="0">
                          <a:solidFill>
                            <a:schemeClr val="dk1"/>
                          </a:solidFill>
                          <a:effectLst/>
                          <a:latin typeface="Ink Free" panose="03080402000500000000" pitchFamily="66" charset="0"/>
                          <a:ea typeface="+mn-ea"/>
                          <a:cs typeface="+mn-cs"/>
                        </a:rPr>
                        <a:t>I can accurately draw a line graph with my own suitable scale.</a:t>
                      </a:r>
                      <a:endParaRPr lang="en-GB" sz="1400" b="0" i="0" kern="1200" dirty="0">
                        <a:solidFill>
                          <a:schemeClr val="dk1"/>
                        </a:solidFill>
                        <a:effectLst/>
                        <a:latin typeface="Ink Free" panose="03080402000500000000" pitchFamily="66" charset="0"/>
                        <a:ea typeface="+mn-ea"/>
                        <a:cs typeface="+mn-cs"/>
                      </a:endParaRPr>
                    </a:p>
                  </a:txBody>
                  <a:tcPr marL="65314" marR="65314" marT="32657" marB="32657"/>
                </a:tc>
                <a:extLst>
                  <a:ext uri="{0D108BD9-81ED-4DB2-BD59-A6C34878D82A}">
                    <a16:rowId xmlns:a16="http://schemas.microsoft.com/office/drawing/2014/main" val="2287100114"/>
                  </a:ext>
                </a:extLst>
              </a:tr>
              <a:tr h="1632857">
                <a:tc>
                  <a:txBody>
                    <a:bodyPr/>
                    <a:lstStyle/>
                    <a:p>
                      <a:r>
                        <a:rPr lang="en-GB" sz="1300" dirty="0">
                          <a:solidFill>
                            <a:srgbClr val="002060"/>
                          </a:solidFill>
                          <a:latin typeface="Ink Free" panose="03080402000500000000" pitchFamily="66" charset="0"/>
                        </a:rPr>
                        <a:t>Year 8</a:t>
                      </a: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dk1"/>
                          </a:solidFill>
                          <a:effectLst/>
                          <a:latin typeface="Ink Free" panose="03080402000500000000" pitchFamily="66" charset="0"/>
                          <a:ea typeface="+mn-ea"/>
                          <a:cs typeface="+mn-cs"/>
                        </a:rPr>
                        <a:t>Tudor Monarchs: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dk1"/>
                          </a:solidFill>
                          <a:effectLst/>
                          <a:latin typeface="Ink Free" panose="03080402000500000000" pitchFamily="66" charset="0"/>
                          <a:ea typeface="+mn-ea"/>
                          <a:cs typeface="+mn-cs"/>
                        </a:rPr>
                        <a:t>I can accurately draw a pie chart.</a:t>
                      </a:r>
                    </a:p>
                    <a:p>
                      <a:endParaRPr lang="en-GB" sz="1300" b="0" i="0" kern="1200" dirty="0">
                        <a:solidFill>
                          <a:schemeClr val="dk1"/>
                        </a:solidFill>
                        <a:effectLst/>
                        <a:latin typeface="Ink Free" panose="03080402000500000000" pitchFamily="66" charset="0"/>
                        <a:ea typeface="+mn-ea"/>
                        <a:cs typeface="+mn-cs"/>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dk1"/>
                          </a:solidFill>
                          <a:effectLst/>
                          <a:latin typeface="Ink Free" panose="03080402000500000000" pitchFamily="66" charset="0"/>
                          <a:ea typeface="+mn-ea"/>
                          <a:cs typeface="+mn-cs"/>
                        </a:rPr>
                        <a:t>Witches: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dk1"/>
                          </a:solidFill>
                          <a:effectLst/>
                          <a:latin typeface="Ink Free" panose="03080402000500000000" pitchFamily="66" charset="0"/>
                          <a:ea typeface="+mn-ea"/>
                          <a:cs typeface="+mn-cs"/>
                        </a:rPr>
                        <a:t>I can accurately draw a scatter graph.</a:t>
                      </a:r>
                    </a:p>
                    <a:p>
                      <a:endParaRPr lang="en-GB" sz="1300" b="0" dirty="0">
                        <a:solidFill>
                          <a:schemeClr val="tx1"/>
                        </a:solidFill>
                        <a:latin typeface="Ink Free" panose="03080402000500000000" pitchFamily="66" charset="0"/>
                      </a:endParaRPr>
                    </a:p>
                  </a:txBody>
                  <a:tcPr marL="65314" marR="65314" marT="32657" marB="32657"/>
                </a:tc>
                <a:tc>
                  <a:txBody>
                    <a:bodyPr/>
                    <a:lstStyle/>
                    <a:p>
                      <a:pPr lvl="0" fontAlgn="base"/>
                      <a:r>
                        <a:rPr lang="en-GB" sz="1800" kern="1200" dirty="0">
                          <a:solidFill>
                            <a:schemeClr val="dk1"/>
                          </a:solidFill>
                          <a:effectLst/>
                          <a:latin typeface="Ink Free" panose="03080402000500000000" pitchFamily="66" charset="0"/>
                          <a:ea typeface="+mn-ea"/>
                          <a:cs typeface="+mn-cs"/>
                        </a:rPr>
                        <a:t>I can accurately draw a scatter graph.</a:t>
                      </a:r>
                    </a:p>
                    <a:p>
                      <a:pPr lvl="0" fontAlgn="base"/>
                      <a:r>
                        <a:rPr lang="en-GB" sz="1800" kern="1200" dirty="0">
                          <a:solidFill>
                            <a:schemeClr val="dk1"/>
                          </a:solidFill>
                          <a:effectLst/>
                          <a:latin typeface="Ink Free" panose="03080402000500000000" pitchFamily="66" charset="0"/>
                          <a:ea typeface="+mn-ea"/>
                          <a:cs typeface="+mn-cs"/>
                        </a:rPr>
                        <a:t>I can draw a line of best fit on a scatter graph using a ruler.</a:t>
                      </a:r>
                    </a:p>
                    <a:p>
                      <a:endParaRPr lang="en-GB" sz="1300" b="0" kern="1200" dirty="0">
                        <a:solidFill>
                          <a:schemeClr val="tx1"/>
                        </a:solidFill>
                        <a:latin typeface="Ink Free" panose="03080402000500000000" pitchFamily="66" charset="0"/>
                        <a:ea typeface="+mn-ea"/>
                        <a:cs typeface="+mn-cs"/>
                      </a:endParaRPr>
                    </a:p>
                  </a:txBody>
                  <a:tcPr marL="65314" marR="65314" marT="32657" marB="32657"/>
                </a:tc>
                <a:extLst>
                  <a:ext uri="{0D108BD9-81ED-4DB2-BD59-A6C34878D82A}">
                    <a16:rowId xmlns:a16="http://schemas.microsoft.com/office/drawing/2014/main" val="2707672348"/>
                  </a:ext>
                </a:extLst>
              </a:tr>
              <a:tr h="1538916">
                <a:tc>
                  <a:txBody>
                    <a:bodyPr/>
                    <a:lstStyle/>
                    <a:p>
                      <a:r>
                        <a:rPr lang="en-GB" sz="1300" dirty="0">
                          <a:solidFill>
                            <a:srgbClr val="002060"/>
                          </a:solidFill>
                          <a:latin typeface="Ink Free" panose="03080402000500000000" pitchFamily="66" charset="0"/>
                        </a:rPr>
                        <a:t>Year 9</a:t>
                      </a:r>
                    </a:p>
                  </a:txBody>
                  <a:tcPr marL="65314" marR="65314" marT="32657" marB="32657"/>
                </a:tc>
                <a:tc>
                  <a:txBody>
                    <a:bodyPr/>
                    <a:lstStyle/>
                    <a:p>
                      <a:r>
                        <a:rPr lang="en-GB" sz="1800" kern="1200" dirty="0">
                          <a:solidFill>
                            <a:schemeClr val="dk1"/>
                          </a:solidFill>
                          <a:effectLst/>
                          <a:latin typeface="Ink Free" panose="03080402000500000000" pitchFamily="66" charset="0"/>
                          <a:ea typeface="+mn-ea"/>
                          <a:cs typeface="+mn-cs"/>
                        </a:rPr>
                        <a:t>Jack the Ripper: </a:t>
                      </a:r>
                    </a:p>
                    <a:p>
                      <a:r>
                        <a:rPr lang="en-GB" sz="1800" kern="1200" dirty="0">
                          <a:solidFill>
                            <a:schemeClr val="dk1"/>
                          </a:solidFill>
                          <a:effectLst/>
                          <a:latin typeface="Ink Free" panose="03080402000500000000" pitchFamily="66" charset="0"/>
                          <a:ea typeface="+mn-ea"/>
                          <a:cs typeface="+mn-cs"/>
                        </a:rPr>
                        <a:t>I can select and construct appropriate charts, diagrams and graphs.</a:t>
                      </a:r>
                      <a:endParaRPr lang="en-GB" sz="1300" b="0" i="0" kern="1200" dirty="0">
                        <a:solidFill>
                          <a:schemeClr val="dk1"/>
                        </a:solidFill>
                        <a:effectLst/>
                        <a:latin typeface="Ink Free" panose="03080402000500000000" pitchFamily="66" charset="0"/>
                        <a:ea typeface="+mn-ea"/>
                        <a:cs typeface="+mn-cs"/>
                      </a:endParaRPr>
                    </a:p>
                  </a:txBody>
                  <a:tcPr marL="65314" marR="65314" marT="32657" marB="32657"/>
                </a:tc>
                <a:tc>
                  <a:txBody>
                    <a:bodyPr/>
                    <a:lstStyle/>
                    <a:p>
                      <a:r>
                        <a:rPr lang="en-GB" sz="1800" kern="1200" dirty="0">
                          <a:solidFill>
                            <a:schemeClr val="dk1"/>
                          </a:solidFill>
                          <a:effectLst/>
                          <a:latin typeface="Ink Free" panose="03080402000500000000" pitchFamily="66" charset="0"/>
                          <a:ea typeface="+mn-ea"/>
                          <a:cs typeface="+mn-cs"/>
                        </a:rPr>
                        <a:t>World War One: </a:t>
                      </a:r>
                    </a:p>
                    <a:p>
                      <a:r>
                        <a:rPr lang="en-GB" sz="1800" kern="1200" dirty="0">
                          <a:solidFill>
                            <a:schemeClr val="dk1"/>
                          </a:solidFill>
                          <a:effectLst/>
                          <a:latin typeface="Ink Free" panose="03080402000500000000" pitchFamily="66" charset="0"/>
                          <a:ea typeface="+mn-ea"/>
                          <a:cs typeface="+mn-cs"/>
                        </a:rPr>
                        <a:t>I can select and construct appropriate charts, diagrams and graphs.</a:t>
                      </a:r>
                      <a:endParaRPr lang="en-GB" sz="1300" b="0" i="0" kern="1200" dirty="0">
                        <a:solidFill>
                          <a:schemeClr val="dk1"/>
                        </a:solidFill>
                        <a:effectLst/>
                        <a:latin typeface="Ink Free" panose="03080402000500000000" pitchFamily="66" charset="0"/>
                        <a:ea typeface="+mn-ea"/>
                        <a:cs typeface="+mn-cs"/>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Ink Free" panose="03080402000500000000" pitchFamily="66" charset="0"/>
                          <a:ea typeface="+mn-ea"/>
                          <a:cs typeface="+mn-cs"/>
                        </a:rPr>
                        <a:t>Hitler: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Ink Free" panose="03080402000500000000" pitchFamily="66" charset="0"/>
                          <a:ea typeface="+mn-ea"/>
                          <a:cs typeface="+mn-cs"/>
                        </a:rPr>
                        <a:t>I can select and construct appropriate charts, diagrams and graphs.</a:t>
                      </a:r>
                      <a:endParaRPr lang="en-GB" sz="1600" b="0" i="0" kern="1200" dirty="0">
                        <a:solidFill>
                          <a:schemeClr val="dk1"/>
                        </a:solidFill>
                        <a:effectLst/>
                        <a:latin typeface="Ink Free" panose="03080402000500000000" pitchFamily="66" charset="0"/>
                        <a:ea typeface="+mn-ea"/>
                        <a:cs typeface="+mn-cs"/>
                      </a:endParaRPr>
                    </a:p>
                    <a:p>
                      <a:endParaRPr lang="en-GB" sz="1600" b="0" i="0" kern="1200" dirty="0">
                        <a:solidFill>
                          <a:schemeClr val="dk1"/>
                        </a:solidFill>
                        <a:effectLst/>
                        <a:latin typeface="Ink Free" panose="03080402000500000000" pitchFamily="66" charset="0"/>
                        <a:ea typeface="+mn-ea"/>
                        <a:cs typeface="+mn-cs"/>
                      </a:endParaRPr>
                    </a:p>
                  </a:txBody>
                  <a:tcPr marL="65314" marR="65314" marT="32657" marB="32657"/>
                </a:tc>
                <a:extLst>
                  <a:ext uri="{0D108BD9-81ED-4DB2-BD59-A6C34878D82A}">
                    <a16:rowId xmlns:a16="http://schemas.microsoft.com/office/drawing/2014/main" val="3946418992"/>
                  </a:ext>
                </a:extLst>
              </a:tr>
            </a:tbl>
          </a:graphicData>
        </a:graphic>
      </p:graphicFrame>
    </p:spTree>
    <p:extLst>
      <p:ext uri="{BB962C8B-B14F-4D97-AF65-F5344CB8AC3E}">
        <p14:creationId xmlns:p14="http://schemas.microsoft.com/office/powerpoint/2010/main" val="6183326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grpSp>
        <p:nvGrpSpPr>
          <p:cNvPr id="2" name="Diagram 7">
            <a:extLst>
              <a:ext uri="{FF2B5EF4-FFF2-40B4-BE49-F238E27FC236}">
                <a16:creationId xmlns:a16="http://schemas.microsoft.com/office/drawing/2014/main" id="{77268820-8318-41AF-B2BE-F71003A48F4D}"/>
              </a:ext>
            </a:extLst>
          </p:cNvPr>
          <p:cNvGrpSpPr/>
          <p:nvPr/>
        </p:nvGrpSpPr>
        <p:grpSpPr>
          <a:xfrm>
            <a:off x="7729915" y="5367331"/>
            <a:ext cx="2776020" cy="1435759"/>
            <a:chOff x="8641473" y="7630558"/>
            <a:chExt cx="3757827" cy="1785082"/>
          </a:xfrm>
          <a:solidFill>
            <a:schemeClr val="bg1"/>
          </a:solidFill>
        </p:grpSpPr>
        <p:sp>
          <p:nvSpPr>
            <p:cNvPr id="3" name="Rectangle 2">
              <a:extLst>
                <a:ext uri="{FF2B5EF4-FFF2-40B4-BE49-F238E27FC236}">
                  <a16:creationId xmlns:a16="http://schemas.microsoft.com/office/drawing/2014/main" id="{C432C254-84BD-417B-BA93-0799D7126A25}"/>
                </a:ext>
              </a:extLst>
            </p:cNvPr>
            <p:cNvSpPr/>
            <p:nvPr/>
          </p:nvSpPr>
          <p:spPr>
            <a:xfrm>
              <a:off x="8641473" y="7630558"/>
              <a:ext cx="3757827" cy="1785082"/>
            </a:xfrm>
            <a:prstGeom prst="rect">
              <a:avLst/>
            </a:prstGeom>
            <a:grpFill/>
            <a:ln cap="flat">
              <a:noFill/>
              <a:prstDash val="solid"/>
            </a:ln>
          </p:spPr>
          <p:txBody>
            <a:bodyPr lIns="0" tIns="0" rIns="0" bIns="0"/>
            <a:lstStyle>
              <a:defPPr>
                <a:defRPr lang="en-US"/>
              </a:defPPr>
              <a:lvl1pPr marL="0" algn="l" defTabSz="777514" rtl="0" eaLnBrk="1" latinLnBrk="0" hangingPunct="1">
                <a:defRPr sz="1531" kern="1200">
                  <a:solidFill>
                    <a:schemeClr val="tx1"/>
                  </a:solidFill>
                  <a:latin typeface="+mn-lt"/>
                  <a:ea typeface="+mn-ea"/>
                  <a:cs typeface="+mn-cs"/>
                </a:defRPr>
              </a:lvl1pPr>
              <a:lvl2pPr marL="388757" algn="l" defTabSz="777514" rtl="0" eaLnBrk="1" latinLnBrk="0" hangingPunct="1">
                <a:defRPr sz="1531" kern="1200">
                  <a:solidFill>
                    <a:schemeClr val="tx1"/>
                  </a:solidFill>
                  <a:latin typeface="+mn-lt"/>
                  <a:ea typeface="+mn-ea"/>
                  <a:cs typeface="+mn-cs"/>
                </a:defRPr>
              </a:lvl2pPr>
              <a:lvl3pPr marL="777514" algn="l" defTabSz="777514" rtl="0" eaLnBrk="1" latinLnBrk="0" hangingPunct="1">
                <a:defRPr sz="1531" kern="1200">
                  <a:solidFill>
                    <a:schemeClr val="tx1"/>
                  </a:solidFill>
                  <a:latin typeface="+mn-lt"/>
                  <a:ea typeface="+mn-ea"/>
                  <a:cs typeface="+mn-cs"/>
                </a:defRPr>
              </a:lvl3pPr>
              <a:lvl4pPr marL="1166271" algn="l" defTabSz="777514" rtl="0" eaLnBrk="1" latinLnBrk="0" hangingPunct="1">
                <a:defRPr sz="1531" kern="1200">
                  <a:solidFill>
                    <a:schemeClr val="tx1"/>
                  </a:solidFill>
                  <a:latin typeface="+mn-lt"/>
                  <a:ea typeface="+mn-ea"/>
                  <a:cs typeface="+mn-cs"/>
                </a:defRPr>
              </a:lvl4pPr>
              <a:lvl5pPr marL="1555029" algn="l" defTabSz="777514" rtl="0" eaLnBrk="1" latinLnBrk="0" hangingPunct="1">
                <a:defRPr sz="1531" kern="1200">
                  <a:solidFill>
                    <a:schemeClr val="tx1"/>
                  </a:solidFill>
                  <a:latin typeface="+mn-lt"/>
                  <a:ea typeface="+mn-ea"/>
                  <a:cs typeface="+mn-cs"/>
                </a:defRPr>
              </a:lvl5pPr>
              <a:lvl6pPr marL="1943786" algn="l" defTabSz="777514" rtl="0" eaLnBrk="1" latinLnBrk="0" hangingPunct="1">
                <a:defRPr sz="1531" kern="1200">
                  <a:solidFill>
                    <a:schemeClr val="tx1"/>
                  </a:solidFill>
                  <a:latin typeface="+mn-lt"/>
                  <a:ea typeface="+mn-ea"/>
                  <a:cs typeface="+mn-cs"/>
                </a:defRPr>
              </a:lvl6pPr>
              <a:lvl7pPr marL="2332543" algn="l" defTabSz="777514" rtl="0" eaLnBrk="1" latinLnBrk="0" hangingPunct="1">
                <a:defRPr sz="1531" kern="1200">
                  <a:solidFill>
                    <a:schemeClr val="tx1"/>
                  </a:solidFill>
                  <a:latin typeface="+mn-lt"/>
                  <a:ea typeface="+mn-ea"/>
                  <a:cs typeface="+mn-cs"/>
                </a:defRPr>
              </a:lvl7pPr>
              <a:lvl8pPr marL="2721300" algn="l" defTabSz="777514" rtl="0" eaLnBrk="1" latinLnBrk="0" hangingPunct="1">
                <a:defRPr sz="1531" kern="1200">
                  <a:solidFill>
                    <a:schemeClr val="tx1"/>
                  </a:solidFill>
                  <a:latin typeface="+mn-lt"/>
                  <a:ea typeface="+mn-ea"/>
                  <a:cs typeface="+mn-cs"/>
                </a:defRPr>
              </a:lvl8pPr>
              <a:lvl9pPr marL="3110057" algn="l" defTabSz="777514" rtl="0" eaLnBrk="1" latinLnBrk="0" hangingPunct="1">
                <a:defRPr sz="1531" kern="1200">
                  <a:solidFill>
                    <a:schemeClr val="tx1"/>
                  </a:solidFill>
                  <a:latin typeface="+mn-lt"/>
                  <a:ea typeface="+mn-ea"/>
                  <a:cs typeface="+mn-cs"/>
                </a:defRPr>
              </a:lvl9pPr>
            </a:lstStyle>
            <a:p>
              <a:endParaRPr lang="en-GB" sz="1094"/>
            </a:p>
          </p:txBody>
        </p:sp>
        <p:sp>
          <p:nvSpPr>
            <p:cNvPr id="4" name="Freeform: Shape 3">
              <a:extLst>
                <a:ext uri="{FF2B5EF4-FFF2-40B4-BE49-F238E27FC236}">
                  <a16:creationId xmlns:a16="http://schemas.microsoft.com/office/drawing/2014/main" id="{8DA3AC56-98E4-4518-B5C4-4374CF66CCE8}"/>
                </a:ext>
              </a:extLst>
            </p:cNvPr>
            <p:cNvSpPr/>
            <p:nvPr/>
          </p:nvSpPr>
          <p:spPr>
            <a:xfrm>
              <a:off x="8641473" y="7630558"/>
              <a:ext cx="3757827" cy="1783336"/>
            </a:xfrm>
            <a:custGeom>
              <a:avLst/>
              <a:gdLst>
                <a:gd name="f0" fmla="val 10800000"/>
                <a:gd name="f1" fmla="val 5400000"/>
                <a:gd name="f2" fmla="val 180"/>
                <a:gd name="f3" fmla="val w"/>
                <a:gd name="f4" fmla="val h"/>
                <a:gd name="f5" fmla="val 0"/>
                <a:gd name="f6" fmla="val 3757827"/>
                <a:gd name="f7" fmla="val 1783340"/>
                <a:gd name="f8" fmla="+- 0 0 -90"/>
                <a:gd name="f9" fmla="*/ f3 1 3757827"/>
                <a:gd name="f10" fmla="*/ f4 1 1783340"/>
                <a:gd name="f11" fmla="val f5"/>
                <a:gd name="f12" fmla="val f6"/>
                <a:gd name="f13" fmla="val f7"/>
                <a:gd name="f14" fmla="*/ f8 f0 1"/>
                <a:gd name="f15" fmla="+- f13 0 f11"/>
                <a:gd name="f16" fmla="+- f12 0 f11"/>
                <a:gd name="f17" fmla="*/ f14 1 f2"/>
                <a:gd name="f18" fmla="*/ f16 1 3757827"/>
                <a:gd name="f19" fmla="*/ f15 1 1783340"/>
                <a:gd name="f20" fmla="*/ 0 f16 1"/>
                <a:gd name="f21" fmla="*/ 0 f15 1"/>
                <a:gd name="f22" fmla="*/ 3757827 f16 1"/>
                <a:gd name="f23" fmla="*/ 1783340 f15 1"/>
                <a:gd name="f24" fmla="+- f17 0 f1"/>
                <a:gd name="f25" fmla="*/ f20 1 3757827"/>
                <a:gd name="f26" fmla="*/ f21 1 1783340"/>
                <a:gd name="f27" fmla="*/ f22 1 3757827"/>
                <a:gd name="f28" fmla="*/ f23 1 1783340"/>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3757827" h="1783340">
                  <a:moveTo>
                    <a:pt x="f5" y="f5"/>
                  </a:moveTo>
                  <a:lnTo>
                    <a:pt x="f6" y="f5"/>
                  </a:lnTo>
                  <a:lnTo>
                    <a:pt x="f6" y="f7"/>
                  </a:lnTo>
                  <a:lnTo>
                    <a:pt x="f5" y="f7"/>
                  </a:lnTo>
                  <a:lnTo>
                    <a:pt x="f5" y="f5"/>
                  </a:lnTo>
                  <a:close/>
                </a:path>
              </a:pathLst>
            </a:custGeom>
            <a:grpFill/>
            <a:ln w="38103" cap="flat">
              <a:solidFill>
                <a:schemeClr val="accent1"/>
              </a:solidFill>
              <a:prstDash val="solid"/>
              <a:miter/>
            </a:ln>
          </p:spPr>
          <p:txBody>
            <a:bodyPr vert="horz" wrap="square" lIns="21769" tIns="21769" rIns="21769" bIns="21769" anchor="ctr" anchorCtr="0" compatLnSpc="1">
              <a:noAutofit/>
            </a:bodyPr>
            <a:lstStyle>
              <a:defPPr>
                <a:defRPr lang="en-US"/>
              </a:defPPr>
              <a:lvl1pPr marL="0" algn="l" defTabSz="777514" rtl="0" eaLnBrk="1" latinLnBrk="0" hangingPunct="1">
                <a:defRPr sz="1531" kern="1200">
                  <a:solidFill>
                    <a:schemeClr val="tx1"/>
                  </a:solidFill>
                  <a:latin typeface="+mn-lt"/>
                  <a:ea typeface="+mn-ea"/>
                  <a:cs typeface="+mn-cs"/>
                </a:defRPr>
              </a:lvl1pPr>
              <a:lvl2pPr marL="388757" algn="l" defTabSz="777514" rtl="0" eaLnBrk="1" latinLnBrk="0" hangingPunct="1">
                <a:defRPr sz="1531" kern="1200">
                  <a:solidFill>
                    <a:schemeClr val="tx1"/>
                  </a:solidFill>
                  <a:latin typeface="+mn-lt"/>
                  <a:ea typeface="+mn-ea"/>
                  <a:cs typeface="+mn-cs"/>
                </a:defRPr>
              </a:lvl2pPr>
              <a:lvl3pPr marL="777514" algn="l" defTabSz="777514" rtl="0" eaLnBrk="1" latinLnBrk="0" hangingPunct="1">
                <a:defRPr sz="1531" kern="1200">
                  <a:solidFill>
                    <a:schemeClr val="tx1"/>
                  </a:solidFill>
                  <a:latin typeface="+mn-lt"/>
                  <a:ea typeface="+mn-ea"/>
                  <a:cs typeface="+mn-cs"/>
                </a:defRPr>
              </a:lvl3pPr>
              <a:lvl4pPr marL="1166271" algn="l" defTabSz="777514" rtl="0" eaLnBrk="1" latinLnBrk="0" hangingPunct="1">
                <a:defRPr sz="1531" kern="1200">
                  <a:solidFill>
                    <a:schemeClr val="tx1"/>
                  </a:solidFill>
                  <a:latin typeface="+mn-lt"/>
                  <a:ea typeface="+mn-ea"/>
                  <a:cs typeface="+mn-cs"/>
                </a:defRPr>
              </a:lvl4pPr>
              <a:lvl5pPr marL="1555029" algn="l" defTabSz="777514" rtl="0" eaLnBrk="1" latinLnBrk="0" hangingPunct="1">
                <a:defRPr sz="1531" kern="1200">
                  <a:solidFill>
                    <a:schemeClr val="tx1"/>
                  </a:solidFill>
                  <a:latin typeface="+mn-lt"/>
                  <a:ea typeface="+mn-ea"/>
                  <a:cs typeface="+mn-cs"/>
                </a:defRPr>
              </a:lvl5pPr>
              <a:lvl6pPr marL="1943786" algn="l" defTabSz="777514" rtl="0" eaLnBrk="1" latinLnBrk="0" hangingPunct="1">
                <a:defRPr sz="1531" kern="1200">
                  <a:solidFill>
                    <a:schemeClr val="tx1"/>
                  </a:solidFill>
                  <a:latin typeface="+mn-lt"/>
                  <a:ea typeface="+mn-ea"/>
                  <a:cs typeface="+mn-cs"/>
                </a:defRPr>
              </a:lvl6pPr>
              <a:lvl7pPr marL="2332543" algn="l" defTabSz="777514" rtl="0" eaLnBrk="1" latinLnBrk="0" hangingPunct="1">
                <a:defRPr sz="1531" kern="1200">
                  <a:solidFill>
                    <a:schemeClr val="tx1"/>
                  </a:solidFill>
                  <a:latin typeface="+mn-lt"/>
                  <a:ea typeface="+mn-ea"/>
                  <a:cs typeface="+mn-cs"/>
                </a:defRPr>
              </a:lvl7pPr>
              <a:lvl8pPr marL="2721300" algn="l" defTabSz="777514" rtl="0" eaLnBrk="1" latinLnBrk="0" hangingPunct="1">
                <a:defRPr sz="1531" kern="1200">
                  <a:solidFill>
                    <a:schemeClr val="tx1"/>
                  </a:solidFill>
                  <a:latin typeface="+mn-lt"/>
                  <a:ea typeface="+mn-ea"/>
                  <a:cs typeface="+mn-cs"/>
                </a:defRPr>
              </a:lvl8pPr>
              <a:lvl9pPr marL="3110057" algn="l" defTabSz="777514" rtl="0" eaLnBrk="1" latinLnBrk="0" hangingPunct="1">
                <a:defRPr sz="1531" kern="1200">
                  <a:solidFill>
                    <a:schemeClr val="tx1"/>
                  </a:solidFill>
                  <a:latin typeface="+mn-lt"/>
                  <a:ea typeface="+mn-ea"/>
                  <a:cs typeface="+mn-cs"/>
                </a:defRPr>
              </a:lvl9pPr>
            </a:lstStyle>
            <a:p>
              <a:pPr marL="0" marR="0" lvl="0" indent="0" algn="ctr" defTabSz="381005" rtl="0" fontAlgn="auto" hangingPunct="1">
                <a:lnSpc>
                  <a:spcPct val="90000"/>
                </a:lnSpc>
                <a:spcBef>
                  <a:spcPts val="0"/>
                </a:spcBef>
                <a:spcAft>
                  <a:spcPts val="357"/>
                </a:spcAft>
                <a:buNone/>
                <a:tabLst/>
                <a:defRPr sz="1800" b="0" i="0" u="none" strike="noStrike" kern="0" cap="none" spc="0" baseline="0">
                  <a:solidFill>
                    <a:srgbClr val="000000"/>
                  </a:solidFill>
                  <a:uFillTx/>
                </a:defRPr>
              </a:pPr>
              <a:r>
                <a:rPr lang="en-GB" sz="1143" b="0" i="0" u="none" strike="noStrike" kern="1200" cap="none" spc="0" baseline="0" dirty="0">
                  <a:solidFill>
                    <a:srgbClr val="000000"/>
                  </a:solidFill>
                  <a:uFillTx/>
                  <a:latin typeface="Ink Free" panose="03080402000500000000" pitchFamily="66" charset="0"/>
                </a:rPr>
                <a:t>Why did Henry VIII break away from Rome? </a:t>
              </a:r>
            </a:p>
          </p:txBody>
        </p:sp>
      </p:grpSp>
      <p:sp>
        <p:nvSpPr>
          <p:cNvPr id="5" name="TextBox 8">
            <a:extLst>
              <a:ext uri="{FF2B5EF4-FFF2-40B4-BE49-F238E27FC236}">
                <a16:creationId xmlns:a16="http://schemas.microsoft.com/office/drawing/2014/main" id="{BFB80267-0D49-40D1-8A9C-E007F10CC1BA}"/>
              </a:ext>
            </a:extLst>
          </p:cNvPr>
          <p:cNvSpPr txBox="1"/>
          <p:nvPr/>
        </p:nvSpPr>
        <p:spPr>
          <a:xfrm>
            <a:off x="2374640" y="-3781"/>
            <a:ext cx="4626309" cy="593569"/>
          </a:xfrm>
          <a:prstGeom prst="rect">
            <a:avLst/>
          </a:prstGeom>
          <a:noFill/>
          <a:ln cap="flat">
            <a:noFill/>
          </a:ln>
        </p:spPr>
        <p:txBody>
          <a:bodyPr vert="horz" wrap="square" lIns="65314" tIns="32657" rIns="65314" bIns="32657" anchor="t" anchorCtr="0" compatLnSpc="1">
            <a:spAutoFit/>
          </a:bodyPr>
          <a:lstStyle>
            <a:defPPr>
              <a:defRPr lang="en-US"/>
            </a:defPPr>
            <a:lvl1pPr marL="0" algn="l" defTabSz="777514" rtl="0" eaLnBrk="1" latinLnBrk="0" hangingPunct="1">
              <a:defRPr sz="1531" kern="1200">
                <a:solidFill>
                  <a:schemeClr val="tx1"/>
                </a:solidFill>
                <a:latin typeface="+mn-lt"/>
                <a:ea typeface="+mn-ea"/>
                <a:cs typeface="+mn-cs"/>
              </a:defRPr>
            </a:lvl1pPr>
            <a:lvl2pPr marL="388757" algn="l" defTabSz="777514" rtl="0" eaLnBrk="1" latinLnBrk="0" hangingPunct="1">
              <a:defRPr sz="1531" kern="1200">
                <a:solidFill>
                  <a:schemeClr val="tx1"/>
                </a:solidFill>
                <a:latin typeface="+mn-lt"/>
                <a:ea typeface="+mn-ea"/>
                <a:cs typeface="+mn-cs"/>
              </a:defRPr>
            </a:lvl2pPr>
            <a:lvl3pPr marL="777514" algn="l" defTabSz="777514" rtl="0" eaLnBrk="1" latinLnBrk="0" hangingPunct="1">
              <a:defRPr sz="1531" kern="1200">
                <a:solidFill>
                  <a:schemeClr val="tx1"/>
                </a:solidFill>
                <a:latin typeface="+mn-lt"/>
                <a:ea typeface="+mn-ea"/>
                <a:cs typeface="+mn-cs"/>
              </a:defRPr>
            </a:lvl3pPr>
            <a:lvl4pPr marL="1166271" algn="l" defTabSz="777514" rtl="0" eaLnBrk="1" latinLnBrk="0" hangingPunct="1">
              <a:defRPr sz="1531" kern="1200">
                <a:solidFill>
                  <a:schemeClr val="tx1"/>
                </a:solidFill>
                <a:latin typeface="+mn-lt"/>
                <a:ea typeface="+mn-ea"/>
                <a:cs typeface="+mn-cs"/>
              </a:defRPr>
            </a:lvl4pPr>
            <a:lvl5pPr marL="1555029" algn="l" defTabSz="777514" rtl="0" eaLnBrk="1" latinLnBrk="0" hangingPunct="1">
              <a:defRPr sz="1531" kern="1200">
                <a:solidFill>
                  <a:schemeClr val="tx1"/>
                </a:solidFill>
                <a:latin typeface="+mn-lt"/>
                <a:ea typeface="+mn-ea"/>
                <a:cs typeface="+mn-cs"/>
              </a:defRPr>
            </a:lvl5pPr>
            <a:lvl6pPr marL="1943786" algn="l" defTabSz="777514" rtl="0" eaLnBrk="1" latinLnBrk="0" hangingPunct="1">
              <a:defRPr sz="1531" kern="1200">
                <a:solidFill>
                  <a:schemeClr val="tx1"/>
                </a:solidFill>
                <a:latin typeface="+mn-lt"/>
                <a:ea typeface="+mn-ea"/>
                <a:cs typeface="+mn-cs"/>
              </a:defRPr>
            </a:lvl6pPr>
            <a:lvl7pPr marL="2332543" algn="l" defTabSz="777514" rtl="0" eaLnBrk="1" latinLnBrk="0" hangingPunct="1">
              <a:defRPr sz="1531" kern="1200">
                <a:solidFill>
                  <a:schemeClr val="tx1"/>
                </a:solidFill>
                <a:latin typeface="+mn-lt"/>
                <a:ea typeface="+mn-ea"/>
                <a:cs typeface="+mn-cs"/>
              </a:defRPr>
            </a:lvl7pPr>
            <a:lvl8pPr marL="2721300" algn="l" defTabSz="777514" rtl="0" eaLnBrk="1" latinLnBrk="0" hangingPunct="1">
              <a:defRPr sz="1531" kern="1200">
                <a:solidFill>
                  <a:schemeClr val="tx1"/>
                </a:solidFill>
                <a:latin typeface="+mn-lt"/>
                <a:ea typeface="+mn-ea"/>
                <a:cs typeface="+mn-cs"/>
              </a:defRPr>
            </a:lvl8pPr>
            <a:lvl9pPr marL="3110057" algn="l" defTabSz="777514" rtl="0" eaLnBrk="1" latinLnBrk="0" hangingPunct="1">
              <a:defRPr sz="1531" kern="1200">
                <a:solidFill>
                  <a:schemeClr val="tx1"/>
                </a:solidFill>
                <a:latin typeface="+mn-lt"/>
                <a:ea typeface="+mn-ea"/>
                <a:cs typeface="+mn-cs"/>
              </a:defRPr>
            </a:lvl9pPr>
          </a:lstStyle>
          <a:p>
            <a:pPr marL="0" marR="0" lvl="0" indent="0" algn="l" defTabSz="326578"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143" b="1" i="0" u="none" strike="noStrike" kern="1200" cap="none" spc="0" baseline="0" dirty="0">
                <a:solidFill>
                  <a:srgbClr val="000000"/>
                </a:solidFill>
                <a:uFillTx/>
                <a:latin typeface="Ink Free" pitchFamily="66"/>
              </a:rPr>
              <a:t>Subject: History	</a:t>
            </a:r>
          </a:p>
          <a:p>
            <a:pPr marL="0" marR="0" lvl="0" indent="0" algn="l" defTabSz="326578"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143" b="1" i="0" u="none" strike="noStrike" kern="1200" cap="none" spc="0" baseline="0" dirty="0">
                <a:solidFill>
                  <a:srgbClr val="000000"/>
                </a:solidFill>
                <a:uFillTx/>
                <a:latin typeface="Ink Free" pitchFamily="66"/>
              </a:rPr>
              <a:t>Topic: The Tudors	</a:t>
            </a:r>
          </a:p>
          <a:p>
            <a:pPr lvl="0" defTabSz="326578">
              <a:defRPr sz="1800" b="0" i="0" u="none" strike="noStrike" kern="0" cap="none" spc="0" baseline="0">
                <a:solidFill>
                  <a:srgbClr val="000000"/>
                </a:solidFill>
                <a:uFillTx/>
              </a:defRPr>
            </a:pPr>
            <a:r>
              <a:rPr lang="en-GB" sz="1143" b="1" i="0" u="none" strike="noStrike" kern="1200" cap="none" spc="0" baseline="0" dirty="0">
                <a:solidFill>
                  <a:srgbClr val="000000"/>
                </a:solidFill>
                <a:uFillTx/>
                <a:latin typeface="Ink Free" pitchFamily="66"/>
              </a:rPr>
              <a:t>Key Question</a:t>
            </a:r>
            <a:r>
              <a:rPr lang="en-GB" sz="1143" b="1" dirty="0">
                <a:solidFill>
                  <a:srgbClr val="000000"/>
                </a:solidFill>
                <a:latin typeface="Ink Free" pitchFamily="66"/>
              </a:rPr>
              <a:t>: What impact did the Tudors have on England and Wales?</a:t>
            </a:r>
            <a:endParaRPr lang="en-GB" sz="1143" b="1" i="0" u="none" strike="noStrike" kern="1200" cap="none" spc="0" baseline="0" dirty="0">
              <a:solidFill>
                <a:srgbClr val="000000"/>
              </a:solidFill>
              <a:uFillTx/>
              <a:latin typeface="Ink Free" pitchFamily="66"/>
            </a:endParaRPr>
          </a:p>
        </p:txBody>
      </p:sp>
      <p:sp>
        <p:nvSpPr>
          <p:cNvPr id="6" name="TextBox 9">
            <a:extLst>
              <a:ext uri="{FF2B5EF4-FFF2-40B4-BE49-F238E27FC236}">
                <a16:creationId xmlns:a16="http://schemas.microsoft.com/office/drawing/2014/main" id="{74303359-D6C9-43F4-A0E4-6EA18DC8EB46}"/>
              </a:ext>
            </a:extLst>
          </p:cNvPr>
          <p:cNvSpPr txBox="1"/>
          <p:nvPr/>
        </p:nvSpPr>
        <p:spPr>
          <a:xfrm>
            <a:off x="1580131" y="848740"/>
            <a:ext cx="5270614" cy="879361"/>
          </a:xfrm>
          <a:prstGeom prst="rect">
            <a:avLst/>
          </a:prstGeom>
          <a:noFill/>
          <a:ln w="28575" cap="flat">
            <a:solidFill>
              <a:srgbClr val="4472C4"/>
            </a:solidFill>
            <a:prstDash val="solid"/>
            <a:miter/>
          </a:ln>
        </p:spPr>
        <p:txBody>
          <a:bodyPr vert="horz" wrap="square" lIns="65314" tIns="32657" rIns="65314" bIns="32657" anchor="t" anchorCtr="0" compatLnSpc="1">
            <a:spAutoFit/>
          </a:bodyPr>
          <a:lstStyle>
            <a:defPPr>
              <a:defRPr lang="en-US"/>
            </a:defPPr>
            <a:lvl1pPr marL="0" algn="l" defTabSz="777514" rtl="0" eaLnBrk="1" latinLnBrk="0" hangingPunct="1">
              <a:defRPr sz="1531" kern="1200">
                <a:solidFill>
                  <a:schemeClr val="tx1"/>
                </a:solidFill>
                <a:latin typeface="+mn-lt"/>
                <a:ea typeface="+mn-ea"/>
                <a:cs typeface="+mn-cs"/>
              </a:defRPr>
            </a:lvl1pPr>
            <a:lvl2pPr marL="388757" algn="l" defTabSz="777514" rtl="0" eaLnBrk="1" latinLnBrk="0" hangingPunct="1">
              <a:defRPr sz="1531" kern="1200">
                <a:solidFill>
                  <a:schemeClr val="tx1"/>
                </a:solidFill>
                <a:latin typeface="+mn-lt"/>
                <a:ea typeface="+mn-ea"/>
                <a:cs typeface="+mn-cs"/>
              </a:defRPr>
            </a:lvl2pPr>
            <a:lvl3pPr marL="777514" algn="l" defTabSz="777514" rtl="0" eaLnBrk="1" latinLnBrk="0" hangingPunct="1">
              <a:defRPr sz="1531" kern="1200">
                <a:solidFill>
                  <a:schemeClr val="tx1"/>
                </a:solidFill>
                <a:latin typeface="+mn-lt"/>
                <a:ea typeface="+mn-ea"/>
                <a:cs typeface="+mn-cs"/>
              </a:defRPr>
            </a:lvl3pPr>
            <a:lvl4pPr marL="1166271" algn="l" defTabSz="777514" rtl="0" eaLnBrk="1" latinLnBrk="0" hangingPunct="1">
              <a:defRPr sz="1531" kern="1200">
                <a:solidFill>
                  <a:schemeClr val="tx1"/>
                </a:solidFill>
                <a:latin typeface="+mn-lt"/>
                <a:ea typeface="+mn-ea"/>
                <a:cs typeface="+mn-cs"/>
              </a:defRPr>
            </a:lvl4pPr>
            <a:lvl5pPr marL="1555029" algn="l" defTabSz="777514" rtl="0" eaLnBrk="1" latinLnBrk="0" hangingPunct="1">
              <a:defRPr sz="1531" kern="1200">
                <a:solidFill>
                  <a:schemeClr val="tx1"/>
                </a:solidFill>
                <a:latin typeface="+mn-lt"/>
                <a:ea typeface="+mn-ea"/>
                <a:cs typeface="+mn-cs"/>
              </a:defRPr>
            </a:lvl5pPr>
            <a:lvl6pPr marL="1943786" algn="l" defTabSz="777514" rtl="0" eaLnBrk="1" latinLnBrk="0" hangingPunct="1">
              <a:defRPr sz="1531" kern="1200">
                <a:solidFill>
                  <a:schemeClr val="tx1"/>
                </a:solidFill>
                <a:latin typeface="+mn-lt"/>
                <a:ea typeface="+mn-ea"/>
                <a:cs typeface="+mn-cs"/>
              </a:defRPr>
            </a:lvl6pPr>
            <a:lvl7pPr marL="2332543" algn="l" defTabSz="777514" rtl="0" eaLnBrk="1" latinLnBrk="0" hangingPunct="1">
              <a:defRPr sz="1531" kern="1200">
                <a:solidFill>
                  <a:schemeClr val="tx1"/>
                </a:solidFill>
                <a:latin typeface="+mn-lt"/>
                <a:ea typeface="+mn-ea"/>
                <a:cs typeface="+mn-cs"/>
              </a:defRPr>
            </a:lvl7pPr>
            <a:lvl8pPr marL="2721300" algn="l" defTabSz="777514" rtl="0" eaLnBrk="1" latinLnBrk="0" hangingPunct="1">
              <a:defRPr sz="1531" kern="1200">
                <a:solidFill>
                  <a:schemeClr val="tx1"/>
                </a:solidFill>
                <a:latin typeface="+mn-lt"/>
                <a:ea typeface="+mn-ea"/>
                <a:cs typeface="+mn-cs"/>
              </a:defRPr>
            </a:lvl8pPr>
            <a:lvl9pPr marL="3110057" algn="l" defTabSz="777514" rtl="0" eaLnBrk="1" latinLnBrk="0" hangingPunct="1">
              <a:defRPr sz="1531" kern="1200">
                <a:solidFill>
                  <a:schemeClr val="tx1"/>
                </a:solidFill>
                <a:latin typeface="+mn-lt"/>
                <a:ea typeface="+mn-ea"/>
                <a:cs typeface="+mn-cs"/>
              </a:defRPr>
            </a:lvl9pPr>
          </a:lstStyle>
          <a:p>
            <a:pPr marL="0" marR="0" lvl="0" indent="0" algn="l" defTabSz="326578"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857" b="0" i="0" u="none" strike="noStrike" kern="1200" cap="none" spc="0" baseline="0" dirty="0">
                <a:solidFill>
                  <a:srgbClr val="000000"/>
                </a:solidFill>
                <a:uFillTx/>
                <a:latin typeface="Ink Free" panose="03080402000500000000" pitchFamily="66" charset="0"/>
              </a:rPr>
              <a:t>Overview: In </a:t>
            </a:r>
            <a:r>
              <a:rPr lang="en-GB" sz="857" b="0" i="0" u="none" strike="noStrike" kern="1200" cap="none" spc="0" baseline="0">
                <a:solidFill>
                  <a:srgbClr val="000000"/>
                </a:solidFill>
                <a:uFillTx/>
                <a:latin typeface="Ink Free" panose="03080402000500000000" pitchFamily="66" charset="0"/>
              </a:rPr>
              <a:t>this unit, </a:t>
            </a:r>
            <a:r>
              <a:rPr lang="en-GB" sz="857" b="0" i="0" u="none" strike="noStrike" kern="1200" cap="none" spc="0" baseline="0" dirty="0">
                <a:solidFill>
                  <a:srgbClr val="000000"/>
                </a:solidFill>
                <a:uFillTx/>
                <a:latin typeface="Ink Free" panose="03080402000500000000" pitchFamily="66" charset="0"/>
              </a:rPr>
              <a:t>pupils will learn about the Tudors and the impact they had on British society. They will discover the role of each Tudor monarch and discover the impact that they had on Britain during the 15</a:t>
            </a:r>
            <a:r>
              <a:rPr lang="en-GB" sz="857" b="0" i="0" u="none" strike="noStrike" kern="1200" cap="none" spc="0" baseline="30000" dirty="0">
                <a:solidFill>
                  <a:srgbClr val="000000"/>
                </a:solidFill>
                <a:uFillTx/>
                <a:latin typeface="Ink Free" panose="03080402000500000000" pitchFamily="66" charset="0"/>
              </a:rPr>
              <a:t>th</a:t>
            </a:r>
            <a:r>
              <a:rPr lang="en-GB" sz="857" b="0" i="0" u="none" strike="noStrike" kern="1200" cap="none" spc="0" baseline="0" dirty="0">
                <a:solidFill>
                  <a:srgbClr val="000000"/>
                </a:solidFill>
                <a:uFillTx/>
                <a:latin typeface="Ink Free" panose="03080402000500000000" pitchFamily="66" charset="0"/>
              </a:rPr>
              <a:t> and 16</a:t>
            </a:r>
            <a:r>
              <a:rPr lang="en-GB" sz="857" b="0" i="0" u="none" strike="noStrike" kern="1200" cap="none" spc="0" baseline="30000" dirty="0">
                <a:solidFill>
                  <a:srgbClr val="000000"/>
                </a:solidFill>
                <a:uFillTx/>
                <a:latin typeface="Ink Free" panose="03080402000500000000" pitchFamily="66" charset="0"/>
              </a:rPr>
              <a:t>th</a:t>
            </a:r>
            <a:r>
              <a:rPr lang="en-GB" sz="857" b="0" i="0" u="none" strike="noStrike" kern="1200" cap="none" spc="0" baseline="0" dirty="0">
                <a:solidFill>
                  <a:srgbClr val="000000"/>
                </a:solidFill>
                <a:uFillTx/>
                <a:latin typeface="Ink Free" panose="03080402000500000000" pitchFamily="66" charset="0"/>
              </a:rPr>
              <a:t> Centuries. Pupils will look at conflict and possible invasions whilst discovering the importance of the monarchy at this time. </a:t>
            </a:r>
          </a:p>
          <a:p>
            <a:pPr marL="0" marR="0" lvl="0" indent="0" algn="l" defTabSz="326578"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857" b="0" i="0" u="none" strike="noStrike" kern="1200" cap="none" spc="0" baseline="0" dirty="0">
              <a:solidFill>
                <a:srgbClr val="000000"/>
              </a:solidFill>
              <a:uFillTx/>
              <a:latin typeface="Ink Free" panose="03080402000500000000" pitchFamily="66" charset="0"/>
            </a:endParaRPr>
          </a:p>
          <a:p>
            <a:pPr marL="0" marR="0" lvl="0" indent="0" algn="l" defTabSz="326578"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857" b="0" i="0" u="none" strike="noStrike" kern="1200" cap="none" spc="0" baseline="0" dirty="0">
                <a:solidFill>
                  <a:srgbClr val="000000"/>
                </a:solidFill>
                <a:uFillTx/>
                <a:latin typeface="Ink Free" panose="03080402000500000000" pitchFamily="66" charset="0"/>
              </a:rPr>
              <a:t>No. of lessons 21</a:t>
            </a:r>
            <a:r>
              <a:rPr lang="en-GB" sz="1000" b="0" i="0" u="none" strike="noStrike" kern="1200" cap="none" spc="0" baseline="0" dirty="0">
                <a:solidFill>
                  <a:srgbClr val="000000"/>
                </a:solidFill>
                <a:uFillTx/>
                <a:latin typeface="Ink Free" panose="03080402000500000000" pitchFamily="66" charset="0"/>
              </a:rPr>
              <a:t>                                                                                         </a:t>
            </a:r>
            <a:r>
              <a:rPr lang="en-GB" sz="1000" b="1" i="0" u="none" strike="noStrike" kern="1200" cap="none" spc="0" baseline="0" dirty="0">
                <a:solidFill>
                  <a:srgbClr val="FFFFFF"/>
                </a:solidFill>
                <a:uFillTx/>
                <a:latin typeface="Ink Free" panose="03080402000500000000" pitchFamily="66" charset="0"/>
              </a:rPr>
              <a:t>objectives</a:t>
            </a:r>
          </a:p>
        </p:txBody>
      </p:sp>
      <p:sp>
        <p:nvSpPr>
          <p:cNvPr id="7" name="TextBox 12">
            <a:extLst>
              <a:ext uri="{FF2B5EF4-FFF2-40B4-BE49-F238E27FC236}">
                <a16:creationId xmlns:a16="http://schemas.microsoft.com/office/drawing/2014/main" id="{315A2DDF-CAFC-487B-8279-20B46F647261}"/>
              </a:ext>
            </a:extLst>
          </p:cNvPr>
          <p:cNvSpPr txBox="1"/>
          <p:nvPr/>
        </p:nvSpPr>
        <p:spPr>
          <a:xfrm>
            <a:off x="7407269" y="5121482"/>
            <a:ext cx="3370216" cy="219841"/>
          </a:xfrm>
          <a:prstGeom prst="rect">
            <a:avLst/>
          </a:prstGeom>
          <a:noFill/>
          <a:ln cap="flat">
            <a:noFill/>
          </a:ln>
        </p:spPr>
        <p:txBody>
          <a:bodyPr vert="horz" wrap="square" lIns="65314" tIns="32657" rIns="65314" bIns="32657" anchor="t" anchorCtr="1" compatLnSpc="1">
            <a:spAutoFit/>
          </a:bodyPr>
          <a:lstStyle>
            <a:defPPr>
              <a:defRPr lang="en-US"/>
            </a:defPPr>
            <a:lvl1pPr marL="0" algn="l" defTabSz="777514" rtl="0" eaLnBrk="1" latinLnBrk="0" hangingPunct="1">
              <a:defRPr sz="1531" kern="1200">
                <a:solidFill>
                  <a:schemeClr val="tx1"/>
                </a:solidFill>
                <a:latin typeface="+mn-lt"/>
                <a:ea typeface="+mn-ea"/>
                <a:cs typeface="+mn-cs"/>
              </a:defRPr>
            </a:lvl1pPr>
            <a:lvl2pPr marL="388757" algn="l" defTabSz="777514" rtl="0" eaLnBrk="1" latinLnBrk="0" hangingPunct="1">
              <a:defRPr sz="1531" kern="1200">
                <a:solidFill>
                  <a:schemeClr val="tx1"/>
                </a:solidFill>
                <a:latin typeface="+mn-lt"/>
                <a:ea typeface="+mn-ea"/>
                <a:cs typeface="+mn-cs"/>
              </a:defRPr>
            </a:lvl2pPr>
            <a:lvl3pPr marL="777514" algn="l" defTabSz="777514" rtl="0" eaLnBrk="1" latinLnBrk="0" hangingPunct="1">
              <a:defRPr sz="1531" kern="1200">
                <a:solidFill>
                  <a:schemeClr val="tx1"/>
                </a:solidFill>
                <a:latin typeface="+mn-lt"/>
                <a:ea typeface="+mn-ea"/>
                <a:cs typeface="+mn-cs"/>
              </a:defRPr>
            </a:lvl3pPr>
            <a:lvl4pPr marL="1166271" algn="l" defTabSz="777514" rtl="0" eaLnBrk="1" latinLnBrk="0" hangingPunct="1">
              <a:defRPr sz="1531" kern="1200">
                <a:solidFill>
                  <a:schemeClr val="tx1"/>
                </a:solidFill>
                <a:latin typeface="+mn-lt"/>
                <a:ea typeface="+mn-ea"/>
                <a:cs typeface="+mn-cs"/>
              </a:defRPr>
            </a:lvl4pPr>
            <a:lvl5pPr marL="1555029" algn="l" defTabSz="777514" rtl="0" eaLnBrk="1" latinLnBrk="0" hangingPunct="1">
              <a:defRPr sz="1531" kern="1200">
                <a:solidFill>
                  <a:schemeClr val="tx1"/>
                </a:solidFill>
                <a:latin typeface="+mn-lt"/>
                <a:ea typeface="+mn-ea"/>
                <a:cs typeface="+mn-cs"/>
              </a:defRPr>
            </a:lvl5pPr>
            <a:lvl6pPr marL="1943786" algn="l" defTabSz="777514" rtl="0" eaLnBrk="1" latinLnBrk="0" hangingPunct="1">
              <a:defRPr sz="1531" kern="1200">
                <a:solidFill>
                  <a:schemeClr val="tx1"/>
                </a:solidFill>
                <a:latin typeface="+mn-lt"/>
                <a:ea typeface="+mn-ea"/>
                <a:cs typeface="+mn-cs"/>
              </a:defRPr>
            </a:lvl6pPr>
            <a:lvl7pPr marL="2332543" algn="l" defTabSz="777514" rtl="0" eaLnBrk="1" latinLnBrk="0" hangingPunct="1">
              <a:defRPr sz="1531" kern="1200">
                <a:solidFill>
                  <a:schemeClr val="tx1"/>
                </a:solidFill>
                <a:latin typeface="+mn-lt"/>
                <a:ea typeface="+mn-ea"/>
                <a:cs typeface="+mn-cs"/>
              </a:defRPr>
            </a:lvl7pPr>
            <a:lvl8pPr marL="2721300" algn="l" defTabSz="777514" rtl="0" eaLnBrk="1" latinLnBrk="0" hangingPunct="1">
              <a:defRPr sz="1531" kern="1200">
                <a:solidFill>
                  <a:schemeClr val="tx1"/>
                </a:solidFill>
                <a:latin typeface="+mn-lt"/>
                <a:ea typeface="+mn-ea"/>
                <a:cs typeface="+mn-cs"/>
              </a:defRPr>
            </a:lvl8pPr>
            <a:lvl9pPr marL="3110057" algn="l" defTabSz="777514" rtl="0" eaLnBrk="1" latinLnBrk="0" hangingPunct="1">
              <a:defRPr sz="1531" kern="1200">
                <a:solidFill>
                  <a:schemeClr val="tx1"/>
                </a:solidFill>
                <a:latin typeface="+mn-lt"/>
                <a:ea typeface="+mn-ea"/>
                <a:cs typeface="+mn-cs"/>
              </a:defRPr>
            </a:lvl9pPr>
          </a:lstStyle>
          <a:p>
            <a:pPr marL="0" marR="0" lvl="0" indent="0" algn="ctr" defTabSz="326578"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000" b="1" i="0" u="none" strike="noStrike" kern="1200" cap="none" spc="0" baseline="0">
                <a:solidFill>
                  <a:srgbClr val="000000"/>
                </a:solidFill>
                <a:uFillTx/>
                <a:latin typeface="Ink Free" pitchFamily="66"/>
              </a:rPr>
              <a:t>Assessments (linked to progression steps)</a:t>
            </a:r>
          </a:p>
        </p:txBody>
      </p:sp>
      <p:sp>
        <p:nvSpPr>
          <p:cNvPr id="8" name="TextBox 11">
            <a:extLst>
              <a:ext uri="{FF2B5EF4-FFF2-40B4-BE49-F238E27FC236}">
                <a16:creationId xmlns:a16="http://schemas.microsoft.com/office/drawing/2014/main" id="{FE912923-2EA5-41F4-9AFF-C89CBF82C5C9}"/>
              </a:ext>
            </a:extLst>
          </p:cNvPr>
          <p:cNvSpPr txBox="1"/>
          <p:nvPr/>
        </p:nvSpPr>
        <p:spPr>
          <a:xfrm>
            <a:off x="1580131" y="6125774"/>
            <a:ext cx="2745374" cy="527617"/>
          </a:xfrm>
          <a:prstGeom prst="rect">
            <a:avLst/>
          </a:prstGeom>
          <a:noFill/>
          <a:ln w="28575" cap="flat">
            <a:solidFill>
              <a:srgbClr val="4472C4"/>
            </a:solidFill>
            <a:prstDash val="solid"/>
            <a:miter/>
          </a:ln>
        </p:spPr>
        <p:txBody>
          <a:bodyPr vert="horz" wrap="square" lIns="65314" tIns="32657" rIns="65314" bIns="32657" anchor="t" anchorCtr="0" compatLnSpc="1">
            <a:spAutoFit/>
          </a:bodyPr>
          <a:lstStyle>
            <a:defPPr>
              <a:defRPr lang="en-US"/>
            </a:defPPr>
            <a:lvl1pPr marL="0" algn="l" defTabSz="777514" rtl="0" eaLnBrk="1" latinLnBrk="0" hangingPunct="1">
              <a:defRPr sz="1531" kern="1200">
                <a:solidFill>
                  <a:schemeClr val="tx1"/>
                </a:solidFill>
                <a:latin typeface="+mn-lt"/>
                <a:ea typeface="+mn-ea"/>
                <a:cs typeface="+mn-cs"/>
              </a:defRPr>
            </a:lvl1pPr>
            <a:lvl2pPr marL="388757" algn="l" defTabSz="777514" rtl="0" eaLnBrk="1" latinLnBrk="0" hangingPunct="1">
              <a:defRPr sz="1531" kern="1200">
                <a:solidFill>
                  <a:schemeClr val="tx1"/>
                </a:solidFill>
                <a:latin typeface="+mn-lt"/>
                <a:ea typeface="+mn-ea"/>
                <a:cs typeface="+mn-cs"/>
              </a:defRPr>
            </a:lvl2pPr>
            <a:lvl3pPr marL="777514" algn="l" defTabSz="777514" rtl="0" eaLnBrk="1" latinLnBrk="0" hangingPunct="1">
              <a:defRPr sz="1531" kern="1200">
                <a:solidFill>
                  <a:schemeClr val="tx1"/>
                </a:solidFill>
                <a:latin typeface="+mn-lt"/>
                <a:ea typeface="+mn-ea"/>
                <a:cs typeface="+mn-cs"/>
              </a:defRPr>
            </a:lvl3pPr>
            <a:lvl4pPr marL="1166271" algn="l" defTabSz="777514" rtl="0" eaLnBrk="1" latinLnBrk="0" hangingPunct="1">
              <a:defRPr sz="1531" kern="1200">
                <a:solidFill>
                  <a:schemeClr val="tx1"/>
                </a:solidFill>
                <a:latin typeface="+mn-lt"/>
                <a:ea typeface="+mn-ea"/>
                <a:cs typeface="+mn-cs"/>
              </a:defRPr>
            </a:lvl4pPr>
            <a:lvl5pPr marL="1555029" algn="l" defTabSz="777514" rtl="0" eaLnBrk="1" latinLnBrk="0" hangingPunct="1">
              <a:defRPr sz="1531" kern="1200">
                <a:solidFill>
                  <a:schemeClr val="tx1"/>
                </a:solidFill>
                <a:latin typeface="+mn-lt"/>
                <a:ea typeface="+mn-ea"/>
                <a:cs typeface="+mn-cs"/>
              </a:defRPr>
            </a:lvl5pPr>
            <a:lvl6pPr marL="1943786" algn="l" defTabSz="777514" rtl="0" eaLnBrk="1" latinLnBrk="0" hangingPunct="1">
              <a:defRPr sz="1531" kern="1200">
                <a:solidFill>
                  <a:schemeClr val="tx1"/>
                </a:solidFill>
                <a:latin typeface="+mn-lt"/>
                <a:ea typeface="+mn-ea"/>
                <a:cs typeface="+mn-cs"/>
              </a:defRPr>
            </a:lvl6pPr>
            <a:lvl7pPr marL="2332543" algn="l" defTabSz="777514" rtl="0" eaLnBrk="1" latinLnBrk="0" hangingPunct="1">
              <a:defRPr sz="1531" kern="1200">
                <a:solidFill>
                  <a:schemeClr val="tx1"/>
                </a:solidFill>
                <a:latin typeface="+mn-lt"/>
                <a:ea typeface="+mn-ea"/>
                <a:cs typeface="+mn-cs"/>
              </a:defRPr>
            </a:lvl7pPr>
            <a:lvl8pPr marL="2721300" algn="l" defTabSz="777514" rtl="0" eaLnBrk="1" latinLnBrk="0" hangingPunct="1">
              <a:defRPr sz="1531" kern="1200">
                <a:solidFill>
                  <a:schemeClr val="tx1"/>
                </a:solidFill>
                <a:latin typeface="+mn-lt"/>
                <a:ea typeface="+mn-ea"/>
                <a:cs typeface="+mn-cs"/>
              </a:defRPr>
            </a:lvl8pPr>
            <a:lvl9pPr marL="3110057" algn="l" defTabSz="777514" rtl="0" eaLnBrk="1" latinLnBrk="0" hangingPunct="1">
              <a:defRPr sz="1531" kern="1200">
                <a:solidFill>
                  <a:schemeClr val="tx1"/>
                </a:solidFill>
                <a:latin typeface="+mn-lt"/>
                <a:ea typeface="+mn-ea"/>
                <a:cs typeface="+mn-cs"/>
              </a:defRPr>
            </a:lvl9pPr>
          </a:lstStyle>
          <a:p>
            <a:pPr marL="0" marR="0" lvl="0" indent="0" algn="l" defTabSz="326578"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000" i="0" u="none" strike="noStrike" kern="1200" cap="none" spc="0" baseline="0" dirty="0">
                <a:solidFill>
                  <a:srgbClr val="000000"/>
                </a:solidFill>
                <a:uFillTx/>
                <a:latin typeface="Ink Free" pitchFamily="66"/>
              </a:rPr>
              <a:t>Universal Experience: Design and create a banquet for Henry VIII. </a:t>
            </a:r>
          </a:p>
          <a:p>
            <a:pPr marL="0" marR="0" lvl="0" indent="0" algn="l" defTabSz="326578"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000" i="0" u="none" strike="noStrike" kern="1200" cap="none" spc="0" baseline="0" dirty="0">
              <a:solidFill>
                <a:srgbClr val="000000"/>
              </a:solidFill>
              <a:uFillTx/>
              <a:latin typeface="Ink Free" pitchFamily="66"/>
            </a:endParaRPr>
          </a:p>
        </p:txBody>
      </p:sp>
      <p:sp>
        <p:nvSpPr>
          <p:cNvPr id="9" name="TextBox 15">
            <a:extLst>
              <a:ext uri="{FF2B5EF4-FFF2-40B4-BE49-F238E27FC236}">
                <a16:creationId xmlns:a16="http://schemas.microsoft.com/office/drawing/2014/main" id="{FCED173A-2829-4539-A7A5-D7435D57CBE6}"/>
              </a:ext>
            </a:extLst>
          </p:cNvPr>
          <p:cNvSpPr txBox="1"/>
          <p:nvPr/>
        </p:nvSpPr>
        <p:spPr>
          <a:xfrm>
            <a:off x="1578764" y="5180825"/>
            <a:ext cx="2740548" cy="769441"/>
          </a:xfrm>
          <a:prstGeom prst="rect">
            <a:avLst/>
          </a:prstGeom>
          <a:noFill/>
          <a:ln w="28575" cap="flat">
            <a:solidFill>
              <a:srgbClr val="4472C4"/>
            </a:solidFill>
            <a:prstDash val="solid"/>
            <a:miter/>
          </a:ln>
        </p:spPr>
        <p:txBody>
          <a:bodyPr vert="horz" wrap="square" lIns="65314" tIns="32657" rIns="65314" bIns="32657" anchor="t" anchorCtr="0" compatLnSpc="1">
            <a:spAutoFit/>
          </a:bodyPr>
          <a:lstStyle>
            <a:defPPr>
              <a:defRPr lang="en-US"/>
            </a:defPPr>
            <a:lvl1pPr marL="0" algn="l" defTabSz="777514" rtl="0" eaLnBrk="1" latinLnBrk="0" hangingPunct="1">
              <a:defRPr sz="1531" kern="1200">
                <a:solidFill>
                  <a:schemeClr val="tx1"/>
                </a:solidFill>
                <a:latin typeface="+mn-lt"/>
                <a:ea typeface="+mn-ea"/>
                <a:cs typeface="+mn-cs"/>
              </a:defRPr>
            </a:lvl1pPr>
            <a:lvl2pPr marL="388757" algn="l" defTabSz="777514" rtl="0" eaLnBrk="1" latinLnBrk="0" hangingPunct="1">
              <a:defRPr sz="1531" kern="1200">
                <a:solidFill>
                  <a:schemeClr val="tx1"/>
                </a:solidFill>
                <a:latin typeface="+mn-lt"/>
                <a:ea typeface="+mn-ea"/>
                <a:cs typeface="+mn-cs"/>
              </a:defRPr>
            </a:lvl2pPr>
            <a:lvl3pPr marL="777514" algn="l" defTabSz="777514" rtl="0" eaLnBrk="1" latinLnBrk="0" hangingPunct="1">
              <a:defRPr sz="1531" kern="1200">
                <a:solidFill>
                  <a:schemeClr val="tx1"/>
                </a:solidFill>
                <a:latin typeface="+mn-lt"/>
                <a:ea typeface="+mn-ea"/>
                <a:cs typeface="+mn-cs"/>
              </a:defRPr>
            </a:lvl3pPr>
            <a:lvl4pPr marL="1166271" algn="l" defTabSz="777514" rtl="0" eaLnBrk="1" latinLnBrk="0" hangingPunct="1">
              <a:defRPr sz="1531" kern="1200">
                <a:solidFill>
                  <a:schemeClr val="tx1"/>
                </a:solidFill>
                <a:latin typeface="+mn-lt"/>
                <a:ea typeface="+mn-ea"/>
                <a:cs typeface="+mn-cs"/>
              </a:defRPr>
            </a:lvl4pPr>
            <a:lvl5pPr marL="1555029" algn="l" defTabSz="777514" rtl="0" eaLnBrk="1" latinLnBrk="0" hangingPunct="1">
              <a:defRPr sz="1531" kern="1200">
                <a:solidFill>
                  <a:schemeClr val="tx1"/>
                </a:solidFill>
                <a:latin typeface="+mn-lt"/>
                <a:ea typeface="+mn-ea"/>
                <a:cs typeface="+mn-cs"/>
              </a:defRPr>
            </a:lvl5pPr>
            <a:lvl6pPr marL="1943786" algn="l" defTabSz="777514" rtl="0" eaLnBrk="1" latinLnBrk="0" hangingPunct="1">
              <a:defRPr sz="1531" kern="1200">
                <a:solidFill>
                  <a:schemeClr val="tx1"/>
                </a:solidFill>
                <a:latin typeface="+mn-lt"/>
                <a:ea typeface="+mn-ea"/>
                <a:cs typeface="+mn-cs"/>
              </a:defRPr>
            </a:lvl6pPr>
            <a:lvl7pPr marL="2332543" algn="l" defTabSz="777514" rtl="0" eaLnBrk="1" latinLnBrk="0" hangingPunct="1">
              <a:defRPr sz="1531" kern="1200">
                <a:solidFill>
                  <a:schemeClr val="tx1"/>
                </a:solidFill>
                <a:latin typeface="+mn-lt"/>
                <a:ea typeface="+mn-ea"/>
                <a:cs typeface="+mn-cs"/>
              </a:defRPr>
            </a:lvl7pPr>
            <a:lvl8pPr marL="2721300" algn="l" defTabSz="777514" rtl="0" eaLnBrk="1" latinLnBrk="0" hangingPunct="1">
              <a:defRPr sz="1531" kern="1200">
                <a:solidFill>
                  <a:schemeClr val="tx1"/>
                </a:solidFill>
                <a:latin typeface="+mn-lt"/>
                <a:ea typeface="+mn-ea"/>
                <a:cs typeface="+mn-cs"/>
              </a:defRPr>
            </a:lvl8pPr>
            <a:lvl9pPr marL="3110057" algn="l" defTabSz="777514" rtl="0" eaLnBrk="1" latinLnBrk="0" hangingPunct="1">
              <a:defRPr sz="1531" kern="1200">
                <a:solidFill>
                  <a:schemeClr val="tx1"/>
                </a:solidFill>
                <a:latin typeface="+mn-lt"/>
                <a:ea typeface="+mn-ea"/>
                <a:cs typeface="+mn-cs"/>
              </a:defRPr>
            </a:lvl9pPr>
          </a:lstStyle>
          <a:p>
            <a:pPr marL="0" marR="0" lvl="0" indent="0" algn="l" defTabSz="326578"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143" i="0" u="none" strike="noStrike" kern="1200" cap="none" spc="0" baseline="0" dirty="0">
                <a:solidFill>
                  <a:srgbClr val="000000"/>
                </a:solidFill>
                <a:uFillTx/>
                <a:latin typeface="Ink Free" pitchFamily="66"/>
              </a:rPr>
              <a:t>Key Words: Tudor, Monarchy, Act, Union, Armada, Catholic, Protestant, Pope, Dissolution, Monasteries. </a:t>
            </a:r>
          </a:p>
          <a:p>
            <a:pPr marL="0" marR="0" lvl="0" indent="0" algn="l" defTabSz="326578"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143" i="0" u="none" strike="noStrike" kern="1200" cap="none" spc="0" baseline="0" dirty="0">
              <a:solidFill>
                <a:srgbClr val="000000"/>
              </a:solidFill>
              <a:uFillTx/>
              <a:latin typeface="Ink Free" pitchFamily="66"/>
            </a:endParaRPr>
          </a:p>
        </p:txBody>
      </p:sp>
      <p:grpSp>
        <p:nvGrpSpPr>
          <p:cNvPr id="28" name="Group 22">
            <a:extLst>
              <a:ext uri="{FF2B5EF4-FFF2-40B4-BE49-F238E27FC236}">
                <a16:creationId xmlns:a16="http://schemas.microsoft.com/office/drawing/2014/main" id="{201C8071-071D-48B5-BD88-FAA54D51213D}"/>
              </a:ext>
            </a:extLst>
          </p:cNvPr>
          <p:cNvGrpSpPr/>
          <p:nvPr/>
        </p:nvGrpSpPr>
        <p:grpSpPr>
          <a:xfrm>
            <a:off x="7111866" y="6244"/>
            <a:ext cx="3394069" cy="5025908"/>
            <a:chOff x="7823012" y="8741"/>
            <a:chExt cx="4751697" cy="7036271"/>
          </a:xfrm>
        </p:grpSpPr>
        <p:grpSp>
          <p:nvGrpSpPr>
            <p:cNvPr id="29" name="Diagram 23">
              <a:extLst>
                <a:ext uri="{FF2B5EF4-FFF2-40B4-BE49-F238E27FC236}">
                  <a16:creationId xmlns:a16="http://schemas.microsoft.com/office/drawing/2014/main" id="{9F789D64-1D56-481F-B365-B950D468B99E}"/>
                </a:ext>
              </a:extLst>
            </p:cNvPr>
            <p:cNvGrpSpPr/>
            <p:nvPr/>
          </p:nvGrpSpPr>
          <p:grpSpPr>
            <a:xfrm>
              <a:off x="7914845" y="505525"/>
              <a:ext cx="4659864" cy="6539487"/>
              <a:chOff x="7914845" y="505525"/>
              <a:chExt cx="4659864" cy="6539487"/>
            </a:xfrm>
          </p:grpSpPr>
          <p:sp>
            <p:nvSpPr>
              <p:cNvPr id="30" name="Freeform: Shape 29">
                <a:extLst>
                  <a:ext uri="{FF2B5EF4-FFF2-40B4-BE49-F238E27FC236}">
                    <a16:creationId xmlns:a16="http://schemas.microsoft.com/office/drawing/2014/main" id="{DE51569D-05E7-4F20-BE88-E1910FDB4428}"/>
                  </a:ext>
                </a:extLst>
              </p:cNvPr>
              <p:cNvSpPr/>
              <p:nvPr/>
            </p:nvSpPr>
            <p:spPr>
              <a:xfrm>
                <a:off x="7914845" y="505525"/>
                <a:ext cx="4659864" cy="1870899"/>
              </a:xfrm>
              <a:custGeom>
                <a:avLst/>
                <a:gdLst>
                  <a:gd name="f0" fmla="val 10800000"/>
                  <a:gd name="f1" fmla="val 5400000"/>
                  <a:gd name="f2" fmla="val 180"/>
                  <a:gd name="f3" fmla="val w"/>
                  <a:gd name="f4" fmla="val h"/>
                  <a:gd name="f5" fmla="val 0"/>
                  <a:gd name="f6" fmla="val 4659861"/>
                  <a:gd name="f7" fmla="val 1651301"/>
                  <a:gd name="f8" fmla="+- 0 0 -90"/>
                  <a:gd name="f9" fmla="*/ f3 1 4659861"/>
                  <a:gd name="f10" fmla="*/ f4 1 1651301"/>
                  <a:gd name="f11" fmla="val f5"/>
                  <a:gd name="f12" fmla="val f6"/>
                  <a:gd name="f13" fmla="val f7"/>
                  <a:gd name="f14" fmla="*/ f8 f0 1"/>
                  <a:gd name="f15" fmla="+- f13 0 f11"/>
                  <a:gd name="f16" fmla="+- f12 0 f11"/>
                  <a:gd name="f17" fmla="*/ f14 1 f2"/>
                  <a:gd name="f18" fmla="*/ f16 1 4659861"/>
                  <a:gd name="f19" fmla="*/ f15 1 1651301"/>
                  <a:gd name="f20" fmla="*/ 0 f16 1"/>
                  <a:gd name="f21" fmla="*/ 0 f15 1"/>
                  <a:gd name="f22" fmla="*/ 4659861 f16 1"/>
                  <a:gd name="f23" fmla="*/ 1651301 f15 1"/>
                  <a:gd name="f24" fmla="+- f17 0 f1"/>
                  <a:gd name="f25" fmla="*/ f20 1 4659861"/>
                  <a:gd name="f26" fmla="*/ f21 1 1651301"/>
                  <a:gd name="f27" fmla="*/ f22 1 4659861"/>
                  <a:gd name="f28" fmla="*/ f23 1 1651301"/>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4659861" h="1651301">
                    <a:moveTo>
                      <a:pt x="f5" y="f5"/>
                    </a:moveTo>
                    <a:lnTo>
                      <a:pt x="f6" y="f5"/>
                    </a:lnTo>
                    <a:lnTo>
                      <a:pt x="f6" y="f7"/>
                    </a:lnTo>
                    <a:lnTo>
                      <a:pt x="f5" y="f7"/>
                    </a:lnTo>
                    <a:lnTo>
                      <a:pt x="f5" y="f5"/>
                    </a:lnTo>
                    <a:close/>
                  </a:path>
                </a:pathLst>
              </a:custGeom>
              <a:solidFill>
                <a:srgbClr val="FFFFFF"/>
              </a:solidFill>
              <a:ln w="38103" cap="flat">
                <a:solidFill>
                  <a:srgbClr val="4472C4"/>
                </a:solidFill>
                <a:prstDash val="solid"/>
                <a:miter/>
              </a:ln>
            </p:spPr>
            <p:txBody>
              <a:bodyPr vert="horz" wrap="square" lIns="25401" tIns="25401" rIns="25401" bIns="25401" anchor="t" anchorCtr="0" compatLnSpc="1">
                <a:noAutofit/>
              </a:bodyPr>
              <a:lstStyle>
                <a:defPPr>
                  <a:defRPr lang="en-US"/>
                </a:defPPr>
                <a:lvl1pPr marL="0" algn="l" defTabSz="777514" rtl="0" eaLnBrk="1" latinLnBrk="0" hangingPunct="1">
                  <a:defRPr sz="1531" kern="1200">
                    <a:solidFill>
                      <a:schemeClr val="tx1"/>
                    </a:solidFill>
                    <a:latin typeface="+mn-lt"/>
                    <a:ea typeface="+mn-ea"/>
                    <a:cs typeface="+mn-cs"/>
                  </a:defRPr>
                </a:lvl1pPr>
                <a:lvl2pPr marL="388757" algn="l" defTabSz="777514" rtl="0" eaLnBrk="1" latinLnBrk="0" hangingPunct="1">
                  <a:defRPr sz="1531" kern="1200">
                    <a:solidFill>
                      <a:schemeClr val="tx1"/>
                    </a:solidFill>
                    <a:latin typeface="+mn-lt"/>
                    <a:ea typeface="+mn-ea"/>
                    <a:cs typeface="+mn-cs"/>
                  </a:defRPr>
                </a:lvl2pPr>
                <a:lvl3pPr marL="777514" algn="l" defTabSz="777514" rtl="0" eaLnBrk="1" latinLnBrk="0" hangingPunct="1">
                  <a:defRPr sz="1531" kern="1200">
                    <a:solidFill>
                      <a:schemeClr val="tx1"/>
                    </a:solidFill>
                    <a:latin typeface="+mn-lt"/>
                    <a:ea typeface="+mn-ea"/>
                    <a:cs typeface="+mn-cs"/>
                  </a:defRPr>
                </a:lvl3pPr>
                <a:lvl4pPr marL="1166271" algn="l" defTabSz="777514" rtl="0" eaLnBrk="1" latinLnBrk="0" hangingPunct="1">
                  <a:defRPr sz="1531" kern="1200">
                    <a:solidFill>
                      <a:schemeClr val="tx1"/>
                    </a:solidFill>
                    <a:latin typeface="+mn-lt"/>
                    <a:ea typeface="+mn-ea"/>
                    <a:cs typeface="+mn-cs"/>
                  </a:defRPr>
                </a:lvl4pPr>
                <a:lvl5pPr marL="1555029" algn="l" defTabSz="777514" rtl="0" eaLnBrk="1" latinLnBrk="0" hangingPunct="1">
                  <a:defRPr sz="1531" kern="1200">
                    <a:solidFill>
                      <a:schemeClr val="tx1"/>
                    </a:solidFill>
                    <a:latin typeface="+mn-lt"/>
                    <a:ea typeface="+mn-ea"/>
                    <a:cs typeface="+mn-cs"/>
                  </a:defRPr>
                </a:lvl5pPr>
                <a:lvl6pPr marL="1943786" algn="l" defTabSz="777514" rtl="0" eaLnBrk="1" latinLnBrk="0" hangingPunct="1">
                  <a:defRPr sz="1531" kern="1200">
                    <a:solidFill>
                      <a:schemeClr val="tx1"/>
                    </a:solidFill>
                    <a:latin typeface="+mn-lt"/>
                    <a:ea typeface="+mn-ea"/>
                    <a:cs typeface="+mn-cs"/>
                  </a:defRPr>
                </a:lvl6pPr>
                <a:lvl7pPr marL="2332543" algn="l" defTabSz="777514" rtl="0" eaLnBrk="1" latinLnBrk="0" hangingPunct="1">
                  <a:defRPr sz="1531" kern="1200">
                    <a:solidFill>
                      <a:schemeClr val="tx1"/>
                    </a:solidFill>
                    <a:latin typeface="+mn-lt"/>
                    <a:ea typeface="+mn-ea"/>
                    <a:cs typeface="+mn-cs"/>
                  </a:defRPr>
                </a:lvl7pPr>
                <a:lvl8pPr marL="2721300" algn="l" defTabSz="777514" rtl="0" eaLnBrk="1" latinLnBrk="0" hangingPunct="1">
                  <a:defRPr sz="1531" kern="1200">
                    <a:solidFill>
                      <a:schemeClr val="tx1"/>
                    </a:solidFill>
                    <a:latin typeface="+mn-lt"/>
                    <a:ea typeface="+mn-ea"/>
                    <a:cs typeface="+mn-cs"/>
                  </a:defRPr>
                </a:lvl8pPr>
                <a:lvl9pPr marL="3110057" algn="l" defTabSz="777514" rtl="0" eaLnBrk="1" latinLnBrk="0" hangingPunct="1">
                  <a:defRPr sz="1531" kern="1200">
                    <a:solidFill>
                      <a:schemeClr val="tx1"/>
                    </a:solidFill>
                    <a:latin typeface="+mn-lt"/>
                    <a:ea typeface="+mn-ea"/>
                    <a:cs typeface="+mn-cs"/>
                  </a:defRPr>
                </a:lvl9pPr>
              </a:lstStyle>
              <a:p>
                <a:pPr marL="0" marR="0" lvl="0" indent="0" algn="l" defTabSz="444512" rtl="0" fontAlgn="auto" hangingPunct="1">
                  <a:lnSpc>
                    <a:spcPct val="90000"/>
                  </a:lnSpc>
                  <a:spcBef>
                    <a:spcPts val="0"/>
                  </a:spcBef>
                  <a:spcAft>
                    <a:spcPts val="429"/>
                  </a:spcAft>
                  <a:buNone/>
                  <a:tabLst/>
                  <a:defRPr sz="1800" b="0" i="0" u="none" strike="noStrike" kern="0" cap="none" spc="0" baseline="0">
                    <a:solidFill>
                      <a:srgbClr val="000000"/>
                    </a:solidFill>
                    <a:uFillTx/>
                  </a:defRPr>
                </a:pPr>
                <a:r>
                  <a:rPr lang="en-GB" sz="1000" b="1" i="0" u="none" strike="noStrike" kern="1200" cap="none" spc="0" baseline="0" dirty="0">
                    <a:solidFill>
                      <a:srgbClr val="000000"/>
                    </a:solidFill>
                    <a:uFillTx/>
                    <a:latin typeface="Ink Free" pitchFamily="66"/>
                  </a:rPr>
                  <a:t>Knowledge and Understanding.</a:t>
                </a:r>
              </a:p>
              <a:p>
                <a:pPr lvl="0" defTabSz="444512">
                  <a:lnSpc>
                    <a:spcPct val="90000"/>
                  </a:lnSpc>
                  <a:spcAft>
                    <a:spcPts val="429"/>
                  </a:spcAft>
                  <a:defRPr sz="1800" b="0" i="0" u="none" strike="noStrike" kern="0" cap="none" spc="0" baseline="0">
                    <a:solidFill>
                      <a:srgbClr val="000000"/>
                    </a:solidFill>
                    <a:uFillTx/>
                  </a:defRPr>
                </a:pPr>
                <a:r>
                  <a:rPr lang="en-GB" sz="643" b="1" dirty="0">
                    <a:solidFill>
                      <a:srgbClr val="FF0000"/>
                    </a:solidFill>
                    <a:latin typeface="Ink Free"/>
                  </a:rPr>
                  <a:t>I have a basic understanding of The Tudors and can write a basic description to show this.</a:t>
                </a:r>
              </a:p>
              <a:p>
                <a:pPr lvl="0" defTabSz="444512">
                  <a:lnSpc>
                    <a:spcPct val="90000"/>
                  </a:lnSpc>
                  <a:spcAft>
                    <a:spcPts val="429"/>
                  </a:spcAft>
                  <a:defRPr sz="1800" b="0" i="0" u="none" strike="noStrike" kern="0" cap="none" spc="0" baseline="0">
                    <a:solidFill>
                      <a:srgbClr val="000000"/>
                    </a:solidFill>
                    <a:uFillTx/>
                  </a:defRPr>
                </a:pPr>
                <a:r>
                  <a:rPr lang="en-GB" sz="643" b="1" dirty="0">
                    <a:solidFill>
                      <a:srgbClr val="ED7D31"/>
                    </a:solidFill>
                    <a:latin typeface="Ink Free"/>
                  </a:rPr>
                  <a:t>I have a limited understanding of The Tudors and can write a limited description to show this. </a:t>
                </a:r>
              </a:p>
              <a:p>
                <a:pPr lvl="0" defTabSz="444512">
                  <a:lnSpc>
                    <a:spcPct val="90000"/>
                  </a:lnSpc>
                  <a:spcAft>
                    <a:spcPts val="429"/>
                  </a:spcAft>
                  <a:defRPr sz="1800" b="0" i="0" u="none" strike="noStrike" kern="0" cap="none" spc="0" baseline="0">
                    <a:solidFill>
                      <a:srgbClr val="000000"/>
                    </a:solidFill>
                    <a:uFillTx/>
                  </a:defRPr>
                </a:pPr>
                <a:r>
                  <a:rPr lang="en-GB" sz="643" b="1" dirty="0">
                    <a:solidFill>
                      <a:srgbClr val="FFC000"/>
                    </a:solidFill>
                    <a:latin typeface="Ink Free"/>
                  </a:rPr>
                  <a:t>I am developing my knowledge of The Tudors and can write a detailed description to show this. </a:t>
                </a:r>
              </a:p>
              <a:p>
                <a:pPr lvl="0" defTabSz="444512">
                  <a:lnSpc>
                    <a:spcPct val="90000"/>
                  </a:lnSpc>
                  <a:spcAft>
                    <a:spcPts val="429"/>
                  </a:spcAft>
                  <a:defRPr sz="1800" b="0" i="0" u="none" strike="noStrike" kern="0" cap="none" spc="0" baseline="0">
                    <a:solidFill>
                      <a:srgbClr val="000000"/>
                    </a:solidFill>
                    <a:uFillTx/>
                  </a:defRPr>
                </a:pPr>
                <a:r>
                  <a:rPr lang="en-GB" sz="643" b="1" dirty="0">
                    <a:solidFill>
                      <a:srgbClr val="4472C4"/>
                    </a:solidFill>
                    <a:latin typeface="Ink Free"/>
                  </a:rPr>
                  <a:t>I have a detailed understanding of The Tudors and can write an explanation to show this. </a:t>
                </a:r>
              </a:p>
              <a:p>
                <a:pPr lvl="0" defTabSz="444512">
                  <a:lnSpc>
                    <a:spcPct val="90000"/>
                  </a:lnSpc>
                  <a:spcAft>
                    <a:spcPts val="429"/>
                  </a:spcAft>
                  <a:defRPr sz="1800" b="0" i="0" u="none" strike="noStrike" kern="0" cap="none" spc="0" baseline="0">
                    <a:solidFill>
                      <a:srgbClr val="000000"/>
                    </a:solidFill>
                    <a:uFillTx/>
                  </a:defRPr>
                </a:pPr>
                <a:r>
                  <a:rPr lang="en-GB" sz="643" b="1" dirty="0">
                    <a:solidFill>
                      <a:srgbClr val="00B050"/>
                    </a:solidFill>
                    <a:latin typeface="Ink Free"/>
                  </a:rPr>
                  <a:t>I have an excellent understanding of The Tudors and can write a detailed explanation to show this. </a:t>
                </a:r>
              </a:p>
            </p:txBody>
          </p:sp>
          <p:sp>
            <p:nvSpPr>
              <p:cNvPr id="31" name="Freeform: Shape 30">
                <a:extLst>
                  <a:ext uri="{FF2B5EF4-FFF2-40B4-BE49-F238E27FC236}">
                    <a16:creationId xmlns:a16="http://schemas.microsoft.com/office/drawing/2014/main" id="{66C9B5DE-799D-460A-A9D4-0E085C9BE58F}"/>
                  </a:ext>
                </a:extLst>
              </p:cNvPr>
              <p:cNvSpPr/>
              <p:nvPr/>
            </p:nvSpPr>
            <p:spPr>
              <a:xfrm>
                <a:off x="7914845" y="2484096"/>
                <a:ext cx="4659864" cy="2246580"/>
              </a:xfrm>
              <a:custGeom>
                <a:avLst/>
                <a:gdLst>
                  <a:gd name="f0" fmla="val 10800000"/>
                  <a:gd name="f1" fmla="val 5400000"/>
                  <a:gd name="f2" fmla="val 180"/>
                  <a:gd name="f3" fmla="val w"/>
                  <a:gd name="f4" fmla="val h"/>
                  <a:gd name="f5" fmla="val 0"/>
                  <a:gd name="f6" fmla="val 4659861"/>
                  <a:gd name="f7" fmla="val 2246577"/>
                  <a:gd name="f8" fmla="+- 0 0 -90"/>
                  <a:gd name="f9" fmla="*/ f3 1 4659861"/>
                  <a:gd name="f10" fmla="*/ f4 1 2246577"/>
                  <a:gd name="f11" fmla="val f5"/>
                  <a:gd name="f12" fmla="val f6"/>
                  <a:gd name="f13" fmla="val f7"/>
                  <a:gd name="f14" fmla="*/ f8 f0 1"/>
                  <a:gd name="f15" fmla="+- f13 0 f11"/>
                  <a:gd name="f16" fmla="+- f12 0 f11"/>
                  <a:gd name="f17" fmla="*/ f14 1 f2"/>
                  <a:gd name="f18" fmla="*/ f16 1 4659861"/>
                  <a:gd name="f19" fmla="*/ f15 1 2246577"/>
                  <a:gd name="f20" fmla="*/ 0 f16 1"/>
                  <a:gd name="f21" fmla="*/ 0 f15 1"/>
                  <a:gd name="f22" fmla="*/ 4659861 f16 1"/>
                  <a:gd name="f23" fmla="*/ 2246577 f15 1"/>
                  <a:gd name="f24" fmla="+- f17 0 f1"/>
                  <a:gd name="f25" fmla="*/ f20 1 4659861"/>
                  <a:gd name="f26" fmla="*/ f21 1 2246577"/>
                  <a:gd name="f27" fmla="*/ f22 1 4659861"/>
                  <a:gd name="f28" fmla="*/ f23 1 2246577"/>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4659861" h="2246577">
                    <a:moveTo>
                      <a:pt x="f5" y="f5"/>
                    </a:moveTo>
                    <a:lnTo>
                      <a:pt x="f6" y="f5"/>
                    </a:lnTo>
                    <a:lnTo>
                      <a:pt x="f6" y="f7"/>
                    </a:lnTo>
                    <a:lnTo>
                      <a:pt x="f5" y="f7"/>
                    </a:lnTo>
                    <a:lnTo>
                      <a:pt x="f5" y="f5"/>
                    </a:lnTo>
                    <a:close/>
                  </a:path>
                </a:pathLst>
              </a:custGeom>
              <a:solidFill>
                <a:srgbClr val="FFFFFF"/>
              </a:solidFill>
              <a:ln w="38103" cap="flat">
                <a:solidFill>
                  <a:srgbClr val="4472C4"/>
                </a:solidFill>
                <a:prstDash val="solid"/>
                <a:miter/>
              </a:ln>
            </p:spPr>
            <p:txBody>
              <a:bodyPr vert="horz" wrap="square" lIns="29025" tIns="29025" rIns="29025" bIns="29025" anchor="t" anchorCtr="0" compatLnSpc="1">
                <a:noAutofit/>
              </a:bodyPr>
              <a:lstStyle>
                <a:defPPr>
                  <a:defRPr lang="en-US"/>
                </a:defPPr>
                <a:lvl1pPr marL="0" algn="l" defTabSz="777514" rtl="0" eaLnBrk="1" latinLnBrk="0" hangingPunct="1">
                  <a:defRPr sz="1531" kern="1200">
                    <a:solidFill>
                      <a:schemeClr val="tx1"/>
                    </a:solidFill>
                    <a:latin typeface="+mn-lt"/>
                    <a:ea typeface="+mn-ea"/>
                    <a:cs typeface="+mn-cs"/>
                  </a:defRPr>
                </a:lvl1pPr>
                <a:lvl2pPr marL="388757" algn="l" defTabSz="777514" rtl="0" eaLnBrk="1" latinLnBrk="0" hangingPunct="1">
                  <a:defRPr sz="1531" kern="1200">
                    <a:solidFill>
                      <a:schemeClr val="tx1"/>
                    </a:solidFill>
                    <a:latin typeface="+mn-lt"/>
                    <a:ea typeface="+mn-ea"/>
                    <a:cs typeface="+mn-cs"/>
                  </a:defRPr>
                </a:lvl2pPr>
                <a:lvl3pPr marL="777514" algn="l" defTabSz="777514" rtl="0" eaLnBrk="1" latinLnBrk="0" hangingPunct="1">
                  <a:defRPr sz="1531" kern="1200">
                    <a:solidFill>
                      <a:schemeClr val="tx1"/>
                    </a:solidFill>
                    <a:latin typeface="+mn-lt"/>
                    <a:ea typeface="+mn-ea"/>
                    <a:cs typeface="+mn-cs"/>
                  </a:defRPr>
                </a:lvl3pPr>
                <a:lvl4pPr marL="1166271" algn="l" defTabSz="777514" rtl="0" eaLnBrk="1" latinLnBrk="0" hangingPunct="1">
                  <a:defRPr sz="1531" kern="1200">
                    <a:solidFill>
                      <a:schemeClr val="tx1"/>
                    </a:solidFill>
                    <a:latin typeface="+mn-lt"/>
                    <a:ea typeface="+mn-ea"/>
                    <a:cs typeface="+mn-cs"/>
                  </a:defRPr>
                </a:lvl4pPr>
                <a:lvl5pPr marL="1555029" algn="l" defTabSz="777514" rtl="0" eaLnBrk="1" latinLnBrk="0" hangingPunct="1">
                  <a:defRPr sz="1531" kern="1200">
                    <a:solidFill>
                      <a:schemeClr val="tx1"/>
                    </a:solidFill>
                    <a:latin typeface="+mn-lt"/>
                    <a:ea typeface="+mn-ea"/>
                    <a:cs typeface="+mn-cs"/>
                  </a:defRPr>
                </a:lvl5pPr>
                <a:lvl6pPr marL="1943786" algn="l" defTabSz="777514" rtl="0" eaLnBrk="1" latinLnBrk="0" hangingPunct="1">
                  <a:defRPr sz="1531" kern="1200">
                    <a:solidFill>
                      <a:schemeClr val="tx1"/>
                    </a:solidFill>
                    <a:latin typeface="+mn-lt"/>
                    <a:ea typeface="+mn-ea"/>
                    <a:cs typeface="+mn-cs"/>
                  </a:defRPr>
                </a:lvl6pPr>
                <a:lvl7pPr marL="2332543" algn="l" defTabSz="777514" rtl="0" eaLnBrk="1" latinLnBrk="0" hangingPunct="1">
                  <a:defRPr sz="1531" kern="1200">
                    <a:solidFill>
                      <a:schemeClr val="tx1"/>
                    </a:solidFill>
                    <a:latin typeface="+mn-lt"/>
                    <a:ea typeface="+mn-ea"/>
                    <a:cs typeface="+mn-cs"/>
                  </a:defRPr>
                </a:lvl7pPr>
                <a:lvl8pPr marL="2721300" algn="l" defTabSz="777514" rtl="0" eaLnBrk="1" latinLnBrk="0" hangingPunct="1">
                  <a:defRPr sz="1531" kern="1200">
                    <a:solidFill>
                      <a:schemeClr val="tx1"/>
                    </a:solidFill>
                    <a:latin typeface="+mn-lt"/>
                    <a:ea typeface="+mn-ea"/>
                    <a:cs typeface="+mn-cs"/>
                  </a:defRPr>
                </a:lvl8pPr>
                <a:lvl9pPr marL="3110057" algn="l" defTabSz="777514" rtl="0" eaLnBrk="1" latinLnBrk="0" hangingPunct="1">
                  <a:defRPr sz="1531" kern="1200">
                    <a:solidFill>
                      <a:schemeClr val="tx1"/>
                    </a:solidFill>
                    <a:latin typeface="+mn-lt"/>
                    <a:ea typeface="+mn-ea"/>
                    <a:cs typeface="+mn-cs"/>
                  </a:defRPr>
                </a:lvl9pPr>
              </a:lstStyle>
              <a:p>
                <a:pPr marL="0" marR="0" lvl="0" indent="0" algn="l" defTabSz="508012" rtl="0" fontAlgn="auto" hangingPunct="1">
                  <a:lnSpc>
                    <a:spcPct val="90000"/>
                  </a:lnSpc>
                  <a:spcBef>
                    <a:spcPts val="0"/>
                  </a:spcBef>
                  <a:spcAft>
                    <a:spcPts val="500"/>
                  </a:spcAft>
                  <a:buNone/>
                  <a:tabLst/>
                  <a:defRPr sz="1800" b="0" i="0" u="none" strike="noStrike" kern="0" cap="none" spc="0" baseline="0">
                    <a:solidFill>
                      <a:srgbClr val="000000"/>
                    </a:solidFill>
                    <a:uFillTx/>
                  </a:defRPr>
                </a:pPr>
                <a:r>
                  <a:rPr lang="en-GB" sz="1143" b="1" i="0" u="none" strike="noStrike" kern="1200" cap="none" spc="0" baseline="0" dirty="0">
                    <a:solidFill>
                      <a:srgbClr val="000000"/>
                    </a:solidFill>
                    <a:uFillTx/>
                    <a:latin typeface="Ink Free" pitchFamily="66"/>
                  </a:rPr>
                  <a:t>Questioning and Responding.</a:t>
                </a:r>
              </a:p>
              <a:p>
                <a:pPr lvl="0"/>
                <a:r>
                  <a:rPr lang="en-GB" sz="929" b="1" dirty="0">
                    <a:solidFill>
                      <a:srgbClr val="FF0000"/>
                    </a:solidFill>
                    <a:latin typeface="Ink Free" panose="03080402000500000000" pitchFamily="66" charset="0"/>
                  </a:rPr>
                  <a:t>I can start to ask basic questions about The Tudors.</a:t>
                </a:r>
              </a:p>
              <a:p>
                <a:pPr lvl="0"/>
                <a:r>
                  <a:rPr lang="en-GB" sz="929" b="1" dirty="0">
                    <a:solidFill>
                      <a:schemeClr val="accent2"/>
                    </a:solidFill>
                    <a:latin typeface="Ink Free" panose="03080402000500000000" pitchFamily="66" charset="0"/>
                  </a:rPr>
                  <a:t>I can ask questions to gather more information about The Tudors.</a:t>
                </a:r>
              </a:p>
              <a:p>
                <a:pPr defTabSz="508012">
                  <a:lnSpc>
                    <a:spcPct val="90000"/>
                  </a:lnSpc>
                  <a:spcAft>
                    <a:spcPts val="357"/>
                  </a:spcAft>
                  <a:defRPr sz="1800" b="0" i="0" u="none" strike="noStrike" kern="0" cap="none" spc="0" baseline="0">
                    <a:solidFill>
                      <a:srgbClr val="000000"/>
                    </a:solidFill>
                    <a:uFillTx/>
                  </a:defRPr>
                </a:pPr>
                <a:r>
                  <a:rPr lang="en-GB" sz="929" b="1" dirty="0">
                    <a:solidFill>
                      <a:schemeClr val="accent4"/>
                    </a:solidFill>
                    <a:latin typeface="Ink Free"/>
                  </a:rPr>
                  <a:t>I can ask questions to develop my own opinion about The Tudors.</a:t>
                </a:r>
              </a:p>
              <a:p>
                <a:pPr defTabSz="508012">
                  <a:lnSpc>
                    <a:spcPct val="90000"/>
                  </a:lnSpc>
                  <a:spcAft>
                    <a:spcPts val="357"/>
                  </a:spcAft>
                  <a:defRPr sz="1800" b="0" i="0" u="none" strike="noStrike" kern="0" cap="none" spc="0" baseline="0">
                    <a:solidFill>
                      <a:srgbClr val="000000"/>
                    </a:solidFill>
                    <a:uFillTx/>
                  </a:defRPr>
                </a:pPr>
                <a:r>
                  <a:rPr lang="en-GB" sz="929" b="1" dirty="0">
                    <a:solidFill>
                      <a:schemeClr val="accent5"/>
                    </a:solidFill>
                    <a:latin typeface="Ink Free"/>
                  </a:rPr>
                  <a:t>I can ask questions to support the different viewpoints in my argument/opinion about The Tudors.</a:t>
                </a:r>
              </a:p>
              <a:p>
                <a:pPr defTabSz="508012">
                  <a:lnSpc>
                    <a:spcPct val="90000"/>
                  </a:lnSpc>
                  <a:spcAft>
                    <a:spcPts val="357"/>
                  </a:spcAft>
                  <a:defRPr sz="1800" b="0" i="0" u="none" strike="noStrike" kern="0" cap="none" spc="0" baseline="0">
                    <a:solidFill>
                      <a:srgbClr val="000000"/>
                    </a:solidFill>
                    <a:uFillTx/>
                  </a:defRPr>
                </a:pPr>
                <a:r>
                  <a:rPr lang="en-GB" sz="929" b="1" dirty="0">
                    <a:solidFill>
                      <a:srgbClr val="00B050"/>
                    </a:solidFill>
                    <a:latin typeface="Ink Free" panose="03080402000500000000" pitchFamily="66" charset="0"/>
                  </a:rPr>
                  <a:t>I can ask questions to evaluate my judgements on The Tudors.</a:t>
                </a:r>
              </a:p>
              <a:p>
                <a:pPr marL="0" marR="0" lvl="0" indent="0" algn="l" defTabSz="508012" rtl="0" fontAlgn="auto" hangingPunct="1">
                  <a:lnSpc>
                    <a:spcPct val="90000"/>
                  </a:lnSpc>
                  <a:spcBef>
                    <a:spcPts val="0"/>
                  </a:spcBef>
                  <a:spcAft>
                    <a:spcPts val="357"/>
                  </a:spcAft>
                  <a:buNone/>
                  <a:tabLst/>
                  <a:defRPr sz="1800" b="0" i="0" u="none" strike="noStrike" kern="0" cap="none" spc="0" baseline="0">
                    <a:solidFill>
                      <a:srgbClr val="000000"/>
                    </a:solidFill>
                    <a:uFillTx/>
                  </a:defRPr>
                </a:pPr>
                <a:endParaRPr lang="en-GB" sz="857" b="0" i="0" u="none" strike="noStrike" kern="1200" cap="none" spc="0" baseline="0" dirty="0">
                  <a:solidFill>
                    <a:srgbClr val="000000"/>
                  </a:solidFill>
                  <a:uFillTx/>
                  <a:latin typeface="Calibri"/>
                </a:endParaRPr>
              </a:p>
            </p:txBody>
          </p:sp>
          <p:sp>
            <p:nvSpPr>
              <p:cNvPr id="32" name="Freeform: Shape 31">
                <a:extLst>
                  <a:ext uri="{FF2B5EF4-FFF2-40B4-BE49-F238E27FC236}">
                    <a16:creationId xmlns:a16="http://schemas.microsoft.com/office/drawing/2014/main" id="{17B8F510-FFD8-4559-97D3-1869B9AB9D7F}"/>
                  </a:ext>
                </a:extLst>
              </p:cNvPr>
              <p:cNvSpPr/>
              <p:nvPr/>
            </p:nvSpPr>
            <p:spPr>
              <a:xfrm>
                <a:off x="7914845" y="4829869"/>
                <a:ext cx="4659864" cy="2215143"/>
              </a:xfrm>
              <a:custGeom>
                <a:avLst/>
                <a:gdLst>
                  <a:gd name="f0" fmla="val 10800000"/>
                  <a:gd name="f1" fmla="val 5400000"/>
                  <a:gd name="f2" fmla="val 180"/>
                  <a:gd name="f3" fmla="val w"/>
                  <a:gd name="f4" fmla="val h"/>
                  <a:gd name="f5" fmla="val 0"/>
                  <a:gd name="f6" fmla="val 4659861"/>
                  <a:gd name="f7" fmla="val 2215146"/>
                  <a:gd name="f8" fmla="+- 0 0 -90"/>
                  <a:gd name="f9" fmla="*/ f3 1 4659861"/>
                  <a:gd name="f10" fmla="*/ f4 1 2215146"/>
                  <a:gd name="f11" fmla="val f5"/>
                  <a:gd name="f12" fmla="val f6"/>
                  <a:gd name="f13" fmla="val f7"/>
                  <a:gd name="f14" fmla="*/ f8 f0 1"/>
                  <a:gd name="f15" fmla="+- f13 0 f11"/>
                  <a:gd name="f16" fmla="+- f12 0 f11"/>
                  <a:gd name="f17" fmla="*/ f14 1 f2"/>
                  <a:gd name="f18" fmla="*/ f16 1 4659861"/>
                  <a:gd name="f19" fmla="*/ f15 1 2215146"/>
                  <a:gd name="f20" fmla="*/ 0 f16 1"/>
                  <a:gd name="f21" fmla="*/ 0 f15 1"/>
                  <a:gd name="f22" fmla="*/ 4659861 f16 1"/>
                  <a:gd name="f23" fmla="*/ 2215146 f15 1"/>
                  <a:gd name="f24" fmla="+- f17 0 f1"/>
                  <a:gd name="f25" fmla="*/ f20 1 4659861"/>
                  <a:gd name="f26" fmla="*/ f21 1 2215146"/>
                  <a:gd name="f27" fmla="*/ f22 1 4659861"/>
                  <a:gd name="f28" fmla="*/ f23 1 2215146"/>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4659861" h="2215146">
                    <a:moveTo>
                      <a:pt x="f5" y="f5"/>
                    </a:moveTo>
                    <a:lnTo>
                      <a:pt x="f6" y="f5"/>
                    </a:lnTo>
                    <a:lnTo>
                      <a:pt x="f6" y="f7"/>
                    </a:lnTo>
                    <a:lnTo>
                      <a:pt x="f5" y="f7"/>
                    </a:lnTo>
                    <a:lnTo>
                      <a:pt x="f5" y="f5"/>
                    </a:lnTo>
                    <a:close/>
                  </a:path>
                </a:pathLst>
              </a:custGeom>
              <a:solidFill>
                <a:srgbClr val="FFFFFF"/>
              </a:solidFill>
              <a:ln w="38103" cap="flat">
                <a:solidFill>
                  <a:srgbClr val="4472C4"/>
                </a:solidFill>
                <a:prstDash val="solid"/>
                <a:miter/>
              </a:ln>
            </p:spPr>
            <p:txBody>
              <a:bodyPr vert="horz" wrap="square" lIns="25401" tIns="25401" rIns="25401" bIns="25401" anchor="t" anchorCtr="0" compatLnSpc="1">
                <a:noAutofit/>
              </a:bodyPr>
              <a:lstStyle>
                <a:defPPr>
                  <a:defRPr lang="en-US"/>
                </a:defPPr>
                <a:lvl1pPr marL="0" algn="l" defTabSz="777514" rtl="0" eaLnBrk="1" latinLnBrk="0" hangingPunct="1">
                  <a:defRPr sz="1531" kern="1200">
                    <a:solidFill>
                      <a:schemeClr val="tx1"/>
                    </a:solidFill>
                    <a:latin typeface="+mn-lt"/>
                    <a:ea typeface="+mn-ea"/>
                    <a:cs typeface="+mn-cs"/>
                  </a:defRPr>
                </a:lvl1pPr>
                <a:lvl2pPr marL="388757" algn="l" defTabSz="777514" rtl="0" eaLnBrk="1" latinLnBrk="0" hangingPunct="1">
                  <a:defRPr sz="1531" kern="1200">
                    <a:solidFill>
                      <a:schemeClr val="tx1"/>
                    </a:solidFill>
                    <a:latin typeface="+mn-lt"/>
                    <a:ea typeface="+mn-ea"/>
                    <a:cs typeface="+mn-cs"/>
                  </a:defRPr>
                </a:lvl2pPr>
                <a:lvl3pPr marL="777514" algn="l" defTabSz="777514" rtl="0" eaLnBrk="1" latinLnBrk="0" hangingPunct="1">
                  <a:defRPr sz="1531" kern="1200">
                    <a:solidFill>
                      <a:schemeClr val="tx1"/>
                    </a:solidFill>
                    <a:latin typeface="+mn-lt"/>
                    <a:ea typeface="+mn-ea"/>
                    <a:cs typeface="+mn-cs"/>
                  </a:defRPr>
                </a:lvl3pPr>
                <a:lvl4pPr marL="1166271" algn="l" defTabSz="777514" rtl="0" eaLnBrk="1" latinLnBrk="0" hangingPunct="1">
                  <a:defRPr sz="1531" kern="1200">
                    <a:solidFill>
                      <a:schemeClr val="tx1"/>
                    </a:solidFill>
                    <a:latin typeface="+mn-lt"/>
                    <a:ea typeface="+mn-ea"/>
                    <a:cs typeface="+mn-cs"/>
                  </a:defRPr>
                </a:lvl4pPr>
                <a:lvl5pPr marL="1555029" algn="l" defTabSz="777514" rtl="0" eaLnBrk="1" latinLnBrk="0" hangingPunct="1">
                  <a:defRPr sz="1531" kern="1200">
                    <a:solidFill>
                      <a:schemeClr val="tx1"/>
                    </a:solidFill>
                    <a:latin typeface="+mn-lt"/>
                    <a:ea typeface="+mn-ea"/>
                    <a:cs typeface="+mn-cs"/>
                  </a:defRPr>
                </a:lvl5pPr>
                <a:lvl6pPr marL="1943786" algn="l" defTabSz="777514" rtl="0" eaLnBrk="1" latinLnBrk="0" hangingPunct="1">
                  <a:defRPr sz="1531" kern="1200">
                    <a:solidFill>
                      <a:schemeClr val="tx1"/>
                    </a:solidFill>
                    <a:latin typeface="+mn-lt"/>
                    <a:ea typeface="+mn-ea"/>
                    <a:cs typeface="+mn-cs"/>
                  </a:defRPr>
                </a:lvl6pPr>
                <a:lvl7pPr marL="2332543" algn="l" defTabSz="777514" rtl="0" eaLnBrk="1" latinLnBrk="0" hangingPunct="1">
                  <a:defRPr sz="1531" kern="1200">
                    <a:solidFill>
                      <a:schemeClr val="tx1"/>
                    </a:solidFill>
                    <a:latin typeface="+mn-lt"/>
                    <a:ea typeface="+mn-ea"/>
                    <a:cs typeface="+mn-cs"/>
                  </a:defRPr>
                </a:lvl7pPr>
                <a:lvl8pPr marL="2721300" algn="l" defTabSz="777514" rtl="0" eaLnBrk="1" latinLnBrk="0" hangingPunct="1">
                  <a:defRPr sz="1531" kern="1200">
                    <a:solidFill>
                      <a:schemeClr val="tx1"/>
                    </a:solidFill>
                    <a:latin typeface="+mn-lt"/>
                    <a:ea typeface="+mn-ea"/>
                    <a:cs typeface="+mn-cs"/>
                  </a:defRPr>
                </a:lvl8pPr>
                <a:lvl9pPr marL="3110057" algn="l" defTabSz="777514" rtl="0" eaLnBrk="1" latinLnBrk="0" hangingPunct="1">
                  <a:defRPr sz="1531" kern="1200">
                    <a:solidFill>
                      <a:schemeClr val="tx1"/>
                    </a:solidFill>
                    <a:latin typeface="+mn-lt"/>
                    <a:ea typeface="+mn-ea"/>
                    <a:cs typeface="+mn-cs"/>
                  </a:defRPr>
                </a:lvl9pPr>
              </a:lstStyle>
              <a:p>
                <a:pPr marL="0" marR="0" lvl="0" indent="0" algn="l" defTabSz="444512" rtl="0" fontAlgn="auto" hangingPunct="1">
                  <a:lnSpc>
                    <a:spcPct val="90000"/>
                  </a:lnSpc>
                  <a:spcBef>
                    <a:spcPts val="0"/>
                  </a:spcBef>
                  <a:spcAft>
                    <a:spcPts val="429"/>
                  </a:spcAft>
                  <a:buNone/>
                  <a:tabLst/>
                  <a:defRPr sz="1800" b="0" i="0" u="none" strike="noStrike" kern="0" cap="none" spc="0" baseline="0">
                    <a:solidFill>
                      <a:srgbClr val="000000"/>
                    </a:solidFill>
                    <a:uFillTx/>
                  </a:defRPr>
                </a:pPr>
                <a:r>
                  <a:rPr lang="en-GB" sz="1000" b="1" i="0" u="none" strike="noStrike" kern="1200" cap="none" spc="0" baseline="0" dirty="0">
                    <a:solidFill>
                      <a:srgbClr val="000000"/>
                    </a:solidFill>
                    <a:uFillTx/>
                    <a:latin typeface="Ink Free" pitchFamily="66"/>
                  </a:rPr>
                  <a:t>Recall.</a:t>
                </a:r>
              </a:p>
              <a:p>
                <a:pPr lvl="0" defTabSz="444512">
                  <a:lnSpc>
                    <a:spcPct val="90000"/>
                  </a:lnSpc>
                  <a:spcAft>
                    <a:spcPts val="429"/>
                  </a:spcAft>
                  <a:defRPr sz="1800" b="0" i="0" u="none" strike="noStrike" kern="0" cap="none" spc="0" baseline="0">
                    <a:solidFill>
                      <a:srgbClr val="000000"/>
                    </a:solidFill>
                    <a:uFillTx/>
                  </a:defRPr>
                </a:pPr>
                <a:r>
                  <a:rPr lang="en-GB" sz="857" b="1" dirty="0">
                    <a:solidFill>
                      <a:srgbClr val="FF0000"/>
                    </a:solidFill>
                    <a:latin typeface="Ink Free" pitchFamily="66"/>
                  </a:rPr>
                  <a:t>I can recall basic historical knowledge of The Tudors. </a:t>
                </a:r>
              </a:p>
              <a:p>
                <a:pPr lvl="0" defTabSz="444512">
                  <a:lnSpc>
                    <a:spcPct val="90000"/>
                  </a:lnSpc>
                  <a:spcAft>
                    <a:spcPts val="429"/>
                  </a:spcAft>
                  <a:defRPr sz="1800" b="0" i="0" u="none" strike="noStrike" kern="0" cap="none" spc="0" baseline="0">
                    <a:solidFill>
                      <a:srgbClr val="000000"/>
                    </a:solidFill>
                    <a:uFillTx/>
                  </a:defRPr>
                </a:pPr>
                <a:r>
                  <a:rPr lang="en-GB" sz="857" b="1" dirty="0">
                    <a:solidFill>
                      <a:srgbClr val="ED7D31"/>
                    </a:solidFill>
                    <a:latin typeface="Ink Free" pitchFamily="66"/>
                  </a:rPr>
                  <a:t>I can recall some historical knowledge of The Tudors. </a:t>
                </a:r>
              </a:p>
              <a:p>
                <a:pPr lvl="0" defTabSz="444512">
                  <a:lnSpc>
                    <a:spcPct val="90000"/>
                  </a:lnSpc>
                  <a:spcAft>
                    <a:spcPts val="429"/>
                  </a:spcAft>
                  <a:defRPr sz="1800" b="0" i="0" u="none" strike="noStrike" kern="0" cap="none" spc="0" baseline="0">
                    <a:solidFill>
                      <a:srgbClr val="000000"/>
                    </a:solidFill>
                    <a:uFillTx/>
                  </a:defRPr>
                </a:pPr>
                <a:r>
                  <a:rPr lang="en-GB" sz="857" b="1" dirty="0">
                    <a:solidFill>
                      <a:srgbClr val="FFC000"/>
                    </a:solidFill>
                    <a:latin typeface="Ink Free" pitchFamily="66"/>
                  </a:rPr>
                  <a:t>I can recall the changes that happened in England and start to link with Wales. </a:t>
                </a:r>
              </a:p>
              <a:p>
                <a:pPr lvl="0" defTabSz="444512">
                  <a:lnSpc>
                    <a:spcPct val="90000"/>
                  </a:lnSpc>
                  <a:spcAft>
                    <a:spcPts val="429"/>
                  </a:spcAft>
                  <a:defRPr sz="1800" b="0" i="0" u="none" strike="noStrike" kern="0" cap="none" spc="0" baseline="0">
                    <a:solidFill>
                      <a:srgbClr val="000000"/>
                    </a:solidFill>
                    <a:uFillTx/>
                  </a:defRPr>
                </a:pPr>
                <a:r>
                  <a:rPr lang="en-GB" sz="857" b="1" dirty="0">
                    <a:solidFill>
                      <a:srgbClr val="4472C4"/>
                    </a:solidFill>
                    <a:latin typeface="Ink Free" pitchFamily="66"/>
                  </a:rPr>
                  <a:t>I can recall detailed historical knowledge and draw links between the impact The Tudors had on both England and Wales. </a:t>
                </a:r>
              </a:p>
              <a:p>
                <a:pPr lvl="0" defTabSz="444512">
                  <a:lnSpc>
                    <a:spcPct val="90000"/>
                  </a:lnSpc>
                  <a:spcAft>
                    <a:spcPts val="429"/>
                  </a:spcAft>
                  <a:defRPr sz="1800" b="0" i="0" u="none" strike="noStrike" kern="0" cap="none" spc="0" baseline="0">
                    <a:solidFill>
                      <a:srgbClr val="000000"/>
                    </a:solidFill>
                    <a:uFillTx/>
                  </a:defRPr>
                </a:pPr>
                <a:r>
                  <a:rPr lang="en-GB" sz="857" b="1" dirty="0">
                    <a:solidFill>
                      <a:srgbClr val="00B050"/>
                    </a:solidFill>
                    <a:latin typeface="Ink Free" pitchFamily="66"/>
                  </a:rPr>
                  <a:t>I can recall and link my previous knowledge to The Tudors. </a:t>
                </a:r>
              </a:p>
            </p:txBody>
          </p:sp>
        </p:grpSp>
        <p:sp>
          <p:nvSpPr>
            <p:cNvPr id="33" name="TextBox 24">
              <a:extLst>
                <a:ext uri="{FF2B5EF4-FFF2-40B4-BE49-F238E27FC236}">
                  <a16:creationId xmlns:a16="http://schemas.microsoft.com/office/drawing/2014/main" id="{175B2438-D22F-4024-BC6F-5EC1A687A8CA}"/>
                </a:ext>
              </a:extLst>
            </p:cNvPr>
            <p:cNvSpPr txBox="1"/>
            <p:nvPr/>
          </p:nvSpPr>
          <p:spPr>
            <a:xfrm>
              <a:off x="7823012" y="8741"/>
              <a:ext cx="4659864" cy="461662"/>
            </a:xfrm>
            <a:prstGeom prst="rect">
              <a:avLst/>
            </a:prstGeom>
            <a:noFill/>
            <a:ln cap="flat">
              <a:noFill/>
            </a:ln>
          </p:spPr>
          <p:txBody>
            <a:bodyPr vert="horz" wrap="square" lIns="65314" tIns="32657" rIns="65314" bIns="32657" anchor="t" anchorCtr="0" compatLnSpc="1">
              <a:spAutoFit/>
            </a:bodyPr>
            <a:lstStyle>
              <a:defPPr>
                <a:defRPr lang="en-US"/>
              </a:defPPr>
              <a:lvl1pPr marL="0" algn="l" defTabSz="777514" rtl="0" eaLnBrk="1" latinLnBrk="0" hangingPunct="1">
                <a:defRPr sz="1531" kern="1200">
                  <a:solidFill>
                    <a:schemeClr val="tx1"/>
                  </a:solidFill>
                  <a:latin typeface="+mn-lt"/>
                  <a:ea typeface="+mn-ea"/>
                  <a:cs typeface="+mn-cs"/>
                </a:defRPr>
              </a:lvl1pPr>
              <a:lvl2pPr marL="388757" algn="l" defTabSz="777514" rtl="0" eaLnBrk="1" latinLnBrk="0" hangingPunct="1">
                <a:defRPr sz="1531" kern="1200">
                  <a:solidFill>
                    <a:schemeClr val="tx1"/>
                  </a:solidFill>
                  <a:latin typeface="+mn-lt"/>
                  <a:ea typeface="+mn-ea"/>
                  <a:cs typeface="+mn-cs"/>
                </a:defRPr>
              </a:lvl2pPr>
              <a:lvl3pPr marL="777514" algn="l" defTabSz="777514" rtl="0" eaLnBrk="1" latinLnBrk="0" hangingPunct="1">
                <a:defRPr sz="1531" kern="1200">
                  <a:solidFill>
                    <a:schemeClr val="tx1"/>
                  </a:solidFill>
                  <a:latin typeface="+mn-lt"/>
                  <a:ea typeface="+mn-ea"/>
                  <a:cs typeface="+mn-cs"/>
                </a:defRPr>
              </a:lvl3pPr>
              <a:lvl4pPr marL="1166271" algn="l" defTabSz="777514" rtl="0" eaLnBrk="1" latinLnBrk="0" hangingPunct="1">
                <a:defRPr sz="1531" kern="1200">
                  <a:solidFill>
                    <a:schemeClr val="tx1"/>
                  </a:solidFill>
                  <a:latin typeface="+mn-lt"/>
                  <a:ea typeface="+mn-ea"/>
                  <a:cs typeface="+mn-cs"/>
                </a:defRPr>
              </a:lvl4pPr>
              <a:lvl5pPr marL="1555029" algn="l" defTabSz="777514" rtl="0" eaLnBrk="1" latinLnBrk="0" hangingPunct="1">
                <a:defRPr sz="1531" kern="1200">
                  <a:solidFill>
                    <a:schemeClr val="tx1"/>
                  </a:solidFill>
                  <a:latin typeface="+mn-lt"/>
                  <a:ea typeface="+mn-ea"/>
                  <a:cs typeface="+mn-cs"/>
                </a:defRPr>
              </a:lvl5pPr>
              <a:lvl6pPr marL="1943786" algn="l" defTabSz="777514" rtl="0" eaLnBrk="1" latinLnBrk="0" hangingPunct="1">
                <a:defRPr sz="1531" kern="1200">
                  <a:solidFill>
                    <a:schemeClr val="tx1"/>
                  </a:solidFill>
                  <a:latin typeface="+mn-lt"/>
                  <a:ea typeface="+mn-ea"/>
                  <a:cs typeface="+mn-cs"/>
                </a:defRPr>
              </a:lvl6pPr>
              <a:lvl7pPr marL="2332543" algn="l" defTabSz="777514" rtl="0" eaLnBrk="1" latinLnBrk="0" hangingPunct="1">
                <a:defRPr sz="1531" kern="1200">
                  <a:solidFill>
                    <a:schemeClr val="tx1"/>
                  </a:solidFill>
                  <a:latin typeface="+mn-lt"/>
                  <a:ea typeface="+mn-ea"/>
                  <a:cs typeface="+mn-cs"/>
                </a:defRPr>
              </a:lvl7pPr>
              <a:lvl8pPr marL="2721300" algn="l" defTabSz="777514" rtl="0" eaLnBrk="1" latinLnBrk="0" hangingPunct="1">
                <a:defRPr sz="1531" kern="1200">
                  <a:solidFill>
                    <a:schemeClr val="tx1"/>
                  </a:solidFill>
                  <a:latin typeface="+mn-lt"/>
                  <a:ea typeface="+mn-ea"/>
                  <a:cs typeface="+mn-cs"/>
                </a:defRPr>
              </a:lvl8pPr>
              <a:lvl9pPr marL="3110057" algn="l" defTabSz="777514" rtl="0" eaLnBrk="1" latinLnBrk="0" hangingPunct="1">
                <a:defRPr sz="1531" kern="1200">
                  <a:solidFill>
                    <a:schemeClr val="tx1"/>
                  </a:solidFill>
                  <a:latin typeface="+mn-lt"/>
                  <a:ea typeface="+mn-ea"/>
                  <a:cs typeface="+mn-cs"/>
                </a:defRPr>
              </a:lvl9pPr>
            </a:lstStyle>
            <a:p>
              <a:pPr marL="0" marR="0" lvl="0" indent="0" algn="l" defTabSz="326578"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857" b="1" i="0" u="none" strike="noStrike" kern="1200" cap="none" spc="0" baseline="0" dirty="0">
                  <a:solidFill>
                    <a:srgbClr val="000000"/>
                  </a:solidFill>
                  <a:highlight>
                    <a:srgbClr val="FFFF00"/>
                  </a:highlight>
                  <a:uFillTx/>
                  <a:latin typeface="Ink Free" pitchFamily="66"/>
                </a:rPr>
                <a:t>Consider what progression step you are pitching your content at when planning your lessons</a:t>
              </a:r>
              <a:endParaRPr lang="en-GB" sz="857" b="1" i="0" u="none" strike="noStrike" kern="1200" cap="none" spc="0" baseline="0" dirty="0">
                <a:solidFill>
                  <a:srgbClr val="000000"/>
                </a:solidFill>
                <a:uFillTx/>
                <a:latin typeface="Ink Free" pitchFamily="66"/>
              </a:endParaRPr>
            </a:p>
          </p:txBody>
        </p:sp>
      </p:grpSp>
      <p:sp>
        <p:nvSpPr>
          <p:cNvPr id="34" name="TextBox 25">
            <a:extLst>
              <a:ext uri="{FF2B5EF4-FFF2-40B4-BE49-F238E27FC236}">
                <a16:creationId xmlns:a16="http://schemas.microsoft.com/office/drawing/2014/main" id="{80BFCA5E-8ADF-4F86-902C-BBDCB528EDE9}"/>
              </a:ext>
            </a:extLst>
          </p:cNvPr>
          <p:cNvSpPr txBox="1"/>
          <p:nvPr/>
        </p:nvSpPr>
        <p:spPr>
          <a:xfrm>
            <a:off x="1580131" y="5894941"/>
            <a:ext cx="1302987" cy="219841"/>
          </a:xfrm>
          <a:prstGeom prst="rect">
            <a:avLst/>
          </a:prstGeom>
          <a:solidFill>
            <a:srgbClr val="00B0F0"/>
          </a:solidFill>
          <a:ln w="38103" cap="flat">
            <a:solidFill>
              <a:srgbClr val="000000"/>
            </a:solidFill>
            <a:prstDash val="solid"/>
            <a:miter/>
          </a:ln>
        </p:spPr>
        <p:txBody>
          <a:bodyPr vert="horz" wrap="square" lIns="65314" tIns="32657" rIns="65314" bIns="32657" anchor="t" anchorCtr="1" compatLnSpc="1">
            <a:spAutoFit/>
          </a:bodyPr>
          <a:lstStyle>
            <a:defPPr>
              <a:defRPr lang="en-US"/>
            </a:defPPr>
            <a:lvl1pPr marL="0" algn="l" defTabSz="777514" rtl="0" eaLnBrk="1" latinLnBrk="0" hangingPunct="1">
              <a:defRPr sz="1531" kern="1200">
                <a:solidFill>
                  <a:schemeClr val="tx1"/>
                </a:solidFill>
                <a:latin typeface="+mn-lt"/>
                <a:ea typeface="+mn-ea"/>
                <a:cs typeface="+mn-cs"/>
              </a:defRPr>
            </a:lvl1pPr>
            <a:lvl2pPr marL="388757" algn="l" defTabSz="777514" rtl="0" eaLnBrk="1" latinLnBrk="0" hangingPunct="1">
              <a:defRPr sz="1531" kern="1200">
                <a:solidFill>
                  <a:schemeClr val="tx1"/>
                </a:solidFill>
                <a:latin typeface="+mn-lt"/>
                <a:ea typeface="+mn-ea"/>
                <a:cs typeface="+mn-cs"/>
              </a:defRPr>
            </a:lvl2pPr>
            <a:lvl3pPr marL="777514" algn="l" defTabSz="777514" rtl="0" eaLnBrk="1" latinLnBrk="0" hangingPunct="1">
              <a:defRPr sz="1531" kern="1200">
                <a:solidFill>
                  <a:schemeClr val="tx1"/>
                </a:solidFill>
                <a:latin typeface="+mn-lt"/>
                <a:ea typeface="+mn-ea"/>
                <a:cs typeface="+mn-cs"/>
              </a:defRPr>
            </a:lvl3pPr>
            <a:lvl4pPr marL="1166271" algn="l" defTabSz="777514" rtl="0" eaLnBrk="1" latinLnBrk="0" hangingPunct="1">
              <a:defRPr sz="1531" kern="1200">
                <a:solidFill>
                  <a:schemeClr val="tx1"/>
                </a:solidFill>
                <a:latin typeface="+mn-lt"/>
                <a:ea typeface="+mn-ea"/>
                <a:cs typeface="+mn-cs"/>
              </a:defRPr>
            </a:lvl4pPr>
            <a:lvl5pPr marL="1555029" algn="l" defTabSz="777514" rtl="0" eaLnBrk="1" latinLnBrk="0" hangingPunct="1">
              <a:defRPr sz="1531" kern="1200">
                <a:solidFill>
                  <a:schemeClr val="tx1"/>
                </a:solidFill>
                <a:latin typeface="+mn-lt"/>
                <a:ea typeface="+mn-ea"/>
                <a:cs typeface="+mn-cs"/>
              </a:defRPr>
            </a:lvl5pPr>
            <a:lvl6pPr marL="1943786" algn="l" defTabSz="777514" rtl="0" eaLnBrk="1" latinLnBrk="0" hangingPunct="1">
              <a:defRPr sz="1531" kern="1200">
                <a:solidFill>
                  <a:schemeClr val="tx1"/>
                </a:solidFill>
                <a:latin typeface="+mn-lt"/>
                <a:ea typeface="+mn-ea"/>
                <a:cs typeface="+mn-cs"/>
              </a:defRPr>
            </a:lvl6pPr>
            <a:lvl7pPr marL="2332543" algn="l" defTabSz="777514" rtl="0" eaLnBrk="1" latinLnBrk="0" hangingPunct="1">
              <a:defRPr sz="1531" kern="1200">
                <a:solidFill>
                  <a:schemeClr val="tx1"/>
                </a:solidFill>
                <a:latin typeface="+mn-lt"/>
                <a:ea typeface="+mn-ea"/>
                <a:cs typeface="+mn-cs"/>
              </a:defRPr>
            </a:lvl7pPr>
            <a:lvl8pPr marL="2721300" algn="l" defTabSz="777514" rtl="0" eaLnBrk="1" latinLnBrk="0" hangingPunct="1">
              <a:defRPr sz="1531" kern="1200">
                <a:solidFill>
                  <a:schemeClr val="tx1"/>
                </a:solidFill>
                <a:latin typeface="+mn-lt"/>
                <a:ea typeface="+mn-ea"/>
                <a:cs typeface="+mn-cs"/>
              </a:defRPr>
            </a:lvl8pPr>
            <a:lvl9pPr marL="3110057" algn="l" defTabSz="777514" rtl="0" eaLnBrk="1" latinLnBrk="0" hangingPunct="1">
              <a:defRPr sz="1531" kern="1200">
                <a:solidFill>
                  <a:schemeClr val="tx1"/>
                </a:solidFill>
                <a:latin typeface="+mn-lt"/>
                <a:ea typeface="+mn-ea"/>
                <a:cs typeface="+mn-cs"/>
              </a:defRPr>
            </a:lvl9pPr>
          </a:lstStyle>
          <a:p>
            <a:pPr marL="0" marR="0" lvl="0" indent="0" algn="ctr" defTabSz="326578"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000" b="1" i="0" u="none" strike="noStrike" kern="1200" cap="none" spc="0" baseline="0">
                <a:solidFill>
                  <a:srgbClr val="000000"/>
                </a:solidFill>
                <a:uFillTx/>
                <a:latin typeface="Ink Free" pitchFamily="66"/>
              </a:rPr>
              <a:t>Learning Experiences</a:t>
            </a:r>
          </a:p>
        </p:txBody>
      </p:sp>
      <p:pic>
        <p:nvPicPr>
          <p:cNvPr id="35" name="Picture 26">
            <a:extLst>
              <a:ext uri="{FF2B5EF4-FFF2-40B4-BE49-F238E27FC236}">
                <a16:creationId xmlns:a16="http://schemas.microsoft.com/office/drawing/2014/main" id="{750C9C96-3C36-4FBD-92FB-95743D6EC0DA}"/>
              </a:ext>
            </a:extLst>
          </p:cNvPr>
          <p:cNvPicPr>
            <a:picLocks noChangeAspect="1"/>
          </p:cNvPicPr>
          <p:nvPr/>
        </p:nvPicPr>
        <p:blipFill>
          <a:blip r:embed="rId3"/>
          <a:stretch>
            <a:fillRect/>
          </a:stretch>
        </p:blipFill>
        <p:spPr>
          <a:xfrm>
            <a:off x="6925067" y="395504"/>
            <a:ext cx="272694" cy="4743162"/>
          </a:xfrm>
          <a:prstGeom prst="rect">
            <a:avLst/>
          </a:prstGeom>
          <a:noFill/>
          <a:ln cap="flat">
            <a:noFill/>
          </a:ln>
        </p:spPr>
      </p:pic>
      <p:pic>
        <p:nvPicPr>
          <p:cNvPr id="36" name="Picture 27">
            <a:extLst>
              <a:ext uri="{FF2B5EF4-FFF2-40B4-BE49-F238E27FC236}">
                <a16:creationId xmlns:a16="http://schemas.microsoft.com/office/drawing/2014/main" id="{70279000-B7AA-4DB7-B676-A5623121D30B}"/>
              </a:ext>
            </a:extLst>
          </p:cNvPr>
          <p:cNvPicPr>
            <a:picLocks noChangeAspect="1"/>
          </p:cNvPicPr>
          <p:nvPr/>
        </p:nvPicPr>
        <p:blipFill>
          <a:blip r:embed="rId4"/>
          <a:stretch>
            <a:fillRect/>
          </a:stretch>
        </p:blipFill>
        <p:spPr>
          <a:xfrm>
            <a:off x="7620526" y="5063671"/>
            <a:ext cx="326003" cy="326003"/>
          </a:xfrm>
          <a:prstGeom prst="rect">
            <a:avLst/>
          </a:prstGeom>
          <a:noFill/>
          <a:ln cap="flat">
            <a:noFill/>
          </a:ln>
        </p:spPr>
      </p:pic>
      <p:sp>
        <p:nvSpPr>
          <p:cNvPr id="37" name="Freeform 12">
            <a:extLst>
              <a:ext uri="{FF2B5EF4-FFF2-40B4-BE49-F238E27FC236}">
                <a16:creationId xmlns:a16="http://schemas.microsoft.com/office/drawing/2014/main" id="{D7628E25-10C0-48CE-A2FB-66871DC62922}"/>
              </a:ext>
            </a:extLst>
          </p:cNvPr>
          <p:cNvSpPr/>
          <p:nvPr/>
        </p:nvSpPr>
        <p:spPr>
          <a:xfrm>
            <a:off x="1504185" y="-15695"/>
            <a:ext cx="947951" cy="866368"/>
          </a:xfrm>
          <a:custGeom>
            <a:avLst/>
            <a:gdLst>
              <a:gd name="f0" fmla="val w"/>
              <a:gd name="f1" fmla="val h"/>
              <a:gd name="f2" fmla="val 0"/>
              <a:gd name="f3" fmla="val 2229136"/>
              <a:gd name="f4" fmla="val 2212983"/>
              <a:gd name="f5" fmla="*/ f0 1 2229136"/>
              <a:gd name="f6" fmla="*/ f1 1 2212983"/>
              <a:gd name="f7" fmla="val f2"/>
              <a:gd name="f8" fmla="val f3"/>
              <a:gd name="f9" fmla="val f4"/>
              <a:gd name="f10" fmla="+- f9 0 f7"/>
              <a:gd name="f11" fmla="+- f8 0 f7"/>
              <a:gd name="f12" fmla="*/ f11 1 2229136"/>
              <a:gd name="f13" fmla="*/ f10 1 2212983"/>
              <a:gd name="f14" fmla="*/ f7 1 f12"/>
              <a:gd name="f15" fmla="*/ f8 1 f12"/>
              <a:gd name="f16" fmla="*/ f7 1 f13"/>
              <a:gd name="f17" fmla="*/ f9 1 f13"/>
              <a:gd name="f18" fmla="*/ f14 f5 1"/>
              <a:gd name="f19" fmla="*/ f15 f5 1"/>
              <a:gd name="f20" fmla="*/ f17 f6 1"/>
              <a:gd name="f21" fmla="*/ f16 f6 1"/>
            </a:gdLst>
            <a:ahLst/>
            <a:cxnLst>
              <a:cxn ang="3cd4">
                <a:pos x="hc" y="t"/>
              </a:cxn>
              <a:cxn ang="0">
                <a:pos x="r" y="vc"/>
              </a:cxn>
              <a:cxn ang="cd4">
                <a:pos x="hc" y="b"/>
              </a:cxn>
              <a:cxn ang="cd2">
                <a:pos x="l" y="vc"/>
              </a:cxn>
            </a:cxnLst>
            <a:rect l="f18" t="f21" r="f19" b="f20"/>
            <a:pathLst>
              <a:path w="2229136" h="2212983">
                <a:moveTo>
                  <a:pt x="f2" y="f2"/>
                </a:moveTo>
                <a:lnTo>
                  <a:pt x="f3" y="f2"/>
                </a:lnTo>
                <a:lnTo>
                  <a:pt x="f3" y="f4"/>
                </a:lnTo>
                <a:lnTo>
                  <a:pt x="f2" y="f4"/>
                </a:lnTo>
                <a:lnTo>
                  <a:pt x="f2" y="f2"/>
                </a:lnTo>
                <a:close/>
              </a:path>
            </a:pathLst>
          </a:custGeom>
          <a:blipFill>
            <a:blip r:embed="rId5">
              <a:alphaModFix/>
            </a:blip>
            <a:stretch>
              <a:fillRect/>
            </a:stretch>
          </a:blipFill>
          <a:ln cap="flat">
            <a:noFill/>
            <a:prstDash val="solid"/>
          </a:ln>
        </p:spPr>
        <p:txBody>
          <a:bodyPr lIns="0" tIns="0" rIns="0" bIns="0"/>
          <a:lstStyle>
            <a:defPPr>
              <a:defRPr lang="en-US"/>
            </a:defPPr>
            <a:lvl1pPr marL="0" algn="l" defTabSz="777514" rtl="0" eaLnBrk="1" latinLnBrk="0" hangingPunct="1">
              <a:defRPr sz="1531" kern="1200">
                <a:solidFill>
                  <a:schemeClr val="tx1"/>
                </a:solidFill>
                <a:latin typeface="+mn-lt"/>
                <a:ea typeface="+mn-ea"/>
                <a:cs typeface="+mn-cs"/>
              </a:defRPr>
            </a:lvl1pPr>
            <a:lvl2pPr marL="388757" algn="l" defTabSz="777514" rtl="0" eaLnBrk="1" latinLnBrk="0" hangingPunct="1">
              <a:defRPr sz="1531" kern="1200">
                <a:solidFill>
                  <a:schemeClr val="tx1"/>
                </a:solidFill>
                <a:latin typeface="+mn-lt"/>
                <a:ea typeface="+mn-ea"/>
                <a:cs typeface="+mn-cs"/>
              </a:defRPr>
            </a:lvl2pPr>
            <a:lvl3pPr marL="777514" algn="l" defTabSz="777514" rtl="0" eaLnBrk="1" latinLnBrk="0" hangingPunct="1">
              <a:defRPr sz="1531" kern="1200">
                <a:solidFill>
                  <a:schemeClr val="tx1"/>
                </a:solidFill>
                <a:latin typeface="+mn-lt"/>
                <a:ea typeface="+mn-ea"/>
                <a:cs typeface="+mn-cs"/>
              </a:defRPr>
            </a:lvl3pPr>
            <a:lvl4pPr marL="1166271" algn="l" defTabSz="777514" rtl="0" eaLnBrk="1" latinLnBrk="0" hangingPunct="1">
              <a:defRPr sz="1531" kern="1200">
                <a:solidFill>
                  <a:schemeClr val="tx1"/>
                </a:solidFill>
                <a:latin typeface="+mn-lt"/>
                <a:ea typeface="+mn-ea"/>
                <a:cs typeface="+mn-cs"/>
              </a:defRPr>
            </a:lvl4pPr>
            <a:lvl5pPr marL="1555029" algn="l" defTabSz="777514" rtl="0" eaLnBrk="1" latinLnBrk="0" hangingPunct="1">
              <a:defRPr sz="1531" kern="1200">
                <a:solidFill>
                  <a:schemeClr val="tx1"/>
                </a:solidFill>
                <a:latin typeface="+mn-lt"/>
                <a:ea typeface="+mn-ea"/>
                <a:cs typeface="+mn-cs"/>
              </a:defRPr>
            </a:lvl5pPr>
            <a:lvl6pPr marL="1943786" algn="l" defTabSz="777514" rtl="0" eaLnBrk="1" latinLnBrk="0" hangingPunct="1">
              <a:defRPr sz="1531" kern="1200">
                <a:solidFill>
                  <a:schemeClr val="tx1"/>
                </a:solidFill>
                <a:latin typeface="+mn-lt"/>
                <a:ea typeface="+mn-ea"/>
                <a:cs typeface="+mn-cs"/>
              </a:defRPr>
            </a:lvl6pPr>
            <a:lvl7pPr marL="2332543" algn="l" defTabSz="777514" rtl="0" eaLnBrk="1" latinLnBrk="0" hangingPunct="1">
              <a:defRPr sz="1531" kern="1200">
                <a:solidFill>
                  <a:schemeClr val="tx1"/>
                </a:solidFill>
                <a:latin typeface="+mn-lt"/>
                <a:ea typeface="+mn-ea"/>
                <a:cs typeface="+mn-cs"/>
              </a:defRPr>
            </a:lvl7pPr>
            <a:lvl8pPr marL="2721300" algn="l" defTabSz="777514" rtl="0" eaLnBrk="1" latinLnBrk="0" hangingPunct="1">
              <a:defRPr sz="1531" kern="1200">
                <a:solidFill>
                  <a:schemeClr val="tx1"/>
                </a:solidFill>
                <a:latin typeface="+mn-lt"/>
                <a:ea typeface="+mn-ea"/>
                <a:cs typeface="+mn-cs"/>
              </a:defRPr>
            </a:lvl8pPr>
            <a:lvl9pPr marL="3110057" algn="l" defTabSz="777514" rtl="0" eaLnBrk="1" latinLnBrk="0" hangingPunct="1">
              <a:defRPr sz="1531" kern="1200">
                <a:solidFill>
                  <a:schemeClr val="tx1"/>
                </a:solidFill>
                <a:latin typeface="+mn-lt"/>
                <a:ea typeface="+mn-ea"/>
                <a:cs typeface="+mn-cs"/>
              </a:defRPr>
            </a:lvl9pPr>
          </a:lstStyle>
          <a:p>
            <a:endParaRPr lang="en-GB" sz="1094"/>
          </a:p>
        </p:txBody>
      </p:sp>
      <p:sp>
        <p:nvSpPr>
          <p:cNvPr id="38" name="TextBox 17">
            <a:extLst>
              <a:ext uri="{FF2B5EF4-FFF2-40B4-BE49-F238E27FC236}">
                <a16:creationId xmlns:a16="http://schemas.microsoft.com/office/drawing/2014/main" id="{A2D77FF5-F8F9-4B1A-9F13-BC3FD3EADD22}"/>
              </a:ext>
            </a:extLst>
          </p:cNvPr>
          <p:cNvSpPr txBox="1"/>
          <p:nvPr/>
        </p:nvSpPr>
        <p:spPr>
          <a:xfrm>
            <a:off x="5149928" y="4960689"/>
            <a:ext cx="2437654" cy="197856"/>
          </a:xfrm>
          <a:prstGeom prst="rect">
            <a:avLst/>
          </a:prstGeom>
          <a:noFill/>
          <a:ln cap="flat">
            <a:noFill/>
          </a:ln>
        </p:spPr>
        <p:txBody>
          <a:bodyPr vert="horz" wrap="square" lIns="65314" tIns="32657" rIns="65314" bIns="32657" anchor="t" anchorCtr="0" compatLnSpc="1">
            <a:spAutoFit/>
          </a:bodyPr>
          <a:lstStyle>
            <a:defPPr>
              <a:defRPr lang="en-US"/>
            </a:defPPr>
            <a:lvl1pPr marL="0" algn="l" defTabSz="777514" rtl="0" eaLnBrk="1" latinLnBrk="0" hangingPunct="1">
              <a:defRPr sz="1531" kern="1200">
                <a:solidFill>
                  <a:schemeClr val="tx1"/>
                </a:solidFill>
                <a:latin typeface="+mn-lt"/>
                <a:ea typeface="+mn-ea"/>
                <a:cs typeface="+mn-cs"/>
              </a:defRPr>
            </a:lvl1pPr>
            <a:lvl2pPr marL="388757" algn="l" defTabSz="777514" rtl="0" eaLnBrk="1" latinLnBrk="0" hangingPunct="1">
              <a:defRPr sz="1531" kern="1200">
                <a:solidFill>
                  <a:schemeClr val="tx1"/>
                </a:solidFill>
                <a:latin typeface="+mn-lt"/>
                <a:ea typeface="+mn-ea"/>
                <a:cs typeface="+mn-cs"/>
              </a:defRPr>
            </a:lvl2pPr>
            <a:lvl3pPr marL="777514" algn="l" defTabSz="777514" rtl="0" eaLnBrk="1" latinLnBrk="0" hangingPunct="1">
              <a:defRPr sz="1531" kern="1200">
                <a:solidFill>
                  <a:schemeClr val="tx1"/>
                </a:solidFill>
                <a:latin typeface="+mn-lt"/>
                <a:ea typeface="+mn-ea"/>
                <a:cs typeface="+mn-cs"/>
              </a:defRPr>
            </a:lvl3pPr>
            <a:lvl4pPr marL="1166271" algn="l" defTabSz="777514" rtl="0" eaLnBrk="1" latinLnBrk="0" hangingPunct="1">
              <a:defRPr sz="1531" kern="1200">
                <a:solidFill>
                  <a:schemeClr val="tx1"/>
                </a:solidFill>
                <a:latin typeface="+mn-lt"/>
                <a:ea typeface="+mn-ea"/>
                <a:cs typeface="+mn-cs"/>
              </a:defRPr>
            </a:lvl4pPr>
            <a:lvl5pPr marL="1555029" algn="l" defTabSz="777514" rtl="0" eaLnBrk="1" latinLnBrk="0" hangingPunct="1">
              <a:defRPr sz="1531" kern="1200">
                <a:solidFill>
                  <a:schemeClr val="tx1"/>
                </a:solidFill>
                <a:latin typeface="+mn-lt"/>
                <a:ea typeface="+mn-ea"/>
                <a:cs typeface="+mn-cs"/>
              </a:defRPr>
            </a:lvl5pPr>
            <a:lvl6pPr marL="1943786" algn="l" defTabSz="777514" rtl="0" eaLnBrk="1" latinLnBrk="0" hangingPunct="1">
              <a:defRPr sz="1531" kern="1200">
                <a:solidFill>
                  <a:schemeClr val="tx1"/>
                </a:solidFill>
                <a:latin typeface="+mn-lt"/>
                <a:ea typeface="+mn-ea"/>
                <a:cs typeface="+mn-cs"/>
              </a:defRPr>
            </a:lvl6pPr>
            <a:lvl7pPr marL="2332543" algn="l" defTabSz="777514" rtl="0" eaLnBrk="1" latinLnBrk="0" hangingPunct="1">
              <a:defRPr sz="1531" kern="1200">
                <a:solidFill>
                  <a:schemeClr val="tx1"/>
                </a:solidFill>
                <a:latin typeface="+mn-lt"/>
                <a:ea typeface="+mn-ea"/>
                <a:cs typeface="+mn-cs"/>
              </a:defRPr>
            </a:lvl7pPr>
            <a:lvl8pPr marL="2721300" algn="l" defTabSz="777514" rtl="0" eaLnBrk="1" latinLnBrk="0" hangingPunct="1">
              <a:defRPr sz="1531" kern="1200">
                <a:solidFill>
                  <a:schemeClr val="tx1"/>
                </a:solidFill>
                <a:latin typeface="+mn-lt"/>
                <a:ea typeface="+mn-ea"/>
                <a:cs typeface="+mn-cs"/>
              </a:defRPr>
            </a:lvl8pPr>
            <a:lvl9pPr marL="3110057" algn="l" defTabSz="777514" rtl="0" eaLnBrk="1" latinLnBrk="0" hangingPunct="1">
              <a:defRPr sz="1531" kern="1200">
                <a:solidFill>
                  <a:schemeClr val="tx1"/>
                </a:solidFill>
                <a:latin typeface="+mn-lt"/>
                <a:ea typeface="+mn-ea"/>
                <a:cs typeface="+mn-cs"/>
              </a:defRPr>
            </a:lvl9pPr>
          </a:lstStyle>
          <a:p>
            <a:pPr marL="0" marR="0" lvl="0" indent="0" algn="l" defTabSz="326578"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857" b="0" i="0" u="none" strike="noStrike" kern="1200" cap="none" spc="0" baseline="0" dirty="0">
                <a:solidFill>
                  <a:srgbClr val="000000"/>
                </a:solidFill>
                <a:uFillTx/>
                <a:latin typeface="Ink Free" panose="03080402000500000000" pitchFamily="66" charset="0"/>
              </a:rPr>
              <a:t> </a:t>
            </a:r>
          </a:p>
        </p:txBody>
      </p:sp>
      <p:sp>
        <p:nvSpPr>
          <p:cNvPr id="39" name="TextBox 18">
            <a:extLst>
              <a:ext uri="{FF2B5EF4-FFF2-40B4-BE49-F238E27FC236}">
                <a16:creationId xmlns:a16="http://schemas.microsoft.com/office/drawing/2014/main" id="{B722E045-3459-4C86-BA6F-69EFDD4EB1B1}"/>
              </a:ext>
            </a:extLst>
          </p:cNvPr>
          <p:cNvSpPr txBox="1"/>
          <p:nvPr/>
        </p:nvSpPr>
        <p:spPr>
          <a:xfrm>
            <a:off x="5133744" y="5745509"/>
            <a:ext cx="2596171" cy="197856"/>
          </a:xfrm>
          <a:prstGeom prst="rect">
            <a:avLst/>
          </a:prstGeom>
          <a:noFill/>
          <a:ln cap="flat">
            <a:noFill/>
          </a:ln>
        </p:spPr>
        <p:txBody>
          <a:bodyPr vert="horz" wrap="square" lIns="65314" tIns="32657" rIns="65314" bIns="32657" anchor="t" anchorCtr="0" compatLnSpc="1">
            <a:spAutoFit/>
          </a:bodyPr>
          <a:lstStyle>
            <a:defPPr>
              <a:defRPr lang="en-US"/>
            </a:defPPr>
            <a:lvl1pPr marL="0" algn="l" defTabSz="777514" rtl="0" eaLnBrk="1" latinLnBrk="0" hangingPunct="1">
              <a:defRPr sz="1531" kern="1200">
                <a:solidFill>
                  <a:schemeClr val="tx1"/>
                </a:solidFill>
                <a:latin typeface="+mn-lt"/>
                <a:ea typeface="+mn-ea"/>
                <a:cs typeface="+mn-cs"/>
              </a:defRPr>
            </a:lvl1pPr>
            <a:lvl2pPr marL="388757" algn="l" defTabSz="777514" rtl="0" eaLnBrk="1" latinLnBrk="0" hangingPunct="1">
              <a:defRPr sz="1531" kern="1200">
                <a:solidFill>
                  <a:schemeClr val="tx1"/>
                </a:solidFill>
                <a:latin typeface="+mn-lt"/>
                <a:ea typeface="+mn-ea"/>
                <a:cs typeface="+mn-cs"/>
              </a:defRPr>
            </a:lvl2pPr>
            <a:lvl3pPr marL="777514" algn="l" defTabSz="777514" rtl="0" eaLnBrk="1" latinLnBrk="0" hangingPunct="1">
              <a:defRPr sz="1531" kern="1200">
                <a:solidFill>
                  <a:schemeClr val="tx1"/>
                </a:solidFill>
                <a:latin typeface="+mn-lt"/>
                <a:ea typeface="+mn-ea"/>
                <a:cs typeface="+mn-cs"/>
              </a:defRPr>
            </a:lvl3pPr>
            <a:lvl4pPr marL="1166271" algn="l" defTabSz="777514" rtl="0" eaLnBrk="1" latinLnBrk="0" hangingPunct="1">
              <a:defRPr sz="1531" kern="1200">
                <a:solidFill>
                  <a:schemeClr val="tx1"/>
                </a:solidFill>
                <a:latin typeface="+mn-lt"/>
                <a:ea typeface="+mn-ea"/>
                <a:cs typeface="+mn-cs"/>
              </a:defRPr>
            </a:lvl4pPr>
            <a:lvl5pPr marL="1555029" algn="l" defTabSz="777514" rtl="0" eaLnBrk="1" latinLnBrk="0" hangingPunct="1">
              <a:defRPr sz="1531" kern="1200">
                <a:solidFill>
                  <a:schemeClr val="tx1"/>
                </a:solidFill>
                <a:latin typeface="+mn-lt"/>
                <a:ea typeface="+mn-ea"/>
                <a:cs typeface="+mn-cs"/>
              </a:defRPr>
            </a:lvl5pPr>
            <a:lvl6pPr marL="1943786" algn="l" defTabSz="777514" rtl="0" eaLnBrk="1" latinLnBrk="0" hangingPunct="1">
              <a:defRPr sz="1531" kern="1200">
                <a:solidFill>
                  <a:schemeClr val="tx1"/>
                </a:solidFill>
                <a:latin typeface="+mn-lt"/>
                <a:ea typeface="+mn-ea"/>
                <a:cs typeface="+mn-cs"/>
              </a:defRPr>
            </a:lvl6pPr>
            <a:lvl7pPr marL="2332543" algn="l" defTabSz="777514" rtl="0" eaLnBrk="1" latinLnBrk="0" hangingPunct="1">
              <a:defRPr sz="1531" kern="1200">
                <a:solidFill>
                  <a:schemeClr val="tx1"/>
                </a:solidFill>
                <a:latin typeface="+mn-lt"/>
                <a:ea typeface="+mn-ea"/>
                <a:cs typeface="+mn-cs"/>
              </a:defRPr>
            </a:lvl7pPr>
            <a:lvl8pPr marL="2721300" algn="l" defTabSz="777514" rtl="0" eaLnBrk="1" latinLnBrk="0" hangingPunct="1">
              <a:defRPr sz="1531" kern="1200">
                <a:solidFill>
                  <a:schemeClr val="tx1"/>
                </a:solidFill>
                <a:latin typeface="+mn-lt"/>
                <a:ea typeface="+mn-ea"/>
                <a:cs typeface="+mn-cs"/>
              </a:defRPr>
            </a:lvl8pPr>
            <a:lvl9pPr marL="3110057" algn="l" defTabSz="777514" rtl="0" eaLnBrk="1" latinLnBrk="0" hangingPunct="1">
              <a:defRPr sz="1531" kern="1200">
                <a:solidFill>
                  <a:schemeClr val="tx1"/>
                </a:solidFill>
                <a:latin typeface="+mn-lt"/>
                <a:ea typeface="+mn-ea"/>
                <a:cs typeface="+mn-cs"/>
              </a:defRPr>
            </a:lvl9pPr>
          </a:lstStyle>
          <a:p>
            <a:pPr marL="0" marR="0" lvl="0" indent="0" algn="l" defTabSz="326578"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857" b="0" i="0" u="none" strike="noStrike" kern="1200" cap="none" spc="0" baseline="0" dirty="0">
                <a:solidFill>
                  <a:srgbClr val="000000"/>
                </a:solidFill>
                <a:uFillTx/>
                <a:latin typeface="Ink Free" panose="03080402000500000000" pitchFamily="66" charset="0"/>
              </a:rPr>
              <a:t> </a:t>
            </a:r>
          </a:p>
        </p:txBody>
      </p:sp>
      <p:sp>
        <p:nvSpPr>
          <p:cNvPr id="40" name="TextBox 19">
            <a:extLst>
              <a:ext uri="{FF2B5EF4-FFF2-40B4-BE49-F238E27FC236}">
                <a16:creationId xmlns:a16="http://schemas.microsoft.com/office/drawing/2014/main" id="{45F9A030-86EB-42C3-9752-C9D48F9A02C9}"/>
              </a:ext>
            </a:extLst>
          </p:cNvPr>
          <p:cNvSpPr txBox="1"/>
          <p:nvPr/>
        </p:nvSpPr>
        <p:spPr>
          <a:xfrm>
            <a:off x="5093269" y="6089348"/>
            <a:ext cx="2816534" cy="329759"/>
          </a:xfrm>
          <a:prstGeom prst="rect">
            <a:avLst/>
          </a:prstGeom>
          <a:noFill/>
          <a:ln cap="flat">
            <a:noFill/>
          </a:ln>
        </p:spPr>
        <p:txBody>
          <a:bodyPr vert="horz" wrap="square" lIns="65314" tIns="32657" rIns="65314" bIns="32657" anchor="t" anchorCtr="0" compatLnSpc="1">
            <a:spAutoFit/>
          </a:bodyPr>
          <a:lstStyle>
            <a:defPPr>
              <a:defRPr lang="en-US"/>
            </a:defPPr>
            <a:lvl1pPr marL="0" algn="l" defTabSz="777514" rtl="0" eaLnBrk="1" latinLnBrk="0" hangingPunct="1">
              <a:defRPr sz="1531" kern="1200">
                <a:solidFill>
                  <a:schemeClr val="tx1"/>
                </a:solidFill>
                <a:latin typeface="+mn-lt"/>
                <a:ea typeface="+mn-ea"/>
                <a:cs typeface="+mn-cs"/>
              </a:defRPr>
            </a:lvl1pPr>
            <a:lvl2pPr marL="388757" algn="l" defTabSz="777514" rtl="0" eaLnBrk="1" latinLnBrk="0" hangingPunct="1">
              <a:defRPr sz="1531" kern="1200">
                <a:solidFill>
                  <a:schemeClr val="tx1"/>
                </a:solidFill>
                <a:latin typeface="+mn-lt"/>
                <a:ea typeface="+mn-ea"/>
                <a:cs typeface="+mn-cs"/>
              </a:defRPr>
            </a:lvl2pPr>
            <a:lvl3pPr marL="777514" algn="l" defTabSz="777514" rtl="0" eaLnBrk="1" latinLnBrk="0" hangingPunct="1">
              <a:defRPr sz="1531" kern="1200">
                <a:solidFill>
                  <a:schemeClr val="tx1"/>
                </a:solidFill>
                <a:latin typeface="+mn-lt"/>
                <a:ea typeface="+mn-ea"/>
                <a:cs typeface="+mn-cs"/>
              </a:defRPr>
            </a:lvl3pPr>
            <a:lvl4pPr marL="1166271" algn="l" defTabSz="777514" rtl="0" eaLnBrk="1" latinLnBrk="0" hangingPunct="1">
              <a:defRPr sz="1531" kern="1200">
                <a:solidFill>
                  <a:schemeClr val="tx1"/>
                </a:solidFill>
                <a:latin typeface="+mn-lt"/>
                <a:ea typeface="+mn-ea"/>
                <a:cs typeface="+mn-cs"/>
              </a:defRPr>
            </a:lvl4pPr>
            <a:lvl5pPr marL="1555029" algn="l" defTabSz="777514" rtl="0" eaLnBrk="1" latinLnBrk="0" hangingPunct="1">
              <a:defRPr sz="1531" kern="1200">
                <a:solidFill>
                  <a:schemeClr val="tx1"/>
                </a:solidFill>
                <a:latin typeface="+mn-lt"/>
                <a:ea typeface="+mn-ea"/>
                <a:cs typeface="+mn-cs"/>
              </a:defRPr>
            </a:lvl5pPr>
            <a:lvl6pPr marL="1943786" algn="l" defTabSz="777514" rtl="0" eaLnBrk="1" latinLnBrk="0" hangingPunct="1">
              <a:defRPr sz="1531" kern="1200">
                <a:solidFill>
                  <a:schemeClr val="tx1"/>
                </a:solidFill>
                <a:latin typeface="+mn-lt"/>
                <a:ea typeface="+mn-ea"/>
                <a:cs typeface="+mn-cs"/>
              </a:defRPr>
            </a:lvl6pPr>
            <a:lvl7pPr marL="2332543" algn="l" defTabSz="777514" rtl="0" eaLnBrk="1" latinLnBrk="0" hangingPunct="1">
              <a:defRPr sz="1531" kern="1200">
                <a:solidFill>
                  <a:schemeClr val="tx1"/>
                </a:solidFill>
                <a:latin typeface="+mn-lt"/>
                <a:ea typeface="+mn-ea"/>
                <a:cs typeface="+mn-cs"/>
              </a:defRPr>
            </a:lvl7pPr>
            <a:lvl8pPr marL="2721300" algn="l" defTabSz="777514" rtl="0" eaLnBrk="1" latinLnBrk="0" hangingPunct="1">
              <a:defRPr sz="1531" kern="1200">
                <a:solidFill>
                  <a:schemeClr val="tx1"/>
                </a:solidFill>
                <a:latin typeface="+mn-lt"/>
                <a:ea typeface="+mn-ea"/>
                <a:cs typeface="+mn-cs"/>
              </a:defRPr>
            </a:lvl8pPr>
            <a:lvl9pPr marL="3110057" algn="l" defTabSz="777514" rtl="0" eaLnBrk="1" latinLnBrk="0" hangingPunct="1">
              <a:defRPr sz="1531" kern="1200">
                <a:solidFill>
                  <a:schemeClr val="tx1"/>
                </a:solidFill>
                <a:latin typeface="+mn-lt"/>
                <a:ea typeface="+mn-ea"/>
                <a:cs typeface="+mn-cs"/>
              </a:defRPr>
            </a:lvl9pPr>
          </a:lstStyle>
          <a:p>
            <a:pPr marL="0" marR="0" lvl="0" indent="0" algn="l" defTabSz="326578"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857" b="0" i="0" u="none" strike="noStrike" kern="1200" cap="none" spc="0" baseline="0" dirty="0">
                <a:solidFill>
                  <a:srgbClr val="000000"/>
                </a:solidFill>
                <a:uFillTx/>
                <a:latin typeface="Ink Free" panose="03080402000500000000" pitchFamily="66" charset="0"/>
              </a:rPr>
              <a:t> </a:t>
            </a:r>
          </a:p>
          <a:p>
            <a:pPr marL="0" marR="0" lvl="0" indent="0" algn="l" defTabSz="326578"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857" b="0" i="0" u="none" strike="noStrike" kern="1200" cap="none" spc="0" baseline="0" dirty="0">
              <a:solidFill>
                <a:srgbClr val="000000"/>
              </a:solidFill>
              <a:uFillTx/>
              <a:latin typeface="Ink Free" panose="03080402000500000000" pitchFamily="66" charset="0"/>
            </a:endParaRPr>
          </a:p>
        </p:txBody>
      </p:sp>
      <p:sp>
        <p:nvSpPr>
          <p:cNvPr id="42" name="TextBox 3">
            <a:extLst>
              <a:ext uri="{FF2B5EF4-FFF2-40B4-BE49-F238E27FC236}">
                <a16:creationId xmlns:a16="http://schemas.microsoft.com/office/drawing/2014/main" id="{C902F0C4-E337-43C7-BD1A-EE6F9057967C}"/>
              </a:ext>
            </a:extLst>
          </p:cNvPr>
          <p:cNvSpPr txBox="1"/>
          <p:nvPr/>
        </p:nvSpPr>
        <p:spPr>
          <a:xfrm>
            <a:off x="7729916" y="5398308"/>
            <a:ext cx="2544389" cy="417696"/>
          </a:xfrm>
          <a:prstGeom prst="rect">
            <a:avLst/>
          </a:prstGeom>
          <a:noFill/>
          <a:ln cap="flat">
            <a:noFill/>
          </a:ln>
        </p:spPr>
        <p:txBody>
          <a:bodyPr vert="horz" wrap="square" lIns="65314" tIns="32657" rIns="65314" bIns="32657" anchor="t" anchorCtr="0" compatLnSpc="1">
            <a:spAutoFit/>
          </a:bodyPr>
          <a:lstStyle>
            <a:defPPr>
              <a:defRPr lang="en-US"/>
            </a:defPPr>
            <a:lvl1pPr marL="0" algn="l" defTabSz="777514" rtl="0" eaLnBrk="1" latinLnBrk="0" hangingPunct="1">
              <a:defRPr sz="1531" kern="1200">
                <a:solidFill>
                  <a:schemeClr val="tx1"/>
                </a:solidFill>
                <a:latin typeface="+mn-lt"/>
                <a:ea typeface="+mn-ea"/>
                <a:cs typeface="+mn-cs"/>
              </a:defRPr>
            </a:lvl1pPr>
            <a:lvl2pPr marL="388757" algn="l" defTabSz="777514" rtl="0" eaLnBrk="1" latinLnBrk="0" hangingPunct="1">
              <a:defRPr sz="1531" kern="1200">
                <a:solidFill>
                  <a:schemeClr val="tx1"/>
                </a:solidFill>
                <a:latin typeface="+mn-lt"/>
                <a:ea typeface="+mn-ea"/>
                <a:cs typeface="+mn-cs"/>
              </a:defRPr>
            </a:lvl2pPr>
            <a:lvl3pPr marL="777514" algn="l" defTabSz="777514" rtl="0" eaLnBrk="1" latinLnBrk="0" hangingPunct="1">
              <a:defRPr sz="1531" kern="1200">
                <a:solidFill>
                  <a:schemeClr val="tx1"/>
                </a:solidFill>
                <a:latin typeface="+mn-lt"/>
                <a:ea typeface="+mn-ea"/>
                <a:cs typeface="+mn-cs"/>
              </a:defRPr>
            </a:lvl3pPr>
            <a:lvl4pPr marL="1166271" algn="l" defTabSz="777514" rtl="0" eaLnBrk="1" latinLnBrk="0" hangingPunct="1">
              <a:defRPr sz="1531" kern="1200">
                <a:solidFill>
                  <a:schemeClr val="tx1"/>
                </a:solidFill>
                <a:latin typeface="+mn-lt"/>
                <a:ea typeface="+mn-ea"/>
                <a:cs typeface="+mn-cs"/>
              </a:defRPr>
            </a:lvl4pPr>
            <a:lvl5pPr marL="1555029" algn="l" defTabSz="777514" rtl="0" eaLnBrk="1" latinLnBrk="0" hangingPunct="1">
              <a:defRPr sz="1531" kern="1200">
                <a:solidFill>
                  <a:schemeClr val="tx1"/>
                </a:solidFill>
                <a:latin typeface="+mn-lt"/>
                <a:ea typeface="+mn-ea"/>
                <a:cs typeface="+mn-cs"/>
              </a:defRPr>
            </a:lvl5pPr>
            <a:lvl6pPr marL="1943786" algn="l" defTabSz="777514" rtl="0" eaLnBrk="1" latinLnBrk="0" hangingPunct="1">
              <a:defRPr sz="1531" kern="1200">
                <a:solidFill>
                  <a:schemeClr val="tx1"/>
                </a:solidFill>
                <a:latin typeface="+mn-lt"/>
                <a:ea typeface="+mn-ea"/>
                <a:cs typeface="+mn-cs"/>
              </a:defRPr>
            </a:lvl6pPr>
            <a:lvl7pPr marL="2332543" algn="l" defTabSz="777514" rtl="0" eaLnBrk="1" latinLnBrk="0" hangingPunct="1">
              <a:defRPr sz="1531" kern="1200">
                <a:solidFill>
                  <a:schemeClr val="tx1"/>
                </a:solidFill>
                <a:latin typeface="+mn-lt"/>
                <a:ea typeface="+mn-ea"/>
                <a:cs typeface="+mn-cs"/>
              </a:defRPr>
            </a:lvl7pPr>
            <a:lvl8pPr marL="2721300" algn="l" defTabSz="777514" rtl="0" eaLnBrk="1" latinLnBrk="0" hangingPunct="1">
              <a:defRPr sz="1531" kern="1200">
                <a:solidFill>
                  <a:schemeClr val="tx1"/>
                </a:solidFill>
                <a:latin typeface="+mn-lt"/>
                <a:ea typeface="+mn-ea"/>
                <a:cs typeface="+mn-cs"/>
              </a:defRPr>
            </a:lvl8pPr>
            <a:lvl9pPr marL="3110057" algn="l" defTabSz="777514" rtl="0" eaLnBrk="1" latinLnBrk="0" hangingPunct="1">
              <a:defRPr sz="1531" kern="1200">
                <a:solidFill>
                  <a:schemeClr val="tx1"/>
                </a:solidFill>
                <a:latin typeface="+mn-lt"/>
                <a:ea typeface="+mn-ea"/>
                <a:cs typeface="+mn-cs"/>
              </a:defRPr>
            </a:lvl9pPr>
          </a:lstStyle>
          <a:p>
            <a:pPr marL="0" marR="0" lvl="0" indent="0" algn="l" defTabSz="326578"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143" b="0" i="0" u="none" strike="noStrike" kern="1200" cap="none" spc="0" baseline="0" dirty="0">
                <a:solidFill>
                  <a:srgbClr val="000000"/>
                </a:solidFill>
                <a:uFillTx/>
                <a:latin typeface="Ink Free" pitchFamily="66"/>
              </a:rPr>
              <a:t>Pupils will answer the following explain question:</a:t>
            </a:r>
          </a:p>
        </p:txBody>
      </p:sp>
      <p:graphicFrame>
        <p:nvGraphicFramePr>
          <p:cNvPr id="27" name="Table 21">
            <a:extLst>
              <a:ext uri="{FF2B5EF4-FFF2-40B4-BE49-F238E27FC236}">
                <a16:creationId xmlns:a16="http://schemas.microsoft.com/office/drawing/2014/main" id="{8D719B75-1760-4CD1-8A03-FBDC11AEEC9C}"/>
              </a:ext>
            </a:extLst>
          </p:cNvPr>
          <p:cNvGraphicFramePr>
            <a:graphicFrameLocks noGrp="1"/>
          </p:cNvGraphicFramePr>
          <p:nvPr/>
        </p:nvGraphicFramePr>
        <p:xfrm>
          <a:off x="1580131" y="1758835"/>
          <a:ext cx="5270614" cy="3517235"/>
        </p:xfrm>
        <a:graphic>
          <a:graphicData uri="http://schemas.openxmlformats.org/drawingml/2006/table">
            <a:tbl>
              <a:tblPr firstRow="1" bandRow="1">
                <a:effectLst/>
                <a:tableStyleId>{5C22544A-7EE6-4342-B048-85BDC9FD1C3A}</a:tableStyleId>
              </a:tblPr>
              <a:tblGrid>
                <a:gridCol w="2456594">
                  <a:extLst>
                    <a:ext uri="{9D8B030D-6E8A-4147-A177-3AD203B41FA5}">
                      <a16:colId xmlns:a16="http://schemas.microsoft.com/office/drawing/2014/main" val="2853305156"/>
                    </a:ext>
                  </a:extLst>
                </a:gridCol>
                <a:gridCol w="2814020">
                  <a:extLst>
                    <a:ext uri="{9D8B030D-6E8A-4147-A177-3AD203B41FA5}">
                      <a16:colId xmlns:a16="http://schemas.microsoft.com/office/drawing/2014/main" val="3982392489"/>
                    </a:ext>
                  </a:extLst>
                </a:gridCol>
              </a:tblGrid>
              <a:tr h="261257">
                <a:tc gridSpan="2">
                  <a:txBody>
                    <a:bodyPr/>
                    <a:lstStyle/>
                    <a:p>
                      <a:pPr lvl="0"/>
                      <a:r>
                        <a:rPr lang="en-GB" sz="1300" dirty="0">
                          <a:latin typeface="Ink Free" pitchFamily="66"/>
                        </a:rPr>
                        <a:t>Content</a:t>
                      </a:r>
                    </a:p>
                  </a:txBody>
                  <a:tcPr marL="65314" marR="65314" marT="32657" marB="32657">
                    <a:solidFill>
                      <a:srgbClr val="2F5597"/>
                    </a:solidFill>
                  </a:tcPr>
                </a:tc>
                <a:tc hMerge="1">
                  <a:txBody>
                    <a:bodyPr/>
                    <a:lstStyle/>
                    <a:p>
                      <a:endParaRPr lang="en-GB"/>
                    </a:p>
                  </a:txBody>
                  <a:tcPr/>
                </a:tc>
                <a:extLst>
                  <a:ext uri="{0D108BD9-81ED-4DB2-BD59-A6C34878D82A}">
                    <a16:rowId xmlns:a16="http://schemas.microsoft.com/office/drawing/2014/main" val="3590411865"/>
                  </a:ext>
                </a:extLst>
              </a:tr>
              <a:tr h="321673">
                <a:tc>
                  <a:txBody>
                    <a:bodyPr/>
                    <a:lstStyle/>
                    <a:p>
                      <a:pPr algn="l" fontAlgn="b"/>
                      <a:r>
                        <a:rPr lang="en-GB" sz="800" b="1" i="0" u="none" strike="noStrike" dirty="0">
                          <a:solidFill>
                            <a:srgbClr val="000000"/>
                          </a:solidFill>
                          <a:effectLst/>
                          <a:latin typeface="Ink Free" panose="03080402000500000000" pitchFamily="66" charset="0"/>
                        </a:rPr>
                        <a:t>What happened at the Battle of Bosworth? </a:t>
                      </a:r>
                    </a:p>
                    <a:p>
                      <a:pPr algn="l" fontAlgn="b"/>
                      <a:r>
                        <a:rPr lang="en-GB" sz="800" b="1" i="0" u="none" strike="noStrike" dirty="0">
                          <a:solidFill>
                            <a:srgbClr val="000000"/>
                          </a:solidFill>
                          <a:effectLst/>
                          <a:latin typeface="Ink Free" panose="03080402000500000000" pitchFamily="66" charset="0"/>
                        </a:rPr>
                        <a:t>What problems with Henry VII face?</a:t>
                      </a:r>
                    </a:p>
                  </a:txBody>
                  <a:tcPr marL="6804" marR="6804" marT="6804" marB="32657" anchor="b">
                    <a:solidFill>
                      <a:srgbClr val="B4C7E7"/>
                    </a:solidFill>
                  </a:tcPr>
                </a:tc>
                <a:tc>
                  <a:txBody>
                    <a:bodyPr/>
                    <a:lstStyle/>
                    <a:p>
                      <a:pPr lvl="0" algn="l"/>
                      <a:r>
                        <a:rPr lang="en-GB" sz="800" dirty="0">
                          <a:latin typeface="Ink Free" pitchFamily="66"/>
                        </a:rPr>
                        <a:t>I know who was involved in the battle.</a:t>
                      </a:r>
                    </a:p>
                    <a:p>
                      <a:pPr lvl="0" algn="l"/>
                      <a:r>
                        <a:rPr lang="en-GB" sz="800" dirty="0">
                          <a:latin typeface="Ink Free" pitchFamily="66"/>
                        </a:rPr>
                        <a:t>I can describe the problems that Henry VII faced? </a:t>
                      </a:r>
                    </a:p>
                  </a:txBody>
                  <a:tcPr marL="65314" marR="65314" marT="32657" marB="32657">
                    <a:solidFill>
                      <a:srgbClr val="DAE3F3"/>
                    </a:solidFill>
                  </a:tcPr>
                </a:tc>
                <a:extLst>
                  <a:ext uri="{0D108BD9-81ED-4DB2-BD59-A6C34878D82A}">
                    <a16:rowId xmlns:a16="http://schemas.microsoft.com/office/drawing/2014/main" val="3462468599"/>
                  </a:ext>
                </a:extLst>
              </a:tr>
              <a:tr h="321673">
                <a:tc>
                  <a:txBody>
                    <a:bodyPr/>
                    <a:lstStyle/>
                    <a:p>
                      <a:pPr algn="l" fontAlgn="b"/>
                      <a:r>
                        <a:rPr lang="en-GB" sz="800" b="1" i="0" u="none" strike="noStrike" dirty="0">
                          <a:solidFill>
                            <a:srgbClr val="000000"/>
                          </a:solidFill>
                          <a:effectLst/>
                          <a:latin typeface="Ink Free" panose="03080402000500000000" pitchFamily="66" charset="0"/>
                        </a:rPr>
                        <a:t>What do you know about Henry VIII?</a:t>
                      </a:r>
                    </a:p>
                    <a:p>
                      <a:pPr algn="l" fontAlgn="b"/>
                      <a:r>
                        <a:rPr lang="en-GB" sz="800" b="1" i="0" u="none" strike="noStrike" dirty="0">
                          <a:solidFill>
                            <a:srgbClr val="000000"/>
                          </a:solidFill>
                          <a:effectLst/>
                          <a:latin typeface="Ink Free" panose="03080402000500000000" pitchFamily="66" charset="0"/>
                        </a:rPr>
                        <a:t>Who were Henry VIII wives? </a:t>
                      </a:r>
                    </a:p>
                  </a:txBody>
                  <a:tcPr marL="6804" marR="6804" marT="6804" marB="32657" anchor="b">
                    <a:solidFill>
                      <a:srgbClr val="B4C7E7"/>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know what young Henry VIII was like.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can describe what happened to each of his wives. </a:t>
                      </a:r>
                    </a:p>
                  </a:txBody>
                  <a:tcPr marL="65314" marR="65314" marT="32657" marB="32657">
                    <a:solidFill>
                      <a:srgbClr val="DAE3F3"/>
                    </a:solidFill>
                  </a:tcPr>
                </a:tc>
                <a:extLst>
                  <a:ext uri="{0D108BD9-81ED-4DB2-BD59-A6C34878D82A}">
                    <a16:rowId xmlns:a16="http://schemas.microsoft.com/office/drawing/2014/main" val="2677462890"/>
                  </a:ext>
                </a:extLst>
              </a:tr>
              <a:tr h="370955">
                <a:tc>
                  <a:txBody>
                    <a:bodyPr/>
                    <a:lstStyle/>
                    <a:p>
                      <a:pPr lvl="0" algn="l" fontAlgn="b"/>
                      <a:r>
                        <a:rPr lang="en-GB" sz="900" b="1" i="0" u="none" strike="noStrike" dirty="0">
                          <a:solidFill>
                            <a:srgbClr val="000000"/>
                          </a:solidFill>
                          <a:latin typeface="Ink Free" panose="03080402000500000000" pitchFamily="66" charset="0"/>
                        </a:rPr>
                        <a:t>What did Henry VIII eat? </a:t>
                      </a:r>
                    </a:p>
                    <a:p>
                      <a:pPr lvl="0" algn="l" fontAlgn="b"/>
                      <a:r>
                        <a:rPr lang="en-GB" sz="900" b="1" i="0" u="none" strike="noStrike" dirty="0">
                          <a:solidFill>
                            <a:srgbClr val="000000"/>
                          </a:solidFill>
                          <a:latin typeface="Ink Free" panose="03080402000500000000" pitchFamily="66" charset="0"/>
                        </a:rPr>
                        <a:t>What did Henry do to the monasteries? </a:t>
                      </a:r>
                    </a:p>
                  </a:txBody>
                  <a:tcPr marL="6806" marR="6806" marT="6806" marB="32657" anchor="b">
                    <a:solidFill>
                      <a:srgbClr val="B4C7E7"/>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know What Henry VIII liked to eat.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can explain what Henry did to the monasteries. </a:t>
                      </a:r>
                    </a:p>
                  </a:txBody>
                  <a:tcPr marL="65314" marR="65314" marT="32657" marB="32657">
                    <a:solidFill>
                      <a:srgbClr val="DAE3F3"/>
                    </a:solidFill>
                  </a:tcPr>
                </a:tc>
                <a:extLst>
                  <a:ext uri="{0D108BD9-81ED-4DB2-BD59-A6C34878D82A}">
                    <a16:rowId xmlns:a16="http://schemas.microsoft.com/office/drawing/2014/main" val="1053424698"/>
                  </a:ext>
                </a:extLst>
              </a:tr>
              <a:tr h="434804">
                <a:tc>
                  <a:txBody>
                    <a:bodyPr/>
                    <a:lstStyle/>
                    <a:p>
                      <a:pPr lvl="0" algn="l" fontAlgn="b"/>
                      <a:r>
                        <a:rPr lang="en-GB" sz="900" b="1" i="0" u="none" strike="noStrike" dirty="0">
                          <a:solidFill>
                            <a:srgbClr val="000000"/>
                          </a:solidFill>
                          <a:latin typeface="Ink Free" panose="03080402000500000000" pitchFamily="66" charset="0"/>
                        </a:rPr>
                        <a:t>Why did Henry fall out with the Pope? </a:t>
                      </a:r>
                    </a:p>
                    <a:p>
                      <a:pPr lvl="0" algn="l" fontAlgn="b"/>
                      <a:r>
                        <a:rPr lang="en-GB" sz="900" b="1" i="0" u="none" strike="noStrike" dirty="0">
                          <a:solidFill>
                            <a:srgbClr val="000000"/>
                          </a:solidFill>
                          <a:latin typeface="Ink Free" panose="03080402000500000000" pitchFamily="66" charset="0"/>
                        </a:rPr>
                        <a:t>What was the Act of Union?</a:t>
                      </a:r>
                    </a:p>
                    <a:p>
                      <a:pPr lvl="0" algn="l" fontAlgn="b"/>
                      <a:r>
                        <a:rPr lang="en-GB" sz="900" b="1" i="0" u="none" strike="noStrike" dirty="0">
                          <a:solidFill>
                            <a:srgbClr val="000000"/>
                          </a:solidFill>
                          <a:latin typeface="Ink Free" panose="03080402000500000000" pitchFamily="66" charset="0"/>
                        </a:rPr>
                        <a:t>Did England and Wales have a religious rollercoaster?</a:t>
                      </a:r>
                    </a:p>
                  </a:txBody>
                  <a:tcPr marL="6806" marR="6806" marT="6806" marB="32657" anchor="b">
                    <a:solidFill>
                      <a:srgbClr val="B4C7E7"/>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know why Henry fell out with the Pope.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can describe the importance of the Acts of Union. </a:t>
                      </a:r>
                    </a:p>
                  </a:txBody>
                  <a:tcPr marL="65314" marR="65314" marT="32657" marB="32657">
                    <a:solidFill>
                      <a:srgbClr val="DAE3F3"/>
                    </a:solidFill>
                  </a:tcPr>
                </a:tc>
                <a:extLst>
                  <a:ext uri="{0D108BD9-81ED-4DB2-BD59-A6C34878D82A}">
                    <a16:rowId xmlns:a16="http://schemas.microsoft.com/office/drawing/2014/main" val="753173999"/>
                  </a:ext>
                </a:extLst>
              </a:tr>
              <a:tr h="544286">
                <a:tc>
                  <a:txBody>
                    <a:bodyPr/>
                    <a:lstStyle/>
                    <a:p>
                      <a:pPr lvl="0" algn="l" fontAlgn="b"/>
                      <a:r>
                        <a:rPr lang="en-GB" sz="900" b="1" i="0" u="none" strike="noStrike" dirty="0">
                          <a:solidFill>
                            <a:srgbClr val="000000"/>
                          </a:solidFill>
                          <a:latin typeface="Ink Free" panose="03080402000500000000" pitchFamily="66" charset="0"/>
                        </a:rPr>
                        <a:t>What do Elizabeth’s portraits tell us? </a:t>
                      </a:r>
                    </a:p>
                    <a:p>
                      <a:pPr lvl="0" algn="l" fontAlgn="b"/>
                      <a:r>
                        <a:rPr lang="en-GB" sz="900" b="1" i="0" u="none" strike="noStrike" dirty="0">
                          <a:solidFill>
                            <a:srgbClr val="000000"/>
                          </a:solidFill>
                          <a:latin typeface="Ink Free" panose="03080402000500000000" pitchFamily="66" charset="0"/>
                        </a:rPr>
                        <a:t>What was Elizabeth’s middle way? </a:t>
                      </a:r>
                    </a:p>
                  </a:txBody>
                  <a:tcPr marL="6806" marR="6806" marT="6806" marB="32657" anchor="b">
                    <a:solidFill>
                      <a:srgbClr val="B4C7E7"/>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know what the secret messages were in Elizabeth’s portraits.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can explain the middle way and how this impacted England and Wales. </a:t>
                      </a:r>
                    </a:p>
                  </a:txBody>
                  <a:tcPr marL="65314" marR="65314" marT="32657" marB="32657">
                    <a:solidFill>
                      <a:srgbClr val="DAE3F3"/>
                    </a:solidFill>
                  </a:tcPr>
                </a:tc>
                <a:extLst>
                  <a:ext uri="{0D108BD9-81ED-4DB2-BD59-A6C34878D82A}">
                    <a16:rowId xmlns:a16="http://schemas.microsoft.com/office/drawing/2014/main" val="2992009563"/>
                  </a:ext>
                </a:extLst>
              </a:tr>
              <a:tr h="350509">
                <a:tc>
                  <a:txBody>
                    <a:bodyPr/>
                    <a:lstStyle/>
                    <a:p>
                      <a:pPr lvl="0" algn="l" fontAlgn="b"/>
                      <a:r>
                        <a:rPr lang="en-GB" sz="900" b="1" i="0" u="none" strike="noStrike" dirty="0">
                          <a:solidFill>
                            <a:srgbClr val="000000"/>
                          </a:solidFill>
                          <a:latin typeface="Ink Free" panose="03080402000500000000" pitchFamily="66" charset="0"/>
                        </a:rPr>
                        <a:t>What caused the attack from the Spanish Armada?</a:t>
                      </a:r>
                    </a:p>
                    <a:p>
                      <a:pPr lvl="0" algn="l" fontAlgn="b"/>
                      <a:r>
                        <a:rPr lang="en-GB" sz="900" b="1" i="0" u="none" strike="noStrike" dirty="0">
                          <a:solidFill>
                            <a:srgbClr val="000000"/>
                          </a:solidFill>
                          <a:latin typeface="Ink Free" panose="03080402000500000000" pitchFamily="66" charset="0"/>
                        </a:rPr>
                        <a:t>Who will win? England vs Spain?  </a:t>
                      </a:r>
                    </a:p>
                  </a:txBody>
                  <a:tcPr marL="6806" marR="6806" marT="6806" marB="32657" anchor="b">
                    <a:solidFill>
                      <a:srgbClr val="B4C7E7"/>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know what caused the Spanish Armada.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can predict who I think will win and why. </a:t>
                      </a:r>
                    </a:p>
                  </a:txBody>
                  <a:tcPr marL="65314" marR="65314" marT="32657" marB="32657">
                    <a:solidFill>
                      <a:srgbClr val="DAE3F3"/>
                    </a:solidFill>
                  </a:tcPr>
                </a:tc>
                <a:extLst>
                  <a:ext uri="{0D108BD9-81ED-4DB2-BD59-A6C34878D82A}">
                    <a16:rowId xmlns:a16="http://schemas.microsoft.com/office/drawing/2014/main" val="3491444041"/>
                  </a:ext>
                </a:extLst>
              </a:tr>
              <a:tr h="321673">
                <a:tc>
                  <a:txBody>
                    <a:bodyPr/>
                    <a:lstStyle/>
                    <a:p>
                      <a:pPr lvl="0" algn="l" fontAlgn="b"/>
                      <a:r>
                        <a:rPr lang="en-GB" sz="900" b="1" i="0" u="none" strike="noStrike" dirty="0">
                          <a:solidFill>
                            <a:srgbClr val="000000"/>
                          </a:solidFill>
                          <a:latin typeface="Ink Free" panose="03080402000500000000" pitchFamily="66" charset="0"/>
                        </a:rPr>
                        <a:t>What were the events of the Spanish Armada? </a:t>
                      </a:r>
                    </a:p>
                  </a:txBody>
                  <a:tcPr marL="6806" marR="6806" marT="6806" marB="32657" anchor="b">
                    <a:solidFill>
                      <a:srgbClr val="B4C7E7"/>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know the events of the Armada attack.</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can explain what went wrong and why. </a:t>
                      </a:r>
                    </a:p>
                  </a:txBody>
                  <a:tcPr marL="65314" marR="65314" marT="32657" marB="32657">
                    <a:solidFill>
                      <a:srgbClr val="DAE3F3"/>
                    </a:solidFill>
                  </a:tcPr>
                </a:tc>
                <a:extLst>
                  <a:ext uri="{0D108BD9-81ED-4DB2-BD59-A6C34878D82A}">
                    <a16:rowId xmlns:a16="http://schemas.microsoft.com/office/drawing/2014/main" val="4012619621"/>
                  </a:ext>
                </a:extLst>
              </a:tr>
              <a:tr h="325787">
                <a:tc>
                  <a:txBody>
                    <a:bodyPr/>
                    <a:lstStyle/>
                    <a:p>
                      <a:pPr lvl="0" algn="l" fontAlgn="b"/>
                      <a:r>
                        <a:rPr lang="en-GB" sz="900" b="1" i="0" u="none" strike="noStrike" dirty="0">
                          <a:solidFill>
                            <a:srgbClr val="000000"/>
                          </a:solidFill>
                          <a:latin typeface="Ink Free" panose="03080402000500000000" pitchFamily="66" charset="0"/>
                        </a:rPr>
                        <a:t>DCF Website </a:t>
                      </a:r>
                    </a:p>
                  </a:txBody>
                  <a:tcPr marL="6806" marR="6806" marT="6806" marB="32657" anchor="b">
                    <a:solidFill>
                      <a:srgbClr val="B4C7E7"/>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know how to create a website.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can create a detailed website about the </a:t>
                      </a:r>
                      <a:r>
                        <a:rPr kumimoji="0" lang="en-GB" sz="800" b="0" i="0" u="none" strike="noStrike" kern="1200" cap="none" spc="0" normalizeH="0" baseline="0" noProof="0">
                          <a:ln>
                            <a:noFill/>
                          </a:ln>
                          <a:solidFill>
                            <a:srgbClr val="000000"/>
                          </a:solidFill>
                          <a:effectLst/>
                          <a:uLnTx/>
                          <a:uFillTx/>
                          <a:latin typeface="Ink Free" pitchFamily="66"/>
                          <a:ea typeface="+mn-ea"/>
                          <a:cs typeface="+mn-cs"/>
                        </a:rPr>
                        <a:t>Spanish Armada. </a:t>
                      </a:r>
                      <a:endParaRPr kumimoji="0" lang="en-GB" sz="800" b="0" i="0" u="none" strike="noStrike" kern="1200" cap="none" spc="0" normalizeH="0" baseline="0" noProof="0" dirty="0">
                        <a:ln>
                          <a:noFill/>
                        </a:ln>
                        <a:solidFill>
                          <a:srgbClr val="000000"/>
                        </a:solidFill>
                        <a:effectLst/>
                        <a:uLnTx/>
                        <a:uFillTx/>
                        <a:latin typeface="Ink Free" pitchFamily="66"/>
                        <a:ea typeface="+mn-ea"/>
                        <a:cs typeface="+mn-cs"/>
                      </a:endParaRPr>
                    </a:p>
                  </a:txBody>
                  <a:tcPr marL="65314" marR="65314" marT="32657" marB="32657">
                    <a:solidFill>
                      <a:srgbClr val="DAE3F3"/>
                    </a:solidFill>
                  </a:tcPr>
                </a:tc>
                <a:extLst>
                  <a:ext uri="{0D108BD9-81ED-4DB2-BD59-A6C34878D82A}">
                    <a16:rowId xmlns:a16="http://schemas.microsoft.com/office/drawing/2014/main" val="554744259"/>
                  </a:ext>
                </a:extLst>
              </a:tr>
            </a:tbl>
          </a:graphicData>
        </a:graphic>
      </p:graphicFrame>
      <p:graphicFrame>
        <p:nvGraphicFramePr>
          <p:cNvPr id="43" name="Table 42">
            <a:extLst>
              <a:ext uri="{FF2B5EF4-FFF2-40B4-BE49-F238E27FC236}">
                <a16:creationId xmlns:a16="http://schemas.microsoft.com/office/drawing/2014/main" id="{A1019F12-979B-4B1A-A8D4-5D726F0BAB71}"/>
              </a:ext>
            </a:extLst>
          </p:cNvPr>
          <p:cNvGraphicFramePr>
            <a:graphicFrameLocks noGrp="1"/>
          </p:cNvGraphicFramePr>
          <p:nvPr/>
        </p:nvGraphicFramePr>
        <p:xfrm>
          <a:off x="4358450" y="5265322"/>
          <a:ext cx="3298894" cy="1269262"/>
        </p:xfrm>
        <a:graphic>
          <a:graphicData uri="http://schemas.openxmlformats.org/drawingml/2006/table">
            <a:tbl>
              <a:tblPr firstRow="1" bandRow="1">
                <a:tableStyleId>{5940675A-B579-460E-94D1-54222C63F5DA}</a:tableStyleId>
              </a:tblPr>
              <a:tblGrid>
                <a:gridCol w="795818">
                  <a:extLst>
                    <a:ext uri="{9D8B030D-6E8A-4147-A177-3AD203B41FA5}">
                      <a16:colId xmlns:a16="http://schemas.microsoft.com/office/drawing/2014/main" val="1320472434"/>
                    </a:ext>
                  </a:extLst>
                </a:gridCol>
                <a:gridCol w="2503076">
                  <a:extLst>
                    <a:ext uri="{9D8B030D-6E8A-4147-A177-3AD203B41FA5}">
                      <a16:colId xmlns:a16="http://schemas.microsoft.com/office/drawing/2014/main" val="1872628756"/>
                    </a:ext>
                  </a:extLst>
                </a:gridCol>
              </a:tblGrid>
              <a:tr h="522514">
                <a:tc>
                  <a:txBody>
                    <a:bodyPr/>
                    <a:lstStyle/>
                    <a:p>
                      <a:pPr algn="ctr"/>
                      <a:r>
                        <a:rPr lang="en-GB" sz="900" dirty="0">
                          <a:solidFill>
                            <a:schemeClr val="bg1"/>
                          </a:solidFill>
                          <a:latin typeface="Ink Free" panose="03080402000500000000" pitchFamily="66" charset="0"/>
                        </a:rPr>
                        <a:t>Literacy</a:t>
                      </a:r>
                      <a:endParaRPr lang="en-GB" sz="900" b="0" dirty="0">
                        <a:solidFill>
                          <a:schemeClr val="bg1"/>
                        </a:solidFill>
                        <a:latin typeface="Ink Free" panose="03080402000500000000" pitchFamily="66" charset="0"/>
                      </a:endParaRPr>
                    </a:p>
                  </a:txBody>
                  <a:tcPr marL="65314" marR="65314"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solidFill>
                            <a:srgbClr val="39373C"/>
                          </a:solidFill>
                          <a:effectLst/>
                          <a:latin typeface="Ink Free" panose="03080402000500000000" pitchFamily="66" charset="0"/>
                          <a:ea typeface="Calibri" panose="020F0502020204030204" pitchFamily="34" charset="0"/>
                          <a:cs typeface="Calibri" panose="020F0502020204030204" pitchFamily="34" charset="0"/>
                        </a:rPr>
                        <a:t>I regularly use subject specific (Tier 3) terminology in my books and spell these terms accurately.</a:t>
                      </a:r>
                      <a:endParaRPr lang="en-GB" sz="1000" dirty="0">
                        <a:effectLst/>
                        <a:latin typeface="Ink Free" panose="03080402000500000000" pitchFamily="66" charset="0"/>
                        <a:ea typeface="Calibri" panose="020F0502020204030204" pitchFamily="34" charset="0"/>
                        <a:cs typeface="Times New Roman" panose="02020603050405020304" pitchFamily="18" charset="0"/>
                      </a:endParaRPr>
                    </a:p>
                  </a:txBody>
                  <a:tcPr marL="65314" marR="65314"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57158469"/>
                  </a:ext>
                </a:extLst>
              </a:tr>
              <a:tr h="330914">
                <a:tc>
                  <a:txBody>
                    <a:bodyPr/>
                    <a:lstStyle/>
                    <a:p>
                      <a:pPr algn="ctr"/>
                      <a:r>
                        <a:rPr lang="en-GB" sz="900" dirty="0">
                          <a:solidFill>
                            <a:schemeClr val="bg1"/>
                          </a:solidFill>
                          <a:latin typeface="Ink Free" panose="03080402000500000000" pitchFamily="66" charset="0"/>
                        </a:rPr>
                        <a:t>Numeracy</a:t>
                      </a:r>
                      <a:endParaRPr lang="en-GB" sz="900" b="0" dirty="0">
                        <a:solidFill>
                          <a:schemeClr val="bg1"/>
                        </a:solidFill>
                        <a:latin typeface="Ink Free" panose="03080402000500000000" pitchFamily="66" charset="0"/>
                      </a:endParaRPr>
                    </a:p>
                  </a:txBody>
                  <a:tcPr marL="65314" marR="65314"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effectLst/>
                          <a:latin typeface="Ink Free" panose="03080402000500000000" pitchFamily="66" charset="0"/>
                          <a:ea typeface="+mn-ea"/>
                          <a:cs typeface="+mn-cs"/>
                        </a:rPr>
                        <a:t>I can accurately draw a pie chart.</a:t>
                      </a:r>
                    </a:p>
                  </a:txBody>
                  <a:tcPr marL="65314" marR="65314"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26623054"/>
                  </a:ext>
                </a:extLst>
              </a:tr>
              <a:tr h="413657">
                <a:tc>
                  <a:txBody>
                    <a:bodyPr/>
                    <a:lstStyle/>
                    <a:p>
                      <a:pPr algn="ctr"/>
                      <a:r>
                        <a:rPr lang="en-GB" sz="900" dirty="0">
                          <a:solidFill>
                            <a:schemeClr val="bg1"/>
                          </a:solidFill>
                          <a:latin typeface="Ink Free" panose="03080402000500000000" pitchFamily="66" charset="0"/>
                        </a:rPr>
                        <a:t>DCF</a:t>
                      </a:r>
                      <a:endParaRPr lang="en-GB" sz="900" b="0" dirty="0">
                        <a:solidFill>
                          <a:schemeClr val="bg1"/>
                        </a:solidFill>
                        <a:latin typeface="Ink Free" panose="03080402000500000000" pitchFamily="66" charset="0"/>
                      </a:endParaRPr>
                    </a:p>
                  </a:txBody>
                  <a:tcPr marL="65314" marR="65314"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r>
                        <a:rPr lang="en-GB" sz="1000" dirty="0">
                          <a:latin typeface="Ink Free" panose="03080402000500000000" pitchFamily="66" charset="0"/>
                        </a:rPr>
                        <a:t>I can create a website about the Spanish Armada</a:t>
                      </a:r>
                      <a:r>
                        <a:rPr lang="en-GB" sz="1300" dirty="0">
                          <a:latin typeface="Ink Free" panose="03080402000500000000" pitchFamily="66" charset="0"/>
                        </a:rPr>
                        <a:t>.</a:t>
                      </a:r>
                    </a:p>
                  </a:txBody>
                  <a:tcPr marL="65314" marR="65314"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870093"/>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Diagram 7">
            <a:extLst>
              <a:ext uri="{FF2B5EF4-FFF2-40B4-BE49-F238E27FC236}">
                <a16:creationId xmlns:a16="http://schemas.microsoft.com/office/drawing/2014/main" id="{77268820-8318-41AF-B2BE-F71003A48F4D}"/>
              </a:ext>
            </a:extLst>
          </p:cNvPr>
          <p:cNvGrpSpPr/>
          <p:nvPr/>
        </p:nvGrpSpPr>
        <p:grpSpPr>
          <a:xfrm>
            <a:off x="7729915" y="5367331"/>
            <a:ext cx="2776020" cy="1435759"/>
            <a:chOff x="8641473" y="7630558"/>
            <a:chExt cx="3757827" cy="1785082"/>
          </a:xfrm>
          <a:solidFill>
            <a:schemeClr val="bg1"/>
          </a:solidFill>
        </p:grpSpPr>
        <p:sp>
          <p:nvSpPr>
            <p:cNvPr id="3" name="Rectangle 2">
              <a:extLst>
                <a:ext uri="{FF2B5EF4-FFF2-40B4-BE49-F238E27FC236}">
                  <a16:creationId xmlns:a16="http://schemas.microsoft.com/office/drawing/2014/main" id="{C432C254-84BD-417B-BA93-0799D7126A25}"/>
                </a:ext>
              </a:extLst>
            </p:cNvPr>
            <p:cNvSpPr/>
            <p:nvPr/>
          </p:nvSpPr>
          <p:spPr>
            <a:xfrm>
              <a:off x="8641473" y="7630558"/>
              <a:ext cx="3757827" cy="1785082"/>
            </a:xfrm>
            <a:prstGeom prst="rect">
              <a:avLst/>
            </a:prstGeom>
            <a:grpFill/>
            <a:ln cap="flat">
              <a:noFill/>
              <a:prstDash val="solid"/>
            </a:ln>
          </p:spPr>
          <p:txBody>
            <a:bodyPr lIns="0" tIns="0" rIns="0" bIns="0"/>
            <a:lstStyle/>
            <a:p>
              <a:endParaRPr lang="en-GB" sz="1286"/>
            </a:p>
          </p:txBody>
        </p:sp>
        <p:sp>
          <p:nvSpPr>
            <p:cNvPr id="4" name="Freeform: Shape 3">
              <a:extLst>
                <a:ext uri="{FF2B5EF4-FFF2-40B4-BE49-F238E27FC236}">
                  <a16:creationId xmlns:a16="http://schemas.microsoft.com/office/drawing/2014/main" id="{8DA3AC56-98E4-4518-B5C4-4374CF66CCE8}"/>
                </a:ext>
              </a:extLst>
            </p:cNvPr>
            <p:cNvSpPr/>
            <p:nvPr/>
          </p:nvSpPr>
          <p:spPr>
            <a:xfrm>
              <a:off x="8641473" y="7630558"/>
              <a:ext cx="3757827" cy="1783336"/>
            </a:xfrm>
            <a:custGeom>
              <a:avLst/>
              <a:gdLst>
                <a:gd name="f0" fmla="val 10800000"/>
                <a:gd name="f1" fmla="val 5400000"/>
                <a:gd name="f2" fmla="val 180"/>
                <a:gd name="f3" fmla="val w"/>
                <a:gd name="f4" fmla="val h"/>
                <a:gd name="f5" fmla="val 0"/>
                <a:gd name="f6" fmla="val 3757827"/>
                <a:gd name="f7" fmla="val 1783340"/>
                <a:gd name="f8" fmla="+- 0 0 -90"/>
                <a:gd name="f9" fmla="*/ f3 1 3757827"/>
                <a:gd name="f10" fmla="*/ f4 1 1783340"/>
                <a:gd name="f11" fmla="val f5"/>
                <a:gd name="f12" fmla="val f6"/>
                <a:gd name="f13" fmla="val f7"/>
                <a:gd name="f14" fmla="*/ f8 f0 1"/>
                <a:gd name="f15" fmla="+- f13 0 f11"/>
                <a:gd name="f16" fmla="+- f12 0 f11"/>
                <a:gd name="f17" fmla="*/ f14 1 f2"/>
                <a:gd name="f18" fmla="*/ f16 1 3757827"/>
                <a:gd name="f19" fmla="*/ f15 1 1783340"/>
                <a:gd name="f20" fmla="*/ 0 f16 1"/>
                <a:gd name="f21" fmla="*/ 0 f15 1"/>
                <a:gd name="f22" fmla="*/ 3757827 f16 1"/>
                <a:gd name="f23" fmla="*/ 1783340 f15 1"/>
                <a:gd name="f24" fmla="+- f17 0 f1"/>
                <a:gd name="f25" fmla="*/ f20 1 3757827"/>
                <a:gd name="f26" fmla="*/ f21 1 1783340"/>
                <a:gd name="f27" fmla="*/ f22 1 3757827"/>
                <a:gd name="f28" fmla="*/ f23 1 1783340"/>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3757827" h="1783340">
                  <a:moveTo>
                    <a:pt x="f5" y="f5"/>
                  </a:moveTo>
                  <a:lnTo>
                    <a:pt x="f6" y="f5"/>
                  </a:lnTo>
                  <a:lnTo>
                    <a:pt x="f6" y="f7"/>
                  </a:lnTo>
                  <a:lnTo>
                    <a:pt x="f5" y="f7"/>
                  </a:lnTo>
                  <a:lnTo>
                    <a:pt x="f5" y="f5"/>
                  </a:lnTo>
                  <a:close/>
                </a:path>
              </a:pathLst>
            </a:custGeom>
            <a:grpFill/>
            <a:ln w="38103" cap="flat">
              <a:solidFill>
                <a:schemeClr val="accent1"/>
              </a:solidFill>
              <a:prstDash val="solid"/>
              <a:miter/>
            </a:ln>
          </p:spPr>
          <p:txBody>
            <a:bodyPr vert="horz" wrap="square" lIns="21769" tIns="21769" rIns="21769" bIns="21769" anchor="ctr" anchorCtr="0" compatLnSpc="1">
              <a:noAutofit/>
            </a:bodyPr>
            <a:lstStyle/>
            <a:p>
              <a:pPr algn="ctr" defTabSz="381005">
                <a:lnSpc>
                  <a:spcPct val="90000"/>
                </a:lnSpc>
                <a:spcAft>
                  <a:spcPts val="357"/>
                </a:spcAft>
                <a:defRPr sz="1800" b="0" i="0" u="none" strike="noStrike" kern="0" cap="none" spc="0" baseline="0">
                  <a:solidFill>
                    <a:srgbClr val="000000"/>
                  </a:solidFill>
                  <a:uFillTx/>
                </a:defRPr>
              </a:pPr>
              <a:r>
                <a:rPr lang="en-GB" sz="1143" dirty="0">
                  <a:solidFill>
                    <a:srgbClr val="000000"/>
                  </a:solidFill>
                  <a:latin typeface="Ink Free" panose="03080402000500000000" pitchFamily="66" charset="0"/>
                </a:rPr>
                <a:t>How and why did Britain change during the 17</a:t>
              </a:r>
              <a:r>
                <a:rPr lang="en-GB" sz="1143" baseline="30000" dirty="0">
                  <a:solidFill>
                    <a:srgbClr val="000000"/>
                  </a:solidFill>
                  <a:latin typeface="Ink Free" panose="03080402000500000000" pitchFamily="66" charset="0"/>
                </a:rPr>
                <a:t>th</a:t>
              </a:r>
              <a:r>
                <a:rPr lang="en-GB" sz="1143" dirty="0">
                  <a:solidFill>
                    <a:srgbClr val="000000"/>
                  </a:solidFill>
                  <a:latin typeface="Ink Free" panose="03080402000500000000" pitchFamily="66" charset="0"/>
                </a:rPr>
                <a:t> Century?</a:t>
              </a:r>
            </a:p>
          </p:txBody>
        </p:sp>
      </p:grpSp>
      <p:sp>
        <p:nvSpPr>
          <p:cNvPr id="5" name="TextBox 8">
            <a:extLst>
              <a:ext uri="{FF2B5EF4-FFF2-40B4-BE49-F238E27FC236}">
                <a16:creationId xmlns:a16="http://schemas.microsoft.com/office/drawing/2014/main" id="{BFB80267-0D49-40D1-8A9C-E007F10CC1BA}"/>
              </a:ext>
            </a:extLst>
          </p:cNvPr>
          <p:cNvSpPr txBox="1"/>
          <p:nvPr/>
        </p:nvSpPr>
        <p:spPr>
          <a:xfrm>
            <a:off x="2374640" y="-3781"/>
            <a:ext cx="4626309" cy="593597"/>
          </a:xfrm>
          <a:prstGeom prst="rect">
            <a:avLst/>
          </a:prstGeom>
          <a:noFill/>
          <a:ln cap="flat">
            <a:noFill/>
          </a:ln>
        </p:spPr>
        <p:txBody>
          <a:bodyPr vert="horz" wrap="square" lIns="65314" tIns="32657" rIns="65314" bIns="32657" anchor="t" anchorCtr="0" compatLnSpc="1">
            <a:spAutoFit/>
          </a:bodyPr>
          <a:lstStyle/>
          <a:p>
            <a:pPr defTabSz="326578">
              <a:defRPr sz="1800" b="0" i="0" u="none" strike="noStrike" kern="0" cap="none" spc="0" baseline="0">
                <a:solidFill>
                  <a:srgbClr val="000000"/>
                </a:solidFill>
                <a:uFillTx/>
              </a:defRPr>
            </a:pPr>
            <a:r>
              <a:rPr lang="en-GB" sz="1143" b="1" dirty="0">
                <a:solidFill>
                  <a:srgbClr val="000000"/>
                </a:solidFill>
                <a:latin typeface="Ink Free" pitchFamily="66"/>
              </a:rPr>
              <a:t>Subject: History </a:t>
            </a:r>
          </a:p>
          <a:p>
            <a:pPr defTabSz="326578">
              <a:defRPr sz="1800" b="0" i="0" u="none" strike="noStrike" kern="0" cap="none" spc="0" baseline="0">
                <a:solidFill>
                  <a:srgbClr val="000000"/>
                </a:solidFill>
                <a:uFillTx/>
              </a:defRPr>
            </a:pPr>
            <a:r>
              <a:rPr lang="en-GB" sz="1143" b="1" dirty="0">
                <a:solidFill>
                  <a:srgbClr val="000000"/>
                </a:solidFill>
                <a:latin typeface="Ink Free" pitchFamily="66"/>
              </a:rPr>
              <a:t>Topic: The Stuarts </a:t>
            </a:r>
          </a:p>
          <a:p>
            <a:pPr defTabSz="326578">
              <a:defRPr sz="1800" b="0" i="0" u="none" strike="noStrike" kern="0" cap="none" spc="0" baseline="0">
                <a:solidFill>
                  <a:srgbClr val="000000"/>
                </a:solidFill>
                <a:uFillTx/>
              </a:defRPr>
            </a:pPr>
            <a:r>
              <a:rPr lang="en-GB" sz="1143" b="1" dirty="0">
                <a:solidFill>
                  <a:srgbClr val="000000"/>
                </a:solidFill>
                <a:latin typeface="Ink Free" pitchFamily="66"/>
              </a:rPr>
              <a:t>Key Question: What did the Stuarts do for us?</a:t>
            </a:r>
          </a:p>
        </p:txBody>
      </p:sp>
      <p:sp>
        <p:nvSpPr>
          <p:cNvPr id="6" name="TextBox 9">
            <a:extLst>
              <a:ext uri="{FF2B5EF4-FFF2-40B4-BE49-F238E27FC236}">
                <a16:creationId xmlns:a16="http://schemas.microsoft.com/office/drawing/2014/main" id="{74303359-D6C9-43F4-A0E4-6EA18DC8EB46}"/>
              </a:ext>
            </a:extLst>
          </p:cNvPr>
          <p:cNvSpPr txBox="1"/>
          <p:nvPr/>
        </p:nvSpPr>
        <p:spPr>
          <a:xfrm>
            <a:off x="1584957" y="875982"/>
            <a:ext cx="5270614" cy="615526"/>
          </a:xfrm>
          <a:prstGeom prst="rect">
            <a:avLst/>
          </a:prstGeom>
          <a:noFill/>
          <a:ln w="28575" cap="flat">
            <a:solidFill>
              <a:srgbClr val="4472C4"/>
            </a:solidFill>
            <a:prstDash val="solid"/>
            <a:miter/>
          </a:ln>
        </p:spPr>
        <p:txBody>
          <a:bodyPr vert="horz" wrap="square" lIns="65314" tIns="32657" rIns="65314" bIns="32657" anchor="t" anchorCtr="0" compatLnSpc="1">
            <a:spAutoFit/>
          </a:bodyPr>
          <a:lstStyle/>
          <a:p>
            <a:pPr defTabSz="326578">
              <a:defRPr sz="1800" b="0" i="0" u="none" strike="noStrike" kern="0" cap="none" spc="0" baseline="0">
                <a:solidFill>
                  <a:srgbClr val="000000"/>
                </a:solidFill>
                <a:uFillTx/>
              </a:defRPr>
            </a:pPr>
            <a:r>
              <a:rPr lang="en-GB" sz="857" dirty="0">
                <a:solidFill>
                  <a:srgbClr val="000000"/>
                </a:solidFill>
                <a:latin typeface="Ink Free" panose="03080402000500000000" pitchFamily="66" charset="0"/>
              </a:rPr>
              <a:t>Overview: In </a:t>
            </a:r>
            <a:r>
              <a:rPr lang="en-GB" sz="857">
                <a:solidFill>
                  <a:srgbClr val="000000"/>
                </a:solidFill>
                <a:latin typeface="Ink Free" panose="03080402000500000000" pitchFamily="66" charset="0"/>
              </a:rPr>
              <a:t>this unit, </a:t>
            </a:r>
            <a:r>
              <a:rPr lang="en-GB" sz="857" dirty="0">
                <a:solidFill>
                  <a:srgbClr val="000000"/>
                </a:solidFill>
                <a:latin typeface="Ink Free" panose="03080402000500000000" pitchFamily="66" charset="0"/>
              </a:rPr>
              <a:t>pupils will discover what changes the Stuarts brought to Britain. They will look at James I and how he unified Scotland with England and Wales. Pupils will discover what James was interested in, such as, Witches. They will also analyse evidence regarding the Gun Powder Plot. </a:t>
            </a:r>
          </a:p>
          <a:p>
            <a:pPr defTabSz="326578">
              <a:defRPr sz="1800" b="0" i="0" u="none" strike="noStrike" kern="0" cap="none" spc="0" baseline="0">
                <a:solidFill>
                  <a:srgbClr val="000000"/>
                </a:solidFill>
                <a:uFillTx/>
              </a:defRPr>
            </a:pPr>
            <a:r>
              <a:rPr lang="en-GB" sz="857" dirty="0">
                <a:solidFill>
                  <a:srgbClr val="000000"/>
                </a:solidFill>
                <a:latin typeface="Ink Free" panose="03080402000500000000" pitchFamily="66" charset="0"/>
              </a:rPr>
              <a:t>No. of lessons: 10</a:t>
            </a:r>
            <a:r>
              <a:rPr lang="en-GB" sz="1000" dirty="0">
                <a:solidFill>
                  <a:srgbClr val="000000"/>
                </a:solidFill>
                <a:latin typeface="Ink Free" panose="03080402000500000000" pitchFamily="66" charset="0"/>
              </a:rPr>
              <a:t>                                                                                                            </a:t>
            </a:r>
            <a:r>
              <a:rPr lang="en-GB" sz="1000" b="1" dirty="0">
                <a:solidFill>
                  <a:srgbClr val="FFFFFF"/>
                </a:solidFill>
                <a:latin typeface="Ink Free" panose="03080402000500000000" pitchFamily="66" charset="0"/>
              </a:rPr>
              <a:t>Lesson</a:t>
            </a:r>
          </a:p>
        </p:txBody>
      </p:sp>
      <p:sp>
        <p:nvSpPr>
          <p:cNvPr id="7" name="TextBox 12">
            <a:extLst>
              <a:ext uri="{FF2B5EF4-FFF2-40B4-BE49-F238E27FC236}">
                <a16:creationId xmlns:a16="http://schemas.microsoft.com/office/drawing/2014/main" id="{315A2DDF-CAFC-487B-8279-20B46F647261}"/>
              </a:ext>
            </a:extLst>
          </p:cNvPr>
          <p:cNvSpPr txBox="1"/>
          <p:nvPr/>
        </p:nvSpPr>
        <p:spPr>
          <a:xfrm>
            <a:off x="7407269" y="5121483"/>
            <a:ext cx="3370216" cy="219840"/>
          </a:xfrm>
          <a:prstGeom prst="rect">
            <a:avLst/>
          </a:prstGeom>
          <a:noFill/>
          <a:ln cap="flat">
            <a:noFill/>
          </a:ln>
        </p:spPr>
        <p:txBody>
          <a:bodyPr vert="horz" wrap="square" lIns="65314" tIns="32657" rIns="65314" bIns="32657" anchor="t" anchorCtr="1" compatLnSpc="1">
            <a:spAutoFit/>
          </a:bodyPr>
          <a:lstStyle/>
          <a:p>
            <a:pPr algn="ctr" defTabSz="326578">
              <a:defRPr sz="1800" b="0" i="0" u="none" strike="noStrike" kern="0" cap="none" spc="0" baseline="0">
                <a:solidFill>
                  <a:srgbClr val="000000"/>
                </a:solidFill>
                <a:uFillTx/>
              </a:defRPr>
            </a:pPr>
            <a:r>
              <a:rPr lang="en-GB" sz="1000" b="1">
                <a:solidFill>
                  <a:srgbClr val="000000"/>
                </a:solidFill>
                <a:latin typeface="Ink Free" pitchFamily="66"/>
              </a:rPr>
              <a:t>Assessments (linked to progression steps)</a:t>
            </a:r>
          </a:p>
        </p:txBody>
      </p:sp>
      <p:sp>
        <p:nvSpPr>
          <p:cNvPr id="8" name="TextBox 11">
            <a:extLst>
              <a:ext uri="{FF2B5EF4-FFF2-40B4-BE49-F238E27FC236}">
                <a16:creationId xmlns:a16="http://schemas.microsoft.com/office/drawing/2014/main" id="{FE912923-2EA5-41F4-9AFF-C89CBF82C5C9}"/>
              </a:ext>
            </a:extLst>
          </p:cNvPr>
          <p:cNvSpPr txBox="1"/>
          <p:nvPr/>
        </p:nvSpPr>
        <p:spPr>
          <a:xfrm>
            <a:off x="1580131" y="6125774"/>
            <a:ext cx="2745374" cy="527617"/>
          </a:xfrm>
          <a:prstGeom prst="rect">
            <a:avLst/>
          </a:prstGeom>
          <a:noFill/>
          <a:ln w="28575" cap="flat">
            <a:solidFill>
              <a:srgbClr val="4472C4"/>
            </a:solidFill>
            <a:prstDash val="solid"/>
            <a:miter/>
          </a:ln>
        </p:spPr>
        <p:txBody>
          <a:bodyPr vert="horz" wrap="square" lIns="65314" tIns="32657" rIns="65314" bIns="32657" anchor="t" anchorCtr="0" compatLnSpc="1">
            <a:spAutoFit/>
          </a:bodyPr>
          <a:lstStyle/>
          <a:p>
            <a:pPr defTabSz="326578">
              <a:defRPr sz="1800" b="0" i="0" u="none" strike="noStrike" kern="0" cap="none" spc="0" baseline="0">
                <a:solidFill>
                  <a:srgbClr val="000000"/>
                </a:solidFill>
                <a:uFillTx/>
              </a:defRPr>
            </a:pPr>
            <a:r>
              <a:rPr lang="en-GB" sz="1000" dirty="0">
                <a:solidFill>
                  <a:srgbClr val="000000"/>
                </a:solidFill>
                <a:latin typeface="Ink Free" pitchFamily="66"/>
              </a:rPr>
              <a:t>Universal Experience:</a:t>
            </a:r>
          </a:p>
          <a:p>
            <a:pPr defTabSz="326578">
              <a:defRPr sz="1800" b="0" i="0" u="none" strike="noStrike" kern="0" cap="none" spc="0" baseline="0">
                <a:solidFill>
                  <a:srgbClr val="000000"/>
                </a:solidFill>
                <a:uFillTx/>
              </a:defRPr>
            </a:pPr>
            <a:r>
              <a:rPr lang="en-GB" sz="1000" dirty="0">
                <a:solidFill>
                  <a:srgbClr val="000000"/>
                </a:solidFill>
                <a:latin typeface="Ink Free" pitchFamily="66"/>
              </a:rPr>
              <a:t>Design and create your own witch trial. </a:t>
            </a:r>
          </a:p>
          <a:p>
            <a:pPr defTabSz="326578">
              <a:defRPr sz="1800" b="0" i="0" u="none" strike="noStrike" kern="0" cap="none" spc="0" baseline="0">
                <a:solidFill>
                  <a:srgbClr val="000000"/>
                </a:solidFill>
                <a:uFillTx/>
              </a:defRPr>
            </a:pPr>
            <a:endParaRPr lang="en-GB" sz="1000" dirty="0">
              <a:solidFill>
                <a:srgbClr val="000000"/>
              </a:solidFill>
              <a:latin typeface="Ink Free" pitchFamily="66"/>
            </a:endParaRPr>
          </a:p>
        </p:txBody>
      </p:sp>
      <p:sp>
        <p:nvSpPr>
          <p:cNvPr id="9" name="TextBox 15">
            <a:extLst>
              <a:ext uri="{FF2B5EF4-FFF2-40B4-BE49-F238E27FC236}">
                <a16:creationId xmlns:a16="http://schemas.microsoft.com/office/drawing/2014/main" id="{FCED173A-2829-4539-A7A5-D7435D57CBE6}"/>
              </a:ext>
            </a:extLst>
          </p:cNvPr>
          <p:cNvSpPr txBox="1"/>
          <p:nvPr/>
        </p:nvSpPr>
        <p:spPr>
          <a:xfrm>
            <a:off x="1584957" y="5158545"/>
            <a:ext cx="2740548" cy="769478"/>
          </a:xfrm>
          <a:prstGeom prst="rect">
            <a:avLst/>
          </a:prstGeom>
          <a:noFill/>
          <a:ln w="28575" cap="flat">
            <a:solidFill>
              <a:srgbClr val="4472C4"/>
            </a:solidFill>
            <a:prstDash val="solid"/>
            <a:miter/>
          </a:ln>
        </p:spPr>
        <p:txBody>
          <a:bodyPr vert="horz" wrap="square" lIns="65314" tIns="32657" rIns="65314" bIns="32657" anchor="t" anchorCtr="0" compatLnSpc="1">
            <a:spAutoFit/>
          </a:bodyPr>
          <a:lstStyle/>
          <a:p>
            <a:pPr defTabSz="326578">
              <a:defRPr sz="1800" b="0" i="0" u="none" strike="noStrike" kern="0" cap="none" spc="0" baseline="0">
                <a:solidFill>
                  <a:srgbClr val="000000"/>
                </a:solidFill>
                <a:uFillTx/>
              </a:defRPr>
            </a:pPr>
            <a:r>
              <a:rPr lang="en-GB" sz="1143" dirty="0">
                <a:solidFill>
                  <a:srgbClr val="000000"/>
                </a:solidFill>
                <a:latin typeface="Ink Free" pitchFamily="66"/>
              </a:rPr>
              <a:t>Key Words: King, Stuart, Gunpowder, Witches, Civil War, Execution, Trial, and Heir.</a:t>
            </a:r>
          </a:p>
          <a:p>
            <a:pPr defTabSz="326578">
              <a:defRPr sz="1800" b="0" i="0" u="none" strike="noStrike" kern="0" cap="none" spc="0" baseline="0">
                <a:solidFill>
                  <a:srgbClr val="000000"/>
                </a:solidFill>
                <a:uFillTx/>
              </a:defRPr>
            </a:pPr>
            <a:endParaRPr lang="en-GB" sz="1143" dirty="0">
              <a:solidFill>
                <a:srgbClr val="000000"/>
              </a:solidFill>
              <a:latin typeface="Ink Free" pitchFamily="66"/>
            </a:endParaRPr>
          </a:p>
        </p:txBody>
      </p:sp>
      <p:grpSp>
        <p:nvGrpSpPr>
          <p:cNvPr id="28" name="Group 22">
            <a:extLst>
              <a:ext uri="{FF2B5EF4-FFF2-40B4-BE49-F238E27FC236}">
                <a16:creationId xmlns:a16="http://schemas.microsoft.com/office/drawing/2014/main" id="{201C8071-071D-48B5-BD88-FAA54D51213D}"/>
              </a:ext>
            </a:extLst>
          </p:cNvPr>
          <p:cNvGrpSpPr/>
          <p:nvPr/>
        </p:nvGrpSpPr>
        <p:grpSpPr>
          <a:xfrm>
            <a:off x="7111866" y="6244"/>
            <a:ext cx="3394069" cy="5025908"/>
            <a:chOff x="7823012" y="8741"/>
            <a:chExt cx="4751697" cy="7036271"/>
          </a:xfrm>
        </p:grpSpPr>
        <p:grpSp>
          <p:nvGrpSpPr>
            <p:cNvPr id="29" name="Diagram 23">
              <a:extLst>
                <a:ext uri="{FF2B5EF4-FFF2-40B4-BE49-F238E27FC236}">
                  <a16:creationId xmlns:a16="http://schemas.microsoft.com/office/drawing/2014/main" id="{9F789D64-1D56-481F-B365-B950D468B99E}"/>
                </a:ext>
              </a:extLst>
            </p:cNvPr>
            <p:cNvGrpSpPr/>
            <p:nvPr/>
          </p:nvGrpSpPr>
          <p:grpSpPr>
            <a:xfrm>
              <a:off x="7914845" y="505525"/>
              <a:ext cx="4659864" cy="6539487"/>
              <a:chOff x="7914845" y="505525"/>
              <a:chExt cx="4659864" cy="6539487"/>
            </a:xfrm>
          </p:grpSpPr>
          <p:sp>
            <p:nvSpPr>
              <p:cNvPr id="30" name="Freeform: Shape 29">
                <a:extLst>
                  <a:ext uri="{FF2B5EF4-FFF2-40B4-BE49-F238E27FC236}">
                    <a16:creationId xmlns:a16="http://schemas.microsoft.com/office/drawing/2014/main" id="{DE51569D-05E7-4F20-BE88-E1910FDB4428}"/>
                  </a:ext>
                </a:extLst>
              </p:cNvPr>
              <p:cNvSpPr/>
              <p:nvPr/>
            </p:nvSpPr>
            <p:spPr>
              <a:xfrm>
                <a:off x="7914845" y="505525"/>
                <a:ext cx="4659864" cy="1870899"/>
              </a:xfrm>
              <a:custGeom>
                <a:avLst/>
                <a:gdLst>
                  <a:gd name="f0" fmla="val 10800000"/>
                  <a:gd name="f1" fmla="val 5400000"/>
                  <a:gd name="f2" fmla="val 180"/>
                  <a:gd name="f3" fmla="val w"/>
                  <a:gd name="f4" fmla="val h"/>
                  <a:gd name="f5" fmla="val 0"/>
                  <a:gd name="f6" fmla="val 4659861"/>
                  <a:gd name="f7" fmla="val 1651301"/>
                  <a:gd name="f8" fmla="+- 0 0 -90"/>
                  <a:gd name="f9" fmla="*/ f3 1 4659861"/>
                  <a:gd name="f10" fmla="*/ f4 1 1651301"/>
                  <a:gd name="f11" fmla="val f5"/>
                  <a:gd name="f12" fmla="val f6"/>
                  <a:gd name="f13" fmla="val f7"/>
                  <a:gd name="f14" fmla="*/ f8 f0 1"/>
                  <a:gd name="f15" fmla="+- f13 0 f11"/>
                  <a:gd name="f16" fmla="+- f12 0 f11"/>
                  <a:gd name="f17" fmla="*/ f14 1 f2"/>
                  <a:gd name="f18" fmla="*/ f16 1 4659861"/>
                  <a:gd name="f19" fmla="*/ f15 1 1651301"/>
                  <a:gd name="f20" fmla="*/ 0 f16 1"/>
                  <a:gd name="f21" fmla="*/ 0 f15 1"/>
                  <a:gd name="f22" fmla="*/ 4659861 f16 1"/>
                  <a:gd name="f23" fmla="*/ 1651301 f15 1"/>
                  <a:gd name="f24" fmla="+- f17 0 f1"/>
                  <a:gd name="f25" fmla="*/ f20 1 4659861"/>
                  <a:gd name="f26" fmla="*/ f21 1 1651301"/>
                  <a:gd name="f27" fmla="*/ f22 1 4659861"/>
                  <a:gd name="f28" fmla="*/ f23 1 1651301"/>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4659861" h="1651301">
                    <a:moveTo>
                      <a:pt x="f5" y="f5"/>
                    </a:moveTo>
                    <a:lnTo>
                      <a:pt x="f6" y="f5"/>
                    </a:lnTo>
                    <a:lnTo>
                      <a:pt x="f6" y="f7"/>
                    </a:lnTo>
                    <a:lnTo>
                      <a:pt x="f5" y="f7"/>
                    </a:lnTo>
                    <a:lnTo>
                      <a:pt x="f5" y="f5"/>
                    </a:lnTo>
                    <a:close/>
                  </a:path>
                </a:pathLst>
              </a:custGeom>
              <a:solidFill>
                <a:srgbClr val="FFFFFF"/>
              </a:solidFill>
              <a:ln w="38103" cap="flat">
                <a:solidFill>
                  <a:srgbClr val="4472C4"/>
                </a:solidFill>
                <a:prstDash val="solid"/>
                <a:miter/>
              </a:ln>
            </p:spPr>
            <p:txBody>
              <a:bodyPr vert="horz" wrap="square" lIns="25401" tIns="25401" rIns="25401" bIns="25401" anchor="t" anchorCtr="0" compatLnSpc="1">
                <a:noAutofit/>
              </a:bodyPr>
              <a:lstStyle/>
              <a:p>
                <a:pPr defTabSz="444512">
                  <a:lnSpc>
                    <a:spcPct val="90000"/>
                  </a:lnSpc>
                  <a:spcAft>
                    <a:spcPts val="429"/>
                  </a:spcAft>
                  <a:defRPr sz="1800" b="0" i="0" u="none" strike="noStrike" kern="0" cap="none" spc="0" baseline="0">
                    <a:solidFill>
                      <a:srgbClr val="000000"/>
                    </a:solidFill>
                    <a:uFillTx/>
                  </a:defRPr>
                </a:pPr>
                <a:r>
                  <a:rPr lang="en-GB" sz="1000" b="1" dirty="0">
                    <a:solidFill>
                      <a:srgbClr val="000000"/>
                    </a:solidFill>
                    <a:latin typeface="Ink Free" pitchFamily="66"/>
                  </a:rPr>
                  <a:t>Knowledge and Understanding.</a:t>
                </a:r>
              </a:p>
              <a:p>
                <a:pPr defTabSz="444512">
                  <a:lnSpc>
                    <a:spcPct val="90000"/>
                  </a:lnSpc>
                  <a:spcAft>
                    <a:spcPts val="429"/>
                  </a:spcAft>
                  <a:defRPr sz="1800" b="0" i="0" u="none" strike="noStrike" kern="0" cap="none" spc="0" baseline="0">
                    <a:solidFill>
                      <a:srgbClr val="000000"/>
                    </a:solidFill>
                    <a:uFillTx/>
                  </a:defRPr>
                </a:pPr>
                <a:r>
                  <a:rPr lang="en-GB" sz="643" b="1" dirty="0">
                    <a:solidFill>
                      <a:srgbClr val="FF0000"/>
                    </a:solidFill>
                    <a:latin typeface="Ink Free"/>
                  </a:rPr>
                  <a:t>I have a basic understanding of life during the 17</a:t>
                </a:r>
                <a:r>
                  <a:rPr lang="en-GB" sz="643" b="1" baseline="30000" dirty="0">
                    <a:solidFill>
                      <a:srgbClr val="FF0000"/>
                    </a:solidFill>
                    <a:latin typeface="Ink Free"/>
                  </a:rPr>
                  <a:t>th</a:t>
                </a:r>
                <a:r>
                  <a:rPr lang="en-GB" sz="643" b="1" dirty="0">
                    <a:solidFill>
                      <a:srgbClr val="FF0000"/>
                    </a:solidFill>
                    <a:latin typeface="Ink Free"/>
                  </a:rPr>
                  <a:t> Century and can write a basic description to show this.</a:t>
                </a:r>
              </a:p>
              <a:p>
                <a:pPr defTabSz="444512">
                  <a:lnSpc>
                    <a:spcPct val="90000"/>
                  </a:lnSpc>
                  <a:spcAft>
                    <a:spcPts val="429"/>
                  </a:spcAft>
                  <a:defRPr sz="1800" b="0" i="0" u="none" strike="noStrike" kern="0" cap="none" spc="0" baseline="0">
                    <a:solidFill>
                      <a:srgbClr val="000000"/>
                    </a:solidFill>
                    <a:uFillTx/>
                  </a:defRPr>
                </a:pPr>
                <a:r>
                  <a:rPr lang="en-GB" sz="643" b="1" dirty="0">
                    <a:solidFill>
                      <a:srgbClr val="ED7D31"/>
                    </a:solidFill>
                    <a:latin typeface="Ink Free"/>
                  </a:rPr>
                  <a:t>I have a limited understanding of  life </a:t>
                </a:r>
                <a:r>
                  <a:rPr lang="en-GB" sz="643" b="1" dirty="0">
                    <a:solidFill>
                      <a:schemeClr val="accent2"/>
                    </a:solidFill>
                    <a:latin typeface="Ink Free"/>
                  </a:rPr>
                  <a:t>during the 17</a:t>
                </a:r>
                <a:r>
                  <a:rPr lang="en-GB" sz="643" b="1" baseline="30000" dirty="0">
                    <a:solidFill>
                      <a:schemeClr val="accent2"/>
                    </a:solidFill>
                    <a:latin typeface="Ink Free"/>
                  </a:rPr>
                  <a:t>th</a:t>
                </a:r>
                <a:r>
                  <a:rPr lang="en-GB" sz="643" b="1" dirty="0">
                    <a:solidFill>
                      <a:schemeClr val="accent2"/>
                    </a:solidFill>
                    <a:latin typeface="Ink Free"/>
                  </a:rPr>
                  <a:t> Century and can write a limited description to show this. </a:t>
                </a:r>
              </a:p>
              <a:p>
                <a:pPr defTabSz="444512">
                  <a:lnSpc>
                    <a:spcPct val="90000"/>
                  </a:lnSpc>
                  <a:spcAft>
                    <a:spcPts val="429"/>
                  </a:spcAft>
                  <a:defRPr sz="1800" b="0" i="0" u="none" strike="noStrike" kern="0" cap="none" spc="0" baseline="0">
                    <a:solidFill>
                      <a:srgbClr val="000000"/>
                    </a:solidFill>
                    <a:uFillTx/>
                  </a:defRPr>
                </a:pPr>
                <a:r>
                  <a:rPr lang="en-GB" sz="643" b="1" dirty="0">
                    <a:solidFill>
                      <a:srgbClr val="FFC000"/>
                    </a:solidFill>
                    <a:latin typeface="Ink Free"/>
                  </a:rPr>
                  <a:t>I am developing my knowledge of life </a:t>
                </a:r>
                <a:r>
                  <a:rPr lang="en-GB" sz="643" b="1" dirty="0">
                    <a:solidFill>
                      <a:schemeClr val="accent4"/>
                    </a:solidFill>
                    <a:latin typeface="Ink Free"/>
                  </a:rPr>
                  <a:t>during the 17</a:t>
                </a:r>
                <a:r>
                  <a:rPr lang="en-GB" sz="643" b="1" baseline="30000" dirty="0">
                    <a:solidFill>
                      <a:schemeClr val="accent4"/>
                    </a:solidFill>
                    <a:latin typeface="Ink Free"/>
                  </a:rPr>
                  <a:t>th</a:t>
                </a:r>
                <a:r>
                  <a:rPr lang="en-GB" sz="643" b="1" dirty="0">
                    <a:solidFill>
                      <a:schemeClr val="accent4"/>
                    </a:solidFill>
                    <a:latin typeface="Ink Free"/>
                  </a:rPr>
                  <a:t> Century </a:t>
                </a:r>
                <a:r>
                  <a:rPr lang="en-GB" sz="643" b="1" dirty="0">
                    <a:solidFill>
                      <a:srgbClr val="FFC000"/>
                    </a:solidFill>
                    <a:latin typeface="Ink Free"/>
                  </a:rPr>
                  <a:t>and can write a detailed description to show this. </a:t>
                </a:r>
              </a:p>
              <a:p>
                <a:pPr defTabSz="444512">
                  <a:lnSpc>
                    <a:spcPct val="90000"/>
                  </a:lnSpc>
                  <a:spcAft>
                    <a:spcPts val="429"/>
                  </a:spcAft>
                  <a:defRPr sz="1800" b="0" i="0" u="none" strike="noStrike" kern="0" cap="none" spc="0" baseline="0">
                    <a:solidFill>
                      <a:srgbClr val="000000"/>
                    </a:solidFill>
                    <a:uFillTx/>
                  </a:defRPr>
                </a:pPr>
                <a:r>
                  <a:rPr lang="en-GB" sz="643" b="1" dirty="0">
                    <a:solidFill>
                      <a:srgbClr val="4472C4"/>
                    </a:solidFill>
                    <a:latin typeface="Ink Free"/>
                  </a:rPr>
                  <a:t>I have a detailed understanding of life </a:t>
                </a:r>
                <a:r>
                  <a:rPr lang="en-GB" sz="643" b="1" dirty="0">
                    <a:solidFill>
                      <a:schemeClr val="accent1"/>
                    </a:solidFill>
                    <a:latin typeface="Ink Free"/>
                  </a:rPr>
                  <a:t>during the 17</a:t>
                </a:r>
                <a:r>
                  <a:rPr lang="en-GB" sz="643" b="1" baseline="30000" dirty="0">
                    <a:solidFill>
                      <a:schemeClr val="accent1"/>
                    </a:solidFill>
                    <a:latin typeface="Ink Free"/>
                  </a:rPr>
                  <a:t>th</a:t>
                </a:r>
                <a:r>
                  <a:rPr lang="en-GB" sz="643" b="1" dirty="0">
                    <a:solidFill>
                      <a:schemeClr val="accent1"/>
                    </a:solidFill>
                    <a:latin typeface="Ink Free"/>
                  </a:rPr>
                  <a:t> Century and </a:t>
                </a:r>
                <a:r>
                  <a:rPr lang="en-GB" sz="643" b="1" dirty="0">
                    <a:solidFill>
                      <a:srgbClr val="4472C4"/>
                    </a:solidFill>
                    <a:latin typeface="Ink Free"/>
                  </a:rPr>
                  <a:t>can write an explanation to show this. </a:t>
                </a:r>
              </a:p>
              <a:p>
                <a:pPr defTabSz="444512">
                  <a:lnSpc>
                    <a:spcPct val="90000"/>
                  </a:lnSpc>
                  <a:spcAft>
                    <a:spcPts val="429"/>
                  </a:spcAft>
                  <a:defRPr sz="1800" b="0" i="0" u="none" strike="noStrike" kern="0" cap="none" spc="0" baseline="0">
                    <a:solidFill>
                      <a:srgbClr val="000000"/>
                    </a:solidFill>
                    <a:uFillTx/>
                  </a:defRPr>
                </a:pPr>
                <a:r>
                  <a:rPr lang="en-GB" sz="643" b="1" dirty="0">
                    <a:solidFill>
                      <a:srgbClr val="00B050"/>
                    </a:solidFill>
                    <a:latin typeface="Ink Free"/>
                  </a:rPr>
                  <a:t>I have an excellent understanding of  life during the 17</a:t>
                </a:r>
                <a:r>
                  <a:rPr lang="en-GB" sz="643" b="1" baseline="30000" dirty="0">
                    <a:solidFill>
                      <a:srgbClr val="00B050"/>
                    </a:solidFill>
                    <a:latin typeface="Ink Free"/>
                  </a:rPr>
                  <a:t>th</a:t>
                </a:r>
                <a:r>
                  <a:rPr lang="en-GB" sz="643" b="1" dirty="0">
                    <a:solidFill>
                      <a:srgbClr val="00B050"/>
                    </a:solidFill>
                    <a:latin typeface="Ink Free"/>
                  </a:rPr>
                  <a:t> Century and can write a detailed explanation to show this. </a:t>
                </a:r>
              </a:p>
            </p:txBody>
          </p:sp>
          <p:sp>
            <p:nvSpPr>
              <p:cNvPr id="31" name="Freeform: Shape 30">
                <a:extLst>
                  <a:ext uri="{FF2B5EF4-FFF2-40B4-BE49-F238E27FC236}">
                    <a16:creationId xmlns:a16="http://schemas.microsoft.com/office/drawing/2014/main" id="{66C9B5DE-799D-460A-A9D4-0E085C9BE58F}"/>
                  </a:ext>
                </a:extLst>
              </p:cNvPr>
              <p:cNvSpPr/>
              <p:nvPr/>
            </p:nvSpPr>
            <p:spPr>
              <a:xfrm>
                <a:off x="7914845" y="2484096"/>
                <a:ext cx="4659864" cy="2246580"/>
              </a:xfrm>
              <a:custGeom>
                <a:avLst/>
                <a:gdLst>
                  <a:gd name="f0" fmla="val 10800000"/>
                  <a:gd name="f1" fmla="val 5400000"/>
                  <a:gd name="f2" fmla="val 180"/>
                  <a:gd name="f3" fmla="val w"/>
                  <a:gd name="f4" fmla="val h"/>
                  <a:gd name="f5" fmla="val 0"/>
                  <a:gd name="f6" fmla="val 4659861"/>
                  <a:gd name="f7" fmla="val 2246577"/>
                  <a:gd name="f8" fmla="+- 0 0 -90"/>
                  <a:gd name="f9" fmla="*/ f3 1 4659861"/>
                  <a:gd name="f10" fmla="*/ f4 1 2246577"/>
                  <a:gd name="f11" fmla="val f5"/>
                  <a:gd name="f12" fmla="val f6"/>
                  <a:gd name="f13" fmla="val f7"/>
                  <a:gd name="f14" fmla="*/ f8 f0 1"/>
                  <a:gd name="f15" fmla="+- f13 0 f11"/>
                  <a:gd name="f16" fmla="+- f12 0 f11"/>
                  <a:gd name="f17" fmla="*/ f14 1 f2"/>
                  <a:gd name="f18" fmla="*/ f16 1 4659861"/>
                  <a:gd name="f19" fmla="*/ f15 1 2246577"/>
                  <a:gd name="f20" fmla="*/ 0 f16 1"/>
                  <a:gd name="f21" fmla="*/ 0 f15 1"/>
                  <a:gd name="f22" fmla="*/ 4659861 f16 1"/>
                  <a:gd name="f23" fmla="*/ 2246577 f15 1"/>
                  <a:gd name="f24" fmla="+- f17 0 f1"/>
                  <a:gd name="f25" fmla="*/ f20 1 4659861"/>
                  <a:gd name="f26" fmla="*/ f21 1 2246577"/>
                  <a:gd name="f27" fmla="*/ f22 1 4659861"/>
                  <a:gd name="f28" fmla="*/ f23 1 2246577"/>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4659861" h="2246577">
                    <a:moveTo>
                      <a:pt x="f5" y="f5"/>
                    </a:moveTo>
                    <a:lnTo>
                      <a:pt x="f6" y="f5"/>
                    </a:lnTo>
                    <a:lnTo>
                      <a:pt x="f6" y="f7"/>
                    </a:lnTo>
                    <a:lnTo>
                      <a:pt x="f5" y="f7"/>
                    </a:lnTo>
                    <a:lnTo>
                      <a:pt x="f5" y="f5"/>
                    </a:lnTo>
                    <a:close/>
                  </a:path>
                </a:pathLst>
              </a:custGeom>
              <a:solidFill>
                <a:srgbClr val="FFFFFF"/>
              </a:solidFill>
              <a:ln w="38103" cap="flat">
                <a:solidFill>
                  <a:srgbClr val="4472C4"/>
                </a:solidFill>
                <a:prstDash val="solid"/>
                <a:miter/>
              </a:ln>
            </p:spPr>
            <p:txBody>
              <a:bodyPr vert="horz" wrap="square" lIns="29025" tIns="29025" rIns="29025" bIns="29025" anchor="t" anchorCtr="0" compatLnSpc="1">
                <a:noAutofit/>
              </a:bodyPr>
              <a:lstStyle/>
              <a:p>
                <a:pPr defTabSz="508012">
                  <a:lnSpc>
                    <a:spcPct val="90000"/>
                  </a:lnSpc>
                  <a:spcAft>
                    <a:spcPts val="500"/>
                  </a:spcAft>
                  <a:defRPr sz="1800" b="0" i="0" u="none" strike="noStrike" kern="0" cap="none" spc="0" baseline="0">
                    <a:solidFill>
                      <a:srgbClr val="000000"/>
                    </a:solidFill>
                    <a:uFillTx/>
                  </a:defRPr>
                </a:pPr>
                <a:r>
                  <a:rPr lang="en-GB" sz="1143" b="1" dirty="0">
                    <a:solidFill>
                      <a:srgbClr val="000000"/>
                    </a:solidFill>
                    <a:latin typeface="Ink Free" pitchFamily="66"/>
                  </a:rPr>
                  <a:t>Skills – Historical Skill.</a:t>
                </a:r>
              </a:p>
              <a:p>
                <a:pPr defTabSz="508012">
                  <a:lnSpc>
                    <a:spcPct val="90000"/>
                  </a:lnSpc>
                  <a:spcAft>
                    <a:spcPts val="429"/>
                  </a:spcAft>
                  <a:defRPr sz="1800" b="0" i="0" u="none" strike="noStrike" kern="0" cap="none" spc="0" baseline="0">
                    <a:solidFill>
                      <a:srgbClr val="000000"/>
                    </a:solidFill>
                    <a:uFillTx/>
                  </a:defRPr>
                </a:pPr>
                <a:r>
                  <a:rPr lang="en-GB" sz="1000" b="1" dirty="0">
                    <a:solidFill>
                      <a:srgbClr val="FF0000"/>
                    </a:solidFill>
                    <a:latin typeface="Ink Free"/>
                  </a:rPr>
                  <a:t>I am able to identify the key features of a source. </a:t>
                </a:r>
              </a:p>
              <a:p>
                <a:pPr defTabSz="508012">
                  <a:lnSpc>
                    <a:spcPct val="90000"/>
                  </a:lnSpc>
                  <a:spcAft>
                    <a:spcPts val="429"/>
                  </a:spcAft>
                  <a:defRPr sz="1800" b="0" i="0" u="none" strike="noStrike" kern="0" cap="none" spc="0" baseline="0">
                    <a:solidFill>
                      <a:srgbClr val="000000"/>
                    </a:solidFill>
                    <a:uFillTx/>
                  </a:defRPr>
                </a:pPr>
                <a:r>
                  <a:rPr lang="en-GB" sz="1000" b="1" dirty="0">
                    <a:solidFill>
                      <a:srgbClr val="ED7D31"/>
                    </a:solidFill>
                    <a:latin typeface="Ink Free"/>
                  </a:rPr>
                  <a:t>I am able to identify when the source was made. </a:t>
                </a:r>
              </a:p>
              <a:p>
                <a:pPr defTabSz="508012">
                  <a:lnSpc>
                    <a:spcPct val="90000"/>
                  </a:lnSpc>
                  <a:spcAft>
                    <a:spcPts val="429"/>
                  </a:spcAft>
                  <a:defRPr sz="1800" b="0" i="0" u="none" strike="noStrike" kern="0" cap="none" spc="0" baseline="0">
                    <a:solidFill>
                      <a:srgbClr val="000000"/>
                    </a:solidFill>
                    <a:uFillTx/>
                  </a:defRPr>
                </a:pPr>
                <a:r>
                  <a:rPr lang="en-GB" sz="1000" b="1" dirty="0">
                    <a:solidFill>
                      <a:srgbClr val="FFC000"/>
                    </a:solidFill>
                    <a:latin typeface="Ink Free"/>
                  </a:rPr>
                  <a:t>I am able to identify who the author was and start to suggest it’s purpose. </a:t>
                </a:r>
              </a:p>
              <a:p>
                <a:pPr defTabSz="508012">
                  <a:lnSpc>
                    <a:spcPct val="90000"/>
                  </a:lnSpc>
                  <a:spcAft>
                    <a:spcPts val="429"/>
                  </a:spcAft>
                  <a:defRPr sz="1800" b="0" i="0" u="none" strike="noStrike" kern="0" cap="none" spc="0" baseline="0">
                    <a:solidFill>
                      <a:srgbClr val="000000"/>
                    </a:solidFill>
                    <a:uFillTx/>
                  </a:defRPr>
                </a:pPr>
                <a:r>
                  <a:rPr lang="en-GB" sz="1000" b="1" dirty="0">
                    <a:solidFill>
                      <a:srgbClr val="4472C4"/>
                    </a:solidFill>
                    <a:latin typeface="Ink Free"/>
                  </a:rPr>
                  <a:t>I am able to link both the date and the author of the source to help question it’s reliability. </a:t>
                </a:r>
              </a:p>
              <a:p>
                <a:pPr defTabSz="508012">
                  <a:lnSpc>
                    <a:spcPct val="90000"/>
                  </a:lnSpc>
                  <a:spcAft>
                    <a:spcPts val="429"/>
                  </a:spcAft>
                  <a:defRPr sz="1800" b="0" i="0" u="none" strike="noStrike" kern="0" cap="none" spc="0" baseline="0">
                    <a:solidFill>
                      <a:srgbClr val="000000"/>
                    </a:solidFill>
                    <a:uFillTx/>
                  </a:defRPr>
                </a:pPr>
                <a:r>
                  <a:rPr lang="en-GB" sz="1000" b="1" dirty="0">
                    <a:solidFill>
                      <a:srgbClr val="00B050"/>
                    </a:solidFill>
                    <a:latin typeface="Ink Free"/>
                  </a:rPr>
                  <a:t>I am able to suggest how reliable a source is by discussing the strengths and weaknesses of the source. </a:t>
                </a:r>
                <a:endParaRPr lang="en-GB" sz="1000" dirty="0">
                  <a:solidFill>
                    <a:srgbClr val="00B050"/>
                  </a:solidFill>
                  <a:latin typeface="Ink Free"/>
                </a:endParaRPr>
              </a:p>
              <a:p>
                <a:pPr defTabSz="508012">
                  <a:lnSpc>
                    <a:spcPct val="90000"/>
                  </a:lnSpc>
                  <a:spcAft>
                    <a:spcPts val="357"/>
                  </a:spcAft>
                  <a:defRPr sz="1800" b="0" i="0" u="none" strike="noStrike" kern="0" cap="none" spc="0" baseline="0">
                    <a:solidFill>
                      <a:srgbClr val="000000"/>
                    </a:solidFill>
                    <a:uFillTx/>
                  </a:defRPr>
                </a:pPr>
                <a:endParaRPr lang="en-GB" sz="857" dirty="0">
                  <a:solidFill>
                    <a:srgbClr val="000000"/>
                  </a:solidFill>
                  <a:latin typeface="Calibri"/>
                </a:endParaRPr>
              </a:p>
            </p:txBody>
          </p:sp>
          <p:sp>
            <p:nvSpPr>
              <p:cNvPr id="32" name="Freeform: Shape 31">
                <a:extLst>
                  <a:ext uri="{FF2B5EF4-FFF2-40B4-BE49-F238E27FC236}">
                    <a16:creationId xmlns:a16="http://schemas.microsoft.com/office/drawing/2014/main" id="{17B8F510-FFD8-4559-97D3-1869B9AB9D7F}"/>
                  </a:ext>
                </a:extLst>
              </p:cNvPr>
              <p:cNvSpPr/>
              <p:nvPr/>
            </p:nvSpPr>
            <p:spPr>
              <a:xfrm>
                <a:off x="7914845" y="4829869"/>
                <a:ext cx="4659864" cy="2215143"/>
              </a:xfrm>
              <a:custGeom>
                <a:avLst/>
                <a:gdLst>
                  <a:gd name="f0" fmla="val 10800000"/>
                  <a:gd name="f1" fmla="val 5400000"/>
                  <a:gd name="f2" fmla="val 180"/>
                  <a:gd name="f3" fmla="val w"/>
                  <a:gd name="f4" fmla="val h"/>
                  <a:gd name="f5" fmla="val 0"/>
                  <a:gd name="f6" fmla="val 4659861"/>
                  <a:gd name="f7" fmla="val 2215146"/>
                  <a:gd name="f8" fmla="+- 0 0 -90"/>
                  <a:gd name="f9" fmla="*/ f3 1 4659861"/>
                  <a:gd name="f10" fmla="*/ f4 1 2215146"/>
                  <a:gd name="f11" fmla="val f5"/>
                  <a:gd name="f12" fmla="val f6"/>
                  <a:gd name="f13" fmla="val f7"/>
                  <a:gd name="f14" fmla="*/ f8 f0 1"/>
                  <a:gd name="f15" fmla="+- f13 0 f11"/>
                  <a:gd name="f16" fmla="+- f12 0 f11"/>
                  <a:gd name="f17" fmla="*/ f14 1 f2"/>
                  <a:gd name="f18" fmla="*/ f16 1 4659861"/>
                  <a:gd name="f19" fmla="*/ f15 1 2215146"/>
                  <a:gd name="f20" fmla="*/ 0 f16 1"/>
                  <a:gd name="f21" fmla="*/ 0 f15 1"/>
                  <a:gd name="f22" fmla="*/ 4659861 f16 1"/>
                  <a:gd name="f23" fmla="*/ 2215146 f15 1"/>
                  <a:gd name="f24" fmla="+- f17 0 f1"/>
                  <a:gd name="f25" fmla="*/ f20 1 4659861"/>
                  <a:gd name="f26" fmla="*/ f21 1 2215146"/>
                  <a:gd name="f27" fmla="*/ f22 1 4659861"/>
                  <a:gd name="f28" fmla="*/ f23 1 2215146"/>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4659861" h="2215146">
                    <a:moveTo>
                      <a:pt x="f5" y="f5"/>
                    </a:moveTo>
                    <a:lnTo>
                      <a:pt x="f6" y="f5"/>
                    </a:lnTo>
                    <a:lnTo>
                      <a:pt x="f6" y="f7"/>
                    </a:lnTo>
                    <a:lnTo>
                      <a:pt x="f5" y="f7"/>
                    </a:lnTo>
                    <a:lnTo>
                      <a:pt x="f5" y="f5"/>
                    </a:lnTo>
                    <a:close/>
                  </a:path>
                </a:pathLst>
              </a:custGeom>
              <a:solidFill>
                <a:srgbClr val="FFFFFF"/>
              </a:solidFill>
              <a:ln w="38103" cap="flat">
                <a:solidFill>
                  <a:srgbClr val="4472C4"/>
                </a:solidFill>
                <a:prstDash val="solid"/>
                <a:miter/>
              </a:ln>
            </p:spPr>
            <p:txBody>
              <a:bodyPr vert="horz" wrap="square" lIns="25401" tIns="25401" rIns="25401" bIns="25401" anchor="t" anchorCtr="0" compatLnSpc="1">
                <a:noAutofit/>
              </a:bodyPr>
              <a:lstStyle/>
              <a:p>
                <a:pPr defTabSz="444512">
                  <a:lnSpc>
                    <a:spcPct val="90000"/>
                  </a:lnSpc>
                  <a:spcAft>
                    <a:spcPts val="429"/>
                  </a:spcAft>
                  <a:defRPr sz="1800" b="0" i="0" u="none" strike="noStrike" kern="0" cap="none" spc="0" baseline="0">
                    <a:solidFill>
                      <a:srgbClr val="000000"/>
                    </a:solidFill>
                    <a:uFillTx/>
                  </a:defRPr>
                </a:pPr>
                <a:r>
                  <a:rPr lang="en-GB" sz="1000" b="1" dirty="0">
                    <a:solidFill>
                      <a:srgbClr val="000000"/>
                    </a:solidFill>
                    <a:latin typeface="Ink Free" pitchFamily="66"/>
                  </a:rPr>
                  <a:t>Recall.</a:t>
                </a:r>
              </a:p>
              <a:p>
                <a:pPr defTabSz="444512">
                  <a:lnSpc>
                    <a:spcPct val="90000"/>
                  </a:lnSpc>
                  <a:spcAft>
                    <a:spcPts val="429"/>
                  </a:spcAft>
                  <a:defRPr sz="1800" b="0" i="0" u="none" strike="noStrike" kern="0" cap="none" spc="0" baseline="0">
                    <a:solidFill>
                      <a:srgbClr val="000000"/>
                    </a:solidFill>
                    <a:uFillTx/>
                  </a:defRPr>
                </a:pPr>
                <a:r>
                  <a:rPr lang="en-GB" sz="857" b="1" dirty="0">
                    <a:solidFill>
                      <a:srgbClr val="FF0000"/>
                    </a:solidFill>
                    <a:latin typeface="Ink Free" pitchFamily="66"/>
                  </a:rPr>
                  <a:t>I can recall basic historical knowledge of 17</a:t>
                </a:r>
                <a:r>
                  <a:rPr lang="en-GB" sz="857" b="1" baseline="30000" dirty="0">
                    <a:solidFill>
                      <a:srgbClr val="FF0000"/>
                    </a:solidFill>
                    <a:latin typeface="Ink Free" pitchFamily="66"/>
                  </a:rPr>
                  <a:t>th</a:t>
                </a:r>
                <a:r>
                  <a:rPr lang="en-GB" sz="857" b="1" dirty="0">
                    <a:solidFill>
                      <a:srgbClr val="FF0000"/>
                    </a:solidFill>
                    <a:latin typeface="Ink Free" pitchFamily="66"/>
                  </a:rPr>
                  <a:t> Century Britain. </a:t>
                </a:r>
              </a:p>
              <a:p>
                <a:pPr defTabSz="444512">
                  <a:lnSpc>
                    <a:spcPct val="90000"/>
                  </a:lnSpc>
                  <a:spcAft>
                    <a:spcPts val="429"/>
                  </a:spcAft>
                  <a:defRPr sz="1800" b="0" i="0" u="none" strike="noStrike" kern="0" cap="none" spc="0" baseline="0">
                    <a:solidFill>
                      <a:srgbClr val="000000"/>
                    </a:solidFill>
                    <a:uFillTx/>
                  </a:defRPr>
                </a:pPr>
                <a:r>
                  <a:rPr lang="en-GB" sz="857" b="1" dirty="0">
                    <a:solidFill>
                      <a:srgbClr val="ED7D31"/>
                    </a:solidFill>
                    <a:latin typeface="Ink Free" pitchFamily="66"/>
                  </a:rPr>
                  <a:t>I can recall some historical knowledge of </a:t>
                </a:r>
                <a:r>
                  <a:rPr lang="en-GB" sz="857" b="1" dirty="0">
                    <a:solidFill>
                      <a:srgbClr val="FF0000"/>
                    </a:solidFill>
                    <a:latin typeface="Ink Free" pitchFamily="66"/>
                  </a:rPr>
                  <a:t>17</a:t>
                </a:r>
                <a:r>
                  <a:rPr lang="en-GB" sz="857" b="1" baseline="30000" dirty="0">
                    <a:solidFill>
                      <a:srgbClr val="FF0000"/>
                    </a:solidFill>
                    <a:latin typeface="Ink Free" pitchFamily="66"/>
                  </a:rPr>
                  <a:t>th</a:t>
                </a:r>
                <a:r>
                  <a:rPr lang="en-GB" sz="857" b="1" dirty="0">
                    <a:solidFill>
                      <a:srgbClr val="FF0000"/>
                    </a:solidFill>
                    <a:latin typeface="Ink Free" pitchFamily="66"/>
                  </a:rPr>
                  <a:t> Century Britain. </a:t>
                </a:r>
              </a:p>
              <a:p>
                <a:pPr defTabSz="444512">
                  <a:lnSpc>
                    <a:spcPct val="90000"/>
                  </a:lnSpc>
                  <a:spcAft>
                    <a:spcPts val="429"/>
                  </a:spcAft>
                  <a:defRPr sz="1800" b="0" i="0" u="none" strike="noStrike" kern="0" cap="none" spc="0" baseline="0">
                    <a:solidFill>
                      <a:srgbClr val="000000"/>
                    </a:solidFill>
                    <a:uFillTx/>
                  </a:defRPr>
                </a:pPr>
                <a:r>
                  <a:rPr lang="en-GB" sz="857" b="1" dirty="0">
                    <a:solidFill>
                      <a:srgbClr val="FFC000"/>
                    </a:solidFill>
                    <a:latin typeface="Ink Free" pitchFamily="66"/>
                  </a:rPr>
                  <a:t>I can recall the changes that happened in 17</a:t>
                </a:r>
                <a:r>
                  <a:rPr lang="en-GB" sz="857" b="1" baseline="30000" dirty="0">
                    <a:solidFill>
                      <a:srgbClr val="FFC000"/>
                    </a:solidFill>
                    <a:latin typeface="Ink Free" pitchFamily="66"/>
                  </a:rPr>
                  <a:t>th</a:t>
                </a:r>
                <a:r>
                  <a:rPr lang="en-GB" sz="857" b="1" dirty="0">
                    <a:solidFill>
                      <a:srgbClr val="FFC000"/>
                    </a:solidFill>
                    <a:latin typeface="Ink Free" pitchFamily="66"/>
                  </a:rPr>
                  <a:t> Century Britain. </a:t>
                </a:r>
              </a:p>
              <a:p>
                <a:pPr defTabSz="444512">
                  <a:lnSpc>
                    <a:spcPct val="90000"/>
                  </a:lnSpc>
                  <a:spcAft>
                    <a:spcPts val="429"/>
                  </a:spcAft>
                  <a:defRPr sz="1800" b="0" i="0" u="none" strike="noStrike" kern="0" cap="none" spc="0" baseline="0">
                    <a:solidFill>
                      <a:srgbClr val="000000"/>
                    </a:solidFill>
                    <a:uFillTx/>
                  </a:defRPr>
                </a:pPr>
                <a:r>
                  <a:rPr lang="en-GB" sz="857" b="1" dirty="0">
                    <a:solidFill>
                      <a:srgbClr val="4472C4"/>
                    </a:solidFill>
                    <a:latin typeface="Ink Free" pitchFamily="66"/>
                  </a:rPr>
                  <a:t>I can recall detailed historical knowledge and draw links between 17</a:t>
                </a:r>
                <a:r>
                  <a:rPr lang="en-GB" sz="857" b="1" baseline="30000" dirty="0">
                    <a:solidFill>
                      <a:srgbClr val="4472C4"/>
                    </a:solidFill>
                    <a:latin typeface="Ink Free" pitchFamily="66"/>
                  </a:rPr>
                  <a:t>th</a:t>
                </a:r>
                <a:r>
                  <a:rPr lang="en-GB" sz="857" b="1" dirty="0">
                    <a:solidFill>
                      <a:srgbClr val="4472C4"/>
                    </a:solidFill>
                    <a:latin typeface="Ink Free" pitchFamily="66"/>
                  </a:rPr>
                  <a:t> Century Britain. </a:t>
                </a:r>
              </a:p>
              <a:p>
                <a:pPr defTabSz="444512">
                  <a:lnSpc>
                    <a:spcPct val="90000"/>
                  </a:lnSpc>
                  <a:spcAft>
                    <a:spcPts val="429"/>
                  </a:spcAft>
                  <a:defRPr sz="1800" b="0" i="0" u="none" strike="noStrike" kern="0" cap="none" spc="0" baseline="0">
                    <a:solidFill>
                      <a:srgbClr val="000000"/>
                    </a:solidFill>
                    <a:uFillTx/>
                  </a:defRPr>
                </a:pPr>
                <a:r>
                  <a:rPr lang="en-GB" sz="857" b="1" dirty="0">
                    <a:solidFill>
                      <a:srgbClr val="00B050"/>
                    </a:solidFill>
                    <a:latin typeface="Ink Free" pitchFamily="66"/>
                  </a:rPr>
                  <a:t>I can recall and link my previous knowledge to 17</a:t>
                </a:r>
                <a:r>
                  <a:rPr lang="en-GB" sz="857" b="1" baseline="30000" dirty="0">
                    <a:solidFill>
                      <a:srgbClr val="00B050"/>
                    </a:solidFill>
                    <a:latin typeface="Ink Free" pitchFamily="66"/>
                  </a:rPr>
                  <a:t>th</a:t>
                </a:r>
                <a:r>
                  <a:rPr lang="en-GB" sz="857" b="1" dirty="0">
                    <a:solidFill>
                      <a:srgbClr val="00B050"/>
                    </a:solidFill>
                    <a:latin typeface="Ink Free" pitchFamily="66"/>
                  </a:rPr>
                  <a:t> Century Britain. </a:t>
                </a:r>
              </a:p>
            </p:txBody>
          </p:sp>
        </p:grpSp>
        <p:sp>
          <p:nvSpPr>
            <p:cNvPr id="33" name="TextBox 24">
              <a:extLst>
                <a:ext uri="{FF2B5EF4-FFF2-40B4-BE49-F238E27FC236}">
                  <a16:creationId xmlns:a16="http://schemas.microsoft.com/office/drawing/2014/main" id="{175B2438-D22F-4024-BC6F-5EC1A687A8CA}"/>
                </a:ext>
              </a:extLst>
            </p:cNvPr>
            <p:cNvSpPr txBox="1"/>
            <p:nvPr/>
          </p:nvSpPr>
          <p:spPr>
            <a:xfrm>
              <a:off x="7823012" y="8741"/>
              <a:ext cx="4659864" cy="461639"/>
            </a:xfrm>
            <a:prstGeom prst="rect">
              <a:avLst/>
            </a:prstGeom>
            <a:noFill/>
            <a:ln cap="flat">
              <a:noFill/>
            </a:ln>
          </p:spPr>
          <p:txBody>
            <a:bodyPr vert="horz" wrap="square" lIns="65314" tIns="32657" rIns="65314" bIns="32657" anchor="t" anchorCtr="0" compatLnSpc="1">
              <a:spAutoFit/>
            </a:bodyPr>
            <a:lstStyle/>
            <a:p>
              <a:pPr defTabSz="326578">
                <a:defRPr sz="1800" b="0" i="0" u="none" strike="noStrike" kern="0" cap="none" spc="0" baseline="0">
                  <a:solidFill>
                    <a:srgbClr val="000000"/>
                  </a:solidFill>
                  <a:uFillTx/>
                </a:defRPr>
              </a:pPr>
              <a:r>
                <a:rPr lang="en-GB" sz="857" b="1">
                  <a:solidFill>
                    <a:srgbClr val="000000"/>
                  </a:solidFill>
                  <a:highlight>
                    <a:srgbClr val="FFFF00"/>
                  </a:highlight>
                  <a:latin typeface="Ink Free" pitchFamily="66"/>
                </a:rPr>
                <a:t>Consider what progression step you are pitching your content at when planning your lessons</a:t>
              </a:r>
              <a:endParaRPr lang="en-GB" sz="857" b="1">
                <a:solidFill>
                  <a:srgbClr val="000000"/>
                </a:solidFill>
                <a:latin typeface="Ink Free" pitchFamily="66"/>
              </a:endParaRPr>
            </a:p>
          </p:txBody>
        </p:sp>
      </p:grpSp>
      <p:sp>
        <p:nvSpPr>
          <p:cNvPr id="34" name="TextBox 25">
            <a:extLst>
              <a:ext uri="{FF2B5EF4-FFF2-40B4-BE49-F238E27FC236}">
                <a16:creationId xmlns:a16="http://schemas.microsoft.com/office/drawing/2014/main" id="{80BFCA5E-8ADF-4F86-902C-BBDCB528EDE9}"/>
              </a:ext>
            </a:extLst>
          </p:cNvPr>
          <p:cNvSpPr txBox="1"/>
          <p:nvPr/>
        </p:nvSpPr>
        <p:spPr>
          <a:xfrm>
            <a:off x="1580131" y="5894941"/>
            <a:ext cx="1302987" cy="219840"/>
          </a:xfrm>
          <a:prstGeom prst="rect">
            <a:avLst/>
          </a:prstGeom>
          <a:solidFill>
            <a:srgbClr val="00B0F0"/>
          </a:solidFill>
          <a:ln w="38103" cap="flat">
            <a:solidFill>
              <a:srgbClr val="000000"/>
            </a:solidFill>
            <a:prstDash val="solid"/>
            <a:miter/>
          </a:ln>
        </p:spPr>
        <p:txBody>
          <a:bodyPr vert="horz" wrap="square" lIns="65314" tIns="32657" rIns="65314" bIns="32657" anchor="t" anchorCtr="1" compatLnSpc="1">
            <a:spAutoFit/>
          </a:bodyPr>
          <a:lstStyle/>
          <a:p>
            <a:pPr algn="ctr" defTabSz="326578">
              <a:defRPr sz="1800" b="0" i="0" u="none" strike="noStrike" kern="0" cap="none" spc="0" baseline="0">
                <a:solidFill>
                  <a:srgbClr val="000000"/>
                </a:solidFill>
                <a:uFillTx/>
              </a:defRPr>
            </a:pPr>
            <a:r>
              <a:rPr lang="en-GB" sz="1000" b="1">
                <a:solidFill>
                  <a:srgbClr val="000000"/>
                </a:solidFill>
                <a:latin typeface="Ink Free" pitchFamily="66"/>
              </a:rPr>
              <a:t>Learning Experiences</a:t>
            </a:r>
          </a:p>
        </p:txBody>
      </p:sp>
      <p:pic>
        <p:nvPicPr>
          <p:cNvPr id="35" name="Picture 26">
            <a:extLst>
              <a:ext uri="{FF2B5EF4-FFF2-40B4-BE49-F238E27FC236}">
                <a16:creationId xmlns:a16="http://schemas.microsoft.com/office/drawing/2014/main" id="{750C9C96-3C36-4FBD-92FB-95743D6EC0DA}"/>
              </a:ext>
            </a:extLst>
          </p:cNvPr>
          <p:cNvPicPr>
            <a:picLocks noChangeAspect="1"/>
          </p:cNvPicPr>
          <p:nvPr/>
        </p:nvPicPr>
        <p:blipFill>
          <a:blip r:embed="rId2"/>
          <a:stretch>
            <a:fillRect/>
          </a:stretch>
        </p:blipFill>
        <p:spPr>
          <a:xfrm>
            <a:off x="6925067" y="395504"/>
            <a:ext cx="272694" cy="4743162"/>
          </a:xfrm>
          <a:prstGeom prst="rect">
            <a:avLst/>
          </a:prstGeom>
          <a:noFill/>
          <a:ln cap="flat">
            <a:noFill/>
          </a:ln>
        </p:spPr>
      </p:pic>
      <p:pic>
        <p:nvPicPr>
          <p:cNvPr id="36" name="Picture 27">
            <a:extLst>
              <a:ext uri="{FF2B5EF4-FFF2-40B4-BE49-F238E27FC236}">
                <a16:creationId xmlns:a16="http://schemas.microsoft.com/office/drawing/2014/main" id="{70279000-B7AA-4DB7-B676-A5623121D30B}"/>
              </a:ext>
            </a:extLst>
          </p:cNvPr>
          <p:cNvPicPr>
            <a:picLocks noChangeAspect="1"/>
          </p:cNvPicPr>
          <p:nvPr/>
        </p:nvPicPr>
        <p:blipFill>
          <a:blip r:embed="rId3"/>
          <a:stretch>
            <a:fillRect/>
          </a:stretch>
        </p:blipFill>
        <p:spPr>
          <a:xfrm>
            <a:off x="7620526" y="5063671"/>
            <a:ext cx="326003" cy="326003"/>
          </a:xfrm>
          <a:prstGeom prst="rect">
            <a:avLst/>
          </a:prstGeom>
          <a:noFill/>
          <a:ln cap="flat">
            <a:noFill/>
          </a:ln>
        </p:spPr>
      </p:pic>
      <p:sp>
        <p:nvSpPr>
          <p:cNvPr id="37" name="Freeform 12">
            <a:extLst>
              <a:ext uri="{FF2B5EF4-FFF2-40B4-BE49-F238E27FC236}">
                <a16:creationId xmlns:a16="http://schemas.microsoft.com/office/drawing/2014/main" id="{D7628E25-10C0-48CE-A2FB-66871DC62922}"/>
              </a:ext>
            </a:extLst>
          </p:cNvPr>
          <p:cNvSpPr/>
          <p:nvPr/>
        </p:nvSpPr>
        <p:spPr>
          <a:xfrm>
            <a:off x="1504185" y="-15695"/>
            <a:ext cx="947951" cy="866368"/>
          </a:xfrm>
          <a:custGeom>
            <a:avLst/>
            <a:gdLst>
              <a:gd name="f0" fmla="val w"/>
              <a:gd name="f1" fmla="val h"/>
              <a:gd name="f2" fmla="val 0"/>
              <a:gd name="f3" fmla="val 2229136"/>
              <a:gd name="f4" fmla="val 2212983"/>
              <a:gd name="f5" fmla="*/ f0 1 2229136"/>
              <a:gd name="f6" fmla="*/ f1 1 2212983"/>
              <a:gd name="f7" fmla="val f2"/>
              <a:gd name="f8" fmla="val f3"/>
              <a:gd name="f9" fmla="val f4"/>
              <a:gd name="f10" fmla="+- f9 0 f7"/>
              <a:gd name="f11" fmla="+- f8 0 f7"/>
              <a:gd name="f12" fmla="*/ f11 1 2229136"/>
              <a:gd name="f13" fmla="*/ f10 1 2212983"/>
              <a:gd name="f14" fmla="*/ f7 1 f12"/>
              <a:gd name="f15" fmla="*/ f8 1 f12"/>
              <a:gd name="f16" fmla="*/ f7 1 f13"/>
              <a:gd name="f17" fmla="*/ f9 1 f13"/>
              <a:gd name="f18" fmla="*/ f14 f5 1"/>
              <a:gd name="f19" fmla="*/ f15 f5 1"/>
              <a:gd name="f20" fmla="*/ f17 f6 1"/>
              <a:gd name="f21" fmla="*/ f16 f6 1"/>
            </a:gdLst>
            <a:ahLst/>
            <a:cxnLst>
              <a:cxn ang="3cd4">
                <a:pos x="hc" y="t"/>
              </a:cxn>
              <a:cxn ang="0">
                <a:pos x="r" y="vc"/>
              </a:cxn>
              <a:cxn ang="cd4">
                <a:pos x="hc" y="b"/>
              </a:cxn>
              <a:cxn ang="cd2">
                <a:pos x="l" y="vc"/>
              </a:cxn>
            </a:cxnLst>
            <a:rect l="f18" t="f21" r="f19" b="f20"/>
            <a:pathLst>
              <a:path w="2229136" h="2212983">
                <a:moveTo>
                  <a:pt x="f2" y="f2"/>
                </a:moveTo>
                <a:lnTo>
                  <a:pt x="f3" y="f2"/>
                </a:lnTo>
                <a:lnTo>
                  <a:pt x="f3" y="f4"/>
                </a:lnTo>
                <a:lnTo>
                  <a:pt x="f2" y="f4"/>
                </a:lnTo>
                <a:lnTo>
                  <a:pt x="f2" y="f2"/>
                </a:lnTo>
                <a:close/>
              </a:path>
            </a:pathLst>
          </a:custGeom>
          <a:blipFill>
            <a:blip r:embed="rId4">
              <a:alphaModFix/>
            </a:blip>
            <a:stretch>
              <a:fillRect/>
            </a:stretch>
          </a:blipFill>
          <a:ln cap="flat">
            <a:noFill/>
            <a:prstDash val="solid"/>
          </a:ln>
        </p:spPr>
        <p:txBody>
          <a:bodyPr lIns="0" tIns="0" rIns="0" bIns="0"/>
          <a:lstStyle/>
          <a:p>
            <a:endParaRPr lang="en-GB" sz="1286"/>
          </a:p>
        </p:txBody>
      </p:sp>
      <p:sp>
        <p:nvSpPr>
          <p:cNvPr id="38" name="TextBox 17">
            <a:extLst>
              <a:ext uri="{FF2B5EF4-FFF2-40B4-BE49-F238E27FC236}">
                <a16:creationId xmlns:a16="http://schemas.microsoft.com/office/drawing/2014/main" id="{A2D77FF5-F8F9-4B1A-9F13-BC3FD3EADD22}"/>
              </a:ext>
            </a:extLst>
          </p:cNvPr>
          <p:cNvSpPr txBox="1"/>
          <p:nvPr/>
        </p:nvSpPr>
        <p:spPr>
          <a:xfrm>
            <a:off x="5149928" y="4960689"/>
            <a:ext cx="2437654" cy="197847"/>
          </a:xfrm>
          <a:prstGeom prst="rect">
            <a:avLst/>
          </a:prstGeom>
          <a:noFill/>
          <a:ln cap="flat">
            <a:noFill/>
          </a:ln>
        </p:spPr>
        <p:txBody>
          <a:bodyPr vert="horz" wrap="square" lIns="65314" tIns="32657" rIns="65314" bIns="32657" anchor="t" anchorCtr="0" compatLnSpc="1">
            <a:spAutoFit/>
          </a:bodyPr>
          <a:lstStyle/>
          <a:p>
            <a:pPr defTabSz="326578">
              <a:defRPr sz="1800" b="0" i="0" u="none" strike="noStrike" kern="0" cap="none" spc="0" baseline="0">
                <a:solidFill>
                  <a:srgbClr val="000000"/>
                </a:solidFill>
                <a:uFillTx/>
              </a:defRPr>
            </a:pPr>
            <a:r>
              <a:rPr lang="en-GB" sz="857" dirty="0">
                <a:solidFill>
                  <a:srgbClr val="000000"/>
                </a:solidFill>
                <a:latin typeface="Ink Free" panose="03080402000500000000" pitchFamily="66" charset="0"/>
              </a:rPr>
              <a:t> </a:t>
            </a:r>
          </a:p>
        </p:txBody>
      </p:sp>
      <p:sp>
        <p:nvSpPr>
          <p:cNvPr id="39" name="TextBox 18">
            <a:extLst>
              <a:ext uri="{FF2B5EF4-FFF2-40B4-BE49-F238E27FC236}">
                <a16:creationId xmlns:a16="http://schemas.microsoft.com/office/drawing/2014/main" id="{B722E045-3459-4C86-BA6F-69EFDD4EB1B1}"/>
              </a:ext>
            </a:extLst>
          </p:cNvPr>
          <p:cNvSpPr txBox="1"/>
          <p:nvPr/>
        </p:nvSpPr>
        <p:spPr>
          <a:xfrm>
            <a:off x="5133744" y="5745509"/>
            <a:ext cx="2596171" cy="197847"/>
          </a:xfrm>
          <a:prstGeom prst="rect">
            <a:avLst/>
          </a:prstGeom>
          <a:noFill/>
          <a:ln cap="flat">
            <a:noFill/>
          </a:ln>
        </p:spPr>
        <p:txBody>
          <a:bodyPr vert="horz" wrap="square" lIns="65314" tIns="32657" rIns="65314" bIns="32657" anchor="t" anchorCtr="0" compatLnSpc="1">
            <a:spAutoFit/>
          </a:bodyPr>
          <a:lstStyle/>
          <a:p>
            <a:pPr defTabSz="326578">
              <a:defRPr sz="1800" b="0" i="0" u="none" strike="noStrike" kern="0" cap="none" spc="0" baseline="0">
                <a:solidFill>
                  <a:srgbClr val="000000"/>
                </a:solidFill>
                <a:uFillTx/>
              </a:defRPr>
            </a:pPr>
            <a:r>
              <a:rPr lang="en-GB" sz="857" dirty="0">
                <a:solidFill>
                  <a:srgbClr val="000000"/>
                </a:solidFill>
                <a:latin typeface="Ink Free" panose="03080402000500000000" pitchFamily="66" charset="0"/>
              </a:rPr>
              <a:t> </a:t>
            </a:r>
          </a:p>
        </p:txBody>
      </p:sp>
      <p:sp>
        <p:nvSpPr>
          <p:cNvPr id="40" name="TextBox 19">
            <a:extLst>
              <a:ext uri="{FF2B5EF4-FFF2-40B4-BE49-F238E27FC236}">
                <a16:creationId xmlns:a16="http://schemas.microsoft.com/office/drawing/2014/main" id="{45F9A030-86EB-42C3-9752-C9D48F9A02C9}"/>
              </a:ext>
            </a:extLst>
          </p:cNvPr>
          <p:cNvSpPr txBox="1"/>
          <p:nvPr/>
        </p:nvSpPr>
        <p:spPr>
          <a:xfrm>
            <a:off x="5093269" y="6089349"/>
            <a:ext cx="2816534" cy="329742"/>
          </a:xfrm>
          <a:prstGeom prst="rect">
            <a:avLst/>
          </a:prstGeom>
          <a:noFill/>
          <a:ln cap="flat">
            <a:noFill/>
          </a:ln>
        </p:spPr>
        <p:txBody>
          <a:bodyPr vert="horz" wrap="square" lIns="65314" tIns="32657" rIns="65314" bIns="32657" anchor="t" anchorCtr="0" compatLnSpc="1">
            <a:spAutoFit/>
          </a:bodyPr>
          <a:lstStyle/>
          <a:p>
            <a:pPr defTabSz="326578">
              <a:defRPr sz="1800" b="0" i="0" u="none" strike="noStrike" kern="0" cap="none" spc="0" baseline="0">
                <a:solidFill>
                  <a:srgbClr val="000000"/>
                </a:solidFill>
                <a:uFillTx/>
              </a:defRPr>
            </a:pPr>
            <a:r>
              <a:rPr lang="en-GB" sz="857" dirty="0">
                <a:solidFill>
                  <a:srgbClr val="000000"/>
                </a:solidFill>
                <a:latin typeface="Ink Free" panose="03080402000500000000" pitchFamily="66" charset="0"/>
              </a:rPr>
              <a:t> </a:t>
            </a:r>
          </a:p>
          <a:p>
            <a:pPr defTabSz="326578">
              <a:defRPr sz="1800" b="0" i="0" u="none" strike="noStrike" kern="0" cap="none" spc="0" baseline="0">
                <a:solidFill>
                  <a:srgbClr val="000000"/>
                </a:solidFill>
                <a:uFillTx/>
              </a:defRPr>
            </a:pPr>
            <a:endParaRPr lang="en-GB" sz="857" dirty="0">
              <a:solidFill>
                <a:srgbClr val="000000"/>
              </a:solidFill>
              <a:latin typeface="Ink Free" panose="03080402000500000000" pitchFamily="66" charset="0"/>
            </a:endParaRPr>
          </a:p>
        </p:txBody>
      </p:sp>
      <p:sp>
        <p:nvSpPr>
          <p:cNvPr id="42" name="TextBox 3">
            <a:extLst>
              <a:ext uri="{FF2B5EF4-FFF2-40B4-BE49-F238E27FC236}">
                <a16:creationId xmlns:a16="http://schemas.microsoft.com/office/drawing/2014/main" id="{C902F0C4-E337-43C7-BD1A-EE6F9057967C}"/>
              </a:ext>
            </a:extLst>
          </p:cNvPr>
          <p:cNvSpPr txBox="1"/>
          <p:nvPr/>
        </p:nvSpPr>
        <p:spPr>
          <a:xfrm>
            <a:off x="7729916" y="5398308"/>
            <a:ext cx="2544389" cy="417715"/>
          </a:xfrm>
          <a:prstGeom prst="rect">
            <a:avLst/>
          </a:prstGeom>
          <a:noFill/>
          <a:ln cap="flat">
            <a:noFill/>
          </a:ln>
        </p:spPr>
        <p:txBody>
          <a:bodyPr vert="horz" wrap="square" lIns="65314" tIns="32657" rIns="65314" bIns="32657" anchor="t" anchorCtr="0" compatLnSpc="1">
            <a:spAutoFit/>
          </a:bodyPr>
          <a:lstStyle/>
          <a:p>
            <a:pPr defTabSz="326578">
              <a:defRPr sz="1800" b="0" i="0" u="none" strike="noStrike" kern="0" cap="none" spc="0" baseline="0">
                <a:solidFill>
                  <a:srgbClr val="000000"/>
                </a:solidFill>
                <a:uFillTx/>
              </a:defRPr>
            </a:pPr>
            <a:r>
              <a:rPr lang="en-GB" sz="1143" dirty="0">
                <a:solidFill>
                  <a:srgbClr val="000000"/>
                </a:solidFill>
                <a:latin typeface="Ink Free" pitchFamily="66"/>
              </a:rPr>
              <a:t>Pupils will answer the following explain question:</a:t>
            </a:r>
          </a:p>
        </p:txBody>
      </p:sp>
      <p:graphicFrame>
        <p:nvGraphicFramePr>
          <p:cNvPr id="27" name="Table 21">
            <a:extLst>
              <a:ext uri="{FF2B5EF4-FFF2-40B4-BE49-F238E27FC236}">
                <a16:creationId xmlns:a16="http://schemas.microsoft.com/office/drawing/2014/main" id="{8D719B75-1760-4CD1-8A03-FBDC11AEEC9C}"/>
              </a:ext>
            </a:extLst>
          </p:cNvPr>
          <p:cNvGraphicFramePr>
            <a:graphicFrameLocks noGrp="1"/>
          </p:cNvGraphicFramePr>
          <p:nvPr/>
        </p:nvGraphicFramePr>
        <p:xfrm>
          <a:off x="1571206" y="1518429"/>
          <a:ext cx="5284366" cy="3600209"/>
        </p:xfrm>
        <a:graphic>
          <a:graphicData uri="http://schemas.openxmlformats.org/drawingml/2006/table">
            <a:tbl>
              <a:tblPr firstRow="1" bandRow="1">
                <a:effectLst/>
                <a:tableStyleId>{5C22544A-7EE6-4342-B048-85BDC9FD1C3A}</a:tableStyleId>
              </a:tblPr>
              <a:tblGrid>
                <a:gridCol w="2450432">
                  <a:extLst>
                    <a:ext uri="{9D8B030D-6E8A-4147-A177-3AD203B41FA5}">
                      <a16:colId xmlns:a16="http://schemas.microsoft.com/office/drawing/2014/main" val="2853305156"/>
                    </a:ext>
                  </a:extLst>
                </a:gridCol>
                <a:gridCol w="2833934">
                  <a:extLst>
                    <a:ext uri="{9D8B030D-6E8A-4147-A177-3AD203B41FA5}">
                      <a16:colId xmlns:a16="http://schemas.microsoft.com/office/drawing/2014/main" val="3982392489"/>
                    </a:ext>
                  </a:extLst>
                </a:gridCol>
              </a:tblGrid>
              <a:tr h="261257">
                <a:tc gridSpan="2">
                  <a:txBody>
                    <a:bodyPr/>
                    <a:lstStyle/>
                    <a:p>
                      <a:pPr lvl="0"/>
                      <a:r>
                        <a:rPr lang="en-GB" sz="1300" dirty="0">
                          <a:latin typeface="Ink Free" pitchFamily="66"/>
                        </a:rPr>
                        <a:t>Content</a:t>
                      </a:r>
                    </a:p>
                  </a:txBody>
                  <a:tcPr marL="65314" marR="65314" marT="32657" marB="32657">
                    <a:solidFill>
                      <a:srgbClr val="2F5597"/>
                    </a:solidFill>
                  </a:tcPr>
                </a:tc>
                <a:tc hMerge="1">
                  <a:txBody>
                    <a:bodyPr/>
                    <a:lstStyle/>
                    <a:p>
                      <a:endParaRPr lang="en-GB"/>
                    </a:p>
                  </a:txBody>
                  <a:tcPr/>
                </a:tc>
                <a:extLst>
                  <a:ext uri="{0D108BD9-81ED-4DB2-BD59-A6C34878D82A}">
                    <a16:rowId xmlns:a16="http://schemas.microsoft.com/office/drawing/2014/main" val="3590411865"/>
                  </a:ext>
                </a:extLst>
              </a:tr>
              <a:tr h="321673">
                <a:tc>
                  <a:txBody>
                    <a:bodyPr/>
                    <a:lstStyle/>
                    <a:p>
                      <a:r>
                        <a:rPr lang="en-GB" sz="900" b="1" dirty="0">
                          <a:latin typeface="Ink Free" panose="03080402000500000000" pitchFamily="66" charset="0"/>
                        </a:rPr>
                        <a:t>Who was James I?</a:t>
                      </a:r>
                    </a:p>
                  </a:txBody>
                  <a:tcPr marL="65314" marR="65314" marT="32657" marB="32657">
                    <a:solidFill>
                      <a:srgbClr val="B4C7E7"/>
                    </a:solidFill>
                  </a:tcPr>
                </a:tc>
                <a:tc>
                  <a:txBody>
                    <a:bodyPr/>
                    <a:lstStyle/>
                    <a:p>
                      <a:pPr lvl="0" algn="l"/>
                      <a:r>
                        <a:rPr lang="en-GB" sz="800" dirty="0">
                          <a:latin typeface="Ink Free" pitchFamily="66"/>
                        </a:rPr>
                        <a:t>I know who James the I was.</a:t>
                      </a:r>
                    </a:p>
                    <a:p>
                      <a:pPr lvl="0" algn="l"/>
                      <a:r>
                        <a:rPr lang="en-GB" sz="800" dirty="0">
                          <a:latin typeface="Ink Free" pitchFamily="66"/>
                        </a:rPr>
                        <a:t>I can describe what James I was interested in. </a:t>
                      </a:r>
                    </a:p>
                  </a:txBody>
                  <a:tcPr marL="65314" marR="65314" marT="32657" marB="32657">
                    <a:solidFill>
                      <a:srgbClr val="DAE3F3"/>
                    </a:solidFill>
                  </a:tcPr>
                </a:tc>
                <a:extLst>
                  <a:ext uri="{0D108BD9-81ED-4DB2-BD59-A6C34878D82A}">
                    <a16:rowId xmlns:a16="http://schemas.microsoft.com/office/drawing/2014/main" val="3462468599"/>
                  </a:ext>
                </a:extLst>
              </a:tr>
              <a:tr h="321673">
                <a:tc>
                  <a:txBody>
                    <a:bodyPr/>
                    <a:lstStyle/>
                    <a:p>
                      <a:r>
                        <a:rPr lang="en-GB" sz="900" b="1" dirty="0">
                          <a:latin typeface="Ink Free" panose="03080402000500000000" pitchFamily="66" charset="0"/>
                        </a:rPr>
                        <a:t>What happened on the 5</a:t>
                      </a:r>
                      <a:r>
                        <a:rPr lang="en-GB" sz="900" b="1" baseline="30000" dirty="0">
                          <a:latin typeface="Ink Free" panose="03080402000500000000" pitchFamily="66" charset="0"/>
                        </a:rPr>
                        <a:t>th</a:t>
                      </a:r>
                      <a:r>
                        <a:rPr lang="en-GB" sz="900" b="1" dirty="0">
                          <a:latin typeface="Ink Free" panose="03080402000500000000" pitchFamily="66" charset="0"/>
                        </a:rPr>
                        <a:t> November 1605? </a:t>
                      </a:r>
                    </a:p>
                  </a:txBody>
                  <a:tcPr marL="65314" marR="65314" marT="32657" marB="32657">
                    <a:solidFill>
                      <a:srgbClr val="B4C7E7"/>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know what happened on the 5</a:t>
                      </a:r>
                      <a:r>
                        <a:rPr kumimoji="0" lang="en-GB" sz="800" b="0" i="0" u="none" strike="noStrike" kern="1200" cap="none" spc="0" normalizeH="0" baseline="30000" noProof="0" dirty="0">
                          <a:ln>
                            <a:noFill/>
                          </a:ln>
                          <a:solidFill>
                            <a:srgbClr val="000000"/>
                          </a:solidFill>
                          <a:effectLst/>
                          <a:uLnTx/>
                          <a:uFillTx/>
                          <a:latin typeface="Ink Free" pitchFamily="66"/>
                          <a:ea typeface="+mn-ea"/>
                          <a:cs typeface="+mn-cs"/>
                        </a:rPr>
                        <a:t>th</a:t>
                      </a: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 November 1605.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can analyse the evidence to help draw my own conclusions. </a:t>
                      </a:r>
                    </a:p>
                  </a:txBody>
                  <a:tcPr marL="65314" marR="65314" marT="32657" marB="32657">
                    <a:solidFill>
                      <a:srgbClr val="DAE3F3"/>
                    </a:solidFill>
                  </a:tcPr>
                </a:tc>
                <a:extLst>
                  <a:ext uri="{0D108BD9-81ED-4DB2-BD59-A6C34878D82A}">
                    <a16:rowId xmlns:a16="http://schemas.microsoft.com/office/drawing/2014/main" val="2677462890"/>
                  </a:ext>
                </a:extLst>
              </a:tr>
              <a:tr h="424543">
                <a:tc>
                  <a:txBody>
                    <a:bodyPr/>
                    <a:lstStyle/>
                    <a:p>
                      <a:r>
                        <a:rPr lang="en-GB" sz="900" b="1" dirty="0">
                          <a:latin typeface="Ink Free" panose="03080402000500000000" pitchFamily="66" charset="0"/>
                        </a:rPr>
                        <a:t>How can you identify a Witch? </a:t>
                      </a:r>
                    </a:p>
                  </a:txBody>
                  <a:tcPr marL="6806" marR="6806" marT="6806" marB="32657">
                    <a:solidFill>
                      <a:srgbClr val="B4C7E7"/>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know what the main characteristics were to spot a witch.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can describes the ways people could identify a witch in the 17</a:t>
                      </a:r>
                      <a:r>
                        <a:rPr kumimoji="0" lang="en-GB" sz="800" b="0" i="0" u="none" strike="noStrike" kern="1200" cap="none" spc="0" normalizeH="0" baseline="30000" noProof="0" dirty="0">
                          <a:ln>
                            <a:noFill/>
                          </a:ln>
                          <a:solidFill>
                            <a:srgbClr val="000000"/>
                          </a:solidFill>
                          <a:effectLst/>
                          <a:uLnTx/>
                          <a:uFillTx/>
                          <a:latin typeface="Ink Free" pitchFamily="66"/>
                          <a:ea typeface="+mn-ea"/>
                          <a:cs typeface="+mn-cs"/>
                        </a:rPr>
                        <a:t>th</a:t>
                      </a: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 Century. </a:t>
                      </a:r>
                    </a:p>
                  </a:txBody>
                  <a:tcPr marL="65314" marR="65314" marT="32657" marB="32657">
                    <a:solidFill>
                      <a:srgbClr val="DAE3F3"/>
                    </a:solidFill>
                  </a:tcPr>
                </a:tc>
                <a:extLst>
                  <a:ext uri="{0D108BD9-81ED-4DB2-BD59-A6C34878D82A}">
                    <a16:rowId xmlns:a16="http://schemas.microsoft.com/office/drawing/2014/main" val="1053424698"/>
                  </a:ext>
                </a:extLst>
              </a:tr>
              <a:tr h="424543">
                <a:tc>
                  <a:txBody>
                    <a:bodyPr/>
                    <a:lstStyle/>
                    <a:p>
                      <a:pPr algn="l"/>
                      <a:r>
                        <a:rPr lang="en-GB" sz="900" b="1" dirty="0">
                          <a:latin typeface="Ink Free" panose="03080402000500000000" pitchFamily="66" charset="0"/>
                        </a:rPr>
                        <a:t>How were Witches tried and punished? </a:t>
                      </a:r>
                    </a:p>
                  </a:txBody>
                  <a:tcPr marL="6806" marR="6806" marT="6806" marB="32657">
                    <a:solidFill>
                      <a:srgbClr val="B4C7E7"/>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know how witches were tried and punished.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can include evidence from sources when describing how witches were tried and punished. </a:t>
                      </a:r>
                    </a:p>
                  </a:txBody>
                  <a:tcPr marL="65314" marR="65314" marT="32657" marB="32657">
                    <a:solidFill>
                      <a:srgbClr val="DAE3F3"/>
                    </a:solidFill>
                  </a:tcPr>
                </a:tc>
                <a:extLst>
                  <a:ext uri="{0D108BD9-81ED-4DB2-BD59-A6C34878D82A}">
                    <a16:rowId xmlns:a16="http://schemas.microsoft.com/office/drawing/2014/main" val="753173999"/>
                  </a:ext>
                </a:extLst>
              </a:tr>
              <a:tr h="321673">
                <a:tc>
                  <a:txBody>
                    <a:bodyPr/>
                    <a:lstStyle/>
                    <a:p>
                      <a:pPr lvl="0" algn="l" fontAlgn="b"/>
                      <a:r>
                        <a:rPr lang="en-GB" sz="900" b="1" i="0" u="none" strike="noStrike" dirty="0">
                          <a:solidFill>
                            <a:srgbClr val="000000"/>
                          </a:solidFill>
                          <a:latin typeface="Ink Free" panose="03080402000500000000" pitchFamily="66" charset="0"/>
                        </a:rPr>
                        <a:t>Were witches just tried in Britain? </a:t>
                      </a:r>
                    </a:p>
                  </a:txBody>
                  <a:tcPr marL="6806" marR="6806" marT="6806" marB="32657">
                    <a:solidFill>
                      <a:srgbClr val="B4C7E7"/>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know where the trials took place.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can explain how witch trials took place all over the world. </a:t>
                      </a:r>
                    </a:p>
                  </a:txBody>
                  <a:tcPr marL="65314" marR="65314" marT="32657" marB="32657">
                    <a:solidFill>
                      <a:srgbClr val="DAE3F3"/>
                    </a:solidFill>
                  </a:tcPr>
                </a:tc>
                <a:extLst>
                  <a:ext uri="{0D108BD9-81ED-4DB2-BD59-A6C34878D82A}">
                    <a16:rowId xmlns:a16="http://schemas.microsoft.com/office/drawing/2014/main" val="2992009563"/>
                  </a:ext>
                </a:extLst>
              </a:tr>
              <a:tr h="424543">
                <a:tc>
                  <a:txBody>
                    <a:bodyPr/>
                    <a:lstStyle/>
                    <a:p>
                      <a:pPr lvl="0"/>
                      <a:r>
                        <a:rPr lang="en-GB" sz="900" b="1" dirty="0">
                          <a:latin typeface="Ink Free" panose="03080402000500000000" pitchFamily="66" charset="0"/>
                        </a:rPr>
                        <a:t>What was the English Civil War? </a:t>
                      </a:r>
                    </a:p>
                  </a:txBody>
                  <a:tcPr marL="65314" marR="65314" marT="32657" marB="32657">
                    <a:solidFill>
                      <a:srgbClr val="B4C7E7"/>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know the events of the Civil War.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can describe and explain who was involved in the way and why it happened.</a:t>
                      </a:r>
                    </a:p>
                  </a:txBody>
                  <a:tcPr marL="65314" marR="65314" marT="32657" marB="32657">
                    <a:solidFill>
                      <a:srgbClr val="DAE3F3"/>
                    </a:solidFill>
                  </a:tcPr>
                </a:tc>
                <a:extLst>
                  <a:ext uri="{0D108BD9-81ED-4DB2-BD59-A6C34878D82A}">
                    <a16:rowId xmlns:a16="http://schemas.microsoft.com/office/drawing/2014/main" val="3491444041"/>
                  </a:ext>
                </a:extLst>
              </a:tr>
              <a:tr h="321673">
                <a:tc>
                  <a:txBody>
                    <a:bodyPr/>
                    <a:lstStyle/>
                    <a:p>
                      <a:pPr lvl="0"/>
                      <a:r>
                        <a:rPr lang="en-GB" sz="900" b="1" dirty="0">
                          <a:latin typeface="Ink Free" panose="03080402000500000000" pitchFamily="66" charset="0"/>
                        </a:rPr>
                        <a:t>Why was Charles I put on trial? </a:t>
                      </a:r>
                    </a:p>
                  </a:txBody>
                  <a:tcPr marL="65314" marR="65314" marT="32657" marB="32657">
                    <a:solidFill>
                      <a:srgbClr val="B4C7E7"/>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know Why Charles I was put on trial.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can analyse the evidence to help draw my own conclusions. </a:t>
                      </a:r>
                    </a:p>
                  </a:txBody>
                  <a:tcPr marL="65314" marR="65314" marT="32657" marB="32657">
                    <a:solidFill>
                      <a:srgbClr val="DAE3F3"/>
                    </a:solidFill>
                  </a:tcPr>
                </a:tc>
                <a:extLst>
                  <a:ext uri="{0D108BD9-81ED-4DB2-BD59-A6C34878D82A}">
                    <a16:rowId xmlns:a16="http://schemas.microsoft.com/office/drawing/2014/main" val="4012619621"/>
                  </a:ext>
                </a:extLst>
              </a:tr>
              <a:tr h="325787">
                <a:tc>
                  <a:txBody>
                    <a:bodyPr/>
                    <a:lstStyle/>
                    <a:p>
                      <a:pPr lvl="0" algn="l" fontAlgn="b"/>
                      <a:r>
                        <a:rPr lang="en-GB" sz="900" b="1" i="0" u="none" strike="noStrike" dirty="0">
                          <a:solidFill>
                            <a:srgbClr val="000000"/>
                          </a:solidFill>
                          <a:latin typeface="Ink Free" panose="03080402000500000000" pitchFamily="66" charset="0"/>
                        </a:rPr>
                        <a:t>Was Charles I guilty? </a:t>
                      </a:r>
                    </a:p>
                  </a:txBody>
                  <a:tcPr marL="6806" marR="6806" marT="6806" marB="32657">
                    <a:solidFill>
                      <a:srgbClr val="B4C7E7"/>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know if Charles was guilty of treason or not.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can analyse the evidence to help draw my own conclusions. </a:t>
                      </a:r>
                    </a:p>
                  </a:txBody>
                  <a:tcPr marL="65314" marR="65314" marT="32657" marB="32657">
                    <a:solidFill>
                      <a:srgbClr val="DAE3F3"/>
                    </a:solidFill>
                  </a:tcPr>
                </a:tc>
                <a:extLst>
                  <a:ext uri="{0D108BD9-81ED-4DB2-BD59-A6C34878D82A}">
                    <a16:rowId xmlns:a16="http://schemas.microsoft.com/office/drawing/2014/main" val="554744259"/>
                  </a:ext>
                </a:extLst>
              </a:tr>
              <a:tr h="424543">
                <a:tc>
                  <a:txBody>
                    <a:bodyPr/>
                    <a:lstStyle/>
                    <a:p>
                      <a:pPr lvl="0" algn="l" fontAlgn="b"/>
                      <a:r>
                        <a:rPr lang="en-GB" sz="900" b="1" i="0" u="none" strike="noStrike" dirty="0">
                          <a:solidFill>
                            <a:srgbClr val="000000"/>
                          </a:solidFill>
                          <a:latin typeface="Ink Free" panose="03080402000500000000" pitchFamily="66" charset="0"/>
                        </a:rPr>
                        <a:t>Who was Oliver Cromwell and what changes did he bring to Britain? </a:t>
                      </a:r>
                    </a:p>
                  </a:txBody>
                  <a:tcPr marL="6806" marR="6806" marT="6806" marB="32657">
                    <a:solidFill>
                      <a:srgbClr val="B4C7E7"/>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know who Oliver Cromwell was and how he impacted Britain.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can explain what Oliver Cromwell did and decide if it was effective. </a:t>
                      </a:r>
                    </a:p>
                  </a:txBody>
                  <a:tcPr marL="65314" marR="65314" marT="32657" marB="32657">
                    <a:solidFill>
                      <a:srgbClr val="DAE3F3"/>
                    </a:solidFill>
                  </a:tcPr>
                </a:tc>
                <a:extLst>
                  <a:ext uri="{0D108BD9-81ED-4DB2-BD59-A6C34878D82A}">
                    <a16:rowId xmlns:a16="http://schemas.microsoft.com/office/drawing/2014/main" val="38680641"/>
                  </a:ext>
                </a:extLst>
              </a:tr>
            </a:tbl>
          </a:graphicData>
        </a:graphic>
      </p:graphicFrame>
      <p:graphicFrame>
        <p:nvGraphicFramePr>
          <p:cNvPr id="43" name="Table 42">
            <a:extLst>
              <a:ext uri="{FF2B5EF4-FFF2-40B4-BE49-F238E27FC236}">
                <a16:creationId xmlns:a16="http://schemas.microsoft.com/office/drawing/2014/main" id="{A1019F12-979B-4B1A-A8D4-5D726F0BAB71}"/>
              </a:ext>
            </a:extLst>
          </p:cNvPr>
          <p:cNvGraphicFramePr>
            <a:graphicFrameLocks noGrp="1"/>
          </p:cNvGraphicFramePr>
          <p:nvPr/>
        </p:nvGraphicFramePr>
        <p:xfrm>
          <a:off x="4376327" y="5159377"/>
          <a:ext cx="3298894" cy="828028"/>
        </p:xfrm>
        <a:graphic>
          <a:graphicData uri="http://schemas.openxmlformats.org/drawingml/2006/table">
            <a:tbl>
              <a:tblPr firstRow="1" bandRow="1">
                <a:tableStyleId>{5940675A-B579-460E-94D1-54222C63F5DA}</a:tableStyleId>
              </a:tblPr>
              <a:tblGrid>
                <a:gridCol w="795818">
                  <a:extLst>
                    <a:ext uri="{9D8B030D-6E8A-4147-A177-3AD203B41FA5}">
                      <a16:colId xmlns:a16="http://schemas.microsoft.com/office/drawing/2014/main" val="1320472434"/>
                    </a:ext>
                  </a:extLst>
                </a:gridCol>
                <a:gridCol w="2503076">
                  <a:extLst>
                    <a:ext uri="{9D8B030D-6E8A-4147-A177-3AD203B41FA5}">
                      <a16:colId xmlns:a16="http://schemas.microsoft.com/office/drawing/2014/main" val="1872628756"/>
                    </a:ext>
                  </a:extLst>
                </a:gridCol>
              </a:tblGrid>
              <a:tr h="417286">
                <a:tc>
                  <a:txBody>
                    <a:bodyPr/>
                    <a:lstStyle/>
                    <a:p>
                      <a:pPr algn="ctr"/>
                      <a:r>
                        <a:rPr lang="en-GB" sz="900" dirty="0">
                          <a:solidFill>
                            <a:schemeClr val="bg1"/>
                          </a:solidFill>
                          <a:latin typeface="Ink Free" panose="03080402000500000000" pitchFamily="66" charset="0"/>
                        </a:rPr>
                        <a:t>Literacy</a:t>
                      </a:r>
                      <a:endParaRPr lang="en-GB" sz="900" b="0" dirty="0">
                        <a:solidFill>
                          <a:schemeClr val="bg1"/>
                        </a:solidFill>
                        <a:latin typeface="Ink Free" panose="03080402000500000000" pitchFamily="66" charset="0"/>
                      </a:endParaRPr>
                    </a:p>
                  </a:txBody>
                  <a:tcPr marL="65314" marR="65314"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0" marR="0" lvl="0" indent="0" algn="l" defTabSz="914400" rtl="0" eaLnBrk="1" fontAlgn="auto" latinLnBrk="0" hangingPunct="1">
                        <a:lnSpc>
                          <a:spcPts val="2175"/>
                        </a:lnSpc>
                        <a:spcBef>
                          <a:spcPts val="0"/>
                        </a:spcBef>
                        <a:spcAft>
                          <a:spcPts val="0"/>
                        </a:spcAft>
                        <a:buClrTx/>
                        <a:buSzTx/>
                        <a:buFontTx/>
                        <a:buNone/>
                        <a:tabLst/>
                        <a:defRPr/>
                      </a:pPr>
                      <a:r>
                        <a:rPr lang="en-GB" sz="1000" kern="1200" dirty="0">
                          <a:solidFill>
                            <a:schemeClr val="dk1"/>
                          </a:solidFill>
                          <a:effectLst/>
                          <a:latin typeface="Ink Free" panose="03080402000500000000" pitchFamily="66" charset="0"/>
                          <a:ea typeface="+mn-ea"/>
                          <a:cs typeface="+mn-cs"/>
                        </a:rPr>
                        <a:t>I can annotate a text appropriately.</a:t>
                      </a:r>
                    </a:p>
                    <a:p>
                      <a:endParaRPr lang="en-GB" sz="1000" dirty="0">
                        <a:latin typeface="Ink Free" panose="03080402000500000000" pitchFamily="66" charset="0"/>
                      </a:endParaRPr>
                    </a:p>
                  </a:txBody>
                  <a:tcPr marL="65314" marR="65314"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57158469"/>
                  </a:ext>
                </a:extLst>
              </a:tr>
              <a:tr h="330914">
                <a:tc>
                  <a:txBody>
                    <a:bodyPr/>
                    <a:lstStyle/>
                    <a:p>
                      <a:pPr algn="ctr"/>
                      <a:r>
                        <a:rPr lang="en-GB" sz="900" dirty="0">
                          <a:solidFill>
                            <a:schemeClr val="bg1"/>
                          </a:solidFill>
                          <a:latin typeface="Ink Free" panose="03080402000500000000" pitchFamily="66" charset="0"/>
                        </a:rPr>
                        <a:t>Numeracy</a:t>
                      </a:r>
                      <a:endParaRPr lang="en-GB" sz="900" b="0" dirty="0">
                        <a:solidFill>
                          <a:schemeClr val="bg1"/>
                        </a:solidFill>
                        <a:latin typeface="Ink Free" panose="03080402000500000000" pitchFamily="66" charset="0"/>
                      </a:endParaRPr>
                    </a:p>
                  </a:txBody>
                  <a:tcPr marL="65314" marR="65314"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effectLst/>
                          <a:latin typeface="Ink Free" panose="03080402000500000000" pitchFamily="66" charset="0"/>
                          <a:ea typeface="+mn-ea"/>
                          <a:cs typeface="+mn-cs"/>
                        </a:rPr>
                        <a:t>I can accurately draw a scatter graph.</a:t>
                      </a:r>
                    </a:p>
                  </a:txBody>
                  <a:tcPr marL="65314" marR="65314"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26623054"/>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Diagram 7">
            <a:extLst>
              <a:ext uri="{FF2B5EF4-FFF2-40B4-BE49-F238E27FC236}">
                <a16:creationId xmlns:a16="http://schemas.microsoft.com/office/drawing/2014/main" id="{77268820-8318-41AF-B2BE-F71003A48F4D}"/>
              </a:ext>
            </a:extLst>
          </p:cNvPr>
          <p:cNvGrpSpPr/>
          <p:nvPr/>
        </p:nvGrpSpPr>
        <p:grpSpPr>
          <a:xfrm>
            <a:off x="7729915" y="5367331"/>
            <a:ext cx="2776020" cy="1435759"/>
            <a:chOff x="8641473" y="7630558"/>
            <a:chExt cx="3757827" cy="1785082"/>
          </a:xfrm>
          <a:solidFill>
            <a:schemeClr val="bg1"/>
          </a:solidFill>
        </p:grpSpPr>
        <p:sp>
          <p:nvSpPr>
            <p:cNvPr id="3" name="Rectangle 2">
              <a:extLst>
                <a:ext uri="{FF2B5EF4-FFF2-40B4-BE49-F238E27FC236}">
                  <a16:creationId xmlns:a16="http://schemas.microsoft.com/office/drawing/2014/main" id="{C432C254-84BD-417B-BA93-0799D7126A25}"/>
                </a:ext>
              </a:extLst>
            </p:cNvPr>
            <p:cNvSpPr/>
            <p:nvPr/>
          </p:nvSpPr>
          <p:spPr>
            <a:xfrm>
              <a:off x="8641473" y="7630558"/>
              <a:ext cx="3757827" cy="1785082"/>
            </a:xfrm>
            <a:prstGeom prst="rect">
              <a:avLst/>
            </a:prstGeom>
            <a:grpFill/>
            <a:ln cap="flat">
              <a:noFill/>
              <a:prstDash val="solid"/>
            </a:ln>
          </p:spPr>
          <p:txBody>
            <a:bodyPr lIns="0" tIns="0" rIns="0" bIns="0"/>
            <a:lstStyle/>
            <a:p>
              <a:endParaRPr lang="en-GB" sz="1286"/>
            </a:p>
          </p:txBody>
        </p:sp>
        <p:sp>
          <p:nvSpPr>
            <p:cNvPr id="4" name="Freeform: Shape 3">
              <a:extLst>
                <a:ext uri="{FF2B5EF4-FFF2-40B4-BE49-F238E27FC236}">
                  <a16:creationId xmlns:a16="http://schemas.microsoft.com/office/drawing/2014/main" id="{8DA3AC56-98E4-4518-B5C4-4374CF66CCE8}"/>
                </a:ext>
              </a:extLst>
            </p:cNvPr>
            <p:cNvSpPr/>
            <p:nvPr/>
          </p:nvSpPr>
          <p:spPr>
            <a:xfrm>
              <a:off x="8641473" y="7630558"/>
              <a:ext cx="3757827" cy="1783336"/>
            </a:xfrm>
            <a:custGeom>
              <a:avLst/>
              <a:gdLst>
                <a:gd name="f0" fmla="val 10800000"/>
                <a:gd name="f1" fmla="val 5400000"/>
                <a:gd name="f2" fmla="val 180"/>
                <a:gd name="f3" fmla="val w"/>
                <a:gd name="f4" fmla="val h"/>
                <a:gd name="f5" fmla="val 0"/>
                <a:gd name="f6" fmla="val 3757827"/>
                <a:gd name="f7" fmla="val 1783340"/>
                <a:gd name="f8" fmla="+- 0 0 -90"/>
                <a:gd name="f9" fmla="*/ f3 1 3757827"/>
                <a:gd name="f10" fmla="*/ f4 1 1783340"/>
                <a:gd name="f11" fmla="val f5"/>
                <a:gd name="f12" fmla="val f6"/>
                <a:gd name="f13" fmla="val f7"/>
                <a:gd name="f14" fmla="*/ f8 f0 1"/>
                <a:gd name="f15" fmla="+- f13 0 f11"/>
                <a:gd name="f16" fmla="+- f12 0 f11"/>
                <a:gd name="f17" fmla="*/ f14 1 f2"/>
                <a:gd name="f18" fmla="*/ f16 1 3757827"/>
                <a:gd name="f19" fmla="*/ f15 1 1783340"/>
                <a:gd name="f20" fmla="*/ 0 f16 1"/>
                <a:gd name="f21" fmla="*/ 0 f15 1"/>
                <a:gd name="f22" fmla="*/ 3757827 f16 1"/>
                <a:gd name="f23" fmla="*/ 1783340 f15 1"/>
                <a:gd name="f24" fmla="+- f17 0 f1"/>
                <a:gd name="f25" fmla="*/ f20 1 3757827"/>
                <a:gd name="f26" fmla="*/ f21 1 1783340"/>
                <a:gd name="f27" fmla="*/ f22 1 3757827"/>
                <a:gd name="f28" fmla="*/ f23 1 1783340"/>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3757827" h="1783340">
                  <a:moveTo>
                    <a:pt x="f5" y="f5"/>
                  </a:moveTo>
                  <a:lnTo>
                    <a:pt x="f6" y="f5"/>
                  </a:lnTo>
                  <a:lnTo>
                    <a:pt x="f6" y="f7"/>
                  </a:lnTo>
                  <a:lnTo>
                    <a:pt x="f5" y="f7"/>
                  </a:lnTo>
                  <a:lnTo>
                    <a:pt x="f5" y="f5"/>
                  </a:lnTo>
                  <a:close/>
                </a:path>
              </a:pathLst>
            </a:custGeom>
            <a:grpFill/>
            <a:ln w="38103" cap="flat">
              <a:solidFill>
                <a:schemeClr val="accent1"/>
              </a:solidFill>
              <a:prstDash val="solid"/>
              <a:miter/>
            </a:ln>
          </p:spPr>
          <p:txBody>
            <a:bodyPr vert="horz" wrap="square" lIns="21769" tIns="21769" rIns="21769" bIns="21769" anchor="ctr" anchorCtr="0" compatLnSpc="1">
              <a:noAutofit/>
            </a:bodyPr>
            <a:lstStyle/>
            <a:p>
              <a:pPr algn="ctr" defTabSz="381005">
                <a:lnSpc>
                  <a:spcPct val="90000"/>
                </a:lnSpc>
                <a:spcAft>
                  <a:spcPts val="357"/>
                </a:spcAft>
                <a:defRPr sz="1800" b="0" i="0" u="none" strike="noStrike" kern="0" cap="none" spc="0" baseline="0">
                  <a:solidFill>
                    <a:srgbClr val="000000"/>
                  </a:solidFill>
                  <a:uFillTx/>
                </a:defRPr>
              </a:pPr>
              <a:r>
                <a:rPr lang="en-GB" sz="1000" dirty="0">
                  <a:solidFill>
                    <a:srgbClr val="000000"/>
                  </a:solidFill>
                  <a:latin typeface="Ink Free" panose="03080402000500000000" pitchFamily="66" charset="0"/>
                </a:rPr>
                <a:t>How did the Industrial Revolution impact Britain and the world? </a:t>
              </a:r>
            </a:p>
          </p:txBody>
        </p:sp>
      </p:grpSp>
      <p:sp>
        <p:nvSpPr>
          <p:cNvPr id="5" name="TextBox 8">
            <a:extLst>
              <a:ext uri="{FF2B5EF4-FFF2-40B4-BE49-F238E27FC236}">
                <a16:creationId xmlns:a16="http://schemas.microsoft.com/office/drawing/2014/main" id="{BFB80267-0D49-40D1-8A9C-E007F10CC1BA}"/>
              </a:ext>
            </a:extLst>
          </p:cNvPr>
          <p:cNvSpPr txBox="1"/>
          <p:nvPr/>
        </p:nvSpPr>
        <p:spPr>
          <a:xfrm>
            <a:off x="2374640" y="-3781"/>
            <a:ext cx="4626309" cy="769478"/>
          </a:xfrm>
          <a:prstGeom prst="rect">
            <a:avLst/>
          </a:prstGeom>
          <a:noFill/>
          <a:ln cap="flat">
            <a:noFill/>
          </a:ln>
        </p:spPr>
        <p:txBody>
          <a:bodyPr vert="horz" wrap="square" lIns="65314" tIns="32657" rIns="65314" bIns="32657" anchor="t" anchorCtr="0" compatLnSpc="1">
            <a:spAutoFit/>
          </a:bodyPr>
          <a:lstStyle/>
          <a:p>
            <a:pPr defTabSz="326578">
              <a:defRPr sz="1800" b="0" i="0" u="none" strike="noStrike" kern="0" cap="none" spc="0" baseline="0">
                <a:solidFill>
                  <a:srgbClr val="000000"/>
                </a:solidFill>
                <a:uFillTx/>
              </a:defRPr>
            </a:pPr>
            <a:r>
              <a:rPr lang="en-GB" sz="1143" b="1" dirty="0">
                <a:solidFill>
                  <a:srgbClr val="000000"/>
                </a:solidFill>
                <a:latin typeface="Ink Free" pitchFamily="66"/>
              </a:rPr>
              <a:t>Subject: History</a:t>
            </a:r>
          </a:p>
          <a:p>
            <a:pPr defTabSz="326578">
              <a:defRPr sz="1800" b="0" i="0" u="none" strike="noStrike" kern="0" cap="none" spc="0" baseline="0">
                <a:solidFill>
                  <a:srgbClr val="000000"/>
                </a:solidFill>
                <a:uFillTx/>
              </a:defRPr>
            </a:pPr>
            <a:r>
              <a:rPr lang="en-GB" sz="1143" b="1" dirty="0">
                <a:solidFill>
                  <a:srgbClr val="000000"/>
                </a:solidFill>
                <a:latin typeface="Ink Free" pitchFamily="66"/>
              </a:rPr>
              <a:t>Topic: Industrial Revolution</a:t>
            </a:r>
          </a:p>
          <a:p>
            <a:pPr defTabSz="326578">
              <a:defRPr sz="1800" b="0" i="0" u="none" strike="noStrike" kern="0" cap="none" spc="0" baseline="0">
                <a:solidFill>
                  <a:srgbClr val="000000"/>
                </a:solidFill>
                <a:uFillTx/>
              </a:defRPr>
            </a:pPr>
            <a:r>
              <a:rPr lang="en-GB" sz="1143" b="1" dirty="0">
                <a:solidFill>
                  <a:srgbClr val="000000"/>
                </a:solidFill>
                <a:latin typeface="Ink Free" pitchFamily="66"/>
              </a:rPr>
              <a:t>Key Question: How did the Industrial Revolution change the lives of people in Britain?</a:t>
            </a:r>
          </a:p>
        </p:txBody>
      </p:sp>
      <p:sp>
        <p:nvSpPr>
          <p:cNvPr id="6" name="TextBox 9">
            <a:extLst>
              <a:ext uri="{FF2B5EF4-FFF2-40B4-BE49-F238E27FC236}">
                <a16:creationId xmlns:a16="http://schemas.microsoft.com/office/drawing/2014/main" id="{74303359-D6C9-43F4-A0E4-6EA18DC8EB46}"/>
              </a:ext>
            </a:extLst>
          </p:cNvPr>
          <p:cNvSpPr txBox="1"/>
          <p:nvPr/>
        </p:nvSpPr>
        <p:spPr>
          <a:xfrm>
            <a:off x="1580131" y="864371"/>
            <a:ext cx="5270614" cy="879316"/>
          </a:xfrm>
          <a:prstGeom prst="rect">
            <a:avLst/>
          </a:prstGeom>
          <a:noFill/>
          <a:ln w="28575" cap="flat">
            <a:solidFill>
              <a:srgbClr val="4472C4"/>
            </a:solidFill>
            <a:prstDash val="solid"/>
            <a:miter/>
          </a:ln>
        </p:spPr>
        <p:txBody>
          <a:bodyPr vert="horz" wrap="square" lIns="65314" tIns="32657" rIns="65314" bIns="32657" anchor="t" anchorCtr="0" compatLnSpc="1">
            <a:spAutoFit/>
          </a:bodyPr>
          <a:lstStyle/>
          <a:p>
            <a:pPr defTabSz="326578">
              <a:defRPr sz="1800" b="0" i="0" u="none" strike="noStrike" kern="0" cap="none" spc="0" baseline="0">
                <a:solidFill>
                  <a:srgbClr val="000000"/>
                </a:solidFill>
                <a:uFillTx/>
              </a:defRPr>
            </a:pPr>
            <a:r>
              <a:rPr lang="en-GB" sz="857" dirty="0">
                <a:solidFill>
                  <a:srgbClr val="000000"/>
                </a:solidFill>
                <a:latin typeface="Ink Free" panose="03080402000500000000" pitchFamily="66" charset="0"/>
              </a:rPr>
              <a:t>Overview: In this unit, pupils will the impact the Industrial Revolution had on Britain during 1750-1900. They will discover how the country changed from villages to cities. Pupils will also look at how Britain paved the way for new ideas and inventions whilst deciding which invention was the best and why. They will also look at the darker side of the Industrial Revolution and how this impacted not just the British people but also its Empire. Pupils will also be given the opportunity to conduct an historical enquiry on the British Empire.</a:t>
            </a:r>
          </a:p>
          <a:p>
            <a:pPr defTabSz="326578">
              <a:defRPr sz="1800" b="0" i="0" u="none" strike="noStrike" kern="0" cap="none" spc="0" baseline="0">
                <a:solidFill>
                  <a:srgbClr val="000000"/>
                </a:solidFill>
                <a:uFillTx/>
              </a:defRPr>
            </a:pPr>
            <a:r>
              <a:rPr lang="en-GB" sz="857" dirty="0">
                <a:solidFill>
                  <a:srgbClr val="000000"/>
                </a:solidFill>
                <a:latin typeface="Ink Free" panose="03080402000500000000" pitchFamily="66" charset="0"/>
              </a:rPr>
              <a:t>No. of lessons 18</a:t>
            </a:r>
            <a:r>
              <a:rPr lang="en-GB" sz="1000" dirty="0">
                <a:solidFill>
                  <a:srgbClr val="000000"/>
                </a:solidFill>
                <a:latin typeface="Ink Free" panose="03080402000500000000" pitchFamily="66" charset="0"/>
              </a:rPr>
              <a:t>                                                                                                     </a:t>
            </a:r>
            <a:r>
              <a:rPr lang="en-GB" sz="1000" b="1" dirty="0">
                <a:solidFill>
                  <a:srgbClr val="FFFFFF"/>
                </a:solidFill>
                <a:latin typeface="Ink Free" panose="03080402000500000000" pitchFamily="66" charset="0"/>
              </a:rPr>
              <a:t>L</a:t>
            </a:r>
          </a:p>
        </p:txBody>
      </p:sp>
      <p:sp>
        <p:nvSpPr>
          <p:cNvPr id="7" name="TextBox 12">
            <a:extLst>
              <a:ext uri="{FF2B5EF4-FFF2-40B4-BE49-F238E27FC236}">
                <a16:creationId xmlns:a16="http://schemas.microsoft.com/office/drawing/2014/main" id="{315A2DDF-CAFC-487B-8279-20B46F647261}"/>
              </a:ext>
            </a:extLst>
          </p:cNvPr>
          <p:cNvSpPr txBox="1"/>
          <p:nvPr/>
        </p:nvSpPr>
        <p:spPr>
          <a:xfrm>
            <a:off x="7407269" y="5121483"/>
            <a:ext cx="3370216" cy="219840"/>
          </a:xfrm>
          <a:prstGeom prst="rect">
            <a:avLst/>
          </a:prstGeom>
          <a:noFill/>
          <a:ln cap="flat">
            <a:noFill/>
          </a:ln>
        </p:spPr>
        <p:txBody>
          <a:bodyPr vert="horz" wrap="square" lIns="65314" tIns="32657" rIns="65314" bIns="32657" anchor="t" anchorCtr="1" compatLnSpc="1">
            <a:spAutoFit/>
          </a:bodyPr>
          <a:lstStyle/>
          <a:p>
            <a:pPr algn="ctr" defTabSz="326578">
              <a:defRPr sz="1800" b="0" i="0" u="none" strike="noStrike" kern="0" cap="none" spc="0" baseline="0">
                <a:solidFill>
                  <a:srgbClr val="000000"/>
                </a:solidFill>
                <a:uFillTx/>
              </a:defRPr>
            </a:pPr>
            <a:r>
              <a:rPr lang="en-GB" sz="1000" b="1">
                <a:solidFill>
                  <a:srgbClr val="000000"/>
                </a:solidFill>
                <a:latin typeface="Ink Free" pitchFamily="66"/>
              </a:rPr>
              <a:t>Assessments (linked to progression steps)</a:t>
            </a:r>
          </a:p>
        </p:txBody>
      </p:sp>
      <p:sp>
        <p:nvSpPr>
          <p:cNvPr id="8" name="TextBox 11">
            <a:extLst>
              <a:ext uri="{FF2B5EF4-FFF2-40B4-BE49-F238E27FC236}">
                <a16:creationId xmlns:a16="http://schemas.microsoft.com/office/drawing/2014/main" id="{FE912923-2EA5-41F4-9AFF-C89CBF82C5C9}"/>
              </a:ext>
            </a:extLst>
          </p:cNvPr>
          <p:cNvSpPr txBox="1"/>
          <p:nvPr/>
        </p:nvSpPr>
        <p:spPr>
          <a:xfrm>
            <a:off x="1580131" y="6125774"/>
            <a:ext cx="2745374" cy="681505"/>
          </a:xfrm>
          <a:prstGeom prst="rect">
            <a:avLst/>
          </a:prstGeom>
          <a:noFill/>
          <a:ln w="28575" cap="flat">
            <a:solidFill>
              <a:srgbClr val="4472C4"/>
            </a:solidFill>
            <a:prstDash val="solid"/>
            <a:miter/>
          </a:ln>
        </p:spPr>
        <p:txBody>
          <a:bodyPr vert="horz" wrap="square" lIns="65314" tIns="32657" rIns="65314" bIns="32657" anchor="t" anchorCtr="0" compatLnSpc="1">
            <a:spAutoFit/>
          </a:bodyPr>
          <a:lstStyle/>
          <a:p>
            <a:pPr defTabSz="326578">
              <a:defRPr sz="1800" b="0" i="0" u="none" strike="noStrike" kern="0" cap="none" spc="0" baseline="0">
                <a:solidFill>
                  <a:srgbClr val="000000"/>
                </a:solidFill>
                <a:uFillTx/>
              </a:defRPr>
            </a:pPr>
            <a:r>
              <a:rPr lang="en-GB" sz="1000" dirty="0">
                <a:solidFill>
                  <a:srgbClr val="000000"/>
                </a:solidFill>
                <a:latin typeface="Ink Free" pitchFamily="66"/>
              </a:rPr>
              <a:t>Universal Experience:</a:t>
            </a:r>
          </a:p>
          <a:p>
            <a:pPr defTabSz="326578">
              <a:defRPr sz="1800" b="0" i="0" u="none" strike="noStrike" kern="0" cap="none" spc="0" baseline="0">
                <a:solidFill>
                  <a:srgbClr val="000000"/>
                </a:solidFill>
                <a:uFillTx/>
              </a:defRPr>
            </a:pPr>
            <a:r>
              <a:rPr lang="en-GB" sz="1000" dirty="0">
                <a:solidFill>
                  <a:srgbClr val="000000"/>
                </a:solidFill>
                <a:latin typeface="Ink Free" pitchFamily="66"/>
              </a:rPr>
              <a:t> </a:t>
            </a:r>
          </a:p>
          <a:p>
            <a:pPr defTabSz="326578">
              <a:defRPr sz="1800" b="0" i="0" u="none" strike="noStrike" kern="0" cap="none" spc="0" baseline="0">
                <a:solidFill>
                  <a:srgbClr val="000000"/>
                </a:solidFill>
                <a:uFillTx/>
              </a:defRPr>
            </a:pPr>
            <a:r>
              <a:rPr lang="en-GB" sz="1000" dirty="0">
                <a:solidFill>
                  <a:srgbClr val="000000"/>
                </a:solidFill>
                <a:latin typeface="Ink Free" pitchFamily="66"/>
              </a:rPr>
              <a:t>Historical enquiry on the British Empire. </a:t>
            </a:r>
          </a:p>
          <a:p>
            <a:pPr defTabSz="326578">
              <a:defRPr sz="1800" b="0" i="0" u="none" strike="noStrike" kern="0" cap="none" spc="0" baseline="0">
                <a:solidFill>
                  <a:srgbClr val="000000"/>
                </a:solidFill>
                <a:uFillTx/>
              </a:defRPr>
            </a:pPr>
            <a:endParaRPr lang="en-GB" sz="1000" dirty="0">
              <a:solidFill>
                <a:srgbClr val="000000"/>
              </a:solidFill>
              <a:latin typeface="Ink Free" pitchFamily="66"/>
            </a:endParaRPr>
          </a:p>
        </p:txBody>
      </p:sp>
      <p:sp>
        <p:nvSpPr>
          <p:cNvPr id="9" name="TextBox 15">
            <a:extLst>
              <a:ext uri="{FF2B5EF4-FFF2-40B4-BE49-F238E27FC236}">
                <a16:creationId xmlns:a16="http://schemas.microsoft.com/office/drawing/2014/main" id="{FCED173A-2829-4539-A7A5-D7435D57CBE6}"/>
              </a:ext>
            </a:extLst>
          </p:cNvPr>
          <p:cNvSpPr txBox="1"/>
          <p:nvPr/>
        </p:nvSpPr>
        <p:spPr>
          <a:xfrm>
            <a:off x="1578764" y="5180825"/>
            <a:ext cx="2740548" cy="769478"/>
          </a:xfrm>
          <a:prstGeom prst="rect">
            <a:avLst/>
          </a:prstGeom>
          <a:noFill/>
          <a:ln w="28575" cap="flat">
            <a:solidFill>
              <a:srgbClr val="4472C4"/>
            </a:solidFill>
            <a:prstDash val="solid"/>
            <a:miter/>
          </a:ln>
        </p:spPr>
        <p:txBody>
          <a:bodyPr vert="horz" wrap="square" lIns="65314" tIns="32657" rIns="65314" bIns="32657" anchor="t" anchorCtr="0" compatLnSpc="1">
            <a:spAutoFit/>
          </a:bodyPr>
          <a:lstStyle/>
          <a:p>
            <a:pPr defTabSz="326578">
              <a:defRPr sz="1800" b="0" i="0" u="none" strike="noStrike" kern="0" cap="none" spc="0" baseline="0">
                <a:solidFill>
                  <a:srgbClr val="000000"/>
                </a:solidFill>
                <a:uFillTx/>
              </a:defRPr>
            </a:pPr>
            <a:r>
              <a:rPr lang="en-GB" sz="1143" dirty="0">
                <a:solidFill>
                  <a:srgbClr val="000000"/>
                </a:solidFill>
                <a:latin typeface="Ink Free" pitchFamily="66"/>
              </a:rPr>
              <a:t>Key Words:  Industry, Population, Technology, Change, Reform, Development, Labour, Revolution. </a:t>
            </a:r>
          </a:p>
          <a:p>
            <a:pPr defTabSz="326578">
              <a:defRPr sz="1800" b="0" i="0" u="none" strike="noStrike" kern="0" cap="none" spc="0" baseline="0">
                <a:solidFill>
                  <a:srgbClr val="000000"/>
                </a:solidFill>
                <a:uFillTx/>
              </a:defRPr>
            </a:pPr>
            <a:endParaRPr lang="en-GB" sz="1143" dirty="0">
              <a:solidFill>
                <a:srgbClr val="000000"/>
              </a:solidFill>
              <a:latin typeface="Ink Free" pitchFamily="66"/>
            </a:endParaRPr>
          </a:p>
        </p:txBody>
      </p:sp>
      <p:grpSp>
        <p:nvGrpSpPr>
          <p:cNvPr id="28" name="Group 22">
            <a:extLst>
              <a:ext uri="{FF2B5EF4-FFF2-40B4-BE49-F238E27FC236}">
                <a16:creationId xmlns:a16="http://schemas.microsoft.com/office/drawing/2014/main" id="{201C8071-071D-48B5-BD88-FAA54D51213D}"/>
              </a:ext>
            </a:extLst>
          </p:cNvPr>
          <p:cNvGrpSpPr/>
          <p:nvPr/>
        </p:nvGrpSpPr>
        <p:grpSpPr>
          <a:xfrm>
            <a:off x="7111866" y="6244"/>
            <a:ext cx="3394069" cy="5025908"/>
            <a:chOff x="7823012" y="8741"/>
            <a:chExt cx="4751697" cy="7036271"/>
          </a:xfrm>
        </p:grpSpPr>
        <p:grpSp>
          <p:nvGrpSpPr>
            <p:cNvPr id="29" name="Diagram 23">
              <a:extLst>
                <a:ext uri="{FF2B5EF4-FFF2-40B4-BE49-F238E27FC236}">
                  <a16:creationId xmlns:a16="http://schemas.microsoft.com/office/drawing/2014/main" id="{9F789D64-1D56-481F-B365-B950D468B99E}"/>
                </a:ext>
              </a:extLst>
            </p:cNvPr>
            <p:cNvGrpSpPr/>
            <p:nvPr/>
          </p:nvGrpSpPr>
          <p:grpSpPr>
            <a:xfrm>
              <a:off x="7914845" y="505525"/>
              <a:ext cx="4659864" cy="6539487"/>
              <a:chOff x="7914845" y="505525"/>
              <a:chExt cx="4659864" cy="6539487"/>
            </a:xfrm>
          </p:grpSpPr>
          <p:sp>
            <p:nvSpPr>
              <p:cNvPr id="30" name="Freeform: Shape 29">
                <a:extLst>
                  <a:ext uri="{FF2B5EF4-FFF2-40B4-BE49-F238E27FC236}">
                    <a16:creationId xmlns:a16="http://schemas.microsoft.com/office/drawing/2014/main" id="{DE51569D-05E7-4F20-BE88-E1910FDB4428}"/>
                  </a:ext>
                </a:extLst>
              </p:cNvPr>
              <p:cNvSpPr/>
              <p:nvPr/>
            </p:nvSpPr>
            <p:spPr>
              <a:xfrm>
                <a:off x="7914845" y="505525"/>
                <a:ext cx="4659864" cy="1870899"/>
              </a:xfrm>
              <a:custGeom>
                <a:avLst/>
                <a:gdLst>
                  <a:gd name="f0" fmla="val 10800000"/>
                  <a:gd name="f1" fmla="val 5400000"/>
                  <a:gd name="f2" fmla="val 180"/>
                  <a:gd name="f3" fmla="val w"/>
                  <a:gd name="f4" fmla="val h"/>
                  <a:gd name="f5" fmla="val 0"/>
                  <a:gd name="f6" fmla="val 4659861"/>
                  <a:gd name="f7" fmla="val 1651301"/>
                  <a:gd name="f8" fmla="+- 0 0 -90"/>
                  <a:gd name="f9" fmla="*/ f3 1 4659861"/>
                  <a:gd name="f10" fmla="*/ f4 1 1651301"/>
                  <a:gd name="f11" fmla="val f5"/>
                  <a:gd name="f12" fmla="val f6"/>
                  <a:gd name="f13" fmla="val f7"/>
                  <a:gd name="f14" fmla="*/ f8 f0 1"/>
                  <a:gd name="f15" fmla="+- f13 0 f11"/>
                  <a:gd name="f16" fmla="+- f12 0 f11"/>
                  <a:gd name="f17" fmla="*/ f14 1 f2"/>
                  <a:gd name="f18" fmla="*/ f16 1 4659861"/>
                  <a:gd name="f19" fmla="*/ f15 1 1651301"/>
                  <a:gd name="f20" fmla="*/ 0 f16 1"/>
                  <a:gd name="f21" fmla="*/ 0 f15 1"/>
                  <a:gd name="f22" fmla="*/ 4659861 f16 1"/>
                  <a:gd name="f23" fmla="*/ 1651301 f15 1"/>
                  <a:gd name="f24" fmla="+- f17 0 f1"/>
                  <a:gd name="f25" fmla="*/ f20 1 4659861"/>
                  <a:gd name="f26" fmla="*/ f21 1 1651301"/>
                  <a:gd name="f27" fmla="*/ f22 1 4659861"/>
                  <a:gd name="f28" fmla="*/ f23 1 1651301"/>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4659861" h="1651301">
                    <a:moveTo>
                      <a:pt x="f5" y="f5"/>
                    </a:moveTo>
                    <a:lnTo>
                      <a:pt x="f6" y="f5"/>
                    </a:lnTo>
                    <a:lnTo>
                      <a:pt x="f6" y="f7"/>
                    </a:lnTo>
                    <a:lnTo>
                      <a:pt x="f5" y="f7"/>
                    </a:lnTo>
                    <a:lnTo>
                      <a:pt x="f5" y="f5"/>
                    </a:lnTo>
                    <a:close/>
                  </a:path>
                </a:pathLst>
              </a:custGeom>
              <a:solidFill>
                <a:srgbClr val="FFFFFF"/>
              </a:solidFill>
              <a:ln w="38103" cap="flat">
                <a:solidFill>
                  <a:srgbClr val="4472C4"/>
                </a:solidFill>
                <a:prstDash val="solid"/>
                <a:miter/>
              </a:ln>
            </p:spPr>
            <p:txBody>
              <a:bodyPr vert="horz" wrap="square" lIns="25401" tIns="25401" rIns="25401" bIns="25401" anchor="t" anchorCtr="0" compatLnSpc="1">
                <a:noAutofit/>
              </a:bodyPr>
              <a:lstStyle/>
              <a:p>
                <a:pPr defTabSz="444512">
                  <a:lnSpc>
                    <a:spcPct val="90000"/>
                  </a:lnSpc>
                  <a:spcAft>
                    <a:spcPts val="429"/>
                  </a:spcAft>
                  <a:defRPr sz="1800" b="0" i="0" u="none" strike="noStrike" kern="0" cap="none" spc="0" baseline="0">
                    <a:solidFill>
                      <a:srgbClr val="000000"/>
                    </a:solidFill>
                    <a:uFillTx/>
                  </a:defRPr>
                </a:pPr>
                <a:r>
                  <a:rPr lang="en-GB" sz="1000" b="1" dirty="0">
                    <a:solidFill>
                      <a:srgbClr val="000000"/>
                    </a:solidFill>
                    <a:latin typeface="Ink Free" pitchFamily="66"/>
                  </a:rPr>
                  <a:t>Knowledge and Understanding.</a:t>
                </a:r>
              </a:p>
              <a:p>
                <a:pPr defTabSz="444512">
                  <a:lnSpc>
                    <a:spcPct val="90000"/>
                  </a:lnSpc>
                  <a:spcAft>
                    <a:spcPts val="429"/>
                  </a:spcAft>
                  <a:defRPr sz="1800" b="0" i="0" u="none" strike="noStrike" kern="0" cap="none" spc="0" baseline="0">
                    <a:solidFill>
                      <a:srgbClr val="000000"/>
                    </a:solidFill>
                    <a:uFillTx/>
                  </a:defRPr>
                </a:pPr>
                <a:r>
                  <a:rPr lang="en-GB" sz="643" b="1" dirty="0">
                    <a:solidFill>
                      <a:srgbClr val="FF0000"/>
                    </a:solidFill>
                    <a:latin typeface="Ink Free"/>
                  </a:rPr>
                  <a:t>I have a basic understanding of life during the Industrial Revolution and can write a basic description to show this.</a:t>
                </a:r>
              </a:p>
              <a:p>
                <a:pPr defTabSz="444512">
                  <a:lnSpc>
                    <a:spcPct val="90000"/>
                  </a:lnSpc>
                  <a:spcAft>
                    <a:spcPts val="429"/>
                  </a:spcAft>
                  <a:defRPr sz="1800" b="0" i="0" u="none" strike="noStrike" kern="0" cap="none" spc="0" baseline="0">
                    <a:solidFill>
                      <a:srgbClr val="000000"/>
                    </a:solidFill>
                    <a:uFillTx/>
                  </a:defRPr>
                </a:pPr>
                <a:r>
                  <a:rPr lang="en-GB" sz="643" b="1" dirty="0">
                    <a:solidFill>
                      <a:srgbClr val="ED7D31"/>
                    </a:solidFill>
                    <a:latin typeface="Ink Free"/>
                  </a:rPr>
                  <a:t>I have a limited understanding of  life </a:t>
                </a:r>
                <a:r>
                  <a:rPr lang="en-GB" sz="643" b="1" dirty="0">
                    <a:solidFill>
                      <a:schemeClr val="accent2"/>
                    </a:solidFill>
                    <a:latin typeface="Ink Free"/>
                  </a:rPr>
                  <a:t>during the Industrial Revolution </a:t>
                </a:r>
                <a:r>
                  <a:rPr lang="en-GB" sz="643" b="1" dirty="0">
                    <a:solidFill>
                      <a:srgbClr val="ED7D31"/>
                    </a:solidFill>
                    <a:latin typeface="Ink Free"/>
                  </a:rPr>
                  <a:t>and can write a limited description to show this. </a:t>
                </a:r>
              </a:p>
              <a:p>
                <a:pPr defTabSz="444512">
                  <a:lnSpc>
                    <a:spcPct val="90000"/>
                  </a:lnSpc>
                  <a:spcAft>
                    <a:spcPts val="429"/>
                  </a:spcAft>
                  <a:defRPr sz="1800" b="0" i="0" u="none" strike="noStrike" kern="0" cap="none" spc="0" baseline="0">
                    <a:solidFill>
                      <a:srgbClr val="000000"/>
                    </a:solidFill>
                    <a:uFillTx/>
                  </a:defRPr>
                </a:pPr>
                <a:r>
                  <a:rPr lang="en-GB" sz="643" b="1" dirty="0">
                    <a:solidFill>
                      <a:srgbClr val="FFC000"/>
                    </a:solidFill>
                    <a:latin typeface="Ink Free"/>
                  </a:rPr>
                  <a:t>I am developing my knowledge of life </a:t>
                </a:r>
                <a:r>
                  <a:rPr lang="en-GB" sz="643" b="1" dirty="0">
                    <a:solidFill>
                      <a:schemeClr val="accent4"/>
                    </a:solidFill>
                    <a:latin typeface="Ink Free"/>
                  </a:rPr>
                  <a:t>during the Industrial Revolution and can write a detailed description to show this. </a:t>
                </a:r>
                <a:endParaRPr lang="en-GB" sz="643" b="1" dirty="0">
                  <a:solidFill>
                    <a:srgbClr val="0070C0"/>
                  </a:solidFill>
                  <a:latin typeface="Ink Free"/>
                </a:endParaRPr>
              </a:p>
              <a:p>
                <a:pPr defTabSz="444512">
                  <a:lnSpc>
                    <a:spcPct val="90000"/>
                  </a:lnSpc>
                  <a:spcAft>
                    <a:spcPts val="429"/>
                  </a:spcAft>
                  <a:defRPr sz="1800" b="0" i="0" u="none" strike="noStrike" kern="0" cap="none" spc="0" baseline="0">
                    <a:solidFill>
                      <a:srgbClr val="000000"/>
                    </a:solidFill>
                    <a:uFillTx/>
                  </a:defRPr>
                </a:pPr>
                <a:r>
                  <a:rPr lang="en-GB" sz="643" b="1" dirty="0">
                    <a:solidFill>
                      <a:srgbClr val="0070C0"/>
                    </a:solidFill>
                    <a:latin typeface="Ink Free"/>
                  </a:rPr>
                  <a:t>I have a detailed understanding of life during the Industrial Revolution and </a:t>
                </a:r>
                <a:r>
                  <a:rPr lang="en-GB" sz="643" b="1" dirty="0">
                    <a:solidFill>
                      <a:srgbClr val="4472C4"/>
                    </a:solidFill>
                    <a:latin typeface="Ink Free"/>
                  </a:rPr>
                  <a:t>can write an explanation to show this. </a:t>
                </a:r>
              </a:p>
              <a:p>
                <a:pPr defTabSz="444512">
                  <a:lnSpc>
                    <a:spcPct val="90000"/>
                  </a:lnSpc>
                  <a:spcAft>
                    <a:spcPts val="429"/>
                  </a:spcAft>
                  <a:defRPr sz="1800" b="0" i="0" u="none" strike="noStrike" kern="0" cap="none" spc="0" baseline="0">
                    <a:solidFill>
                      <a:srgbClr val="000000"/>
                    </a:solidFill>
                    <a:uFillTx/>
                  </a:defRPr>
                </a:pPr>
                <a:r>
                  <a:rPr lang="en-GB" sz="643" b="1" dirty="0">
                    <a:solidFill>
                      <a:srgbClr val="00B050"/>
                    </a:solidFill>
                    <a:latin typeface="Ink Free"/>
                  </a:rPr>
                  <a:t>I have an excellent understanding of  life during the Industrial Revolution and can write a detailed explanation to show this. </a:t>
                </a:r>
              </a:p>
            </p:txBody>
          </p:sp>
          <p:sp>
            <p:nvSpPr>
              <p:cNvPr id="31" name="Freeform: Shape 30">
                <a:extLst>
                  <a:ext uri="{FF2B5EF4-FFF2-40B4-BE49-F238E27FC236}">
                    <a16:creationId xmlns:a16="http://schemas.microsoft.com/office/drawing/2014/main" id="{66C9B5DE-799D-460A-A9D4-0E085C9BE58F}"/>
                  </a:ext>
                </a:extLst>
              </p:cNvPr>
              <p:cNvSpPr/>
              <p:nvPr/>
            </p:nvSpPr>
            <p:spPr>
              <a:xfrm>
                <a:off x="7914845" y="2484096"/>
                <a:ext cx="4659864" cy="2246580"/>
              </a:xfrm>
              <a:custGeom>
                <a:avLst/>
                <a:gdLst>
                  <a:gd name="f0" fmla="val 10800000"/>
                  <a:gd name="f1" fmla="val 5400000"/>
                  <a:gd name="f2" fmla="val 180"/>
                  <a:gd name="f3" fmla="val w"/>
                  <a:gd name="f4" fmla="val h"/>
                  <a:gd name="f5" fmla="val 0"/>
                  <a:gd name="f6" fmla="val 4659861"/>
                  <a:gd name="f7" fmla="val 2246577"/>
                  <a:gd name="f8" fmla="+- 0 0 -90"/>
                  <a:gd name="f9" fmla="*/ f3 1 4659861"/>
                  <a:gd name="f10" fmla="*/ f4 1 2246577"/>
                  <a:gd name="f11" fmla="val f5"/>
                  <a:gd name="f12" fmla="val f6"/>
                  <a:gd name="f13" fmla="val f7"/>
                  <a:gd name="f14" fmla="*/ f8 f0 1"/>
                  <a:gd name="f15" fmla="+- f13 0 f11"/>
                  <a:gd name="f16" fmla="+- f12 0 f11"/>
                  <a:gd name="f17" fmla="*/ f14 1 f2"/>
                  <a:gd name="f18" fmla="*/ f16 1 4659861"/>
                  <a:gd name="f19" fmla="*/ f15 1 2246577"/>
                  <a:gd name="f20" fmla="*/ 0 f16 1"/>
                  <a:gd name="f21" fmla="*/ 0 f15 1"/>
                  <a:gd name="f22" fmla="*/ 4659861 f16 1"/>
                  <a:gd name="f23" fmla="*/ 2246577 f15 1"/>
                  <a:gd name="f24" fmla="+- f17 0 f1"/>
                  <a:gd name="f25" fmla="*/ f20 1 4659861"/>
                  <a:gd name="f26" fmla="*/ f21 1 2246577"/>
                  <a:gd name="f27" fmla="*/ f22 1 4659861"/>
                  <a:gd name="f28" fmla="*/ f23 1 2246577"/>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4659861" h="2246577">
                    <a:moveTo>
                      <a:pt x="f5" y="f5"/>
                    </a:moveTo>
                    <a:lnTo>
                      <a:pt x="f6" y="f5"/>
                    </a:lnTo>
                    <a:lnTo>
                      <a:pt x="f6" y="f7"/>
                    </a:lnTo>
                    <a:lnTo>
                      <a:pt x="f5" y="f7"/>
                    </a:lnTo>
                    <a:lnTo>
                      <a:pt x="f5" y="f5"/>
                    </a:lnTo>
                    <a:close/>
                  </a:path>
                </a:pathLst>
              </a:custGeom>
              <a:solidFill>
                <a:srgbClr val="FFFFFF"/>
              </a:solidFill>
              <a:ln w="38103" cap="flat">
                <a:solidFill>
                  <a:srgbClr val="4472C4"/>
                </a:solidFill>
                <a:prstDash val="solid"/>
                <a:miter/>
              </a:ln>
            </p:spPr>
            <p:txBody>
              <a:bodyPr vert="horz" wrap="square" lIns="29025" tIns="29025" rIns="29025" bIns="29025" anchor="t" anchorCtr="0" compatLnSpc="1">
                <a:noAutofit/>
              </a:bodyPr>
              <a:lstStyle/>
              <a:p>
                <a:pPr defTabSz="508012">
                  <a:lnSpc>
                    <a:spcPct val="90000"/>
                  </a:lnSpc>
                  <a:spcAft>
                    <a:spcPts val="500"/>
                  </a:spcAft>
                  <a:defRPr sz="1800" b="0" i="0" u="none" strike="noStrike" kern="0" cap="none" spc="0" baseline="0">
                    <a:solidFill>
                      <a:srgbClr val="000000"/>
                    </a:solidFill>
                    <a:uFillTx/>
                  </a:defRPr>
                </a:pPr>
                <a:r>
                  <a:rPr lang="en-GB" sz="1143" b="1" dirty="0">
                    <a:solidFill>
                      <a:srgbClr val="000000"/>
                    </a:solidFill>
                    <a:latin typeface="Ink Free" pitchFamily="66"/>
                  </a:rPr>
                  <a:t>Independent learning.</a:t>
                </a:r>
              </a:p>
              <a:p>
                <a:pPr defTabSz="508012">
                  <a:lnSpc>
                    <a:spcPct val="90000"/>
                  </a:lnSpc>
                  <a:spcAft>
                    <a:spcPts val="429"/>
                  </a:spcAft>
                  <a:defRPr sz="1800" b="0" i="0" u="none" strike="noStrike" kern="0" cap="none" spc="0" baseline="0">
                    <a:solidFill>
                      <a:srgbClr val="000000"/>
                    </a:solidFill>
                    <a:uFillTx/>
                  </a:defRPr>
                </a:pPr>
                <a:r>
                  <a:rPr lang="en-GB" sz="1000" b="1" dirty="0">
                    <a:solidFill>
                      <a:srgbClr val="FF0000"/>
                    </a:solidFill>
                    <a:latin typeface="Ink Free"/>
                  </a:rPr>
                  <a:t>I am able to what information I need to research. </a:t>
                </a:r>
              </a:p>
              <a:p>
                <a:pPr defTabSz="508012">
                  <a:lnSpc>
                    <a:spcPct val="90000"/>
                  </a:lnSpc>
                  <a:spcAft>
                    <a:spcPts val="429"/>
                  </a:spcAft>
                  <a:defRPr sz="1800" b="0" i="0" u="none" strike="noStrike" kern="0" cap="none" spc="0" baseline="0">
                    <a:solidFill>
                      <a:srgbClr val="000000"/>
                    </a:solidFill>
                    <a:uFillTx/>
                  </a:defRPr>
                </a:pPr>
                <a:r>
                  <a:rPr lang="en-GB" sz="1000" b="1" dirty="0">
                    <a:solidFill>
                      <a:srgbClr val="ED7D31"/>
                    </a:solidFill>
                    <a:latin typeface="Ink Free"/>
                  </a:rPr>
                  <a:t>I am able to conduct my own research. </a:t>
                </a:r>
              </a:p>
              <a:p>
                <a:pPr defTabSz="508012">
                  <a:lnSpc>
                    <a:spcPct val="90000"/>
                  </a:lnSpc>
                  <a:spcAft>
                    <a:spcPts val="429"/>
                  </a:spcAft>
                  <a:defRPr sz="1800" b="0" i="0" u="none" strike="noStrike" kern="0" cap="none" spc="0" baseline="0">
                    <a:solidFill>
                      <a:srgbClr val="000000"/>
                    </a:solidFill>
                    <a:uFillTx/>
                  </a:defRPr>
                </a:pPr>
                <a:r>
                  <a:rPr lang="en-GB" sz="1000" b="1" dirty="0">
                    <a:solidFill>
                      <a:srgbClr val="FFC000"/>
                    </a:solidFill>
                    <a:latin typeface="Ink Free"/>
                  </a:rPr>
                  <a:t>I am able to select which information and evidence is useful. </a:t>
                </a:r>
              </a:p>
              <a:p>
                <a:pPr defTabSz="508012">
                  <a:lnSpc>
                    <a:spcPct val="90000"/>
                  </a:lnSpc>
                  <a:spcAft>
                    <a:spcPts val="429"/>
                  </a:spcAft>
                  <a:defRPr sz="1800" b="0" i="0" u="none" strike="noStrike" kern="0" cap="none" spc="0" baseline="0">
                    <a:solidFill>
                      <a:srgbClr val="000000"/>
                    </a:solidFill>
                    <a:uFillTx/>
                  </a:defRPr>
                </a:pPr>
                <a:r>
                  <a:rPr lang="en-GB" sz="1000" b="1" dirty="0">
                    <a:solidFill>
                      <a:srgbClr val="4472C4"/>
                    </a:solidFill>
                    <a:latin typeface="Ink Free"/>
                  </a:rPr>
                  <a:t>I am able to apply my own research and construct my findings in an appropriate way. </a:t>
                </a:r>
              </a:p>
              <a:p>
                <a:pPr defTabSz="508012">
                  <a:lnSpc>
                    <a:spcPct val="90000"/>
                  </a:lnSpc>
                  <a:spcAft>
                    <a:spcPts val="429"/>
                  </a:spcAft>
                  <a:defRPr sz="1800" b="0" i="0" u="none" strike="noStrike" kern="0" cap="none" spc="0" baseline="0">
                    <a:solidFill>
                      <a:srgbClr val="000000"/>
                    </a:solidFill>
                    <a:uFillTx/>
                  </a:defRPr>
                </a:pPr>
                <a:r>
                  <a:rPr lang="en-GB" sz="1000" b="1" dirty="0">
                    <a:solidFill>
                      <a:srgbClr val="00B050"/>
                    </a:solidFill>
                    <a:latin typeface="Ink Free"/>
                  </a:rPr>
                  <a:t>I am able to question the reliability of my findings and make my own conclusions. </a:t>
                </a:r>
                <a:endParaRPr lang="en-GB" sz="1000" dirty="0">
                  <a:solidFill>
                    <a:srgbClr val="00B050"/>
                  </a:solidFill>
                  <a:latin typeface="Ink Free"/>
                </a:endParaRPr>
              </a:p>
              <a:p>
                <a:pPr defTabSz="508012">
                  <a:lnSpc>
                    <a:spcPct val="90000"/>
                  </a:lnSpc>
                  <a:spcAft>
                    <a:spcPts val="357"/>
                  </a:spcAft>
                  <a:defRPr sz="1800" b="0" i="0" u="none" strike="noStrike" kern="0" cap="none" spc="0" baseline="0">
                    <a:solidFill>
                      <a:srgbClr val="000000"/>
                    </a:solidFill>
                    <a:uFillTx/>
                  </a:defRPr>
                </a:pPr>
                <a:endParaRPr lang="en-GB" sz="857" dirty="0">
                  <a:solidFill>
                    <a:srgbClr val="000000"/>
                  </a:solidFill>
                  <a:latin typeface="Calibri"/>
                </a:endParaRPr>
              </a:p>
            </p:txBody>
          </p:sp>
          <p:sp>
            <p:nvSpPr>
              <p:cNvPr id="32" name="Freeform: Shape 31">
                <a:extLst>
                  <a:ext uri="{FF2B5EF4-FFF2-40B4-BE49-F238E27FC236}">
                    <a16:creationId xmlns:a16="http://schemas.microsoft.com/office/drawing/2014/main" id="{17B8F510-FFD8-4559-97D3-1869B9AB9D7F}"/>
                  </a:ext>
                </a:extLst>
              </p:cNvPr>
              <p:cNvSpPr/>
              <p:nvPr/>
            </p:nvSpPr>
            <p:spPr>
              <a:xfrm>
                <a:off x="7914845" y="4829869"/>
                <a:ext cx="4659864" cy="2215143"/>
              </a:xfrm>
              <a:custGeom>
                <a:avLst/>
                <a:gdLst>
                  <a:gd name="f0" fmla="val 10800000"/>
                  <a:gd name="f1" fmla="val 5400000"/>
                  <a:gd name="f2" fmla="val 180"/>
                  <a:gd name="f3" fmla="val w"/>
                  <a:gd name="f4" fmla="val h"/>
                  <a:gd name="f5" fmla="val 0"/>
                  <a:gd name="f6" fmla="val 4659861"/>
                  <a:gd name="f7" fmla="val 2215146"/>
                  <a:gd name="f8" fmla="+- 0 0 -90"/>
                  <a:gd name="f9" fmla="*/ f3 1 4659861"/>
                  <a:gd name="f10" fmla="*/ f4 1 2215146"/>
                  <a:gd name="f11" fmla="val f5"/>
                  <a:gd name="f12" fmla="val f6"/>
                  <a:gd name="f13" fmla="val f7"/>
                  <a:gd name="f14" fmla="*/ f8 f0 1"/>
                  <a:gd name="f15" fmla="+- f13 0 f11"/>
                  <a:gd name="f16" fmla="+- f12 0 f11"/>
                  <a:gd name="f17" fmla="*/ f14 1 f2"/>
                  <a:gd name="f18" fmla="*/ f16 1 4659861"/>
                  <a:gd name="f19" fmla="*/ f15 1 2215146"/>
                  <a:gd name="f20" fmla="*/ 0 f16 1"/>
                  <a:gd name="f21" fmla="*/ 0 f15 1"/>
                  <a:gd name="f22" fmla="*/ 4659861 f16 1"/>
                  <a:gd name="f23" fmla="*/ 2215146 f15 1"/>
                  <a:gd name="f24" fmla="+- f17 0 f1"/>
                  <a:gd name="f25" fmla="*/ f20 1 4659861"/>
                  <a:gd name="f26" fmla="*/ f21 1 2215146"/>
                  <a:gd name="f27" fmla="*/ f22 1 4659861"/>
                  <a:gd name="f28" fmla="*/ f23 1 2215146"/>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4659861" h="2215146">
                    <a:moveTo>
                      <a:pt x="f5" y="f5"/>
                    </a:moveTo>
                    <a:lnTo>
                      <a:pt x="f6" y="f5"/>
                    </a:lnTo>
                    <a:lnTo>
                      <a:pt x="f6" y="f7"/>
                    </a:lnTo>
                    <a:lnTo>
                      <a:pt x="f5" y="f7"/>
                    </a:lnTo>
                    <a:lnTo>
                      <a:pt x="f5" y="f5"/>
                    </a:lnTo>
                    <a:close/>
                  </a:path>
                </a:pathLst>
              </a:custGeom>
              <a:solidFill>
                <a:srgbClr val="FFFFFF"/>
              </a:solidFill>
              <a:ln w="38103" cap="flat">
                <a:solidFill>
                  <a:srgbClr val="4472C4"/>
                </a:solidFill>
                <a:prstDash val="solid"/>
                <a:miter/>
              </a:ln>
            </p:spPr>
            <p:txBody>
              <a:bodyPr vert="horz" wrap="square" lIns="25401" tIns="25401" rIns="25401" bIns="25401" anchor="t" anchorCtr="0" compatLnSpc="1">
                <a:noAutofit/>
              </a:bodyPr>
              <a:lstStyle/>
              <a:p>
                <a:pPr defTabSz="444512">
                  <a:lnSpc>
                    <a:spcPct val="90000"/>
                  </a:lnSpc>
                  <a:spcAft>
                    <a:spcPts val="429"/>
                  </a:spcAft>
                  <a:defRPr sz="1800" b="0" i="0" u="none" strike="noStrike" kern="0" cap="none" spc="0" baseline="0">
                    <a:solidFill>
                      <a:srgbClr val="000000"/>
                    </a:solidFill>
                    <a:uFillTx/>
                  </a:defRPr>
                </a:pPr>
                <a:r>
                  <a:rPr lang="en-GB" sz="1000" b="1" dirty="0">
                    <a:solidFill>
                      <a:srgbClr val="000000"/>
                    </a:solidFill>
                    <a:latin typeface="Ink Free" pitchFamily="66"/>
                  </a:rPr>
                  <a:t>Recall.</a:t>
                </a:r>
              </a:p>
              <a:p>
                <a:pPr defTabSz="444512">
                  <a:lnSpc>
                    <a:spcPct val="90000"/>
                  </a:lnSpc>
                  <a:spcAft>
                    <a:spcPts val="429"/>
                  </a:spcAft>
                  <a:defRPr sz="1800" b="0" i="0" u="none" strike="noStrike" kern="0" cap="none" spc="0" baseline="0">
                    <a:solidFill>
                      <a:srgbClr val="000000"/>
                    </a:solidFill>
                    <a:uFillTx/>
                  </a:defRPr>
                </a:pPr>
                <a:r>
                  <a:rPr lang="en-GB" sz="857" b="1" dirty="0">
                    <a:solidFill>
                      <a:srgbClr val="FF0000"/>
                    </a:solidFill>
                    <a:latin typeface="Ink Free" pitchFamily="66"/>
                  </a:rPr>
                  <a:t>I can recall basic historical knowledge of the Industrial Revolution. </a:t>
                </a:r>
              </a:p>
              <a:p>
                <a:pPr defTabSz="444512">
                  <a:lnSpc>
                    <a:spcPct val="90000"/>
                  </a:lnSpc>
                  <a:spcAft>
                    <a:spcPts val="429"/>
                  </a:spcAft>
                  <a:defRPr sz="1800" b="0" i="0" u="none" strike="noStrike" kern="0" cap="none" spc="0" baseline="0">
                    <a:solidFill>
                      <a:srgbClr val="000000"/>
                    </a:solidFill>
                    <a:uFillTx/>
                  </a:defRPr>
                </a:pPr>
                <a:r>
                  <a:rPr lang="en-GB" sz="857" b="1" dirty="0">
                    <a:solidFill>
                      <a:srgbClr val="ED7D31"/>
                    </a:solidFill>
                    <a:latin typeface="Ink Free" pitchFamily="66"/>
                  </a:rPr>
                  <a:t>I can recall some historical knowledge of </a:t>
                </a:r>
                <a:r>
                  <a:rPr lang="en-GB" sz="857" b="1" dirty="0">
                    <a:solidFill>
                      <a:srgbClr val="FF0000"/>
                    </a:solidFill>
                    <a:latin typeface="Ink Free" pitchFamily="66"/>
                  </a:rPr>
                  <a:t>the Industrial Revolution. </a:t>
                </a:r>
              </a:p>
              <a:p>
                <a:pPr defTabSz="444512">
                  <a:lnSpc>
                    <a:spcPct val="90000"/>
                  </a:lnSpc>
                  <a:spcAft>
                    <a:spcPts val="429"/>
                  </a:spcAft>
                  <a:defRPr sz="1800" b="0" i="0" u="none" strike="noStrike" kern="0" cap="none" spc="0" baseline="0">
                    <a:solidFill>
                      <a:srgbClr val="000000"/>
                    </a:solidFill>
                    <a:uFillTx/>
                  </a:defRPr>
                </a:pPr>
                <a:r>
                  <a:rPr lang="en-GB" sz="857" b="1" dirty="0">
                    <a:solidFill>
                      <a:srgbClr val="FFC000"/>
                    </a:solidFill>
                    <a:latin typeface="Ink Free" pitchFamily="66"/>
                  </a:rPr>
                  <a:t>I can recall the changes that happened in Britain during the Industrial Revolution. </a:t>
                </a:r>
              </a:p>
              <a:p>
                <a:pPr defTabSz="444512">
                  <a:lnSpc>
                    <a:spcPct val="90000"/>
                  </a:lnSpc>
                  <a:spcAft>
                    <a:spcPts val="429"/>
                  </a:spcAft>
                  <a:defRPr sz="1800" b="0" i="0" u="none" strike="noStrike" kern="0" cap="none" spc="0" baseline="0">
                    <a:solidFill>
                      <a:srgbClr val="000000"/>
                    </a:solidFill>
                    <a:uFillTx/>
                  </a:defRPr>
                </a:pPr>
                <a:r>
                  <a:rPr lang="en-GB" sz="857" b="1" dirty="0">
                    <a:solidFill>
                      <a:srgbClr val="4472C4"/>
                    </a:solidFill>
                    <a:latin typeface="Ink Free" pitchFamily="66"/>
                  </a:rPr>
                  <a:t>I can recall detailed historical knowledge and draw links between both Britain and the Empire. </a:t>
                </a:r>
              </a:p>
              <a:p>
                <a:pPr defTabSz="444512">
                  <a:lnSpc>
                    <a:spcPct val="90000"/>
                  </a:lnSpc>
                  <a:spcAft>
                    <a:spcPts val="429"/>
                  </a:spcAft>
                  <a:defRPr sz="1800" b="0" i="0" u="none" strike="noStrike" kern="0" cap="none" spc="0" baseline="0">
                    <a:solidFill>
                      <a:srgbClr val="000000"/>
                    </a:solidFill>
                    <a:uFillTx/>
                  </a:defRPr>
                </a:pPr>
                <a:r>
                  <a:rPr lang="en-GB" sz="857" b="1" dirty="0">
                    <a:solidFill>
                      <a:srgbClr val="00B050"/>
                    </a:solidFill>
                    <a:latin typeface="Ink Free" pitchFamily="66"/>
                  </a:rPr>
                  <a:t>I can recall and link my previous knowledge to Industrial . </a:t>
                </a:r>
              </a:p>
            </p:txBody>
          </p:sp>
        </p:grpSp>
        <p:sp>
          <p:nvSpPr>
            <p:cNvPr id="33" name="TextBox 24">
              <a:extLst>
                <a:ext uri="{FF2B5EF4-FFF2-40B4-BE49-F238E27FC236}">
                  <a16:creationId xmlns:a16="http://schemas.microsoft.com/office/drawing/2014/main" id="{175B2438-D22F-4024-BC6F-5EC1A687A8CA}"/>
                </a:ext>
              </a:extLst>
            </p:cNvPr>
            <p:cNvSpPr txBox="1"/>
            <p:nvPr/>
          </p:nvSpPr>
          <p:spPr>
            <a:xfrm>
              <a:off x="7823012" y="8741"/>
              <a:ext cx="4659864" cy="461639"/>
            </a:xfrm>
            <a:prstGeom prst="rect">
              <a:avLst/>
            </a:prstGeom>
            <a:noFill/>
            <a:ln cap="flat">
              <a:noFill/>
            </a:ln>
          </p:spPr>
          <p:txBody>
            <a:bodyPr vert="horz" wrap="square" lIns="65314" tIns="32657" rIns="65314" bIns="32657" anchor="t" anchorCtr="0" compatLnSpc="1">
              <a:spAutoFit/>
            </a:bodyPr>
            <a:lstStyle/>
            <a:p>
              <a:pPr defTabSz="326578">
                <a:defRPr sz="1800" b="0" i="0" u="none" strike="noStrike" kern="0" cap="none" spc="0" baseline="0">
                  <a:solidFill>
                    <a:srgbClr val="000000"/>
                  </a:solidFill>
                  <a:uFillTx/>
                </a:defRPr>
              </a:pPr>
              <a:r>
                <a:rPr lang="en-GB" sz="857" b="1">
                  <a:solidFill>
                    <a:srgbClr val="000000"/>
                  </a:solidFill>
                  <a:highlight>
                    <a:srgbClr val="FFFF00"/>
                  </a:highlight>
                  <a:latin typeface="Ink Free" pitchFamily="66"/>
                </a:rPr>
                <a:t>Consider what progression step you are pitching your content at when planning your lessons</a:t>
              </a:r>
              <a:endParaRPr lang="en-GB" sz="857" b="1">
                <a:solidFill>
                  <a:srgbClr val="000000"/>
                </a:solidFill>
                <a:latin typeface="Ink Free" pitchFamily="66"/>
              </a:endParaRPr>
            </a:p>
          </p:txBody>
        </p:sp>
      </p:grpSp>
      <p:sp>
        <p:nvSpPr>
          <p:cNvPr id="34" name="TextBox 25">
            <a:extLst>
              <a:ext uri="{FF2B5EF4-FFF2-40B4-BE49-F238E27FC236}">
                <a16:creationId xmlns:a16="http://schemas.microsoft.com/office/drawing/2014/main" id="{80BFCA5E-8ADF-4F86-902C-BBDCB528EDE9}"/>
              </a:ext>
            </a:extLst>
          </p:cNvPr>
          <p:cNvSpPr txBox="1"/>
          <p:nvPr/>
        </p:nvSpPr>
        <p:spPr>
          <a:xfrm>
            <a:off x="1580131" y="5894941"/>
            <a:ext cx="1302987" cy="219840"/>
          </a:xfrm>
          <a:prstGeom prst="rect">
            <a:avLst/>
          </a:prstGeom>
          <a:solidFill>
            <a:srgbClr val="00B0F0"/>
          </a:solidFill>
          <a:ln w="38103" cap="flat">
            <a:solidFill>
              <a:srgbClr val="000000"/>
            </a:solidFill>
            <a:prstDash val="solid"/>
            <a:miter/>
          </a:ln>
        </p:spPr>
        <p:txBody>
          <a:bodyPr vert="horz" wrap="square" lIns="65314" tIns="32657" rIns="65314" bIns="32657" anchor="t" anchorCtr="1" compatLnSpc="1">
            <a:spAutoFit/>
          </a:bodyPr>
          <a:lstStyle/>
          <a:p>
            <a:pPr algn="ctr" defTabSz="326578">
              <a:defRPr sz="1800" b="0" i="0" u="none" strike="noStrike" kern="0" cap="none" spc="0" baseline="0">
                <a:solidFill>
                  <a:srgbClr val="000000"/>
                </a:solidFill>
                <a:uFillTx/>
              </a:defRPr>
            </a:pPr>
            <a:r>
              <a:rPr lang="en-GB" sz="1000" b="1">
                <a:solidFill>
                  <a:srgbClr val="000000"/>
                </a:solidFill>
                <a:latin typeface="Ink Free" pitchFamily="66"/>
              </a:rPr>
              <a:t>Learning Experiences</a:t>
            </a:r>
          </a:p>
        </p:txBody>
      </p:sp>
      <p:pic>
        <p:nvPicPr>
          <p:cNvPr id="35" name="Picture 26">
            <a:extLst>
              <a:ext uri="{FF2B5EF4-FFF2-40B4-BE49-F238E27FC236}">
                <a16:creationId xmlns:a16="http://schemas.microsoft.com/office/drawing/2014/main" id="{750C9C96-3C36-4FBD-92FB-95743D6EC0DA}"/>
              </a:ext>
            </a:extLst>
          </p:cNvPr>
          <p:cNvPicPr>
            <a:picLocks noChangeAspect="1"/>
          </p:cNvPicPr>
          <p:nvPr/>
        </p:nvPicPr>
        <p:blipFill>
          <a:blip r:embed="rId3"/>
          <a:stretch>
            <a:fillRect/>
          </a:stretch>
        </p:blipFill>
        <p:spPr>
          <a:xfrm>
            <a:off x="6925067" y="395504"/>
            <a:ext cx="272694" cy="4743162"/>
          </a:xfrm>
          <a:prstGeom prst="rect">
            <a:avLst/>
          </a:prstGeom>
          <a:noFill/>
          <a:ln cap="flat">
            <a:noFill/>
          </a:ln>
        </p:spPr>
      </p:pic>
      <p:pic>
        <p:nvPicPr>
          <p:cNvPr id="36" name="Picture 27">
            <a:extLst>
              <a:ext uri="{FF2B5EF4-FFF2-40B4-BE49-F238E27FC236}">
                <a16:creationId xmlns:a16="http://schemas.microsoft.com/office/drawing/2014/main" id="{70279000-B7AA-4DB7-B676-A5623121D30B}"/>
              </a:ext>
            </a:extLst>
          </p:cNvPr>
          <p:cNvPicPr>
            <a:picLocks noChangeAspect="1"/>
          </p:cNvPicPr>
          <p:nvPr/>
        </p:nvPicPr>
        <p:blipFill>
          <a:blip r:embed="rId4"/>
          <a:stretch>
            <a:fillRect/>
          </a:stretch>
        </p:blipFill>
        <p:spPr>
          <a:xfrm>
            <a:off x="7620526" y="5063671"/>
            <a:ext cx="326003" cy="326003"/>
          </a:xfrm>
          <a:prstGeom prst="rect">
            <a:avLst/>
          </a:prstGeom>
          <a:noFill/>
          <a:ln cap="flat">
            <a:noFill/>
          </a:ln>
        </p:spPr>
      </p:pic>
      <p:sp>
        <p:nvSpPr>
          <p:cNvPr id="37" name="Freeform 12">
            <a:extLst>
              <a:ext uri="{FF2B5EF4-FFF2-40B4-BE49-F238E27FC236}">
                <a16:creationId xmlns:a16="http://schemas.microsoft.com/office/drawing/2014/main" id="{D7628E25-10C0-48CE-A2FB-66871DC62922}"/>
              </a:ext>
            </a:extLst>
          </p:cNvPr>
          <p:cNvSpPr/>
          <p:nvPr/>
        </p:nvSpPr>
        <p:spPr>
          <a:xfrm>
            <a:off x="1504185" y="-15695"/>
            <a:ext cx="947951" cy="866368"/>
          </a:xfrm>
          <a:custGeom>
            <a:avLst/>
            <a:gdLst>
              <a:gd name="f0" fmla="val w"/>
              <a:gd name="f1" fmla="val h"/>
              <a:gd name="f2" fmla="val 0"/>
              <a:gd name="f3" fmla="val 2229136"/>
              <a:gd name="f4" fmla="val 2212983"/>
              <a:gd name="f5" fmla="*/ f0 1 2229136"/>
              <a:gd name="f6" fmla="*/ f1 1 2212983"/>
              <a:gd name="f7" fmla="val f2"/>
              <a:gd name="f8" fmla="val f3"/>
              <a:gd name="f9" fmla="val f4"/>
              <a:gd name="f10" fmla="+- f9 0 f7"/>
              <a:gd name="f11" fmla="+- f8 0 f7"/>
              <a:gd name="f12" fmla="*/ f11 1 2229136"/>
              <a:gd name="f13" fmla="*/ f10 1 2212983"/>
              <a:gd name="f14" fmla="*/ f7 1 f12"/>
              <a:gd name="f15" fmla="*/ f8 1 f12"/>
              <a:gd name="f16" fmla="*/ f7 1 f13"/>
              <a:gd name="f17" fmla="*/ f9 1 f13"/>
              <a:gd name="f18" fmla="*/ f14 f5 1"/>
              <a:gd name="f19" fmla="*/ f15 f5 1"/>
              <a:gd name="f20" fmla="*/ f17 f6 1"/>
              <a:gd name="f21" fmla="*/ f16 f6 1"/>
            </a:gdLst>
            <a:ahLst/>
            <a:cxnLst>
              <a:cxn ang="3cd4">
                <a:pos x="hc" y="t"/>
              </a:cxn>
              <a:cxn ang="0">
                <a:pos x="r" y="vc"/>
              </a:cxn>
              <a:cxn ang="cd4">
                <a:pos x="hc" y="b"/>
              </a:cxn>
              <a:cxn ang="cd2">
                <a:pos x="l" y="vc"/>
              </a:cxn>
            </a:cxnLst>
            <a:rect l="f18" t="f21" r="f19" b="f20"/>
            <a:pathLst>
              <a:path w="2229136" h="2212983">
                <a:moveTo>
                  <a:pt x="f2" y="f2"/>
                </a:moveTo>
                <a:lnTo>
                  <a:pt x="f3" y="f2"/>
                </a:lnTo>
                <a:lnTo>
                  <a:pt x="f3" y="f4"/>
                </a:lnTo>
                <a:lnTo>
                  <a:pt x="f2" y="f4"/>
                </a:lnTo>
                <a:lnTo>
                  <a:pt x="f2" y="f2"/>
                </a:lnTo>
                <a:close/>
              </a:path>
            </a:pathLst>
          </a:custGeom>
          <a:blipFill>
            <a:blip r:embed="rId5">
              <a:alphaModFix/>
            </a:blip>
            <a:stretch>
              <a:fillRect/>
            </a:stretch>
          </a:blipFill>
          <a:ln cap="flat">
            <a:noFill/>
            <a:prstDash val="solid"/>
          </a:ln>
        </p:spPr>
        <p:txBody>
          <a:bodyPr lIns="0" tIns="0" rIns="0" bIns="0"/>
          <a:lstStyle/>
          <a:p>
            <a:endParaRPr lang="en-GB" sz="1286"/>
          </a:p>
        </p:txBody>
      </p:sp>
      <p:sp>
        <p:nvSpPr>
          <p:cNvPr id="38" name="TextBox 17">
            <a:extLst>
              <a:ext uri="{FF2B5EF4-FFF2-40B4-BE49-F238E27FC236}">
                <a16:creationId xmlns:a16="http://schemas.microsoft.com/office/drawing/2014/main" id="{A2D77FF5-F8F9-4B1A-9F13-BC3FD3EADD22}"/>
              </a:ext>
            </a:extLst>
          </p:cNvPr>
          <p:cNvSpPr txBox="1"/>
          <p:nvPr/>
        </p:nvSpPr>
        <p:spPr>
          <a:xfrm>
            <a:off x="5149928" y="4960689"/>
            <a:ext cx="2437654" cy="197847"/>
          </a:xfrm>
          <a:prstGeom prst="rect">
            <a:avLst/>
          </a:prstGeom>
          <a:noFill/>
          <a:ln cap="flat">
            <a:noFill/>
          </a:ln>
        </p:spPr>
        <p:txBody>
          <a:bodyPr vert="horz" wrap="square" lIns="65314" tIns="32657" rIns="65314" bIns="32657" anchor="t" anchorCtr="0" compatLnSpc="1">
            <a:spAutoFit/>
          </a:bodyPr>
          <a:lstStyle/>
          <a:p>
            <a:pPr defTabSz="326578">
              <a:defRPr sz="1800" b="0" i="0" u="none" strike="noStrike" kern="0" cap="none" spc="0" baseline="0">
                <a:solidFill>
                  <a:srgbClr val="000000"/>
                </a:solidFill>
                <a:uFillTx/>
              </a:defRPr>
            </a:pPr>
            <a:r>
              <a:rPr lang="en-GB" sz="857" dirty="0">
                <a:solidFill>
                  <a:srgbClr val="000000"/>
                </a:solidFill>
                <a:latin typeface="Ink Free" panose="03080402000500000000" pitchFamily="66" charset="0"/>
              </a:rPr>
              <a:t> </a:t>
            </a:r>
          </a:p>
        </p:txBody>
      </p:sp>
      <p:sp>
        <p:nvSpPr>
          <p:cNvPr id="39" name="TextBox 18">
            <a:extLst>
              <a:ext uri="{FF2B5EF4-FFF2-40B4-BE49-F238E27FC236}">
                <a16:creationId xmlns:a16="http://schemas.microsoft.com/office/drawing/2014/main" id="{B722E045-3459-4C86-BA6F-69EFDD4EB1B1}"/>
              </a:ext>
            </a:extLst>
          </p:cNvPr>
          <p:cNvSpPr txBox="1"/>
          <p:nvPr/>
        </p:nvSpPr>
        <p:spPr>
          <a:xfrm>
            <a:off x="5133744" y="5745509"/>
            <a:ext cx="2596171" cy="197847"/>
          </a:xfrm>
          <a:prstGeom prst="rect">
            <a:avLst/>
          </a:prstGeom>
          <a:noFill/>
          <a:ln cap="flat">
            <a:noFill/>
          </a:ln>
        </p:spPr>
        <p:txBody>
          <a:bodyPr vert="horz" wrap="square" lIns="65314" tIns="32657" rIns="65314" bIns="32657" anchor="t" anchorCtr="0" compatLnSpc="1">
            <a:spAutoFit/>
          </a:bodyPr>
          <a:lstStyle/>
          <a:p>
            <a:pPr defTabSz="326578">
              <a:defRPr sz="1800" b="0" i="0" u="none" strike="noStrike" kern="0" cap="none" spc="0" baseline="0">
                <a:solidFill>
                  <a:srgbClr val="000000"/>
                </a:solidFill>
                <a:uFillTx/>
              </a:defRPr>
            </a:pPr>
            <a:r>
              <a:rPr lang="en-GB" sz="857" dirty="0">
                <a:solidFill>
                  <a:srgbClr val="000000"/>
                </a:solidFill>
                <a:latin typeface="Ink Free" panose="03080402000500000000" pitchFamily="66" charset="0"/>
              </a:rPr>
              <a:t> </a:t>
            </a:r>
          </a:p>
        </p:txBody>
      </p:sp>
      <p:sp>
        <p:nvSpPr>
          <p:cNvPr id="42" name="TextBox 3">
            <a:extLst>
              <a:ext uri="{FF2B5EF4-FFF2-40B4-BE49-F238E27FC236}">
                <a16:creationId xmlns:a16="http://schemas.microsoft.com/office/drawing/2014/main" id="{C902F0C4-E337-43C7-BD1A-EE6F9057967C}"/>
              </a:ext>
            </a:extLst>
          </p:cNvPr>
          <p:cNvSpPr txBox="1"/>
          <p:nvPr/>
        </p:nvSpPr>
        <p:spPr>
          <a:xfrm>
            <a:off x="7729916" y="5398308"/>
            <a:ext cx="2544389" cy="417715"/>
          </a:xfrm>
          <a:prstGeom prst="rect">
            <a:avLst/>
          </a:prstGeom>
          <a:noFill/>
          <a:ln cap="flat">
            <a:noFill/>
          </a:ln>
        </p:spPr>
        <p:txBody>
          <a:bodyPr vert="horz" wrap="square" lIns="65314" tIns="32657" rIns="65314" bIns="32657" anchor="t" anchorCtr="0" compatLnSpc="1">
            <a:spAutoFit/>
          </a:bodyPr>
          <a:lstStyle/>
          <a:p>
            <a:pPr defTabSz="326578">
              <a:defRPr sz="1800" b="0" i="0" u="none" strike="noStrike" kern="0" cap="none" spc="0" baseline="0">
                <a:solidFill>
                  <a:srgbClr val="000000"/>
                </a:solidFill>
                <a:uFillTx/>
              </a:defRPr>
            </a:pPr>
            <a:r>
              <a:rPr lang="en-GB" sz="1143" dirty="0">
                <a:solidFill>
                  <a:srgbClr val="000000"/>
                </a:solidFill>
                <a:latin typeface="Ink Free" pitchFamily="66"/>
              </a:rPr>
              <a:t>Pupils will answer the following explain question:</a:t>
            </a:r>
          </a:p>
        </p:txBody>
      </p:sp>
      <p:graphicFrame>
        <p:nvGraphicFramePr>
          <p:cNvPr id="27" name="Table 21">
            <a:extLst>
              <a:ext uri="{FF2B5EF4-FFF2-40B4-BE49-F238E27FC236}">
                <a16:creationId xmlns:a16="http://schemas.microsoft.com/office/drawing/2014/main" id="{8D719B75-1760-4CD1-8A03-FBDC11AEEC9C}"/>
              </a:ext>
            </a:extLst>
          </p:cNvPr>
          <p:cNvGraphicFramePr>
            <a:graphicFrameLocks noGrp="1"/>
          </p:cNvGraphicFramePr>
          <p:nvPr/>
        </p:nvGraphicFramePr>
        <p:xfrm>
          <a:off x="1580131" y="1758835"/>
          <a:ext cx="5270614" cy="3549595"/>
        </p:xfrm>
        <a:graphic>
          <a:graphicData uri="http://schemas.openxmlformats.org/drawingml/2006/table">
            <a:tbl>
              <a:tblPr firstRow="1" bandRow="1">
                <a:effectLst/>
                <a:tableStyleId>{5C22544A-7EE6-4342-B048-85BDC9FD1C3A}</a:tableStyleId>
              </a:tblPr>
              <a:tblGrid>
                <a:gridCol w="2456594">
                  <a:extLst>
                    <a:ext uri="{9D8B030D-6E8A-4147-A177-3AD203B41FA5}">
                      <a16:colId xmlns:a16="http://schemas.microsoft.com/office/drawing/2014/main" val="2853305156"/>
                    </a:ext>
                  </a:extLst>
                </a:gridCol>
                <a:gridCol w="2814020">
                  <a:extLst>
                    <a:ext uri="{9D8B030D-6E8A-4147-A177-3AD203B41FA5}">
                      <a16:colId xmlns:a16="http://schemas.microsoft.com/office/drawing/2014/main" val="3982392489"/>
                    </a:ext>
                  </a:extLst>
                </a:gridCol>
              </a:tblGrid>
              <a:tr h="261257">
                <a:tc gridSpan="2">
                  <a:txBody>
                    <a:bodyPr/>
                    <a:lstStyle/>
                    <a:p>
                      <a:pPr lvl="0"/>
                      <a:r>
                        <a:rPr lang="en-GB" sz="1300" dirty="0">
                          <a:latin typeface="Ink Free" pitchFamily="66"/>
                        </a:rPr>
                        <a:t>Content</a:t>
                      </a:r>
                    </a:p>
                  </a:txBody>
                  <a:tcPr marL="65314" marR="65314" marT="32657" marB="32657">
                    <a:solidFill>
                      <a:srgbClr val="2F5597"/>
                    </a:solidFill>
                  </a:tcPr>
                </a:tc>
                <a:tc hMerge="1">
                  <a:txBody>
                    <a:bodyPr/>
                    <a:lstStyle/>
                    <a:p>
                      <a:endParaRPr lang="en-GB"/>
                    </a:p>
                  </a:txBody>
                  <a:tcPr/>
                </a:tc>
                <a:extLst>
                  <a:ext uri="{0D108BD9-81ED-4DB2-BD59-A6C34878D82A}">
                    <a16:rowId xmlns:a16="http://schemas.microsoft.com/office/drawing/2014/main" val="3590411865"/>
                  </a:ext>
                </a:extLst>
              </a:tr>
              <a:tr h="321673">
                <a:tc>
                  <a:txBody>
                    <a:bodyPr/>
                    <a:lstStyle/>
                    <a:p>
                      <a:pPr lvl="0"/>
                      <a:r>
                        <a:rPr lang="en-GB" sz="900" b="1" dirty="0">
                          <a:latin typeface="Ink Free" pitchFamily="66"/>
                        </a:rPr>
                        <a:t>How did life change from 1750-1900?</a:t>
                      </a:r>
                    </a:p>
                  </a:txBody>
                  <a:tcPr marL="65314" marR="65314" marT="32657" marB="32657">
                    <a:solidFill>
                      <a:srgbClr val="B4C7E7"/>
                    </a:solidFill>
                  </a:tcPr>
                </a:tc>
                <a:tc>
                  <a:txBody>
                    <a:bodyPr/>
                    <a:lstStyle/>
                    <a:p>
                      <a:pPr lvl="0" algn="l"/>
                      <a:r>
                        <a:rPr lang="en-GB" sz="800" dirty="0">
                          <a:latin typeface="Ink Free" pitchFamily="66"/>
                        </a:rPr>
                        <a:t>I know how Britain changed from 1750-1900.</a:t>
                      </a:r>
                    </a:p>
                    <a:p>
                      <a:pPr lvl="0" algn="l"/>
                      <a:r>
                        <a:rPr lang="en-GB" sz="800" dirty="0">
                          <a:latin typeface="Ink Free" pitchFamily="66"/>
                        </a:rPr>
                        <a:t>I can describe how Britain changed. From 1750-1900.</a:t>
                      </a:r>
                    </a:p>
                  </a:txBody>
                  <a:tcPr marL="65314" marR="65314" marT="32657" marB="32657">
                    <a:solidFill>
                      <a:srgbClr val="DAE3F3"/>
                    </a:solidFill>
                  </a:tcPr>
                </a:tc>
                <a:extLst>
                  <a:ext uri="{0D108BD9-81ED-4DB2-BD59-A6C34878D82A}">
                    <a16:rowId xmlns:a16="http://schemas.microsoft.com/office/drawing/2014/main" val="3462468599"/>
                  </a:ext>
                </a:extLst>
              </a:tr>
              <a:tr h="326571">
                <a:tc>
                  <a:txBody>
                    <a:bodyPr/>
                    <a:lstStyle/>
                    <a:p>
                      <a:pPr lvl="0"/>
                      <a:r>
                        <a:rPr lang="en-GB" sz="900" b="1" dirty="0">
                          <a:latin typeface="Ink Free" pitchFamily="66"/>
                        </a:rPr>
                        <a:t>What were the cultural changes that happened from 1750-1900? </a:t>
                      </a:r>
                    </a:p>
                  </a:txBody>
                  <a:tcPr marL="65314" marR="65314" marT="32657" marB="32657">
                    <a:solidFill>
                      <a:srgbClr val="B4C7E7"/>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know that British culture changed.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can explain how British culture changed and include examples. </a:t>
                      </a:r>
                    </a:p>
                  </a:txBody>
                  <a:tcPr marL="65314" marR="65314" marT="32657" marB="32657">
                    <a:solidFill>
                      <a:srgbClr val="DAE3F3"/>
                    </a:solidFill>
                  </a:tcPr>
                </a:tc>
                <a:extLst>
                  <a:ext uri="{0D108BD9-81ED-4DB2-BD59-A6C34878D82A}">
                    <a16:rowId xmlns:a16="http://schemas.microsoft.com/office/drawing/2014/main" val="2677462890"/>
                  </a:ext>
                </a:extLst>
              </a:tr>
              <a:tr h="321673">
                <a:tc>
                  <a:txBody>
                    <a:bodyPr/>
                    <a:lstStyle/>
                    <a:p>
                      <a:pPr lvl="0" algn="l" fontAlgn="b"/>
                      <a:r>
                        <a:rPr lang="en-GB" sz="900" b="1" i="0" u="none" strike="noStrike" dirty="0">
                          <a:solidFill>
                            <a:srgbClr val="000000"/>
                          </a:solidFill>
                          <a:latin typeface="Ink Free" pitchFamily="66"/>
                        </a:rPr>
                        <a:t>Why did the population explode? </a:t>
                      </a:r>
                    </a:p>
                  </a:txBody>
                  <a:tcPr marL="6806" marR="6806" marT="6806" marB="32657">
                    <a:solidFill>
                      <a:srgbClr val="B4C7E7"/>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know the reasons why the population exploded.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can describe how the population exploded. </a:t>
                      </a:r>
                    </a:p>
                  </a:txBody>
                  <a:tcPr marL="65314" marR="65314" marT="32657" marB="32657">
                    <a:solidFill>
                      <a:srgbClr val="DAE3F3"/>
                    </a:solidFill>
                  </a:tcPr>
                </a:tc>
                <a:extLst>
                  <a:ext uri="{0D108BD9-81ED-4DB2-BD59-A6C34878D82A}">
                    <a16:rowId xmlns:a16="http://schemas.microsoft.com/office/drawing/2014/main" val="1053424698"/>
                  </a:ext>
                </a:extLst>
              </a:tr>
              <a:tr h="434804">
                <a:tc>
                  <a:txBody>
                    <a:bodyPr/>
                    <a:lstStyle/>
                    <a:p>
                      <a:pPr lvl="0" algn="l" fontAlgn="b"/>
                      <a:r>
                        <a:rPr lang="en-GB" sz="900" b="1" i="0" u="none" strike="noStrike" dirty="0">
                          <a:solidFill>
                            <a:srgbClr val="000000"/>
                          </a:solidFill>
                          <a:latin typeface="Ink Free" pitchFamily="66"/>
                        </a:rPr>
                        <a:t>What was life like in a factory? </a:t>
                      </a:r>
                    </a:p>
                    <a:p>
                      <a:pPr lvl="0" algn="l" fontAlgn="b"/>
                      <a:r>
                        <a:rPr lang="en-GB" sz="900" b="1" i="0" u="none" strike="noStrike" dirty="0">
                          <a:solidFill>
                            <a:srgbClr val="000000"/>
                          </a:solidFill>
                          <a:latin typeface="Ink Free" pitchFamily="66"/>
                        </a:rPr>
                        <a:t>Why inventions were created to improve the textile industry? </a:t>
                      </a:r>
                    </a:p>
                  </a:txBody>
                  <a:tcPr marL="6806" marR="6806" marT="6806" marB="32657">
                    <a:solidFill>
                      <a:srgbClr val="B4C7E7"/>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know what life was like in a factory.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can analyse the evidence to help draw my own conclusions. </a:t>
                      </a:r>
                    </a:p>
                  </a:txBody>
                  <a:tcPr marL="65314" marR="65314" marT="32657" marB="32657">
                    <a:solidFill>
                      <a:srgbClr val="DAE3F3"/>
                    </a:solidFill>
                  </a:tcPr>
                </a:tc>
                <a:extLst>
                  <a:ext uri="{0D108BD9-81ED-4DB2-BD59-A6C34878D82A}">
                    <a16:rowId xmlns:a16="http://schemas.microsoft.com/office/drawing/2014/main" val="753173999"/>
                  </a:ext>
                </a:extLst>
              </a:tr>
              <a:tr h="424543">
                <a:tc>
                  <a:txBody>
                    <a:bodyPr/>
                    <a:lstStyle/>
                    <a:p>
                      <a:pPr lvl="0" algn="l" fontAlgn="b"/>
                      <a:r>
                        <a:rPr lang="en-GB" sz="900" b="1" i="0" u="none" strike="noStrike" dirty="0">
                          <a:solidFill>
                            <a:srgbClr val="000000"/>
                          </a:solidFill>
                          <a:latin typeface="Ink Free" pitchFamily="66"/>
                        </a:rPr>
                        <a:t>How were children treated during the Industrial Revolution? </a:t>
                      </a:r>
                    </a:p>
                  </a:txBody>
                  <a:tcPr marL="6806" marR="6806" marT="6806" marB="32657" anchor="b">
                    <a:solidFill>
                      <a:srgbClr val="B4C7E7"/>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know how children were treated during the Industrial Revolution.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can describe and compare how children were treated. </a:t>
                      </a:r>
                    </a:p>
                  </a:txBody>
                  <a:tcPr marL="65314" marR="65314" marT="32657" marB="32657">
                    <a:solidFill>
                      <a:srgbClr val="DAE3F3"/>
                    </a:solidFill>
                  </a:tcPr>
                </a:tc>
                <a:extLst>
                  <a:ext uri="{0D108BD9-81ED-4DB2-BD59-A6C34878D82A}">
                    <a16:rowId xmlns:a16="http://schemas.microsoft.com/office/drawing/2014/main" val="2992009563"/>
                  </a:ext>
                </a:extLst>
              </a:tr>
              <a:tr h="431349">
                <a:tc>
                  <a:txBody>
                    <a:bodyPr/>
                    <a:lstStyle/>
                    <a:p>
                      <a:pPr lvl="0" algn="l" fontAlgn="b"/>
                      <a:r>
                        <a:rPr lang="en-GB" sz="900" b="1" i="0" u="none" strike="noStrike" dirty="0">
                          <a:solidFill>
                            <a:srgbClr val="000000"/>
                          </a:solidFill>
                          <a:latin typeface="Ink Free" pitchFamily="66"/>
                        </a:rPr>
                        <a:t>What happened on Shelton Street? </a:t>
                      </a:r>
                    </a:p>
                    <a:p>
                      <a:pPr lvl="0" algn="l" fontAlgn="b"/>
                      <a:r>
                        <a:rPr lang="en-GB" sz="900" b="1" i="0" u="none" strike="noStrike" dirty="0">
                          <a:solidFill>
                            <a:srgbClr val="000000"/>
                          </a:solidFill>
                          <a:latin typeface="Ink Free" pitchFamily="66"/>
                        </a:rPr>
                        <a:t>What were the working conditions during the Industrial Revolution? </a:t>
                      </a:r>
                    </a:p>
                  </a:txBody>
                  <a:tcPr marL="6806" marR="6806" marT="6806" marB="32657">
                    <a:solidFill>
                      <a:srgbClr val="B4C7E7"/>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know what happened on Shelton Street.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can use a census to gather information to help draw my own conclusions. </a:t>
                      </a:r>
                    </a:p>
                  </a:txBody>
                  <a:tcPr marL="65314" marR="65314" marT="32657" marB="32657">
                    <a:solidFill>
                      <a:srgbClr val="DAE3F3"/>
                    </a:solidFill>
                  </a:tcPr>
                </a:tc>
                <a:extLst>
                  <a:ext uri="{0D108BD9-81ED-4DB2-BD59-A6C34878D82A}">
                    <a16:rowId xmlns:a16="http://schemas.microsoft.com/office/drawing/2014/main" val="3491444041"/>
                  </a:ext>
                </a:extLst>
              </a:tr>
              <a:tr h="544286">
                <a:tc>
                  <a:txBody>
                    <a:bodyPr/>
                    <a:lstStyle/>
                    <a:p>
                      <a:pPr lvl="0" algn="l" fontAlgn="b"/>
                      <a:r>
                        <a:rPr lang="en-GB" sz="900" b="1" i="0" u="none" strike="noStrike" dirty="0">
                          <a:solidFill>
                            <a:srgbClr val="000000"/>
                          </a:solidFill>
                          <a:latin typeface="Ink Free" pitchFamily="66"/>
                        </a:rPr>
                        <a:t>How did working in a mine compare with a factory? </a:t>
                      </a:r>
                    </a:p>
                  </a:txBody>
                  <a:tcPr marL="6806" marR="6806" marT="6806" marB="32657">
                    <a:solidFill>
                      <a:srgbClr val="B4C7E7"/>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know what life was like when working in a factory and coal mine.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can describe how poor the conditions in factories and coal mines.</a:t>
                      </a:r>
                    </a:p>
                  </a:txBody>
                  <a:tcPr marL="65314" marR="65314" marT="32657" marB="32657">
                    <a:solidFill>
                      <a:srgbClr val="DAE3F3"/>
                    </a:solidFill>
                  </a:tcPr>
                </a:tc>
                <a:extLst>
                  <a:ext uri="{0D108BD9-81ED-4DB2-BD59-A6C34878D82A}">
                    <a16:rowId xmlns:a16="http://schemas.microsoft.com/office/drawing/2014/main" val="4012619621"/>
                  </a:ext>
                </a:extLst>
              </a:tr>
              <a:tr h="325787">
                <a:tc>
                  <a:txBody>
                    <a:bodyPr/>
                    <a:lstStyle/>
                    <a:p>
                      <a:pPr lvl="0" algn="l" fontAlgn="b"/>
                      <a:r>
                        <a:rPr lang="en-GB" sz="900" b="1" i="0" u="none" strike="noStrike" dirty="0">
                          <a:solidFill>
                            <a:srgbClr val="000000"/>
                          </a:solidFill>
                          <a:latin typeface="Ink Free" pitchFamily="66"/>
                        </a:rPr>
                        <a:t>Historical enquiry on the British Empire. </a:t>
                      </a:r>
                    </a:p>
                  </a:txBody>
                  <a:tcPr marL="6806" marR="6806" marT="6806" marB="32657">
                    <a:solidFill>
                      <a:srgbClr val="B4C7E7"/>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know what the British Empire was.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can explain the role of the Empire. </a:t>
                      </a:r>
                    </a:p>
                  </a:txBody>
                  <a:tcPr marL="65314" marR="65314" marT="32657" marB="32657">
                    <a:solidFill>
                      <a:srgbClr val="DAE3F3"/>
                    </a:solidFill>
                  </a:tcPr>
                </a:tc>
                <a:extLst>
                  <a:ext uri="{0D108BD9-81ED-4DB2-BD59-A6C34878D82A}">
                    <a16:rowId xmlns:a16="http://schemas.microsoft.com/office/drawing/2014/main" val="554744259"/>
                  </a:ext>
                </a:extLst>
              </a:tr>
            </a:tbl>
          </a:graphicData>
        </a:graphic>
      </p:graphicFrame>
      <p:graphicFrame>
        <p:nvGraphicFramePr>
          <p:cNvPr id="43" name="Table 42">
            <a:extLst>
              <a:ext uri="{FF2B5EF4-FFF2-40B4-BE49-F238E27FC236}">
                <a16:creationId xmlns:a16="http://schemas.microsoft.com/office/drawing/2014/main" id="{A1019F12-979B-4B1A-A8D4-5D726F0BAB71}"/>
              </a:ext>
            </a:extLst>
          </p:cNvPr>
          <p:cNvGraphicFramePr>
            <a:graphicFrameLocks noGrp="1"/>
          </p:cNvGraphicFramePr>
          <p:nvPr/>
        </p:nvGraphicFramePr>
        <p:xfrm>
          <a:off x="4378263" y="5319498"/>
          <a:ext cx="3298894" cy="1349828"/>
        </p:xfrm>
        <a:graphic>
          <a:graphicData uri="http://schemas.openxmlformats.org/drawingml/2006/table">
            <a:tbl>
              <a:tblPr firstRow="1" bandRow="1">
                <a:tableStyleId>{5940675A-B579-460E-94D1-54222C63F5DA}</a:tableStyleId>
              </a:tblPr>
              <a:tblGrid>
                <a:gridCol w="795818">
                  <a:extLst>
                    <a:ext uri="{9D8B030D-6E8A-4147-A177-3AD203B41FA5}">
                      <a16:colId xmlns:a16="http://schemas.microsoft.com/office/drawing/2014/main" val="1320472434"/>
                    </a:ext>
                  </a:extLst>
                </a:gridCol>
                <a:gridCol w="2503076">
                  <a:extLst>
                    <a:ext uri="{9D8B030D-6E8A-4147-A177-3AD203B41FA5}">
                      <a16:colId xmlns:a16="http://schemas.microsoft.com/office/drawing/2014/main" val="1872628756"/>
                    </a:ext>
                  </a:extLst>
                </a:gridCol>
              </a:tblGrid>
              <a:tr h="674914">
                <a:tc>
                  <a:txBody>
                    <a:bodyPr/>
                    <a:lstStyle/>
                    <a:p>
                      <a:pPr algn="ctr"/>
                      <a:r>
                        <a:rPr lang="en-GB" sz="900" dirty="0">
                          <a:solidFill>
                            <a:schemeClr val="bg1"/>
                          </a:solidFill>
                          <a:latin typeface="Ink Free" panose="03080402000500000000" pitchFamily="66" charset="0"/>
                        </a:rPr>
                        <a:t>Literacy</a:t>
                      </a:r>
                      <a:endParaRPr lang="en-GB" sz="900" b="0" dirty="0">
                        <a:solidFill>
                          <a:schemeClr val="bg1"/>
                        </a:solidFill>
                        <a:latin typeface="Ink Free" panose="03080402000500000000" pitchFamily="66" charset="0"/>
                      </a:endParaRPr>
                    </a:p>
                  </a:txBody>
                  <a:tcPr marL="65314" marR="65314"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effectLst/>
                          <a:latin typeface="Ink Free" panose="03080402000500000000" pitchFamily="66" charset="0"/>
                          <a:ea typeface="+mn-ea"/>
                          <a:cs typeface="+mn-cs"/>
                        </a:rPr>
                        <a:t>I can identify a range of quotations to support a point of view and begin to identify patterns in the way language is used.</a:t>
                      </a:r>
                    </a:p>
                  </a:txBody>
                  <a:tcPr marL="65314" marR="65314"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57158469"/>
                  </a:ext>
                </a:extLst>
              </a:tr>
              <a:tr h="674914">
                <a:tc>
                  <a:txBody>
                    <a:bodyPr/>
                    <a:lstStyle/>
                    <a:p>
                      <a:pPr algn="ctr"/>
                      <a:r>
                        <a:rPr lang="en-GB" sz="900" b="0" dirty="0">
                          <a:solidFill>
                            <a:schemeClr val="bg1"/>
                          </a:solidFill>
                          <a:latin typeface="Ink Free" panose="03080402000500000000" pitchFamily="66" charset="0"/>
                        </a:rPr>
                        <a:t>Numeracy</a:t>
                      </a:r>
                    </a:p>
                  </a:txBody>
                  <a:tcPr marL="65314" marR="65314"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lvl="0" fontAlgn="base"/>
                      <a:r>
                        <a:rPr lang="en-GB" sz="1000" kern="1200" dirty="0">
                          <a:solidFill>
                            <a:schemeClr val="dk1"/>
                          </a:solidFill>
                          <a:effectLst/>
                          <a:latin typeface="Ink Free" panose="03080402000500000000" pitchFamily="66" charset="0"/>
                          <a:ea typeface="+mn-ea"/>
                          <a:cs typeface="+mn-cs"/>
                        </a:rPr>
                        <a:t>I can accurately draw a scatter graph.</a:t>
                      </a:r>
                    </a:p>
                    <a:p>
                      <a:pPr lvl="0" fontAlgn="base"/>
                      <a:r>
                        <a:rPr lang="en-GB" sz="1000" kern="1200" dirty="0">
                          <a:solidFill>
                            <a:schemeClr val="dk1"/>
                          </a:solidFill>
                          <a:effectLst/>
                          <a:latin typeface="Ink Free" panose="03080402000500000000" pitchFamily="66" charset="0"/>
                          <a:ea typeface="+mn-ea"/>
                          <a:cs typeface="+mn-cs"/>
                        </a:rPr>
                        <a:t>I can draw a line of best fit on a scatter graph using a ruler.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dk1"/>
                        </a:solidFill>
                        <a:effectLst/>
                        <a:latin typeface="Ink Free" panose="03080402000500000000" pitchFamily="66" charset="0"/>
                        <a:ea typeface="+mn-ea"/>
                        <a:cs typeface="+mn-cs"/>
                      </a:endParaRPr>
                    </a:p>
                  </a:txBody>
                  <a:tcPr marL="65314" marR="65314"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22038107"/>
                  </a:ext>
                </a:extLst>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A3EE8B813A6F84E8F05A013DD43F95C" ma:contentTypeVersion="21" ma:contentTypeDescription="Create a new document." ma:contentTypeScope="" ma:versionID="725f044487a4b3129a838d69daeb9421">
  <xsd:schema xmlns:xsd="http://www.w3.org/2001/XMLSchema" xmlns:xs="http://www.w3.org/2001/XMLSchema" xmlns:p="http://schemas.microsoft.com/office/2006/metadata/properties" xmlns:ns2="5d7194bf-fa17-4d88-9ea8-e0ec8f97bf06" xmlns:ns3="14642272-a132-4bf2-874a-c176713ef5d4" targetNamespace="http://schemas.microsoft.com/office/2006/metadata/properties" ma:root="true" ma:fieldsID="f8bcc9e3a990e0a819dac3012ef9d691" ns2:_="" ns3:_="">
    <xsd:import namespace="5d7194bf-fa17-4d88-9ea8-e0ec8f97bf06"/>
    <xsd:import namespace="14642272-a132-4bf2-874a-c176713ef5d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7194bf-fa17-4d88-9ea8-e0ec8f97bf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4696d75-24b1-4859-9f6f-03025e9ba50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4642272-a132-4bf2-874a-c176713ef5d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19193d65-aeb0-4fa9-ab65-5bf235a4a751}" ma:internalName="TaxCatchAll" ma:showField="CatchAllData" ma:web="14642272-a132-4bf2-874a-c176713ef5d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14642272-a132-4bf2-874a-c176713ef5d4" xsi:nil="true"/>
    <lcf76f155ced4ddcb4097134ff3c332f xmlns="5d7194bf-fa17-4d88-9ea8-e0ec8f97bf06">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160A228-F2EA-4A0A-9B23-F3205F00AA4F}">
  <ds:schemaRefs>
    <ds:schemaRef ds:uri="http://schemas.microsoft.com/sharepoint/v3/contenttype/forms"/>
  </ds:schemaRefs>
</ds:datastoreItem>
</file>

<file path=customXml/itemProps2.xml><?xml version="1.0" encoding="utf-8"?>
<ds:datastoreItem xmlns:ds="http://schemas.openxmlformats.org/officeDocument/2006/customXml" ds:itemID="{AB26D0CC-DF4B-4339-A842-1DFE26CB7E68}"/>
</file>

<file path=customXml/itemProps3.xml><?xml version="1.0" encoding="utf-8"?>
<ds:datastoreItem xmlns:ds="http://schemas.openxmlformats.org/officeDocument/2006/customXml" ds:itemID="{90980161-B811-440F-A1EF-67F9A2F3553E}">
  <ds:schemaRefs>
    <ds:schemaRef ds:uri="http://schemas.microsoft.com/office/2006/metadata/properties"/>
    <ds:schemaRef ds:uri="http://schemas.microsoft.com/office/infopath/2007/PartnerControls"/>
    <ds:schemaRef ds:uri="14642272-a132-4bf2-874a-c176713ef5d4"/>
    <ds:schemaRef ds:uri="5d7194bf-fa17-4d88-9ea8-e0ec8f97bf06"/>
  </ds:schemaRefs>
</ds:datastoreItem>
</file>

<file path=docProps/app.xml><?xml version="1.0" encoding="utf-8"?>
<Properties xmlns="http://schemas.openxmlformats.org/officeDocument/2006/extended-properties" xmlns:vt="http://schemas.openxmlformats.org/officeDocument/2006/docPropsVTypes">
  <TotalTime>1</TotalTime>
  <Words>3088</Words>
  <Application>Microsoft Office PowerPoint</Application>
  <PresentationFormat>Widescreen</PresentationFormat>
  <Paragraphs>347</Paragraphs>
  <Slides>9</Slides>
  <Notes>2</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Katharine Fish</dc:creator>
  <cp:lastModifiedBy>Katharine Fish</cp:lastModifiedBy>
  <cp:revision>5</cp:revision>
  <dcterms:created xsi:type="dcterms:W3CDTF">2025-07-16T13:27:01Z</dcterms:created>
  <dcterms:modified xsi:type="dcterms:W3CDTF">2025-09-01T14:02:39Z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0x0101004A3EE8B813A6F84E8F05A013DD43F95C</vt:lpwstr>
  </property>
  <property fmtid="{D5CDD505-2E9C-101B-9397-08002B2CF9AE}" pid="3" name="MediaServiceImageTags">
    <vt:lpwstr/>
  </property>
</Properties>
</file>