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7" r:id="rId5"/>
    <p:sldId id="265" r:id="rId6"/>
    <p:sldId id="266" r:id="rId7"/>
    <p:sldId id="270" r:id="rId8"/>
    <p:sldId id="269" r:id="rId9"/>
    <p:sldId id="268" r:id="rId10"/>
    <p:sldId id="257"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366EAC-101F-50C2-CA59-252A06D39BBA}" v="1" dt="2025-09-09T12:54:28.5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hian Hughes" userId="S::rhian.hughes@elfed-hs.flintshire.sch.uk::2f62a7eb-4bcd-4732-a1ad-3330569cf113" providerId="AD" clId="Web-{0F366EAC-101F-50C2-CA59-252A06D39BBA}"/>
    <pc:docChg chg="delSld">
      <pc:chgData name="Rhian Hughes" userId="S::rhian.hughes@elfed-hs.flintshire.sch.uk::2f62a7eb-4bcd-4732-a1ad-3330569cf113" providerId="AD" clId="Web-{0F366EAC-101F-50C2-CA59-252A06D39BBA}" dt="2025-09-09T12:54:28.524" v="0"/>
      <pc:docMkLst>
        <pc:docMk/>
      </pc:docMkLst>
      <pc:sldChg chg="del">
        <pc:chgData name="Rhian Hughes" userId="S::rhian.hughes@elfed-hs.flintshire.sch.uk::2f62a7eb-4bcd-4732-a1ad-3330569cf113" providerId="AD" clId="Web-{0F366EAC-101F-50C2-CA59-252A06D39BBA}" dt="2025-09-09T12:54:28.524" v="0"/>
        <pc:sldMkLst>
          <pc:docMk/>
          <pc:sldMk cId="4075797770" sldId="279"/>
        </pc:sldMkLst>
      </pc:sldChg>
    </pc:docChg>
  </pc:docChgLst>
  <pc:docChgLst>
    <pc:chgData name="Kate Hatton" userId="S::kate.hatton@elfed-hs.flintshire.sch.uk::f0c6fa9b-c119-402b-8cc2-da7fbcbef17a" providerId="AD" clId="Web-{BA3B4A2E-937B-D2B8-47FE-F6D6434E894D}"/>
    <pc:docChg chg="addSld">
      <pc:chgData name="Kate Hatton" userId="S::kate.hatton@elfed-hs.flintshire.sch.uk::f0c6fa9b-c119-402b-8cc2-da7fbcbef17a" providerId="AD" clId="Web-{BA3B4A2E-937B-D2B8-47FE-F6D6434E894D}" dt="2025-09-01T12:26:17.924" v="0"/>
      <pc:docMkLst>
        <pc:docMk/>
      </pc:docMkLst>
      <pc:sldChg chg="new">
        <pc:chgData name="Kate Hatton" userId="S::kate.hatton@elfed-hs.flintshire.sch.uk::f0c6fa9b-c119-402b-8cc2-da7fbcbef17a" providerId="AD" clId="Web-{BA3B4A2E-937B-D2B8-47FE-F6D6434E894D}" dt="2025-09-01T12:26:17.924" v="0"/>
        <pc:sldMkLst>
          <pc:docMk/>
          <pc:sldMk cId="4075797770" sldId="27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58A31-518D-4BAB-ADFE-30312E665A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9747671-C28A-4F6D-A201-D37A430A6A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991740B-3C61-4C74-B84E-9D9950A3AB37}"/>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466DF450-EA3B-4208-AD6F-EAE9C9212E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706946-90CD-426D-8907-C0FE13B34A76}"/>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42269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43BD0-609F-4576-9777-C5CF5A8EE33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9A86CF-E582-431C-A5EB-6B2BF3984B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3055C5-1893-46F2-8421-3863E1B1D776}"/>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8D0A8E37-BEA0-48CF-A7AF-9B4B8B4BD2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F7FB73-2217-4114-A5DF-EAD477D5A24E}"/>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97378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348361-8B3D-4655-BFF9-D3D42037AC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65A8369-5683-4ECD-82F5-9F7650098D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ED1DE7-F182-4838-AD99-3EF4C829AB1C}"/>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264E7BFF-9ECB-4EF8-A14C-222373396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B39045-A864-446F-933C-4D60CAF53E4A}"/>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698867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A1F57-74D5-4642-BC5A-CA2FCE5D68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34BD44-83B2-48A5-B762-5DB3E471116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74B48E-4D98-4C75-9F47-235AA91E9BF7}"/>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411525A7-C6D2-48AE-B4D3-27900C498C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B6DA2F-4068-4CE3-B955-CF2AE7073433}"/>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1917068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4CE22-F706-40EA-A65B-AC204E2933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D85E3E7-5366-4310-96E7-431D268DCD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1CC6DDE-DBF1-4F67-AD79-EDF2B85B2643}"/>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4332E7DA-4A06-4A07-9FE0-3079E323FF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AACAA6-CBFD-4F8F-A983-24A62B3F9B49}"/>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414719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BC0DC-A158-4E2B-A44E-0A016BC391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26B29B-E9BE-47B5-A1BF-D445C5B80CB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28FD99-D868-436F-8D9B-D7629A31C55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8CFCF6-948A-4DC9-AEC9-719A3A857593}"/>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6" name="Footer Placeholder 5">
            <a:extLst>
              <a:ext uri="{FF2B5EF4-FFF2-40B4-BE49-F238E27FC236}">
                <a16:creationId xmlns:a16="http://schemas.microsoft.com/office/drawing/2014/main" id="{F5F062D2-A59C-4BB3-A3FA-BA3EC52723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2FE194-1F14-49A9-AE00-6C2B48777C0B}"/>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3986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101D6-42F8-4E5D-A8C6-59BFF92F21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2A9E84-4BF6-4180-B5A0-531B55F5D0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4C4715D-E979-40A3-A45B-9A3199B1321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2657983-32B9-4C47-803A-5A16D62BE7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3A7A234-5EFB-4EC7-96D9-5123C36EC5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2C2DE87-6717-44B3-83A6-DA48A82B300D}"/>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8" name="Footer Placeholder 7">
            <a:extLst>
              <a:ext uri="{FF2B5EF4-FFF2-40B4-BE49-F238E27FC236}">
                <a16:creationId xmlns:a16="http://schemas.microsoft.com/office/drawing/2014/main" id="{96830C43-33A3-408A-8029-618493257E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EA429C-102E-4EF8-B67E-AB7B297F74E0}"/>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803074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955A0-2EB2-4527-A6FF-6BA41BEBF43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98C33F-64C7-4086-9BF9-0B3C39CC39EE}"/>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4" name="Footer Placeholder 3">
            <a:extLst>
              <a:ext uri="{FF2B5EF4-FFF2-40B4-BE49-F238E27FC236}">
                <a16:creationId xmlns:a16="http://schemas.microsoft.com/office/drawing/2014/main" id="{B0A7C76E-A0AC-4A13-803D-12F244122E5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C413554-6255-41B4-8014-AE759392549B}"/>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03208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110BD5-2AD5-476D-A611-31B148A8D5F8}"/>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3" name="Footer Placeholder 2">
            <a:extLst>
              <a:ext uri="{FF2B5EF4-FFF2-40B4-BE49-F238E27FC236}">
                <a16:creationId xmlns:a16="http://schemas.microsoft.com/office/drawing/2014/main" id="{CD378C9D-73B3-4C46-A9EA-D1A2FA0D67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67E7A4F-D00B-4DEA-8D59-1F9BD9CBC977}"/>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181761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B87C7-29D3-4F83-9B46-FD52EFCB4E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E3C2AE-9AD8-4022-ACA9-31E4D1522C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C7369E-B451-4F87-B101-151C59F2B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ECB41F-92F7-48C0-AF17-F3E0E8B02595}"/>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6" name="Footer Placeholder 5">
            <a:extLst>
              <a:ext uri="{FF2B5EF4-FFF2-40B4-BE49-F238E27FC236}">
                <a16:creationId xmlns:a16="http://schemas.microsoft.com/office/drawing/2014/main" id="{D32B0E83-8E64-40D9-9C3F-E3203AD7C1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641115-6262-44B6-A50C-178E2FB83BD4}"/>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399944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78D73-8E1D-4E56-ADB0-D1D371294B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78D487B-750B-47FB-BE53-929101143B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A5EA89-E5A5-462B-89C6-1CAF36E60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1E1F74-3BB7-4223-BD7F-C41164A65AD6}"/>
              </a:ext>
            </a:extLst>
          </p:cNvPr>
          <p:cNvSpPr>
            <a:spLocks noGrp="1"/>
          </p:cNvSpPr>
          <p:nvPr>
            <p:ph type="dt" sz="half" idx="10"/>
          </p:nvPr>
        </p:nvSpPr>
        <p:spPr/>
        <p:txBody>
          <a:bodyPr/>
          <a:lstStyle/>
          <a:p>
            <a:fld id="{BADB3AAC-0123-48DD-AFDE-6F51DEB6EE29}" type="datetimeFigureOut">
              <a:rPr lang="en-GB" smtClean="0"/>
              <a:t>09/09/2025</a:t>
            </a:fld>
            <a:endParaRPr lang="en-GB"/>
          </a:p>
        </p:txBody>
      </p:sp>
      <p:sp>
        <p:nvSpPr>
          <p:cNvPr id="6" name="Footer Placeholder 5">
            <a:extLst>
              <a:ext uri="{FF2B5EF4-FFF2-40B4-BE49-F238E27FC236}">
                <a16:creationId xmlns:a16="http://schemas.microsoft.com/office/drawing/2014/main" id="{2ED81AE7-F98E-45CC-8C98-5EDBB7D46E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4AA09D-53A0-48E2-B9F5-8CC4F2911005}"/>
              </a:ext>
            </a:extLst>
          </p:cNvPr>
          <p:cNvSpPr>
            <a:spLocks noGrp="1"/>
          </p:cNvSpPr>
          <p:nvPr>
            <p:ph type="sldNum" sz="quarter" idx="12"/>
          </p:nvPr>
        </p:nvSpPr>
        <p:spPr/>
        <p:txBody>
          <a:bodyPr/>
          <a:lstStyle/>
          <a:p>
            <a:fld id="{3A8CD3AB-1261-47F9-A783-BDD1A3A8C181}" type="slidenum">
              <a:rPr lang="en-GB" smtClean="0"/>
              <a:t>‹#›</a:t>
            </a:fld>
            <a:endParaRPr lang="en-GB"/>
          </a:p>
        </p:txBody>
      </p:sp>
    </p:spTree>
    <p:extLst>
      <p:ext uri="{BB962C8B-B14F-4D97-AF65-F5344CB8AC3E}">
        <p14:creationId xmlns:p14="http://schemas.microsoft.com/office/powerpoint/2010/main" val="296616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E7A441-1182-461F-92A5-ECAE16BC7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9B79DC-5C05-4C91-AE32-B7229DDB34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4662B4-1A3F-44E3-815B-808E8CE797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DB3AAC-0123-48DD-AFDE-6F51DEB6EE29}" type="datetimeFigureOut">
              <a:rPr lang="en-GB" smtClean="0"/>
              <a:t>09/09/2025</a:t>
            </a:fld>
            <a:endParaRPr lang="en-GB"/>
          </a:p>
        </p:txBody>
      </p:sp>
      <p:sp>
        <p:nvSpPr>
          <p:cNvPr id="5" name="Footer Placeholder 4">
            <a:extLst>
              <a:ext uri="{FF2B5EF4-FFF2-40B4-BE49-F238E27FC236}">
                <a16:creationId xmlns:a16="http://schemas.microsoft.com/office/drawing/2014/main" id="{86B941F4-D1AA-44D1-87A3-0A21B764C9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FD03864-41A3-4082-A182-155FCE41CD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CD3AB-1261-47F9-A783-BDD1A3A8C181}" type="slidenum">
              <a:rPr lang="en-GB" smtClean="0"/>
              <a:t>‹#›</a:t>
            </a:fld>
            <a:endParaRPr lang="en-GB"/>
          </a:p>
        </p:txBody>
      </p:sp>
    </p:spTree>
    <p:extLst>
      <p:ext uri="{BB962C8B-B14F-4D97-AF65-F5344CB8AC3E}">
        <p14:creationId xmlns:p14="http://schemas.microsoft.com/office/powerpoint/2010/main" val="1472859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pic>
        <p:nvPicPr>
          <p:cNvPr id="5" name="Picture 4">
            <a:extLst>
              <a:ext uri="{FF2B5EF4-FFF2-40B4-BE49-F238E27FC236}">
                <a16:creationId xmlns:a16="http://schemas.microsoft.com/office/drawing/2014/main" id="{485CCA9C-D3DB-42CE-96A5-1D49B5775F73}"/>
              </a:ext>
            </a:extLst>
          </p:cNvPr>
          <p:cNvPicPr>
            <a:picLocks noChangeAspect="1"/>
          </p:cNvPicPr>
          <p:nvPr/>
        </p:nvPicPr>
        <p:blipFill>
          <a:blip r:embed="rId3"/>
          <a:stretch>
            <a:fillRect/>
          </a:stretch>
        </p:blipFill>
        <p:spPr>
          <a:xfrm>
            <a:off x="1652631" y="636314"/>
            <a:ext cx="10135395" cy="5798042"/>
          </a:xfrm>
          <a:prstGeom prst="rect">
            <a:avLst/>
          </a:prstGeom>
        </p:spPr>
      </p:pic>
    </p:spTree>
    <p:extLst>
      <p:ext uri="{BB962C8B-B14F-4D97-AF65-F5344CB8AC3E}">
        <p14:creationId xmlns:p14="http://schemas.microsoft.com/office/powerpoint/2010/main" val="96420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240484" y="117446"/>
            <a:ext cx="1306286" cy="1242786"/>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340909"/>
            <a:ext cx="6458857" cy="795859"/>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954893" y="1705428"/>
          <a:ext cx="8960155" cy="4503056"/>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Who am I?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Exploring Possibilities – Dream Jobs!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What is a career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What is an entrepreneur? Can my subject lead me to be one?</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What is work-life balance?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3b. </a:t>
                      </a:r>
                      <a:r>
                        <a:rPr lang="en-GB" sz="1400" dirty="0"/>
                        <a:t>Careers and the future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interests?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Job applications and CV’s – how can my subject enhance mine?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Challenges and rewards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Creating the life you want – how can skill development in my subject help? Create a vision board</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What does success mean to me? What does it look like in my subject?</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Careers and the climate</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2707672348"/>
                  </a:ext>
                </a:extLst>
              </a:tr>
              <a:tr h="966107">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1a. </a:t>
                      </a:r>
                      <a:r>
                        <a:rPr lang="en-GB" sz="1400" dirty="0"/>
                        <a:t>What are my skills?</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What comes after school? Learning pathways for my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2a. </a:t>
                      </a:r>
                      <a:r>
                        <a:rPr lang="en-GB" sz="1400" dirty="0"/>
                        <a:t>Decision making – choosing what to study at KS4. </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3a. </a:t>
                      </a:r>
                      <a:r>
                        <a:rPr lang="en-GB" sz="1400" dirty="0"/>
                        <a:t>Working and earning, managing your money</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3b. </a:t>
                      </a:r>
                      <a:r>
                        <a:rPr lang="en-GB" sz="1400" dirty="0"/>
                        <a:t>What is the labour market and what is it saying about jobs in your subject sector?</a:t>
                      </a:r>
                    </a:p>
                    <a:p>
                      <a:endParaRPr lang="en-GB" sz="1300" b="1" dirty="0">
                        <a:solidFill>
                          <a:srgbClr val="A39665"/>
                        </a:solidFill>
                        <a:latin typeface="Ink Free" panose="03080402000500000000" pitchFamily="66" charset="0"/>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950634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2">
            <a:extLst>
              <a:ext uri="{FF2B5EF4-FFF2-40B4-BE49-F238E27FC236}">
                <a16:creationId xmlns:a16="http://schemas.microsoft.com/office/drawing/2014/main" id="{4A21B03C-5165-46F4-B2EE-D401232930A3}"/>
              </a:ext>
            </a:extLst>
          </p:cNvPr>
          <p:cNvSpPr/>
          <p:nvPr/>
        </p:nvSpPr>
        <p:spPr>
          <a:xfrm>
            <a:off x="93158" y="81334"/>
            <a:ext cx="1204420" cy="117270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3" name="TextBox 2">
            <a:extLst>
              <a:ext uri="{FF2B5EF4-FFF2-40B4-BE49-F238E27FC236}">
                <a16:creationId xmlns:a16="http://schemas.microsoft.com/office/drawing/2014/main" id="{6D713FF7-4EA8-44DB-BCE8-907016EE52C7}"/>
              </a:ext>
            </a:extLst>
          </p:cNvPr>
          <p:cNvSpPr txBox="1"/>
          <p:nvPr/>
        </p:nvSpPr>
        <p:spPr>
          <a:xfrm>
            <a:off x="1954893" y="597929"/>
            <a:ext cx="6458857" cy="795859"/>
          </a:xfrm>
          <a:prstGeom prst="rect">
            <a:avLst/>
          </a:prstGeom>
          <a:noFill/>
        </p:spPr>
        <p:txBody>
          <a:bodyPr wrap="square" rtlCol="0">
            <a:spAutoFit/>
          </a:bodyPr>
          <a:lstStyle/>
          <a:p>
            <a:r>
              <a:rPr lang="en-GB" sz="2286" b="1" dirty="0">
                <a:solidFill>
                  <a:srgbClr val="002060"/>
                </a:solidFill>
                <a:latin typeface="Ink Free"/>
              </a:rPr>
              <a:t>Upper School Plan</a:t>
            </a:r>
          </a:p>
          <a:p>
            <a:r>
              <a:rPr lang="en-GB" sz="2286" b="1" dirty="0">
                <a:solidFill>
                  <a:srgbClr val="002060"/>
                </a:solidFill>
                <a:latin typeface="Ink Free"/>
              </a:rPr>
              <a:t>Subject: 		CWRE Progression</a:t>
            </a:r>
            <a:endParaRPr lang="en-GB" sz="1286" b="1" dirty="0">
              <a:solidFill>
                <a:srgbClr val="002060"/>
              </a:solidFill>
              <a:latin typeface="Ink Free"/>
            </a:endParaRPr>
          </a:p>
        </p:txBody>
      </p:sp>
      <p:graphicFrame>
        <p:nvGraphicFramePr>
          <p:cNvPr id="4" name="Table 3">
            <a:extLst>
              <a:ext uri="{FF2B5EF4-FFF2-40B4-BE49-F238E27FC236}">
                <a16:creationId xmlns:a16="http://schemas.microsoft.com/office/drawing/2014/main" id="{B06EDEC8-7F1F-41E8-AF50-403D9E3EDB33}"/>
              </a:ext>
            </a:extLst>
          </p:cNvPr>
          <p:cNvGraphicFramePr>
            <a:graphicFrameLocks noGrp="1"/>
          </p:cNvGraphicFramePr>
          <p:nvPr/>
        </p:nvGraphicFramePr>
        <p:xfrm>
          <a:off x="1615922" y="1661885"/>
          <a:ext cx="8960155" cy="4041502"/>
        </p:xfrm>
        <a:graphic>
          <a:graphicData uri="http://schemas.openxmlformats.org/drawingml/2006/table">
            <a:tbl>
              <a:tblPr firstRow="1" bandRow="1">
                <a:tableStyleId>{5C22544A-7EE6-4342-B048-85BDC9FD1C3A}</a:tableStyleId>
              </a:tblPr>
              <a:tblGrid>
                <a:gridCol w="1146686">
                  <a:extLst>
                    <a:ext uri="{9D8B030D-6E8A-4147-A177-3AD203B41FA5}">
                      <a16:colId xmlns:a16="http://schemas.microsoft.com/office/drawing/2014/main" val="4255388034"/>
                    </a:ext>
                  </a:extLst>
                </a:gridCol>
                <a:gridCol w="2733381">
                  <a:extLst>
                    <a:ext uri="{9D8B030D-6E8A-4147-A177-3AD203B41FA5}">
                      <a16:colId xmlns:a16="http://schemas.microsoft.com/office/drawing/2014/main" val="737985667"/>
                    </a:ext>
                  </a:extLst>
                </a:gridCol>
                <a:gridCol w="2840049">
                  <a:extLst>
                    <a:ext uri="{9D8B030D-6E8A-4147-A177-3AD203B41FA5}">
                      <a16:colId xmlns:a16="http://schemas.microsoft.com/office/drawing/2014/main" val="1945210272"/>
                    </a:ext>
                  </a:extLst>
                </a:gridCol>
                <a:gridCol w="2240039">
                  <a:extLst>
                    <a:ext uri="{9D8B030D-6E8A-4147-A177-3AD203B41FA5}">
                      <a16:colId xmlns:a16="http://schemas.microsoft.com/office/drawing/2014/main" val="2569708753"/>
                    </a:ext>
                  </a:extLst>
                </a:gridCol>
              </a:tblGrid>
              <a:tr h="344714">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966107">
                <a:tc>
                  <a:txBody>
                    <a:bodyPr/>
                    <a:lstStyle/>
                    <a:p>
                      <a:r>
                        <a:rPr lang="en-GB" sz="1300" dirty="0">
                          <a:solidFill>
                            <a:srgbClr val="002060"/>
                          </a:solidFill>
                          <a:latin typeface="Ink Free" panose="03080402000500000000" pitchFamily="66" charset="0"/>
                        </a:rPr>
                        <a:t>Year 10</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Interests and Skills Profile – what makes you good at this subject? How will your skills transfer into the world of work?</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Preparing to go on work experience. How is skill development in my subject helping you prepare?</a:t>
                      </a:r>
                    </a:p>
                    <a:p>
                      <a:endParaRPr lang="en-GB" sz="1300" b="1" dirty="0">
                        <a:solidFill>
                          <a:srgbClr val="002060"/>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2a. </a:t>
                      </a:r>
                      <a:r>
                        <a:rPr lang="en-GB" sz="1400" dirty="0"/>
                        <a:t>In person, hybrid, remote. What works best for your subject sector?</a:t>
                      </a:r>
                    </a:p>
                    <a:p>
                      <a:endParaRPr lang="en-GB" sz="1300" b="1" dirty="0">
                        <a:solidFill>
                          <a:srgbClr val="A39665"/>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A39665"/>
                          </a:solidFill>
                          <a:latin typeface="Ink Free" panose="03080402000500000000" pitchFamily="66" charset="0"/>
                        </a:rPr>
                        <a:t>2b. </a:t>
                      </a:r>
                      <a:r>
                        <a:rPr lang="en-GB" sz="1400" dirty="0"/>
                        <a:t>Taking control of your career journey. How to overcome potential barriers</a:t>
                      </a:r>
                    </a:p>
                    <a:p>
                      <a:endParaRPr lang="en-GB" sz="1300" b="1" dirty="0">
                        <a:solidFill>
                          <a:srgbClr val="A39665"/>
                        </a:solidFill>
                        <a:latin typeface="Ink Free" panose="03080402000500000000" pitchFamily="66" charset="0"/>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3a. </a:t>
                      </a:r>
                      <a:r>
                        <a:rPr lang="en-GB" sz="1400" dirty="0"/>
                        <a:t>Wellbeing in the workplace. Discuss jobs linked to your subject and the possible challenges employees may face.</a:t>
                      </a:r>
                    </a:p>
                    <a:p>
                      <a:endParaRPr lang="en-GB" sz="1300" b="1" dirty="0">
                        <a:solidFill>
                          <a:srgbClr val="002060"/>
                        </a:solidFill>
                        <a:latin typeface="Ink Free" panose="03080402000500000000" pitchFamily="66" charset="0"/>
                      </a:endParaRPr>
                    </a:p>
                    <a:p>
                      <a:r>
                        <a:rPr lang="en-GB" sz="1300" b="1" dirty="0">
                          <a:solidFill>
                            <a:srgbClr val="002060"/>
                          </a:solidFill>
                          <a:latin typeface="Ink Free" panose="03080402000500000000" pitchFamily="66" charset="0"/>
                        </a:rPr>
                        <a:t>3b. </a:t>
                      </a:r>
                      <a:r>
                        <a:rPr lang="en-GB" sz="1400" dirty="0"/>
                        <a:t>What are my employability skills? How does my subject make students employable.</a:t>
                      </a:r>
                    </a:p>
                    <a:p>
                      <a:endParaRPr lang="en-GB" sz="1300" b="1" dirty="0">
                        <a:solidFill>
                          <a:srgbClr val="002060"/>
                        </a:solidFill>
                        <a:latin typeface="Ink Free" panose="03080402000500000000" pitchFamily="66" charset="0"/>
                      </a:endParaRPr>
                    </a:p>
                  </a:txBody>
                  <a:tcPr marL="65314" marR="65314" marT="32657" marB="32657"/>
                </a:tc>
                <a:extLst>
                  <a:ext uri="{0D108BD9-81ED-4DB2-BD59-A6C34878D82A}">
                    <a16:rowId xmlns:a16="http://schemas.microsoft.com/office/drawing/2014/main" val="2287100114"/>
                  </a:ext>
                </a:extLst>
              </a:tr>
              <a:tr h="1066524">
                <a:tc>
                  <a:txBody>
                    <a:bodyPr/>
                    <a:lstStyle/>
                    <a:p>
                      <a:r>
                        <a:rPr lang="en-GB" sz="1300" dirty="0">
                          <a:solidFill>
                            <a:srgbClr val="002060"/>
                          </a:solidFill>
                          <a:latin typeface="Ink Free" panose="03080402000500000000" pitchFamily="66" charset="0"/>
                        </a:rPr>
                        <a:t>Year 11</a:t>
                      </a:r>
                    </a:p>
                  </a:txBody>
                  <a:tcPr marL="65314" marR="65314" marT="32657" marB="32657"/>
                </a:tc>
                <a:tc>
                  <a:txBody>
                    <a:bodyPr/>
                    <a:lstStyle/>
                    <a:p>
                      <a:r>
                        <a:rPr lang="en-GB" sz="1300" b="1" dirty="0">
                          <a:solidFill>
                            <a:srgbClr val="002060"/>
                          </a:solidFill>
                          <a:latin typeface="Ink Free" panose="03080402000500000000" pitchFamily="66" charset="0"/>
                        </a:rPr>
                        <a:t>1a. </a:t>
                      </a:r>
                      <a:r>
                        <a:rPr lang="en-GB" sz="1400" dirty="0"/>
                        <a:t>Post 16 Choices in my subject</a:t>
                      </a:r>
                    </a:p>
                    <a:p>
                      <a:endParaRPr lang="en-GB" sz="1300" b="1" dirty="0">
                        <a:solidFill>
                          <a:srgbClr val="002060"/>
                        </a:solidFill>
                        <a:latin typeface="Ink Free" panose="03080402000500000000"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dirty="0">
                          <a:solidFill>
                            <a:srgbClr val="002060"/>
                          </a:solidFill>
                          <a:latin typeface="Ink Free" panose="03080402000500000000" pitchFamily="66" charset="0"/>
                        </a:rPr>
                        <a:t>1b. </a:t>
                      </a:r>
                      <a:r>
                        <a:rPr lang="en-GB" sz="1400" dirty="0"/>
                        <a:t>Decision making – choosing your post 16 pathway. What pathways are available linked to your subject?</a:t>
                      </a:r>
                    </a:p>
                    <a:p>
                      <a:endParaRPr lang="en-GB" sz="1300" b="1" dirty="0">
                        <a:solidFill>
                          <a:srgbClr val="002060"/>
                        </a:solidFill>
                        <a:latin typeface="Ink Free" panose="03080402000500000000" pitchFamily="66" charset="0"/>
                      </a:endParaRPr>
                    </a:p>
                  </a:txBody>
                  <a:tcPr marL="65314" marR="65314" marT="32657" marB="32657"/>
                </a:tc>
                <a:tc>
                  <a:txBody>
                    <a:bodyPr/>
                    <a:lstStyle/>
                    <a:p>
                      <a:r>
                        <a:rPr lang="en-GB" sz="1300" b="1" dirty="0">
                          <a:solidFill>
                            <a:srgbClr val="002060"/>
                          </a:solidFill>
                          <a:latin typeface="Ink Free" panose="03080402000500000000" pitchFamily="66" charset="0"/>
                        </a:rPr>
                        <a:t>2a. </a:t>
                      </a:r>
                      <a:r>
                        <a:rPr lang="en-GB" sz="1400" dirty="0"/>
                        <a:t>Money talks – apprenticeships vs higher education in your subject</a:t>
                      </a:r>
                    </a:p>
                    <a:p>
                      <a:endParaRPr lang="en-GB" sz="1300" b="1" dirty="0">
                        <a:solidFill>
                          <a:srgbClr val="002060"/>
                        </a:solidFill>
                        <a:latin typeface="Ink Free" panose="03080402000500000000" pitchFamily="66" charset="0"/>
                      </a:endParaRPr>
                    </a:p>
                    <a:p>
                      <a:endParaRPr lang="en-GB" sz="1300" b="1" dirty="0">
                        <a:solidFill>
                          <a:srgbClr val="002060"/>
                        </a:solidFill>
                        <a:latin typeface="Ink Free" panose="03080402000500000000" pitchFamily="66" charset="0"/>
                      </a:endParaRPr>
                    </a:p>
                  </a:txBody>
                  <a:tcPr marL="65314" marR="65314" marT="32657" marB="32657"/>
                </a:tc>
                <a:tc>
                  <a:txBody>
                    <a:bodyPr/>
                    <a:lstStyle/>
                    <a:p>
                      <a:endParaRPr lang="en-GB" sz="1300" b="1" dirty="0">
                        <a:solidFill>
                          <a:srgbClr val="A39665"/>
                        </a:solidFill>
                        <a:latin typeface="Ink Free" panose="03080402000500000000" pitchFamily="66" charset="0"/>
                      </a:endParaRPr>
                    </a:p>
                  </a:txBody>
                  <a:tcPr marL="65314" marR="65314" marT="32657" marB="32657">
                    <a:solidFill>
                      <a:schemeClr val="bg2">
                        <a:lumMod val="75000"/>
                      </a:schemeClr>
                    </a:solidFill>
                  </a:tcPr>
                </a:tc>
                <a:extLst>
                  <a:ext uri="{0D108BD9-81ED-4DB2-BD59-A6C34878D82A}">
                    <a16:rowId xmlns:a16="http://schemas.microsoft.com/office/drawing/2014/main" val="2707672348"/>
                  </a:ext>
                </a:extLst>
              </a:tr>
            </a:tbl>
          </a:graphicData>
        </a:graphic>
      </p:graphicFrame>
    </p:spTree>
    <p:extLst>
      <p:ext uri="{BB962C8B-B14F-4D97-AF65-F5344CB8AC3E}">
        <p14:creationId xmlns:p14="http://schemas.microsoft.com/office/powerpoint/2010/main" val="178139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3" y="107808"/>
            <a:ext cx="1328257" cy="140096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4" y="114225"/>
            <a:ext cx="6458857"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Digital Skills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73617AC-7D39-41C2-855B-CCFA50FA7A6E}"/>
              </a:ext>
            </a:extLst>
          </p:cNvPr>
          <p:cNvGraphicFramePr>
            <a:graphicFrameLocks noGrp="1"/>
          </p:cNvGraphicFramePr>
          <p:nvPr/>
        </p:nvGraphicFramePr>
        <p:xfrm>
          <a:off x="1577130" y="1261847"/>
          <a:ext cx="8645072" cy="5421982"/>
        </p:xfrm>
        <a:graphic>
          <a:graphicData uri="http://schemas.openxmlformats.org/drawingml/2006/table">
            <a:tbl>
              <a:tblPr firstRow="1" bandRow="1">
                <a:tableStyleId>{5C22544A-7EE6-4342-B048-85BDC9FD1C3A}</a:tableStyleId>
              </a:tblPr>
              <a:tblGrid>
                <a:gridCol w="914216">
                  <a:extLst>
                    <a:ext uri="{9D8B030D-6E8A-4147-A177-3AD203B41FA5}">
                      <a16:colId xmlns:a16="http://schemas.microsoft.com/office/drawing/2014/main" val="4255388034"/>
                    </a:ext>
                  </a:extLst>
                </a:gridCol>
                <a:gridCol w="2410463">
                  <a:extLst>
                    <a:ext uri="{9D8B030D-6E8A-4147-A177-3AD203B41FA5}">
                      <a16:colId xmlns:a16="http://schemas.microsoft.com/office/drawing/2014/main" val="737985667"/>
                    </a:ext>
                  </a:extLst>
                </a:gridCol>
                <a:gridCol w="2603500">
                  <a:extLst>
                    <a:ext uri="{9D8B030D-6E8A-4147-A177-3AD203B41FA5}">
                      <a16:colId xmlns:a16="http://schemas.microsoft.com/office/drawing/2014/main" val="1945210272"/>
                    </a:ext>
                  </a:extLst>
                </a:gridCol>
                <a:gridCol w="2716893">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err="1">
                          <a:latin typeface="Ink Free" panose="03080402000500000000" pitchFamily="66" charset="0"/>
                        </a:rPr>
                        <a:t>Llywelyn</a:t>
                      </a:r>
                      <a:r>
                        <a:rPr lang="en-GB" sz="1400" dirty="0">
                          <a:latin typeface="Ink Free" panose="03080402000500000000" pitchFamily="66" charset="0"/>
                        </a:rPr>
                        <a:t> Adobe Infographic: Learners need to include animations with at least one asset being animated and then grouped with another asset and animated again.</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a:latin typeface="Ink Free" panose="03080402000500000000" pitchFamily="66" charset="0"/>
                        </a:rPr>
                        <a:t>Spanish Armada Google sites: Learners need to include ALT TEXT on images to aid with sight difficulty. They must also include a logo and favicon for the website.</a:t>
                      </a:r>
                      <a:endParaRPr lang="en-GB" sz="1300" b="0" dirty="0">
                        <a:solidFill>
                          <a:schemeClr val="tx1"/>
                        </a:solidFill>
                        <a:latin typeface="Ink Free" panose="03080402000500000000" pitchFamily="66" charset="0"/>
                      </a:endParaRPr>
                    </a:p>
                  </a:txBody>
                  <a:tcPr marL="65314" marR="65314" marT="32657" marB="32657"/>
                </a:tc>
                <a:tc>
                  <a:txBody>
                    <a:bodyPr/>
                    <a:lstStyle/>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400" dirty="0">
                          <a:latin typeface="Ink Free" panose="03080402000500000000" pitchFamily="66" charset="0"/>
                        </a:rPr>
                        <a:t>World War </a:t>
                      </a:r>
                      <a:r>
                        <a:rPr lang="en-GB" sz="1400">
                          <a:latin typeface="Ink Free" panose="03080402000500000000" pitchFamily="66" charset="0"/>
                        </a:rPr>
                        <a:t>One Google Sites: </a:t>
                      </a:r>
                      <a:endParaRPr lang="en-GB" sz="1400" dirty="0">
                        <a:latin typeface="Ink Free" panose="03080402000500000000" pitchFamily="66" charset="0"/>
                      </a:endParaRPr>
                    </a:p>
                    <a:p>
                      <a:r>
                        <a:rPr lang="en-GB" sz="1400" dirty="0">
                          <a:latin typeface="Ink Free" panose="03080402000500000000" pitchFamily="66" charset="0"/>
                        </a:rPr>
                        <a:t>Learners must make their own custom theme and colours based on purpose and target audience.</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119191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4" y="107808"/>
            <a:ext cx="961618" cy="1006889"/>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1675483" y="114225"/>
            <a:ext cx="7851694"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Literacy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59477874-20C3-45CB-B61B-F6F45BA7D3AE}"/>
              </a:ext>
            </a:extLst>
          </p:cNvPr>
          <p:cNvGraphicFramePr>
            <a:graphicFrameLocks noGrp="1"/>
          </p:cNvGraphicFramePr>
          <p:nvPr/>
        </p:nvGraphicFramePr>
        <p:xfrm>
          <a:off x="918074" y="1199435"/>
          <a:ext cx="10511247" cy="5550757"/>
        </p:xfrm>
        <a:graphic>
          <a:graphicData uri="http://schemas.openxmlformats.org/drawingml/2006/table">
            <a:tbl>
              <a:tblPr firstRow="1" bandRow="1">
                <a:tableStyleId>{5C22544A-7EE6-4342-B048-85BDC9FD1C3A}</a:tableStyleId>
              </a:tblPr>
              <a:tblGrid>
                <a:gridCol w="1111564">
                  <a:extLst>
                    <a:ext uri="{9D8B030D-6E8A-4147-A177-3AD203B41FA5}">
                      <a16:colId xmlns:a16="http://schemas.microsoft.com/office/drawing/2014/main" val="4255388034"/>
                    </a:ext>
                  </a:extLst>
                </a:gridCol>
                <a:gridCol w="2868626">
                  <a:extLst>
                    <a:ext uri="{9D8B030D-6E8A-4147-A177-3AD203B41FA5}">
                      <a16:colId xmlns:a16="http://schemas.microsoft.com/office/drawing/2014/main" val="737985667"/>
                    </a:ext>
                  </a:extLst>
                </a:gridCol>
                <a:gridCol w="3227680">
                  <a:extLst>
                    <a:ext uri="{9D8B030D-6E8A-4147-A177-3AD203B41FA5}">
                      <a16:colId xmlns:a16="http://schemas.microsoft.com/office/drawing/2014/main" val="1945210272"/>
                    </a:ext>
                  </a:extLst>
                </a:gridCol>
                <a:gridCol w="3303377">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a:txBody>
                    <a:bodyPr/>
                    <a:lstStyle/>
                    <a:p>
                      <a:pPr marL="0" algn="l" defTabSz="1280160" rtl="0" eaLnBrk="1" latinLnBrk="0" hangingPunct="1"/>
                      <a:r>
                        <a:rPr lang="en-GB" sz="1300" b="0" i="0" kern="1200" dirty="0">
                          <a:solidFill>
                            <a:schemeClr val="dk1"/>
                          </a:solidFill>
                          <a:effectLst/>
                          <a:latin typeface="Ink Free" panose="03080402000500000000" pitchFamily="66" charset="0"/>
                          <a:ea typeface="+mn-ea"/>
                          <a:cs typeface="+mn-cs"/>
                        </a:rPr>
                        <a:t>Battle of Hastings Source Analysis: </a:t>
                      </a:r>
                    </a:p>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quotations from printed and digital texts to support a viewpoint.</a:t>
                      </a:r>
                    </a:p>
                    <a:p>
                      <a:pPr marL="0" algn="l"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err="1">
                          <a:solidFill>
                            <a:schemeClr val="dk1"/>
                          </a:solidFill>
                          <a:effectLst/>
                          <a:latin typeface="Ink Free" panose="03080402000500000000" pitchFamily="66" charset="0"/>
                          <a:ea typeface="+mn-ea"/>
                          <a:cs typeface="+mn-cs"/>
                        </a:rPr>
                        <a:t>Llywelyn</a:t>
                      </a:r>
                      <a:r>
                        <a:rPr lang="en-GB" sz="1300" b="0" i="0" kern="1200" dirty="0">
                          <a:solidFill>
                            <a:schemeClr val="dk1"/>
                          </a:solidFill>
                          <a:effectLst/>
                          <a:latin typeface="Ink Free" panose="03080402000500000000" pitchFamily="66" charset="0"/>
                          <a:ea typeface="+mn-ea"/>
                          <a:cs typeface="+mn-cs"/>
                        </a:rPr>
                        <a:t> the Great and Last: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organise my writing into accurate paragraphs. </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History Project Owain Glyndwr:</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use a range of strategies including skimming to identify themes, ideas and genre, and scanning to gain a detailed understanding of a text.</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The Tudors - Henry VIII and the dissolution of the monasteries: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dirty="0">
                        <a:solidFill>
                          <a:srgbClr val="39373C"/>
                        </a:solidFill>
                        <a:effectLst/>
                        <a:latin typeface="Ink Free" panose="03080402000500000000" pitchFamily="66"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dirty="0">
                          <a:solidFill>
                            <a:srgbClr val="39373C"/>
                          </a:solidFill>
                          <a:effectLst/>
                          <a:latin typeface="Ink Free" panose="03080402000500000000" pitchFamily="66" charset="0"/>
                          <a:ea typeface="Calibri" panose="020F0502020204030204" pitchFamily="34" charset="0"/>
                          <a:cs typeface="Calibri" panose="020F0502020204030204" pitchFamily="34" charset="0"/>
                        </a:rPr>
                        <a:t>I regularly use subject specific (Tier 3) terminology in my books and spell these terms accurately.</a:t>
                      </a:r>
                      <a:endParaRPr lang="en-GB" sz="1300" dirty="0">
                        <a:effectLst/>
                        <a:latin typeface="Ink Free" panose="03080402000500000000" pitchFamily="66" charset="0"/>
                        <a:ea typeface="Calibri" panose="020F0502020204030204" pitchFamily="34" charset="0"/>
                        <a:cs typeface="Times New Roman" panose="02020603050405020304" pitchFamily="18" charset="0"/>
                      </a:endParaRPr>
                    </a:p>
                    <a:p>
                      <a:endParaRPr lang="en-GB" sz="1300" b="0" i="0" kern="1200" dirty="0">
                        <a:solidFill>
                          <a:schemeClr val="dk1"/>
                        </a:solidFill>
                        <a:effectLst/>
                        <a:latin typeface="Ink Free" panose="03080402000500000000" pitchFamily="66" charset="0"/>
                        <a:ea typeface="+mn-ea"/>
                        <a:cs typeface="+mn-cs"/>
                      </a:endParaRP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a:lnSpc>
                          <a:spcPts val="2175"/>
                        </a:lnSpc>
                        <a:spcAft>
                          <a:spcPts val="0"/>
                        </a:spcAft>
                      </a:pPr>
                      <a:r>
                        <a:rPr lang="en-GB" sz="1300" dirty="0">
                          <a:effectLst/>
                          <a:latin typeface="Ink Free" panose="03080402000500000000" pitchFamily="66" charset="0"/>
                          <a:ea typeface="Calibri" panose="020F0502020204030204" pitchFamily="34" charset="0"/>
                          <a:cs typeface="Times New Roman" panose="02020603050405020304" pitchFamily="18" charset="0"/>
                        </a:rPr>
                        <a:t>The Stuarts - Charles I: </a:t>
                      </a:r>
                    </a:p>
                    <a:p>
                      <a:pPr marL="0" marR="0" lvl="0" indent="0" algn="l" defTabSz="914400" rtl="0" eaLnBrk="1" fontAlgn="auto" latinLnBrk="0" hangingPunct="1">
                        <a:lnSpc>
                          <a:spcPts val="2175"/>
                        </a:lnSpc>
                        <a:spcBef>
                          <a:spcPts val="0"/>
                        </a:spcBef>
                        <a:spcAft>
                          <a:spcPts val="0"/>
                        </a:spcAft>
                        <a:buClrTx/>
                        <a:buSzTx/>
                        <a:buFontTx/>
                        <a:buNone/>
                        <a:tabLst/>
                        <a:defRPr/>
                      </a:pPr>
                      <a:endParaRPr lang="en-GB" sz="130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ts val="2175"/>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annotate a text appropriately.</a:t>
                      </a:r>
                    </a:p>
                    <a:p>
                      <a:pPr>
                        <a:lnSpc>
                          <a:spcPts val="2175"/>
                        </a:lnSpc>
                        <a:spcAft>
                          <a:spcPts val="0"/>
                        </a:spcAft>
                      </a:pPr>
                      <a:endParaRPr lang="en-GB" sz="1300" dirty="0">
                        <a:effectLst/>
                        <a:latin typeface="Ink Free" panose="03080402000500000000"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300" b="0" kern="1200" dirty="0">
                          <a:solidFill>
                            <a:schemeClr val="tx1"/>
                          </a:solidFill>
                          <a:latin typeface="Ink Free" panose="03080402000500000000" pitchFamily="66" charset="0"/>
                          <a:ea typeface="+mn-ea"/>
                          <a:cs typeface="+mn-cs"/>
                        </a:rPr>
                        <a:t>History Project The British Empire: </a:t>
                      </a:r>
                    </a:p>
                    <a:p>
                      <a:endParaRPr lang="en-GB" sz="1300" b="0" kern="1200" dirty="0">
                        <a:solidFill>
                          <a:schemeClr val="tx1"/>
                        </a:solidFill>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a range of quotations to support a point of view and begin to identify patterns in the way language is used.</a:t>
                      </a:r>
                    </a:p>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18</a:t>
                      </a:r>
                      <a:r>
                        <a:rPr lang="en-GB" sz="1300" b="0" i="0" kern="1200" baseline="30000" dirty="0">
                          <a:solidFill>
                            <a:schemeClr val="dk1"/>
                          </a:solidFill>
                          <a:effectLst/>
                          <a:latin typeface="Ink Free" panose="03080402000500000000" pitchFamily="66" charset="0"/>
                          <a:ea typeface="+mn-ea"/>
                          <a:cs typeface="+mn-cs"/>
                        </a:rPr>
                        <a:t>th</a:t>
                      </a:r>
                      <a:r>
                        <a:rPr lang="en-GB" sz="1300" b="0" i="0" kern="1200" dirty="0">
                          <a:solidFill>
                            <a:schemeClr val="dk1"/>
                          </a:solidFill>
                          <a:effectLst/>
                          <a:latin typeface="Ink Free" panose="03080402000500000000" pitchFamily="66" charset="0"/>
                          <a:ea typeface="+mn-ea"/>
                          <a:cs typeface="+mn-cs"/>
                        </a:rPr>
                        <a:t> and 19</a:t>
                      </a:r>
                      <a:r>
                        <a:rPr lang="en-GB" sz="1300" b="0" i="0" kern="1200" baseline="30000" dirty="0">
                          <a:solidFill>
                            <a:schemeClr val="dk1"/>
                          </a:solidFill>
                          <a:effectLst/>
                          <a:latin typeface="Ink Free" panose="03080402000500000000" pitchFamily="66" charset="0"/>
                          <a:ea typeface="+mn-ea"/>
                          <a:cs typeface="+mn-cs"/>
                        </a:rPr>
                        <a:t>th</a:t>
                      </a:r>
                      <a:r>
                        <a:rPr lang="en-GB" sz="1300" b="0" i="0" kern="1200" dirty="0">
                          <a:solidFill>
                            <a:schemeClr val="dk1"/>
                          </a:solidFill>
                          <a:effectLst/>
                          <a:latin typeface="Ink Free" panose="03080402000500000000" pitchFamily="66" charset="0"/>
                          <a:ea typeface="+mn-ea"/>
                          <a:cs typeface="+mn-cs"/>
                        </a:rPr>
                        <a:t> Century Crimes  JTR: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use Standard English appropriately to present a point of 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decode printed and digital texts, considering context, genre and implied meaning. </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World War One: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decode printed and digital texts, considering context, genre and implied meaning. </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300" b="0" i="0" kern="1200" dirty="0">
                          <a:solidFill>
                            <a:schemeClr val="dk1"/>
                          </a:solidFill>
                          <a:effectLst/>
                          <a:latin typeface="Ink Free" panose="03080402000500000000" pitchFamily="66" charset="0"/>
                          <a:ea typeface="+mn-ea"/>
                          <a:cs typeface="+mn-cs"/>
                        </a:rPr>
                        <a:t>Nazi Germany: </a:t>
                      </a:r>
                    </a:p>
                    <a:p>
                      <a:endParaRPr lang="en-GB" sz="1300" b="0" i="0" kern="1200" dirty="0">
                        <a:solidFill>
                          <a:schemeClr val="dk1"/>
                        </a:solidFill>
                        <a:effectLst/>
                        <a:latin typeface="Ink Free" panose="03080402000500000000"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Ink Free" panose="03080402000500000000" pitchFamily="66" charset="0"/>
                          <a:ea typeface="+mn-ea"/>
                          <a:cs typeface="+mn-cs"/>
                        </a:rPr>
                        <a:t>I can identify a wide range of quotations to support a point of view and explore alternative interpretations.</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420387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EB482903-E2DF-4272-B415-7019B57FF518}"/>
              </a:ext>
            </a:extLst>
          </p:cNvPr>
          <p:cNvSpPr/>
          <p:nvPr/>
        </p:nvSpPr>
        <p:spPr>
          <a:xfrm>
            <a:off x="248874" y="107808"/>
            <a:ext cx="1074830" cy="1059141"/>
          </a:xfrm>
          <a:custGeom>
            <a:avLst/>
            <a:gdLst/>
            <a:ahLst/>
            <a:cxnLst/>
            <a:rect l="l" t="t" r="r" b="b"/>
            <a:pathLst>
              <a:path w="2229136" h="2212983">
                <a:moveTo>
                  <a:pt x="0" y="0"/>
                </a:moveTo>
                <a:lnTo>
                  <a:pt x="2229136" y="0"/>
                </a:lnTo>
                <a:lnTo>
                  <a:pt x="2229136" y="2212983"/>
                </a:lnTo>
                <a:lnTo>
                  <a:pt x="0" y="2212983"/>
                </a:lnTo>
                <a:lnTo>
                  <a:pt x="0" y="0"/>
                </a:lnTo>
                <a:close/>
              </a:path>
            </a:pathLst>
          </a:custGeom>
          <a:blipFill>
            <a:blip r:embed="rId2"/>
            <a:stretch>
              <a:fillRect/>
            </a:stretch>
          </a:blipFill>
        </p:spPr>
      </p:sp>
      <p:sp>
        <p:nvSpPr>
          <p:cNvPr id="5" name="TextBox 4">
            <a:extLst>
              <a:ext uri="{FF2B5EF4-FFF2-40B4-BE49-F238E27FC236}">
                <a16:creationId xmlns:a16="http://schemas.microsoft.com/office/drawing/2014/main" id="{D97B7A0A-D172-40CD-8215-3211A00B2F10}"/>
              </a:ext>
            </a:extLst>
          </p:cNvPr>
          <p:cNvSpPr txBox="1"/>
          <p:nvPr/>
        </p:nvSpPr>
        <p:spPr>
          <a:xfrm>
            <a:off x="2194562" y="114225"/>
            <a:ext cx="7341860" cy="1147622"/>
          </a:xfrm>
          <a:prstGeom prst="rect">
            <a:avLst/>
          </a:prstGeom>
          <a:noFill/>
        </p:spPr>
        <p:txBody>
          <a:bodyPr wrap="square" rtlCol="0">
            <a:spAutoFit/>
          </a:bodyPr>
          <a:lstStyle/>
          <a:p>
            <a:r>
              <a:rPr lang="en-GB" sz="2286" b="1" dirty="0">
                <a:solidFill>
                  <a:srgbClr val="002060"/>
                </a:solidFill>
                <a:latin typeface="Ink Free"/>
              </a:rPr>
              <a:t>Lower School Plan</a:t>
            </a:r>
          </a:p>
          <a:p>
            <a:r>
              <a:rPr lang="en-GB" sz="2286" b="1" dirty="0">
                <a:solidFill>
                  <a:srgbClr val="002060"/>
                </a:solidFill>
                <a:latin typeface="Ink Free"/>
              </a:rPr>
              <a:t>Subject: History				</a:t>
            </a:r>
          </a:p>
          <a:p>
            <a:r>
              <a:rPr lang="en-GB" sz="2286" b="1" dirty="0">
                <a:solidFill>
                  <a:srgbClr val="002060"/>
                </a:solidFill>
                <a:latin typeface="Ink Free"/>
              </a:rPr>
              <a:t>Skill: Numeracy Progression</a:t>
            </a:r>
            <a:endParaRPr lang="en-GB" sz="1286" b="1" dirty="0">
              <a:solidFill>
                <a:srgbClr val="002060"/>
              </a:solidFill>
              <a:latin typeface="Ink Free"/>
            </a:endParaRPr>
          </a:p>
        </p:txBody>
      </p:sp>
      <p:graphicFrame>
        <p:nvGraphicFramePr>
          <p:cNvPr id="6" name="Table 5">
            <a:extLst>
              <a:ext uri="{FF2B5EF4-FFF2-40B4-BE49-F238E27FC236}">
                <a16:creationId xmlns:a16="http://schemas.microsoft.com/office/drawing/2014/main" id="{8940C951-D621-468D-9ED3-B6077BF1ADA2}"/>
              </a:ext>
            </a:extLst>
          </p:cNvPr>
          <p:cNvGraphicFramePr>
            <a:graphicFrameLocks noGrp="1"/>
          </p:cNvGraphicFramePr>
          <p:nvPr/>
        </p:nvGraphicFramePr>
        <p:xfrm>
          <a:off x="1254911" y="1261847"/>
          <a:ext cx="9865933" cy="5424159"/>
        </p:xfrm>
        <a:graphic>
          <a:graphicData uri="http://schemas.openxmlformats.org/drawingml/2006/table">
            <a:tbl>
              <a:tblPr firstRow="1" bandRow="1">
                <a:tableStyleId>{5C22544A-7EE6-4342-B048-85BDC9FD1C3A}</a:tableStyleId>
              </a:tblPr>
              <a:tblGrid>
                <a:gridCol w="1043322">
                  <a:extLst>
                    <a:ext uri="{9D8B030D-6E8A-4147-A177-3AD203B41FA5}">
                      <a16:colId xmlns:a16="http://schemas.microsoft.com/office/drawing/2014/main" val="4255388034"/>
                    </a:ext>
                  </a:extLst>
                </a:gridCol>
                <a:gridCol w="2750870">
                  <a:extLst>
                    <a:ext uri="{9D8B030D-6E8A-4147-A177-3AD203B41FA5}">
                      <a16:colId xmlns:a16="http://schemas.microsoft.com/office/drawing/2014/main" val="737985667"/>
                    </a:ext>
                  </a:extLst>
                </a:gridCol>
                <a:gridCol w="2971167">
                  <a:extLst>
                    <a:ext uri="{9D8B030D-6E8A-4147-A177-3AD203B41FA5}">
                      <a16:colId xmlns:a16="http://schemas.microsoft.com/office/drawing/2014/main" val="1945210272"/>
                    </a:ext>
                  </a:extLst>
                </a:gridCol>
                <a:gridCol w="3100574">
                  <a:extLst>
                    <a:ext uri="{9D8B030D-6E8A-4147-A177-3AD203B41FA5}">
                      <a16:colId xmlns:a16="http://schemas.microsoft.com/office/drawing/2014/main" val="2569708753"/>
                    </a:ext>
                  </a:extLst>
                </a:gridCol>
              </a:tblGrid>
              <a:tr h="332871">
                <a:tc>
                  <a:txBody>
                    <a:bodyPr/>
                    <a:lstStyle/>
                    <a:p>
                      <a:r>
                        <a:rPr lang="en-GB" sz="1300" dirty="0">
                          <a:latin typeface="Ink Free" panose="03080402000500000000" pitchFamily="66" charset="0"/>
                        </a:rPr>
                        <a:t>Term</a:t>
                      </a:r>
                    </a:p>
                  </a:txBody>
                  <a:tcPr marL="65314" marR="65314" marT="32657" marB="32657"/>
                </a:tc>
                <a:tc>
                  <a:txBody>
                    <a:bodyPr/>
                    <a:lstStyle/>
                    <a:p>
                      <a:r>
                        <a:rPr lang="en-GB" sz="1300" dirty="0">
                          <a:latin typeface="Ink Free" panose="03080402000500000000" pitchFamily="66" charset="0"/>
                        </a:rPr>
                        <a:t>1</a:t>
                      </a:r>
                    </a:p>
                  </a:txBody>
                  <a:tcPr marL="65314" marR="65314" marT="32657" marB="32657"/>
                </a:tc>
                <a:tc>
                  <a:txBody>
                    <a:bodyPr/>
                    <a:lstStyle/>
                    <a:p>
                      <a:r>
                        <a:rPr lang="en-GB" sz="1300" dirty="0">
                          <a:latin typeface="Ink Free" panose="03080402000500000000" pitchFamily="66" charset="0"/>
                        </a:rPr>
                        <a:t>2</a:t>
                      </a:r>
                    </a:p>
                  </a:txBody>
                  <a:tcPr marL="65314" marR="65314" marT="32657" marB="32657"/>
                </a:tc>
                <a:tc>
                  <a:txBody>
                    <a:bodyPr/>
                    <a:lstStyle/>
                    <a:p>
                      <a:r>
                        <a:rPr lang="en-GB" sz="1300" dirty="0">
                          <a:latin typeface="Ink Free" panose="03080402000500000000" pitchFamily="66" charset="0"/>
                        </a:rPr>
                        <a:t>3</a:t>
                      </a:r>
                    </a:p>
                  </a:txBody>
                  <a:tcPr marL="65314" marR="65314" marT="32657" marB="32657"/>
                </a:tc>
                <a:extLst>
                  <a:ext uri="{0D108BD9-81ED-4DB2-BD59-A6C34878D82A}">
                    <a16:rowId xmlns:a16="http://schemas.microsoft.com/office/drawing/2014/main" val="1953012476"/>
                  </a:ext>
                </a:extLst>
              </a:tr>
              <a:tr h="1917338">
                <a:tc>
                  <a:txBody>
                    <a:bodyPr/>
                    <a:lstStyle/>
                    <a:p>
                      <a:r>
                        <a:rPr lang="en-GB" sz="1300" dirty="0">
                          <a:solidFill>
                            <a:srgbClr val="002060"/>
                          </a:solidFill>
                          <a:latin typeface="Ink Free" panose="03080402000500000000" pitchFamily="66" charset="0"/>
                        </a:rPr>
                        <a:t>Year 7</a:t>
                      </a:r>
                    </a:p>
                  </a:txBody>
                  <a:tcPr marL="65314" marR="65314" marT="32657" marB="32657"/>
                </a:tc>
                <a:tc gridSpan="2">
                  <a:txBody>
                    <a:bodyPr/>
                    <a:lstStyle/>
                    <a:p>
                      <a:pPr lvl="0" algn="ctr" fontAlgn="base"/>
                      <a:r>
                        <a:rPr lang="en-GB" sz="1200" kern="1200" dirty="0">
                          <a:solidFill>
                            <a:schemeClr val="dk1"/>
                          </a:solidFill>
                          <a:effectLst/>
                          <a:latin typeface="Ink Free" panose="03080402000500000000" pitchFamily="66" charset="0"/>
                          <a:ea typeface="+mn-ea"/>
                          <a:cs typeface="+mn-cs"/>
                        </a:rPr>
                        <a:t>Battle of Hastings:</a:t>
                      </a:r>
                    </a:p>
                    <a:p>
                      <a:pPr lvl="0" algn="ctr" fontAlgn="base"/>
                      <a:endParaRPr lang="en-GB" sz="1200" kern="1200" dirty="0">
                        <a:solidFill>
                          <a:schemeClr val="dk1"/>
                        </a:solidFill>
                        <a:effectLst/>
                        <a:latin typeface="Ink Free" panose="03080402000500000000" pitchFamily="66" charset="0"/>
                        <a:ea typeface="+mn-ea"/>
                        <a:cs typeface="+mn-cs"/>
                      </a:endParaRPr>
                    </a:p>
                    <a:p>
                      <a:pPr lvl="0" algn="ctr" fontAlgn="base"/>
                      <a:r>
                        <a:rPr lang="en-GB" sz="1200" kern="1200" dirty="0">
                          <a:solidFill>
                            <a:schemeClr val="dk1"/>
                          </a:solidFill>
                          <a:effectLst/>
                          <a:latin typeface="Ink Free" panose="03080402000500000000" pitchFamily="66" charset="0"/>
                          <a:ea typeface="+mn-ea"/>
                          <a:cs typeface="+mn-cs"/>
                        </a:rPr>
                        <a:t>I can accurately draw a bar chart using the success criteria: </a:t>
                      </a:r>
                    </a:p>
                    <a:p>
                      <a:pPr algn="ctr"/>
                      <a:r>
                        <a:rPr lang="en-GB" sz="1200" kern="1200" dirty="0">
                          <a:solidFill>
                            <a:schemeClr val="dk1"/>
                          </a:solidFill>
                          <a:effectLst/>
                          <a:latin typeface="Ink Free" panose="03080402000500000000" pitchFamily="66" charset="0"/>
                          <a:ea typeface="+mn-ea"/>
                          <a:cs typeface="+mn-cs"/>
                        </a:rPr>
                        <a:t>      Bars are of equal width</a:t>
                      </a:r>
                    </a:p>
                    <a:p>
                      <a:pPr algn="ctr"/>
                      <a:r>
                        <a:rPr lang="en-GB" sz="1200" kern="1200" dirty="0">
                          <a:solidFill>
                            <a:schemeClr val="dk1"/>
                          </a:solidFill>
                          <a:effectLst/>
                          <a:latin typeface="Ink Free" panose="03080402000500000000" pitchFamily="66" charset="0"/>
                          <a:ea typeface="+mn-ea"/>
                          <a:cs typeface="+mn-cs"/>
                        </a:rPr>
                        <a:t>      Labels for your x and y axis </a:t>
                      </a:r>
                    </a:p>
                    <a:p>
                      <a:pPr algn="ctr"/>
                      <a:r>
                        <a:rPr lang="en-GB" sz="1200" kern="1200" dirty="0">
                          <a:solidFill>
                            <a:schemeClr val="dk1"/>
                          </a:solidFill>
                          <a:effectLst/>
                          <a:latin typeface="Ink Free" panose="03080402000500000000" pitchFamily="66" charset="0"/>
                          <a:ea typeface="+mn-ea"/>
                          <a:cs typeface="+mn-cs"/>
                        </a:rPr>
                        <a:t>      Axis and scales (choosing own suitable scale) </a:t>
                      </a:r>
                    </a:p>
                    <a:p>
                      <a:pPr algn="ctr"/>
                      <a:r>
                        <a:rPr lang="en-GB" sz="1200" kern="1200" dirty="0">
                          <a:solidFill>
                            <a:schemeClr val="dk1"/>
                          </a:solidFill>
                          <a:effectLst/>
                          <a:latin typeface="Ink Free" panose="03080402000500000000" pitchFamily="66" charset="0"/>
                          <a:ea typeface="+mn-ea"/>
                          <a:cs typeface="+mn-cs"/>
                        </a:rPr>
                        <a:t>      Same size space between bars </a:t>
                      </a:r>
                    </a:p>
                    <a:p>
                      <a:pPr algn="ctr"/>
                      <a:r>
                        <a:rPr lang="en-GB" sz="1200" kern="1200" dirty="0">
                          <a:solidFill>
                            <a:schemeClr val="dk1"/>
                          </a:solidFill>
                          <a:effectLst/>
                          <a:latin typeface="Ink Free" panose="03080402000500000000" pitchFamily="66" charset="0"/>
                          <a:ea typeface="+mn-ea"/>
                          <a:cs typeface="+mn-cs"/>
                        </a:rPr>
                        <a:t>      Title for your graph </a:t>
                      </a:r>
                    </a:p>
                    <a:p>
                      <a:pPr marL="0" algn="ctr" defTabSz="1280160" rtl="0" eaLnBrk="1" latinLnBrk="0" hangingPunct="1"/>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hMerge="1">
                  <a:txBody>
                    <a:bodyPr/>
                    <a:lstStyle/>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Native Americans:</a:t>
                      </a:r>
                    </a:p>
                    <a:p>
                      <a:r>
                        <a:rPr lang="en-GB" sz="1800" kern="1200" dirty="0">
                          <a:solidFill>
                            <a:schemeClr val="dk1"/>
                          </a:solidFill>
                          <a:effectLst/>
                          <a:latin typeface="Ink Free" panose="03080402000500000000" pitchFamily="66" charset="0"/>
                          <a:ea typeface="+mn-ea"/>
                          <a:cs typeface="+mn-cs"/>
                        </a:rPr>
                        <a:t>I can accurately draw a line graph with my own suitable scale.</a:t>
                      </a:r>
                      <a:endParaRPr lang="en-GB" sz="14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287100114"/>
                  </a:ext>
                </a:extLst>
              </a:tr>
              <a:tr h="1632857">
                <a:tc>
                  <a:txBody>
                    <a:bodyPr/>
                    <a:lstStyle/>
                    <a:p>
                      <a:r>
                        <a:rPr lang="en-GB" sz="1300" dirty="0">
                          <a:solidFill>
                            <a:srgbClr val="002060"/>
                          </a:solidFill>
                          <a:latin typeface="Ink Free" panose="03080402000500000000" pitchFamily="66" charset="0"/>
                        </a:rPr>
                        <a:t>Year 8</a:t>
                      </a: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Tudor Monarchs: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I can accurately draw a pie chart.</a:t>
                      </a:r>
                    </a:p>
                    <a:p>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Witches: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Ink Free" panose="03080402000500000000" pitchFamily="66" charset="0"/>
                          <a:ea typeface="+mn-ea"/>
                          <a:cs typeface="+mn-cs"/>
                        </a:rPr>
                        <a:t>I can accurately draw a scatter graph.</a:t>
                      </a:r>
                    </a:p>
                    <a:p>
                      <a:endParaRPr lang="en-GB" sz="1300" b="0" dirty="0">
                        <a:solidFill>
                          <a:schemeClr val="tx1"/>
                        </a:solidFill>
                        <a:latin typeface="Ink Free" panose="03080402000500000000" pitchFamily="66" charset="0"/>
                      </a:endParaRPr>
                    </a:p>
                  </a:txBody>
                  <a:tcPr marL="65314" marR="65314" marT="32657" marB="32657"/>
                </a:tc>
                <a:tc>
                  <a:txBody>
                    <a:bodyPr/>
                    <a:lstStyle/>
                    <a:p>
                      <a:pPr lvl="0" fontAlgn="base"/>
                      <a:r>
                        <a:rPr lang="en-GB" sz="1800" kern="1200" dirty="0">
                          <a:solidFill>
                            <a:schemeClr val="dk1"/>
                          </a:solidFill>
                          <a:effectLst/>
                          <a:latin typeface="Ink Free" panose="03080402000500000000" pitchFamily="66" charset="0"/>
                          <a:ea typeface="+mn-ea"/>
                          <a:cs typeface="+mn-cs"/>
                        </a:rPr>
                        <a:t>I can accurately draw a scatter graph.</a:t>
                      </a:r>
                    </a:p>
                    <a:p>
                      <a:pPr lvl="0" fontAlgn="base"/>
                      <a:r>
                        <a:rPr lang="en-GB" sz="1800" kern="1200" dirty="0">
                          <a:solidFill>
                            <a:schemeClr val="dk1"/>
                          </a:solidFill>
                          <a:effectLst/>
                          <a:latin typeface="Ink Free" panose="03080402000500000000" pitchFamily="66" charset="0"/>
                          <a:ea typeface="+mn-ea"/>
                          <a:cs typeface="+mn-cs"/>
                        </a:rPr>
                        <a:t>I can draw a line of best fit on a scatter graph using a ruler.</a:t>
                      </a:r>
                    </a:p>
                    <a:p>
                      <a:endParaRPr lang="en-GB" sz="1300" b="0" kern="1200" dirty="0">
                        <a:solidFill>
                          <a:schemeClr val="tx1"/>
                        </a:solidFill>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2707672348"/>
                  </a:ext>
                </a:extLst>
              </a:tr>
              <a:tr h="1538916">
                <a:tc>
                  <a:txBody>
                    <a:bodyPr/>
                    <a:lstStyle/>
                    <a:p>
                      <a:r>
                        <a:rPr lang="en-GB" sz="1300" dirty="0">
                          <a:solidFill>
                            <a:srgbClr val="002060"/>
                          </a:solidFill>
                          <a:latin typeface="Ink Free" panose="03080402000500000000" pitchFamily="66" charset="0"/>
                        </a:rPr>
                        <a:t>Year 9</a:t>
                      </a: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Jack the Ripper: </a:t>
                      </a:r>
                    </a:p>
                    <a:p>
                      <a:r>
                        <a:rPr lang="en-GB" sz="18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r>
                        <a:rPr lang="en-GB" sz="1800" kern="1200" dirty="0">
                          <a:solidFill>
                            <a:schemeClr val="dk1"/>
                          </a:solidFill>
                          <a:effectLst/>
                          <a:latin typeface="Ink Free" panose="03080402000500000000" pitchFamily="66" charset="0"/>
                          <a:ea typeface="+mn-ea"/>
                          <a:cs typeface="+mn-cs"/>
                        </a:rPr>
                        <a:t>World War One: </a:t>
                      </a:r>
                    </a:p>
                    <a:p>
                      <a:r>
                        <a:rPr lang="en-GB" sz="18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300" b="0" i="0" kern="1200" dirty="0">
                        <a:solidFill>
                          <a:schemeClr val="dk1"/>
                        </a:solidFill>
                        <a:effectLst/>
                        <a:latin typeface="Ink Free" panose="03080402000500000000" pitchFamily="66" charset="0"/>
                        <a:ea typeface="+mn-ea"/>
                        <a:cs typeface="+mn-cs"/>
                      </a:endParaRPr>
                    </a:p>
                  </a:txBody>
                  <a:tcPr marL="65314" marR="65314" marT="32657" marB="32657"/>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Ink Free" panose="03080402000500000000" pitchFamily="66" charset="0"/>
                          <a:ea typeface="+mn-ea"/>
                          <a:cs typeface="+mn-cs"/>
                        </a:rPr>
                        <a:t>Hitler: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Ink Free" panose="03080402000500000000" pitchFamily="66" charset="0"/>
                          <a:ea typeface="+mn-ea"/>
                          <a:cs typeface="+mn-cs"/>
                        </a:rPr>
                        <a:t>I can select and construct appropriate charts, diagrams and graphs.</a:t>
                      </a:r>
                      <a:endParaRPr lang="en-GB" sz="1600" b="0" i="0" kern="1200" dirty="0">
                        <a:solidFill>
                          <a:schemeClr val="dk1"/>
                        </a:solidFill>
                        <a:effectLst/>
                        <a:latin typeface="Ink Free" panose="03080402000500000000" pitchFamily="66" charset="0"/>
                        <a:ea typeface="+mn-ea"/>
                        <a:cs typeface="+mn-cs"/>
                      </a:endParaRPr>
                    </a:p>
                    <a:p>
                      <a:endParaRPr lang="en-GB" sz="1600" b="0" i="0" kern="1200" dirty="0">
                        <a:solidFill>
                          <a:schemeClr val="dk1"/>
                        </a:solidFill>
                        <a:effectLst/>
                        <a:latin typeface="Ink Free" panose="03080402000500000000" pitchFamily="66" charset="0"/>
                        <a:ea typeface="+mn-ea"/>
                        <a:cs typeface="+mn-cs"/>
                      </a:endParaRPr>
                    </a:p>
                  </a:txBody>
                  <a:tcPr marL="65314" marR="65314" marT="32657" marB="32657"/>
                </a:tc>
                <a:extLst>
                  <a:ext uri="{0D108BD9-81ED-4DB2-BD59-A6C34878D82A}">
                    <a16:rowId xmlns:a16="http://schemas.microsoft.com/office/drawing/2014/main" val="3946418992"/>
                  </a:ext>
                </a:extLst>
              </a:tr>
            </a:tbl>
          </a:graphicData>
        </a:graphic>
      </p:graphicFrame>
    </p:spTree>
    <p:extLst>
      <p:ext uri="{BB962C8B-B14F-4D97-AF65-F5344CB8AC3E}">
        <p14:creationId xmlns:p14="http://schemas.microsoft.com/office/powerpoint/2010/main" val="61833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77268820-8318-41AF-B2BE-F71003A48F4D}"/>
              </a:ext>
            </a:extLst>
          </p:cNvPr>
          <p:cNvGrpSpPr/>
          <p:nvPr/>
        </p:nvGrpSpPr>
        <p:grpSpPr>
          <a:xfrm>
            <a:off x="7729915" y="5367331"/>
            <a:ext cx="2776020" cy="1435759"/>
            <a:chOff x="8641473" y="7630558"/>
            <a:chExt cx="3757827" cy="1785082"/>
          </a:xfrm>
          <a:solidFill>
            <a:schemeClr val="bg1"/>
          </a:solidFill>
        </p:grpSpPr>
        <p:sp>
          <p:nvSpPr>
            <p:cNvPr id="3" name="Rectangle 2">
              <a:extLst>
                <a:ext uri="{FF2B5EF4-FFF2-40B4-BE49-F238E27FC236}">
                  <a16:creationId xmlns:a16="http://schemas.microsoft.com/office/drawing/2014/main" id="{C432C254-84BD-417B-BA93-0799D7126A25}"/>
                </a:ext>
              </a:extLst>
            </p:cNvPr>
            <p:cNvSpPr/>
            <p:nvPr/>
          </p:nvSpPr>
          <p:spPr>
            <a:xfrm>
              <a:off x="8641473" y="7630558"/>
              <a:ext cx="3757827" cy="1785082"/>
            </a:xfrm>
            <a:prstGeom prst="rect">
              <a:avLst/>
            </a:prstGeom>
            <a:grpFill/>
            <a:ln cap="flat">
              <a:noFill/>
              <a:prstDash val="solid"/>
            </a:ln>
          </p:spPr>
          <p:txBody>
            <a:bodyPr lIns="0" tIns="0" rIns="0" bIns="0"/>
            <a:lstStyle/>
            <a:p>
              <a:endParaRPr lang="en-GB" sz="1286"/>
            </a:p>
          </p:txBody>
        </p:sp>
        <p:sp>
          <p:nvSpPr>
            <p:cNvPr id="4" name="Freeform: Shape 3">
              <a:extLst>
                <a:ext uri="{FF2B5EF4-FFF2-40B4-BE49-F238E27FC236}">
                  <a16:creationId xmlns:a16="http://schemas.microsoft.com/office/drawing/2014/main" id="{8DA3AC56-98E4-4518-B5C4-4374CF66CCE8}"/>
                </a:ext>
              </a:extLst>
            </p:cNvPr>
            <p:cNvSpPr/>
            <p:nvPr/>
          </p:nvSpPr>
          <p:spPr>
            <a:xfrm>
              <a:off x="8641473" y="7630558"/>
              <a:ext cx="3757827" cy="1783336"/>
            </a:xfrm>
            <a:custGeom>
              <a:avLst/>
              <a:gdLst>
                <a:gd name="f0" fmla="val 10800000"/>
                <a:gd name="f1" fmla="val 5400000"/>
                <a:gd name="f2" fmla="val 180"/>
                <a:gd name="f3" fmla="val w"/>
                <a:gd name="f4" fmla="val h"/>
                <a:gd name="f5" fmla="val 0"/>
                <a:gd name="f6" fmla="val 3757827"/>
                <a:gd name="f7" fmla="val 1783340"/>
                <a:gd name="f8" fmla="+- 0 0 -90"/>
                <a:gd name="f9" fmla="*/ f3 1 3757827"/>
                <a:gd name="f10" fmla="*/ f4 1 1783340"/>
                <a:gd name="f11" fmla="val f5"/>
                <a:gd name="f12" fmla="val f6"/>
                <a:gd name="f13" fmla="val f7"/>
                <a:gd name="f14" fmla="*/ f8 f0 1"/>
                <a:gd name="f15" fmla="+- f13 0 f11"/>
                <a:gd name="f16" fmla="+- f12 0 f11"/>
                <a:gd name="f17" fmla="*/ f14 1 f2"/>
                <a:gd name="f18" fmla="*/ f16 1 3757827"/>
                <a:gd name="f19" fmla="*/ f15 1 1783340"/>
                <a:gd name="f20" fmla="*/ 0 f16 1"/>
                <a:gd name="f21" fmla="*/ 0 f15 1"/>
                <a:gd name="f22" fmla="*/ 3757827 f16 1"/>
                <a:gd name="f23" fmla="*/ 1783340 f15 1"/>
                <a:gd name="f24" fmla="+- f17 0 f1"/>
                <a:gd name="f25" fmla="*/ f20 1 3757827"/>
                <a:gd name="f26" fmla="*/ f21 1 1783340"/>
                <a:gd name="f27" fmla="*/ f22 1 3757827"/>
                <a:gd name="f28" fmla="*/ f23 1 1783340"/>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757827" h="1783340">
                  <a:moveTo>
                    <a:pt x="f5" y="f5"/>
                  </a:moveTo>
                  <a:lnTo>
                    <a:pt x="f6" y="f5"/>
                  </a:lnTo>
                  <a:lnTo>
                    <a:pt x="f6" y="f7"/>
                  </a:lnTo>
                  <a:lnTo>
                    <a:pt x="f5" y="f7"/>
                  </a:lnTo>
                  <a:lnTo>
                    <a:pt x="f5" y="f5"/>
                  </a:lnTo>
                  <a:close/>
                </a:path>
              </a:pathLst>
            </a:custGeom>
            <a:grpFill/>
            <a:ln w="38103" cap="flat">
              <a:solidFill>
                <a:schemeClr val="accent1"/>
              </a:solidFill>
              <a:prstDash val="solid"/>
              <a:miter/>
            </a:ln>
          </p:spPr>
          <p:txBody>
            <a:bodyPr vert="horz" wrap="square" lIns="21769" tIns="21769" rIns="21769" bIns="21769" anchor="ctr" anchorCtr="0" compatLnSpc="1">
              <a:noAutofit/>
            </a:bodyPr>
            <a:lstStyle/>
            <a:p>
              <a:pPr algn="ctr" defTabSz="381005">
                <a:lnSpc>
                  <a:spcPct val="90000"/>
                </a:lnSpc>
                <a:spcAft>
                  <a:spcPts val="357"/>
                </a:spcAft>
                <a:defRPr sz="1800" b="0" i="0" u="none" strike="noStrike" kern="0" cap="none" spc="0" baseline="0">
                  <a:solidFill>
                    <a:srgbClr val="000000"/>
                  </a:solidFill>
                  <a:uFillTx/>
                </a:defRPr>
              </a:pPr>
              <a:endParaRPr lang="en-GB" sz="1143" dirty="0">
                <a:solidFill>
                  <a:srgbClr val="000000"/>
                </a:solidFill>
                <a:latin typeface="Ink Free" panose="03080402000500000000" pitchFamily="66" charset="0"/>
              </a:endParaRPr>
            </a:p>
            <a:p>
              <a:pPr algn="ctr" defTabSz="381005">
                <a:lnSpc>
                  <a:spcPct val="90000"/>
                </a:lnSpc>
                <a:spcAft>
                  <a:spcPts val="357"/>
                </a:spcAft>
                <a:defRPr sz="1800" b="0" i="0" u="none" strike="noStrike" kern="0" cap="none" spc="0" baseline="0">
                  <a:solidFill>
                    <a:srgbClr val="000000"/>
                  </a:solidFill>
                  <a:uFillTx/>
                </a:defRPr>
              </a:pPr>
              <a:r>
                <a:rPr lang="en-GB" sz="1143" dirty="0">
                  <a:solidFill>
                    <a:srgbClr val="000000"/>
                  </a:solidFill>
                  <a:latin typeface="Ink Free" panose="03080402000500000000" pitchFamily="66" charset="0"/>
                </a:rPr>
                <a:t>Who should be the heir to the throne after Edward the Confessor? </a:t>
              </a:r>
            </a:p>
            <a:p>
              <a:pPr algn="ctr" defTabSz="381005">
                <a:lnSpc>
                  <a:spcPct val="90000"/>
                </a:lnSpc>
                <a:spcAft>
                  <a:spcPts val="357"/>
                </a:spcAft>
                <a:defRPr sz="1800" b="0" i="0" u="none" strike="noStrike" kern="0" cap="none" spc="0" baseline="0">
                  <a:solidFill>
                    <a:srgbClr val="000000"/>
                  </a:solidFill>
                  <a:uFillTx/>
                </a:defRPr>
              </a:pPr>
              <a:r>
                <a:rPr lang="en-GB" sz="1143" dirty="0">
                  <a:latin typeface="Ink Free" panose="03080402000500000000" pitchFamily="66" charset="0"/>
                </a:rPr>
                <a:t>What impact did </a:t>
              </a:r>
              <a:r>
                <a:rPr lang="en-GB" sz="1143" dirty="0" err="1">
                  <a:latin typeface="Ink Free" panose="03080402000500000000" pitchFamily="66" charset="0"/>
                </a:rPr>
                <a:t>Llywelyn</a:t>
              </a:r>
              <a:r>
                <a:rPr lang="en-GB" sz="1143" dirty="0">
                  <a:latin typeface="Ink Free" panose="03080402000500000000" pitchFamily="66" charset="0"/>
                </a:rPr>
                <a:t> ‘The Great’ have upon Wales? ​</a:t>
              </a:r>
              <a:endParaRPr lang="en-GB" sz="1143" dirty="0">
                <a:solidFill>
                  <a:srgbClr val="000000"/>
                </a:solidFill>
                <a:latin typeface="Ink Free" panose="03080402000500000000" pitchFamily="66" charset="0"/>
              </a:endParaRPr>
            </a:p>
          </p:txBody>
        </p:sp>
      </p:grpSp>
      <p:sp>
        <p:nvSpPr>
          <p:cNvPr id="5" name="TextBox 8">
            <a:extLst>
              <a:ext uri="{FF2B5EF4-FFF2-40B4-BE49-F238E27FC236}">
                <a16:creationId xmlns:a16="http://schemas.microsoft.com/office/drawing/2014/main" id="{BFB80267-0D49-40D1-8A9C-E007F10CC1BA}"/>
              </a:ext>
            </a:extLst>
          </p:cNvPr>
          <p:cNvSpPr txBox="1"/>
          <p:nvPr/>
        </p:nvSpPr>
        <p:spPr>
          <a:xfrm>
            <a:off x="2374640" y="-3781"/>
            <a:ext cx="4626309" cy="59359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b="1" dirty="0">
                <a:solidFill>
                  <a:srgbClr val="000000"/>
                </a:solidFill>
                <a:latin typeface="Ink Free" pitchFamily="66"/>
              </a:rPr>
              <a:t>Subject: History		</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Topic: Medieval Wales and England</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Key Question: What was Wales and England like in Medieval times? </a:t>
            </a:r>
          </a:p>
        </p:txBody>
      </p:sp>
      <p:sp>
        <p:nvSpPr>
          <p:cNvPr id="6" name="TextBox 9">
            <a:extLst>
              <a:ext uri="{FF2B5EF4-FFF2-40B4-BE49-F238E27FC236}">
                <a16:creationId xmlns:a16="http://schemas.microsoft.com/office/drawing/2014/main" id="{74303359-D6C9-43F4-A0E4-6EA18DC8EB46}"/>
              </a:ext>
            </a:extLst>
          </p:cNvPr>
          <p:cNvSpPr txBox="1"/>
          <p:nvPr/>
        </p:nvSpPr>
        <p:spPr>
          <a:xfrm>
            <a:off x="1584957" y="875982"/>
            <a:ext cx="5270614" cy="879316"/>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Overview: In this unit, pupils will discover what Wales and England was like during medieval times. They will discover how Wales was ruled, the cultures that the country had and the impact this had on it’s people. Pupils will also look at the Battle of Hastings and the invasions from the Vikings and the Normans.  Pupils will also decide on the qualities that make a great King whilst looking at the problems that a King might face. Finally, pupils will also discover Castles and how this changed Wales and England whilst understanding how Castles changed over time. No. of lessons: 25</a:t>
            </a:r>
            <a:r>
              <a:rPr lang="en-GB" sz="1000" dirty="0">
                <a:solidFill>
                  <a:srgbClr val="000000"/>
                </a:solidFill>
                <a:latin typeface="Ink Free" panose="03080402000500000000" pitchFamily="66" charset="0"/>
              </a:rPr>
              <a:t>                                                                                                          </a:t>
            </a:r>
            <a:endParaRPr lang="en-GB" sz="1000" b="1" dirty="0">
              <a:solidFill>
                <a:srgbClr val="FFFFFF"/>
              </a:solidFill>
              <a:latin typeface="Ink Free" panose="03080402000500000000" pitchFamily="66" charset="0"/>
            </a:endParaRPr>
          </a:p>
        </p:txBody>
      </p:sp>
      <p:sp>
        <p:nvSpPr>
          <p:cNvPr id="7" name="TextBox 12">
            <a:extLst>
              <a:ext uri="{FF2B5EF4-FFF2-40B4-BE49-F238E27FC236}">
                <a16:creationId xmlns:a16="http://schemas.microsoft.com/office/drawing/2014/main" id="{315A2DDF-CAFC-487B-8279-20B46F647261}"/>
              </a:ext>
            </a:extLst>
          </p:cNvPr>
          <p:cNvSpPr txBox="1"/>
          <p:nvPr/>
        </p:nvSpPr>
        <p:spPr>
          <a:xfrm>
            <a:off x="7407269" y="5121483"/>
            <a:ext cx="3370216" cy="219840"/>
          </a:xfrm>
          <a:prstGeom prst="rect">
            <a:avLst/>
          </a:prstGeom>
          <a:noFill/>
          <a:ln cap="flat">
            <a:noFill/>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Assessments (linked to progression steps)</a:t>
            </a:r>
          </a:p>
        </p:txBody>
      </p:sp>
      <p:sp>
        <p:nvSpPr>
          <p:cNvPr id="8" name="TextBox 11">
            <a:extLst>
              <a:ext uri="{FF2B5EF4-FFF2-40B4-BE49-F238E27FC236}">
                <a16:creationId xmlns:a16="http://schemas.microsoft.com/office/drawing/2014/main" id="{FE912923-2EA5-41F4-9AFF-C89CBF82C5C9}"/>
              </a:ext>
            </a:extLst>
          </p:cNvPr>
          <p:cNvSpPr txBox="1"/>
          <p:nvPr/>
        </p:nvSpPr>
        <p:spPr>
          <a:xfrm>
            <a:off x="1580131" y="6125774"/>
            <a:ext cx="2745374" cy="527617"/>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000" dirty="0">
                <a:solidFill>
                  <a:srgbClr val="000000"/>
                </a:solidFill>
                <a:latin typeface="Ink Free" pitchFamily="66"/>
              </a:rPr>
              <a:t>Universal Experience: Battle of Hastings re-enactment and making or baking a castle. </a:t>
            </a:r>
          </a:p>
          <a:p>
            <a:pPr defTabSz="326578">
              <a:defRPr sz="1800" b="0" i="0" u="none" strike="noStrike" kern="0" cap="none" spc="0" baseline="0">
                <a:solidFill>
                  <a:srgbClr val="000000"/>
                </a:solidFill>
                <a:uFillTx/>
              </a:defRPr>
            </a:pPr>
            <a:endParaRPr lang="en-GB" sz="1000" dirty="0">
              <a:solidFill>
                <a:srgbClr val="000000"/>
              </a:solidFill>
              <a:latin typeface="Ink Free" pitchFamily="66"/>
            </a:endParaRPr>
          </a:p>
        </p:txBody>
      </p:sp>
      <p:sp>
        <p:nvSpPr>
          <p:cNvPr id="9" name="TextBox 15">
            <a:extLst>
              <a:ext uri="{FF2B5EF4-FFF2-40B4-BE49-F238E27FC236}">
                <a16:creationId xmlns:a16="http://schemas.microsoft.com/office/drawing/2014/main" id="{FCED173A-2829-4539-A7A5-D7435D57CBE6}"/>
              </a:ext>
            </a:extLst>
          </p:cNvPr>
          <p:cNvSpPr txBox="1"/>
          <p:nvPr/>
        </p:nvSpPr>
        <p:spPr>
          <a:xfrm>
            <a:off x="1578764" y="5180825"/>
            <a:ext cx="2740548" cy="593597"/>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fontAlgn="base"/>
            <a:r>
              <a:rPr lang="en-GB" sz="1143" dirty="0">
                <a:solidFill>
                  <a:srgbClr val="000000"/>
                </a:solidFill>
                <a:latin typeface="Ink Free" pitchFamily="66"/>
              </a:rPr>
              <a:t>Key Words: Invasion, Contender, Motte and Bailey Castle, Heir, Battle</a:t>
            </a:r>
            <a:r>
              <a:rPr lang="en-GB" sz="1143">
                <a:solidFill>
                  <a:srgbClr val="000000"/>
                </a:solidFill>
                <a:latin typeface="Ink Free" pitchFamily="66"/>
              </a:rPr>
              <a:t>, Concentric </a:t>
            </a:r>
            <a:r>
              <a:rPr lang="en-GB" sz="1143" dirty="0">
                <a:solidFill>
                  <a:srgbClr val="000000"/>
                </a:solidFill>
                <a:latin typeface="Ink Free" pitchFamily="66"/>
              </a:rPr>
              <a:t>Castle</a:t>
            </a:r>
            <a:r>
              <a:rPr lang="en-GB" sz="1143">
                <a:solidFill>
                  <a:srgbClr val="000000"/>
                </a:solidFill>
                <a:latin typeface="Ink Free" pitchFamily="66"/>
              </a:rPr>
              <a:t>, Weapons. </a:t>
            </a:r>
            <a:endParaRPr lang="en-GB" sz="1143" dirty="0">
              <a:solidFill>
                <a:srgbClr val="000000"/>
              </a:solidFill>
              <a:latin typeface="Ink Free" pitchFamily="66"/>
            </a:endParaRPr>
          </a:p>
        </p:txBody>
      </p:sp>
      <p:grpSp>
        <p:nvGrpSpPr>
          <p:cNvPr id="28" name="Group 22">
            <a:extLst>
              <a:ext uri="{FF2B5EF4-FFF2-40B4-BE49-F238E27FC236}">
                <a16:creationId xmlns:a16="http://schemas.microsoft.com/office/drawing/2014/main" id="{201C8071-071D-48B5-BD88-FAA54D51213D}"/>
              </a:ext>
            </a:extLst>
          </p:cNvPr>
          <p:cNvGrpSpPr/>
          <p:nvPr/>
        </p:nvGrpSpPr>
        <p:grpSpPr>
          <a:xfrm>
            <a:off x="7111866" y="6244"/>
            <a:ext cx="3394069" cy="5025908"/>
            <a:chOff x="7823012" y="8741"/>
            <a:chExt cx="4751697" cy="7036271"/>
          </a:xfrm>
        </p:grpSpPr>
        <p:grpSp>
          <p:nvGrpSpPr>
            <p:cNvPr id="29" name="Diagram 23">
              <a:extLst>
                <a:ext uri="{FF2B5EF4-FFF2-40B4-BE49-F238E27FC236}">
                  <a16:creationId xmlns:a16="http://schemas.microsoft.com/office/drawing/2014/main" id="{9F789D64-1D56-481F-B365-B950D468B99E}"/>
                </a:ext>
              </a:extLst>
            </p:cNvPr>
            <p:cNvGrpSpPr/>
            <p:nvPr/>
          </p:nvGrpSpPr>
          <p:grpSpPr>
            <a:xfrm>
              <a:off x="7914845" y="505525"/>
              <a:ext cx="4659864" cy="6539487"/>
              <a:chOff x="7914845" y="505525"/>
              <a:chExt cx="4659864" cy="6539487"/>
            </a:xfrm>
          </p:grpSpPr>
          <p:sp>
            <p:nvSpPr>
              <p:cNvPr id="30" name="Freeform: Shape 29">
                <a:extLst>
                  <a:ext uri="{FF2B5EF4-FFF2-40B4-BE49-F238E27FC236}">
                    <a16:creationId xmlns:a16="http://schemas.microsoft.com/office/drawing/2014/main" id="{DE51569D-05E7-4F20-BE88-E1910FDB4428}"/>
                  </a:ext>
                </a:extLst>
              </p:cNvPr>
              <p:cNvSpPr/>
              <p:nvPr/>
            </p:nvSpPr>
            <p:spPr>
              <a:xfrm>
                <a:off x="7914845" y="505525"/>
                <a:ext cx="4659864" cy="1870899"/>
              </a:xfrm>
              <a:custGeom>
                <a:avLst/>
                <a:gdLst>
                  <a:gd name="f0" fmla="val 10800000"/>
                  <a:gd name="f1" fmla="val 5400000"/>
                  <a:gd name="f2" fmla="val 180"/>
                  <a:gd name="f3" fmla="val w"/>
                  <a:gd name="f4" fmla="val h"/>
                  <a:gd name="f5" fmla="val 0"/>
                  <a:gd name="f6" fmla="val 4659861"/>
                  <a:gd name="f7" fmla="val 1651301"/>
                  <a:gd name="f8" fmla="+- 0 0 -90"/>
                  <a:gd name="f9" fmla="*/ f3 1 4659861"/>
                  <a:gd name="f10" fmla="*/ f4 1 1651301"/>
                  <a:gd name="f11" fmla="val f5"/>
                  <a:gd name="f12" fmla="val f6"/>
                  <a:gd name="f13" fmla="val f7"/>
                  <a:gd name="f14" fmla="*/ f8 f0 1"/>
                  <a:gd name="f15" fmla="+- f13 0 f11"/>
                  <a:gd name="f16" fmla="+- f12 0 f11"/>
                  <a:gd name="f17" fmla="*/ f14 1 f2"/>
                  <a:gd name="f18" fmla="*/ f16 1 4659861"/>
                  <a:gd name="f19" fmla="*/ f15 1 1651301"/>
                  <a:gd name="f20" fmla="*/ 0 f16 1"/>
                  <a:gd name="f21" fmla="*/ 0 f15 1"/>
                  <a:gd name="f22" fmla="*/ 4659861 f16 1"/>
                  <a:gd name="f23" fmla="*/ 1651301 f15 1"/>
                  <a:gd name="f24" fmla="+- f17 0 f1"/>
                  <a:gd name="f25" fmla="*/ f20 1 4659861"/>
                  <a:gd name="f26" fmla="*/ f21 1 1651301"/>
                  <a:gd name="f27" fmla="*/ f22 1 4659861"/>
                  <a:gd name="f28" fmla="*/ f23 1 165130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1651301">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Knowledge and Understanding.</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0000"/>
                    </a:solidFill>
                    <a:latin typeface="Ink Free"/>
                  </a:rPr>
                  <a:t>I have a basic understanding of life in Medieval Wales and can write a basic description to show this.</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ED7D31"/>
                    </a:solidFill>
                    <a:latin typeface="Ink Free"/>
                  </a:rPr>
                  <a:t>I have a limited understanding of  life in Medieval Wales and can write a limited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C000"/>
                    </a:solidFill>
                    <a:latin typeface="Ink Free"/>
                  </a:rPr>
                  <a:t>I am developing my knowledge of life in Medieval Wales and can write a detailed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4472C4"/>
                    </a:solidFill>
                    <a:latin typeface="Ink Free"/>
                  </a:rPr>
                  <a:t>I have a detailed understanding of life in Medieval Wales and can write an explanation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00B050"/>
                    </a:solidFill>
                    <a:latin typeface="Ink Free"/>
                  </a:rPr>
                  <a:t>I have an excellent understanding of  life in Medieval Wales and can write a detailed explanation to show this. </a:t>
                </a:r>
              </a:p>
              <a:p>
                <a:pPr defTabSz="444512">
                  <a:lnSpc>
                    <a:spcPct val="90000"/>
                  </a:lnSpc>
                  <a:spcAft>
                    <a:spcPts val="429"/>
                  </a:spcAft>
                  <a:defRPr sz="1800" b="0" i="0" u="none" strike="noStrike" kern="0" cap="none" spc="0" baseline="0">
                    <a:solidFill>
                      <a:srgbClr val="000000"/>
                    </a:solidFill>
                    <a:uFillTx/>
                  </a:defRPr>
                </a:pPr>
                <a:endParaRPr lang="en-GB" sz="1000" b="1" dirty="0">
                  <a:solidFill>
                    <a:srgbClr val="000000"/>
                  </a:solidFill>
                  <a:latin typeface="Ink Free" pitchFamily="66"/>
                </a:endParaRPr>
              </a:p>
            </p:txBody>
          </p:sp>
          <p:sp>
            <p:nvSpPr>
              <p:cNvPr id="31" name="Freeform: Shape 30">
                <a:extLst>
                  <a:ext uri="{FF2B5EF4-FFF2-40B4-BE49-F238E27FC236}">
                    <a16:creationId xmlns:a16="http://schemas.microsoft.com/office/drawing/2014/main" id="{66C9B5DE-799D-460A-A9D4-0E085C9BE58F}"/>
                  </a:ext>
                </a:extLst>
              </p:cNvPr>
              <p:cNvSpPr/>
              <p:nvPr/>
            </p:nvSpPr>
            <p:spPr>
              <a:xfrm>
                <a:off x="7914845" y="2484096"/>
                <a:ext cx="4659864" cy="2246580"/>
              </a:xfrm>
              <a:custGeom>
                <a:avLst/>
                <a:gdLst>
                  <a:gd name="f0" fmla="val 10800000"/>
                  <a:gd name="f1" fmla="val 5400000"/>
                  <a:gd name="f2" fmla="val 180"/>
                  <a:gd name="f3" fmla="val w"/>
                  <a:gd name="f4" fmla="val h"/>
                  <a:gd name="f5" fmla="val 0"/>
                  <a:gd name="f6" fmla="val 4659861"/>
                  <a:gd name="f7" fmla="val 2246577"/>
                  <a:gd name="f8" fmla="+- 0 0 -90"/>
                  <a:gd name="f9" fmla="*/ f3 1 4659861"/>
                  <a:gd name="f10" fmla="*/ f4 1 2246577"/>
                  <a:gd name="f11" fmla="val f5"/>
                  <a:gd name="f12" fmla="val f6"/>
                  <a:gd name="f13" fmla="val f7"/>
                  <a:gd name="f14" fmla="*/ f8 f0 1"/>
                  <a:gd name="f15" fmla="+- f13 0 f11"/>
                  <a:gd name="f16" fmla="+- f12 0 f11"/>
                  <a:gd name="f17" fmla="*/ f14 1 f2"/>
                  <a:gd name="f18" fmla="*/ f16 1 4659861"/>
                  <a:gd name="f19" fmla="*/ f15 1 2246577"/>
                  <a:gd name="f20" fmla="*/ 0 f16 1"/>
                  <a:gd name="f21" fmla="*/ 0 f15 1"/>
                  <a:gd name="f22" fmla="*/ 4659861 f16 1"/>
                  <a:gd name="f23" fmla="*/ 2246577 f15 1"/>
                  <a:gd name="f24" fmla="+- f17 0 f1"/>
                  <a:gd name="f25" fmla="*/ f20 1 4659861"/>
                  <a:gd name="f26" fmla="*/ f21 1 2246577"/>
                  <a:gd name="f27" fmla="*/ f22 1 4659861"/>
                  <a:gd name="f28" fmla="*/ f23 1 224657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46577">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9025" tIns="29025" rIns="29025" bIns="29025" anchor="t" anchorCtr="0" compatLnSpc="1">
                <a:noAutofit/>
              </a:bodyPr>
              <a:lstStyle/>
              <a:p>
                <a:pPr defTabSz="508012">
                  <a:lnSpc>
                    <a:spcPct val="90000"/>
                  </a:lnSpc>
                  <a:spcAft>
                    <a:spcPts val="500"/>
                  </a:spcAft>
                  <a:defRPr sz="1800" b="0" i="0" u="none" strike="noStrike" kern="0" cap="none" spc="0" baseline="0">
                    <a:solidFill>
                      <a:srgbClr val="000000"/>
                    </a:solidFill>
                    <a:uFillTx/>
                  </a:defRPr>
                </a:pPr>
                <a:r>
                  <a:rPr lang="en-GB" sz="1143" b="1" dirty="0">
                    <a:solidFill>
                      <a:srgbClr val="000000"/>
                    </a:solidFill>
                    <a:latin typeface="Ink Free" pitchFamily="66"/>
                  </a:rPr>
                  <a:t>Skills – Historical Skill.</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0000"/>
                    </a:solidFill>
                    <a:latin typeface="Ink Free"/>
                  </a:rPr>
                  <a:t>I am able to identify the key features of a source.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ED7D31"/>
                    </a:solidFill>
                    <a:latin typeface="Ink Free"/>
                  </a:rPr>
                  <a:t>I am able to identify when the source was made.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C000"/>
                    </a:solidFill>
                    <a:latin typeface="Ink Free"/>
                  </a:rPr>
                  <a:t>I am able to identify who the author was and start to suggest it’s purpose.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4472C4"/>
                    </a:solidFill>
                    <a:latin typeface="Ink Free"/>
                  </a:rPr>
                  <a:t>I am able to link both the date and the author of the source to help question it’s reliability.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00B050"/>
                    </a:solidFill>
                    <a:latin typeface="Ink Free"/>
                  </a:rPr>
                  <a:t>I am able to suggest how reliable a source is by discussing the strengths and weaknesses of the source. </a:t>
                </a:r>
                <a:endParaRPr lang="en-GB" sz="1000" dirty="0">
                  <a:solidFill>
                    <a:srgbClr val="00B050"/>
                  </a:solidFill>
                  <a:latin typeface="Ink Free"/>
                </a:endParaRPr>
              </a:p>
              <a:p>
                <a:pPr defTabSz="508012">
                  <a:lnSpc>
                    <a:spcPct val="90000"/>
                  </a:lnSpc>
                  <a:spcAft>
                    <a:spcPts val="357"/>
                  </a:spcAft>
                  <a:defRPr sz="1800" b="0" i="0" u="none" strike="noStrike" kern="0" cap="none" spc="0" baseline="0">
                    <a:solidFill>
                      <a:srgbClr val="000000"/>
                    </a:solidFill>
                    <a:uFillTx/>
                  </a:defRPr>
                </a:pPr>
                <a:endParaRPr lang="en-GB" sz="857" dirty="0">
                  <a:solidFill>
                    <a:srgbClr val="000000"/>
                  </a:solidFill>
                  <a:latin typeface="Calibri"/>
                </a:endParaRPr>
              </a:p>
            </p:txBody>
          </p:sp>
          <p:sp>
            <p:nvSpPr>
              <p:cNvPr id="32" name="Freeform: Shape 31">
                <a:extLst>
                  <a:ext uri="{FF2B5EF4-FFF2-40B4-BE49-F238E27FC236}">
                    <a16:creationId xmlns:a16="http://schemas.microsoft.com/office/drawing/2014/main" id="{17B8F510-FFD8-4559-97D3-1869B9AB9D7F}"/>
                  </a:ext>
                </a:extLst>
              </p:cNvPr>
              <p:cNvSpPr/>
              <p:nvPr/>
            </p:nvSpPr>
            <p:spPr>
              <a:xfrm>
                <a:off x="7914845" y="4829869"/>
                <a:ext cx="4659864" cy="2215143"/>
              </a:xfrm>
              <a:custGeom>
                <a:avLst/>
                <a:gdLst>
                  <a:gd name="f0" fmla="val 10800000"/>
                  <a:gd name="f1" fmla="val 5400000"/>
                  <a:gd name="f2" fmla="val 180"/>
                  <a:gd name="f3" fmla="val w"/>
                  <a:gd name="f4" fmla="val h"/>
                  <a:gd name="f5" fmla="val 0"/>
                  <a:gd name="f6" fmla="val 4659861"/>
                  <a:gd name="f7" fmla="val 2215146"/>
                  <a:gd name="f8" fmla="+- 0 0 -90"/>
                  <a:gd name="f9" fmla="*/ f3 1 4659861"/>
                  <a:gd name="f10" fmla="*/ f4 1 2215146"/>
                  <a:gd name="f11" fmla="val f5"/>
                  <a:gd name="f12" fmla="val f6"/>
                  <a:gd name="f13" fmla="val f7"/>
                  <a:gd name="f14" fmla="*/ f8 f0 1"/>
                  <a:gd name="f15" fmla="+- f13 0 f11"/>
                  <a:gd name="f16" fmla="+- f12 0 f11"/>
                  <a:gd name="f17" fmla="*/ f14 1 f2"/>
                  <a:gd name="f18" fmla="*/ f16 1 4659861"/>
                  <a:gd name="f19" fmla="*/ f15 1 2215146"/>
                  <a:gd name="f20" fmla="*/ 0 f16 1"/>
                  <a:gd name="f21" fmla="*/ 0 f15 1"/>
                  <a:gd name="f22" fmla="*/ 4659861 f16 1"/>
                  <a:gd name="f23" fmla="*/ 2215146 f15 1"/>
                  <a:gd name="f24" fmla="+- f17 0 f1"/>
                  <a:gd name="f25" fmla="*/ f20 1 4659861"/>
                  <a:gd name="f26" fmla="*/ f21 1 2215146"/>
                  <a:gd name="f27" fmla="*/ f22 1 4659861"/>
                  <a:gd name="f28" fmla="*/ f23 1 221514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15146">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Recall.</a:t>
                </a:r>
              </a:p>
              <a:p>
                <a:pPr defTabSz="444512">
                  <a:lnSpc>
                    <a:spcPct val="90000"/>
                  </a:lnSpc>
                  <a:spcAft>
                    <a:spcPts val="429"/>
                  </a:spcAft>
                  <a:defRPr sz="1800" b="0" i="0" u="none" strike="noStrike" kern="0" cap="none" spc="0" baseline="0">
                    <a:solidFill>
                      <a:srgbClr val="000000"/>
                    </a:solidFill>
                    <a:uFillTx/>
                  </a:defRPr>
                </a:pPr>
                <a:r>
                  <a:rPr lang="en-GB" sz="1000" b="1" dirty="0">
                    <a:solidFill>
                      <a:srgbClr val="FF0000"/>
                    </a:solidFill>
                    <a:latin typeface="Ink Free" pitchFamily="66"/>
                  </a:rPr>
                  <a:t>I can recall basic historical knowledge of Medieval Britain. </a:t>
                </a:r>
              </a:p>
              <a:p>
                <a:pPr defTabSz="444512">
                  <a:lnSpc>
                    <a:spcPct val="90000"/>
                  </a:lnSpc>
                  <a:spcAft>
                    <a:spcPts val="429"/>
                  </a:spcAft>
                  <a:defRPr sz="1800" b="0" i="0" u="none" strike="noStrike" kern="0" cap="none" spc="0" baseline="0">
                    <a:solidFill>
                      <a:srgbClr val="000000"/>
                    </a:solidFill>
                    <a:uFillTx/>
                  </a:defRPr>
                </a:pPr>
                <a:r>
                  <a:rPr lang="en-GB" sz="1000" b="1" dirty="0">
                    <a:solidFill>
                      <a:srgbClr val="ED7D31"/>
                    </a:solidFill>
                    <a:latin typeface="Ink Free" pitchFamily="66"/>
                  </a:rPr>
                  <a:t>I can recall some historical knowledge of Medieval Britain. </a:t>
                </a:r>
              </a:p>
              <a:p>
                <a:pPr defTabSz="444512">
                  <a:lnSpc>
                    <a:spcPct val="90000"/>
                  </a:lnSpc>
                  <a:spcAft>
                    <a:spcPts val="429"/>
                  </a:spcAft>
                  <a:defRPr sz="1800" b="0" i="0" u="none" strike="noStrike" kern="0" cap="none" spc="0" baseline="0">
                    <a:solidFill>
                      <a:srgbClr val="000000"/>
                    </a:solidFill>
                    <a:uFillTx/>
                  </a:defRPr>
                </a:pPr>
                <a:r>
                  <a:rPr lang="en-GB" sz="1000" b="1" dirty="0">
                    <a:solidFill>
                      <a:srgbClr val="FFC000"/>
                    </a:solidFill>
                    <a:latin typeface="Ink Free" pitchFamily="66"/>
                  </a:rPr>
                  <a:t>I can recall the changes that happened in England and start to link with Wales. </a:t>
                </a:r>
              </a:p>
              <a:p>
                <a:pPr defTabSz="444512">
                  <a:lnSpc>
                    <a:spcPct val="90000"/>
                  </a:lnSpc>
                  <a:spcAft>
                    <a:spcPts val="429"/>
                  </a:spcAft>
                  <a:defRPr sz="1800" b="0" i="0" u="none" strike="noStrike" kern="0" cap="none" spc="0" baseline="0">
                    <a:solidFill>
                      <a:srgbClr val="000000"/>
                    </a:solidFill>
                    <a:uFillTx/>
                  </a:defRPr>
                </a:pPr>
                <a:r>
                  <a:rPr lang="en-GB" sz="1000" b="1" dirty="0">
                    <a:solidFill>
                      <a:srgbClr val="4472C4"/>
                    </a:solidFill>
                    <a:latin typeface="Ink Free" pitchFamily="66"/>
                  </a:rPr>
                  <a:t>I can recall detailed historical knowledge and draw links between both England and Wales. </a:t>
                </a:r>
              </a:p>
              <a:p>
                <a:pPr defTabSz="444512">
                  <a:lnSpc>
                    <a:spcPct val="90000"/>
                  </a:lnSpc>
                  <a:spcAft>
                    <a:spcPts val="429"/>
                  </a:spcAft>
                  <a:defRPr sz="1800" b="0" i="0" u="none" strike="noStrike" kern="0" cap="none" spc="0" baseline="0">
                    <a:solidFill>
                      <a:srgbClr val="000000"/>
                    </a:solidFill>
                    <a:uFillTx/>
                  </a:defRPr>
                </a:pPr>
                <a:r>
                  <a:rPr lang="en-GB" sz="1000" b="1" dirty="0">
                    <a:solidFill>
                      <a:srgbClr val="00B050"/>
                    </a:solidFill>
                    <a:latin typeface="Ink Free" pitchFamily="66"/>
                  </a:rPr>
                  <a:t>I can recall and link my previous knowledge to Medieval Wales. </a:t>
                </a:r>
              </a:p>
            </p:txBody>
          </p:sp>
        </p:grpSp>
        <p:sp>
          <p:nvSpPr>
            <p:cNvPr id="33" name="TextBox 24">
              <a:extLst>
                <a:ext uri="{FF2B5EF4-FFF2-40B4-BE49-F238E27FC236}">
                  <a16:creationId xmlns:a16="http://schemas.microsoft.com/office/drawing/2014/main" id="{175B2438-D22F-4024-BC6F-5EC1A687A8CA}"/>
                </a:ext>
              </a:extLst>
            </p:cNvPr>
            <p:cNvSpPr txBox="1"/>
            <p:nvPr/>
          </p:nvSpPr>
          <p:spPr>
            <a:xfrm>
              <a:off x="7823012" y="8741"/>
              <a:ext cx="4659864" cy="461639"/>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b="1">
                  <a:solidFill>
                    <a:srgbClr val="000000"/>
                  </a:solidFill>
                  <a:highlight>
                    <a:srgbClr val="FFFF00"/>
                  </a:highlight>
                  <a:latin typeface="Ink Free" pitchFamily="66"/>
                </a:rPr>
                <a:t>Consider what progression step you are pitching your content at when planning your lessons</a:t>
              </a:r>
              <a:endParaRPr lang="en-GB" sz="857" b="1">
                <a:solidFill>
                  <a:srgbClr val="000000"/>
                </a:solidFill>
                <a:latin typeface="Ink Free" pitchFamily="66"/>
              </a:endParaRPr>
            </a:p>
          </p:txBody>
        </p:sp>
      </p:grpSp>
      <p:sp>
        <p:nvSpPr>
          <p:cNvPr id="34" name="TextBox 25">
            <a:extLst>
              <a:ext uri="{FF2B5EF4-FFF2-40B4-BE49-F238E27FC236}">
                <a16:creationId xmlns:a16="http://schemas.microsoft.com/office/drawing/2014/main" id="{80BFCA5E-8ADF-4F86-902C-BBDCB528EDE9}"/>
              </a:ext>
            </a:extLst>
          </p:cNvPr>
          <p:cNvSpPr txBox="1"/>
          <p:nvPr/>
        </p:nvSpPr>
        <p:spPr>
          <a:xfrm>
            <a:off x="1580131" y="5894941"/>
            <a:ext cx="1302987" cy="219840"/>
          </a:xfrm>
          <a:prstGeom prst="rect">
            <a:avLst/>
          </a:prstGeom>
          <a:solidFill>
            <a:srgbClr val="00B0F0"/>
          </a:solidFill>
          <a:ln w="38103" cap="flat">
            <a:solidFill>
              <a:srgbClr val="000000"/>
            </a:solidFill>
            <a:prstDash val="solid"/>
            <a:miter/>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Learning Experiences</a:t>
            </a:r>
          </a:p>
        </p:txBody>
      </p:sp>
      <p:pic>
        <p:nvPicPr>
          <p:cNvPr id="35" name="Picture 26">
            <a:extLst>
              <a:ext uri="{FF2B5EF4-FFF2-40B4-BE49-F238E27FC236}">
                <a16:creationId xmlns:a16="http://schemas.microsoft.com/office/drawing/2014/main" id="{750C9C96-3C36-4FBD-92FB-95743D6EC0DA}"/>
              </a:ext>
            </a:extLst>
          </p:cNvPr>
          <p:cNvPicPr>
            <a:picLocks noChangeAspect="1"/>
          </p:cNvPicPr>
          <p:nvPr/>
        </p:nvPicPr>
        <p:blipFill>
          <a:blip r:embed="rId2"/>
          <a:stretch>
            <a:fillRect/>
          </a:stretch>
        </p:blipFill>
        <p:spPr>
          <a:xfrm>
            <a:off x="6925067" y="395504"/>
            <a:ext cx="272694" cy="4743162"/>
          </a:xfrm>
          <a:prstGeom prst="rect">
            <a:avLst/>
          </a:prstGeom>
          <a:noFill/>
          <a:ln cap="flat">
            <a:noFill/>
          </a:ln>
        </p:spPr>
      </p:pic>
      <p:pic>
        <p:nvPicPr>
          <p:cNvPr id="36" name="Picture 27">
            <a:extLst>
              <a:ext uri="{FF2B5EF4-FFF2-40B4-BE49-F238E27FC236}">
                <a16:creationId xmlns:a16="http://schemas.microsoft.com/office/drawing/2014/main" id="{70279000-B7AA-4DB7-B676-A5623121D30B}"/>
              </a:ext>
            </a:extLst>
          </p:cNvPr>
          <p:cNvPicPr>
            <a:picLocks noChangeAspect="1"/>
          </p:cNvPicPr>
          <p:nvPr/>
        </p:nvPicPr>
        <p:blipFill>
          <a:blip r:embed="rId3"/>
          <a:stretch>
            <a:fillRect/>
          </a:stretch>
        </p:blipFill>
        <p:spPr>
          <a:xfrm>
            <a:off x="7620526" y="5063671"/>
            <a:ext cx="326003" cy="326003"/>
          </a:xfrm>
          <a:prstGeom prst="rect">
            <a:avLst/>
          </a:prstGeom>
          <a:noFill/>
          <a:ln cap="flat">
            <a:noFill/>
          </a:ln>
        </p:spPr>
      </p:pic>
      <p:sp>
        <p:nvSpPr>
          <p:cNvPr id="37" name="Freeform 12">
            <a:extLst>
              <a:ext uri="{FF2B5EF4-FFF2-40B4-BE49-F238E27FC236}">
                <a16:creationId xmlns:a16="http://schemas.microsoft.com/office/drawing/2014/main" id="{D7628E25-10C0-48CE-A2FB-66871DC62922}"/>
              </a:ext>
            </a:extLst>
          </p:cNvPr>
          <p:cNvSpPr/>
          <p:nvPr/>
        </p:nvSpPr>
        <p:spPr>
          <a:xfrm>
            <a:off x="1504185" y="-15695"/>
            <a:ext cx="947951" cy="866368"/>
          </a:xfrm>
          <a:custGeom>
            <a:avLst/>
            <a:gdLst>
              <a:gd name="f0" fmla="val w"/>
              <a:gd name="f1" fmla="val h"/>
              <a:gd name="f2" fmla="val 0"/>
              <a:gd name="f3" fmla="val 2229136"/>
              <a:gd name="f4" fmla="val 2212983"/>
              <a:gd name="f5" fmla="*/ f0 1 2229136"/>
              <a:gd name="f6" fmla="*/ f1 1 2212983"/>
              <a:gd name="f7" fmla="val f2"/>
              <a:gd name="f8" fmla="val f3"/>
              <a:gd name="f9" fmla="val f4"/>
              <a:gd name="f10" fmla="+- f9 0 f7"/>
              <a:gd name="f11" fmla="+- f8 0 f7"/>
              <a:gd name="f12" fmla="*/ f11 1 2229136"/>
              <a:gd name="f13" fmla="*/ f10 1 221298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229136" h="2212983">
                <a:moveTo>
                  <a:pt x="f2" y="f2"/>
                </a:moveTo>
                <a:lnTo>
                  <a:pt x="f3" y="f2"/>
                </a:lnTo>
                <a:lnTo>
                  <a:pt x="f3" y="f4"/>
                </a:lnTo>
                <a:lnTo>
                  <a:pt x="f2" y="f4"/>
                </a:lnTo>
                <a:lnTo>
                  <a:pt x="f2" y="f2"/>
                </a:lnTo>
                <a:close/>
              </a:path>
            </a:pathLst>
          </a:custGeom>
          <a:blipFill>
            <a:blip r:embed="rId4">
              <a:alphaModFix/>
            </a:blip>
            <a:stretch>
              <a:fillRect/>
            </a:stretch>
          </a:blipFill>
          <a:ln cap="flat">
            <a:noFill/>
            <a:prstDash val="solid"/>
          </a:ln>
        </p:spPr>
        <p:txBody>
          <a:bodyPr lIns="0" tIns="0" rIns="0" bIns="0"/>
          <a:lstStyle/>
          <a:p>
            <a:endParaRPr lang="en-GB" sz="1286"/>
          </a:p>
        </p:txBody>
      </p:sp>
      <p:sp>
        <p:nvSpPr>
          <p:cNvPr id="38" name="TextBox 17">
            <a:extLst>
              <a:ext uri="{FF2B5EF4-FFF2-40B4-BE49-F238E27FC236}">
                <a16:creationId xmlns:a16="http://schemas.microsoft.com/office/drawing/2014/main" id="{A2D77FF5-F8F9-4B1A-9F13-BC3FD3EADD22}"/>
              </a:ext>
            </a:extLst>
          </p:cNvPr>
          <p:cNvSpPr txBox="1"/>
          <p:nvPr/>
        </p:nvSpPr>
        <p:spPr>
          <a:xfrm>
            <a:off x="5149928" y="4960689"/>
            <a:ext cx="2437654"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39" name="TextBox 18">
            <a:extLst>
              <a:ext uri="{FF2B5EF4-FFF2-40B4-BE49-F238E27FC236}">
                <a16:creationId xmlns:a16="http://schemas.microsoft.com/office/drawing/2014/main" id="{B722E045-3459-4C86-BA6F-69EFDD4EB1B1}"/>
              </a:ext>
            </a:extLst>
          </p:cNvPr>
          <p:cNvSpPr txBox="1"/>
          <p:nvPr/>
        </p:nvSpPr>
        <p:spPr>
          <a:xfrm>
            <a:off x="5133744" y="5745509"/>
            <a:ext cx="2596171"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40" name="TextBox 19">
            <a:extLst>
              <a:ext uri="{FF2B5EF4-FFF2-40B4-BE49-F238E27FC236}">
                <a16:creationId xmlns:a16="http://schemas.microsoft.com/office/drawing/2014/main" id="{45F9A030-86EB-42C3-9752-C9D48F9A02C9}"/>
              </a:ext>
            </a:extLst>
          </p:cNvPr>
          <p:cNvSpPr txBox="1"/>
          <p:nvPr/>
        </p:nvSpPr>
        <p:spPr>
          <a:xfrm>
            <a:off x="5093269" y="6089349"/>
            <a:ext cx="2816534" cy="329742"/>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a:p>
            <a:pPr defTabSz="326578">
              <a:defRPr sz="1800" b="0" i="0" u="none" strike="noStrike" kern="0" cap="none" spc="0" baseline="0">
                <a:solidFill>
                  <a:srgbClr val="000000"/>
                </a:solidFill>
                <a:uFillTx/>
              </a:defRPr>
            </a:pPr>
            <a:endParaRPr lang="en-GB" sz="857" dirty="0">
              <a:solidFill>
                <a:srgbClr val="000000"/>
              </a:solidFill>
              <a:latin typeface="Ink Free" panose="03080402000500000000" pitchFamily="66" charset="0"/>
            </a:endParaRPr>
          </a:p>
        </p:txBody>
      </p:sp>
      <p:sp>
        <p:nvSpPr>
          <p:cNvPr id="42" name="TextBox 3">
            <a:extLst>
              <a:ext uri="{FF2B5EF4-FFF2-40B4-BE49-F238E27FC236}">
                <a16:creationId xmlns:a16="http://schemas.microsoft.com/office/drawing/2014/main" id="{C902F0C4-E337-43C7-BD1A-EE6F9057967C}"/>
              </a:ext>
            </a:extLst>
          </p:cNvPr>
          <p:cNvSpPr txBox="1"/>
          <p:nvPr/>
        </p:nvSpPr>
        <p:spPr>
          <a:xfrm>
            <a:off x="7729916" y="5398308"/>
            <a:ext cx="2544389" cy="417715"/>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Pupils will answer the following explain question:</a:t>
            </a:r>
          </a:p>
        </p:txBody>
      </p:sp>
      <p:graphicFrame>
        <p:nvGraphicFramePr>
          <p:cNvPr id="27" name="Table 21">
            <a:extLst>
              <a:ext uri="{FF2B5EF4-FFF2-40B4-BE49-F238E27FC236}">
                <a16:creationId xmlns:a16="http://schemas.microsoft.com/office/drawing/2014/main" id="{8D719B75-1760-4CD1-8A03-FBDC11AEEC9C}"/>
              </a:ext>
            </a:extLst>
          </p:cNvPr>
          <p:cNvGraphicFramePr>
            <a:graphicFrameLocks noGrp="1"/>
          </p:cNvGraphicFramePr>
          <p:nvPr/>
        </p:nvGraphicFramePr>
        <p:xfrm>
          <a:off x="1575564" y="1758835"/>
          <a:ext cx="5275181" cy="3478026"/>
        </p:xfrm>
        <a:graphic>
          <a:graphicData uri="http://schemas.openxmlformats.org/drawingml/2006/table">
            <a:tbl>
              <a:tblPr firstRow="1" bandRow="1">
                <a:effectLst/>
                <a:tableStyleId>{5C22544A-7EE6-4342-B048-85BDC9FD1C3A}</a:tableStyleId>
              </a:tblPr>
              <a:tblGrid>
                <a:gridCol w="2461161">
                  <a:extLst>
                    <a:ext uri="{9D8B030D-6E8A-4147-A177-3AD203B41FA5}">
                      <a16:colId xmlns:a16="http://schemas.microsoft.com/office/drawing/2014/main" val="2853305156"/>
                    </a:ext>
                  </a:extLst>
                </a:gridCol>
                <a:gridCol w="2814020">
                  <a:extLst>
                    <a:ext uri="{9D8B030D-6E8A-4147-A177-3AD203B41FA5}">
                      <a16:colId xmlns:a16="http://schemas.microsoft.com/office/drawing/2014/main" val="3982392489"/>
                    </a:ext>
                  </a:extLst>
                </a:gridCol>
              </a:tblGrid>
              <a:tr h="217714">
                <a:tc gridSpan="2">
                  <a:txBody>
                    <a:bodyPr/>
                    <a:lstStyle/>
                    <a:p>
                      <a:pPr lvl="0"/>
                      <a:r>
                        <a:rPr lang="en-GB" sz="1000" dirty="0">
                          <a:latin typeface="Ink Free" pitchFamily="66"/>
                        </a:rPr>
                        <a:t>Content</a:t>
                      </a:r>
                    </a:p>
                  </a:txBody>
                  <a:tcPr marL="65314" marR="65314" marT="32657" marB="32657">
                    <a:solidFill>
                      <a:srgbClr val="2F5597"/>
                    </a:solidFill>
                  </a:tcPr>
                </a:tc>
                <a:tc hMerge="1">
                  <a:txBody>
                    <a:bodyPr/>
                    <a:lstStyle/>
                    <a:p>
                      <a:endParaRPr lang="en-GB"/>
                    </a:p>
                  </a:txBody>
                  <a:tcPr/>
                </a:tc>
                <a:extLst>
                  <a:ext uri="{0D108BD9-81ED-4DB2-BD59-A6C34878D82A}">
                    <a16:rowId xmlns:a16="http://schemas.microsoft.com/office/drawing/2014/main" val="3590411865"/>
                  </a:ext>
                </a:extLst>
              </a:tr>
              <a:tr h="391886">
                <a:tc>
                  <a:txBody>
                    <a:bodyPr/>
                    <a:lstStyle/>
                    <a:p>
                      <a:pPr lvl="0"/>
                      <a:r>
                        <a:rPr lang="en-GB" sz="700" b="1" dirty="0">
                          <a:latin typeface="Ink Free" pitchFamily="66"/>
                        </a:rPr>
                        <a:t>What was Wales like in 1065? Who ruled over Wales? </a:t>
                      </a:r>
                    </a:p>
                  </a:txBody>
                  <a:tcPr marL="65314" marR="65314" marT="32657" marB="32657">
                    <a:solidFill>
                      <a:srgbClr val="B4C7E7"/>
                    </a:solidFill>
                  </a:tcPr>
                </a:tc>
                <a:tc>
                  <a:txBody>
                    <a:bodyPr/>
                    <a:lstStyle/>
                    <a:p>
                      <a:pPr lvl="0" algn="l"/>
                      <a:r>
                        <a:rPr lang="en-GB" sz="700" dirty="0">
                          <a:latin typeface="Ink Free" pitchFamily="66"/>
                        </a:rPr>
                        <a:t>I know what Wales was like in 1065 and how it was ruled. </a:t>
                      </a:r>
                    </a:p>
                    <a:p>
                      <a:pPr lvl="0" algn="l"/>
                      <a:r>
                        <a:rPr lang="en-GB" sz="700" dirty="0">
                          <a:latin typeface="Ink Free" pitchFamily="66"/>
                        </a:rPr>
                        <a:t>I can describe how Wales changed and developed during the 11</a:t>
                      </a:r>
                      <a:r>
                        <a:rPr lang="en-GB" sz="700" baseline="30000" dirty="0">
                          <a:latin typeface="Ink Free" pitchFamily="66"/>
                        </a:rPr>
                        <a:t>th</a:t>
                      </a:r>
                      <a:r>
                        <a:rPr lang="en-GB" sz="700" dirty="0">
                          <a:latin typeface="Ink Free" pitchFamily="66"/>
                        </a:rPr>
                        <a:t> Century. </a:t>
                      </a:r>
                    </a:p>
                  </a:txBody>
                  <a:tcPr marL="65314" marR="65314" marT="32657" marB="32657">
                    <a:solidFill>
                      <a:srgbClr val="DAE3F3"/>
                    </a:solidFill>
                  </a:tcPr>
                </a:tc>
                <a:extLst>
                  <a:ext uri="{0D108BD9-81ED-4DB2-BD59-A6C34878D82A}">
                    <a16:rowId xmlns:a16="http://schemas.microsoft.com/office/drawing/2014/main" val="3462468599"/>
                  </a:ext>
                </a:extLst>
              </a:tr>
              <a:tr h="321673">
                <a:tc>
                  <a:txBody>
                    <a:bodyPr/>
                    <a:lstStyle/>
                    <a:p>
                      <a:pPr algn="l" fontAlgn="b"/>
                      <a:r>
                        <a:rPr lang="en-GB" sz="700" b="1" i="0" u="none" strike="noStrike" dirty="0">
                          <a:solidFill>
                            <a:srgbClr val="000000"/>
                          </a:solidFill>
                          <a:effectLst/>
                          <a:latin typeface="Ink Free" panose="03080402000500000000" pitchFamily="66" charset="0"/>
                        </a:rPr>
                        <a:t>Who Should be king? </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what qualities make a good 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explain who should become the next King of England. </a:t>
                      </a:r>
                    </a:p>
                  </a:txBody>
                  <a:tcPr marL="65314" marR="65314" marT="32657" marB="32657">
                    <a:solidFill>
                      <a:srgbClr val="DAE3F3"/>
                    </a:solidFill>
                  </a:tcPr>
                </a:tc>
                <a:extLst>
                  <a:ext uri="{0D108BD9-81ED-4DB2-BD59-A6C34878D82A}">
                    <a16:rowId xmlns:a16="http://schemas.microsoft.com/office/drawing/2014/main" val="2677462890"/>
                  </a:ext>
                </a:extLst>
              </a:tr>
              <a:tr h="391886">
                <a:tc>
                  <a:txBody>
                    <a:bodyPr/>
                    <a:lstStyle/>
                    <a:p>
                      <a:pPr lvl="0" algn="l" fontAlgn="b"/>
                      <a:r>
                        <a:rPr lang="en-GB" sz="700" b="1" i="0" u="none" strike="noStrike" dirty="0">
                          <a:solidFill>
                            <a:srgbClr val="000000"/>
                          </a:solidFill>
                          <a:latin typeface="Ink Free" pitchFamily="66"/>
                        </a:rPr>
                        <a:t>What problems did Harold face?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what problems Harold Godwinson faced.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describe what problems Harold faced and suggest how he can solve them. </a:t>
                      </a:r>
                    </a:p>
                  </a:txBody>
                  <a:tcPr marL="65314" marR="65314" marT="32657" marB="32657">
                    <a:solidFill>
                      <a:srgbClr val="DAE3F3"/>
                    </a:solidFill>
                  </a:tcPr>
                </a:tc>
                <a:extLst>
                  <a:ext uri="{0D108BD9-81ED-4DB2-BD59-A6C34878D82A}">
                    <a16:rowId xmlns:a16="http://schemas.microsoft.com/office/drawing/2014/main" val="1053424698"/>
                  </a:ext>
                </a:extLst>
              </a:tr>
              <a:tr h="335863">
                <a:tc>
                  <a:txBody>
                    <a:bodyPr/>
                    <a:lstStyle/>
                    <a:p>
                      <a:pPr lvl="0" algn="l" fontAlgn="b"/>
                      <a:r>
                        <a:rPr lang="en-GB" sz="700" b="1" i="0" u="none" strike="noStrike" dirty="0">
                          <a:solidFill>
                            <a:srgbClr val="000000"/>
                          </a:solidFill>
                          <a:latin typeface="Ink Free" pitchFamily="66"/>
                        </a:rPr>
                        <a:t>What happened at the battle of Stamford Bridge?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the events of the battle of Stamford Bridge.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describe what went wrong for Harald Hardrada. </a:t>
                      </a:r>
                    </a:p>
                  </a:txBody>
                  <a:tcPr marL="65314" marR="65314" marT="32657" marB="32657">
                    <a:solidFill>
                      <a:srgbClr val="DAE3F3"/>
                    </a:solidFill>
                  </a:tcPr>
                </a:tc>
                <a:extLst>
                  <a:ext uri="{0D108BD9-81ED-4DB2-BD59-A6C34878D82A}">
                    <a16:rowId xmlns:a16="http://schemas.microsoft.com/office/drawing/2014/main" val="753173999"/>
                  </a:ext>
                </a:extLst>
              </a:tr>
              <a:tr h="3216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700" b="1" i="0" u="none" strike="noStrike" dirty="0">
                          <a:solidFill>
                            <a:srgbClr val="000000"/>
                          </a:solidFill>
                          <a:latin typeface="Ink Free" pitchFamily="66"/>
                        </a:rPr>
                        <a:t>What happened at the battle of Hastings? </a:t>
                      </a:r>
                    </a:p>
                    <a:p>
                      <a:pPr marL="0" marR="0" lvl="0" indent="0" algn="l" defTabSz="914400" rtl="0" eaLnBrk="1" fontAlgn="b" latinLnBrk="0" hangingPunct="1">
                        <a:lnSpc>
                          <a:spcPct val="100000"/>
                        </a:lnSpc>
                        <a:spcBef>
                          <a:spcPts val="0"/>
                        </a:spcBef>
                        <a:spcAft>
                          <a:spcPts val="0"/>
                        </a:spcAft>
                        <a:buClrTx/>
                        <a:buSzTx/>
                        <a:buFontTx/>
                        <a:buNone/>
                        <a:tabLst/>
                        <a:defRPr/>
                      </a:pPr>
                      <a:r>
                        <a:rPr lang="en-GB" sz="700" b="1" i="0" u="none" strike="noStrike" dirty="0">
                          <a:solidFill>
                            <a:srgbClr val="000000"/>
                          </a:solidFill>
                          <a:latin typeface="Ink Free" pitchFamily="66"/>
                        </a:rPr>
                        <a:t>How effective were the weapons?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the events of the battle of Stamford Bridge.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describe what went wrong for Harald Godwinson.</a:t>
                      </a:r>
                    </a:p>
                  </a:txBody>
                  <a:tcPr marL="65314" marR="65314" marT="32657" marB="32657">
                    <a:solidFill>
                      <a:srgbClr val="DAE3F3"/>
                    </a:solidFill>
                  </a:tcPr>
                </a:tc>
                <a:extLst>
                  <a:ext uri="{0D108BD9-81ED-4DB2-BD59-A6C34878D82A}">
                    <a16:rowId xmlns:a16="http://schemas.microsoft.com/office/drawing/2014/main" val="2992009563"/>
                  </a:ext>
                </a:extLst>
              </a:tr>
              <a:tr h="39188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700" b="1" i="0" u="none" strike="noStrike" dirty="0">
                          <a:solidFill>
                            <a:srgbClr val="000000"/>
                          </a:solidFill>
                          <a:latin typeface="Ink Free" pitchFamily="66"/>
                        </a:rPr>
                        <a:t>What was a Motte and Bailey castle? </a:t>
                      </a:r>
                    </a:p>
                    <a:p>
                      <a:pPr marL="0" marR="0" lvl="0" indent="0" algn="l" defTabSz="914400" rtl="0" eaLnBrk="1" fontAlgn="b" latinLnBrk="0" hangingPunct="1">
                        <a:lnSpc>
                          <a:spcPct val="100000"/>
                        </a:lnSpc>
                        <a:spcBef>
                          <a:spcPts val="0"/>
                        </a:spcBef>
                        <a:spcAft>
                          <a:spcPts val="0"/>
                        </a:spcAft>
                        <a:buClrTx/>
                        <a:buSzTx/>
                        <a:buFontTx/>
                        <a:buNone/>
                        <a:tabLst/>
                        <a:defRPr/>
                      </a:pPr>
                      <a:r>
                        <a:rPr lang="en-GB" sz="700" b="1" i="0" u="none" strike="noStrike" dirty="0">
                          <a:solidFill>
                            <a:srgbClr val="000000"/>
                          </a:solidFill>
                          <a:latin typeface="Ink Free" pitchFamily="66"/>
                        </a:rPr>
                        <a:t>How did Castles change over time?</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what a Motte and Bailey Castle was and why it was introduced.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explain how to improve a Motte and Bailey castle. </a:t>
                      </a:r>
                    </a:p>
                  </a:txBody>
                  <a:tcPr marL="65314" marR="65314" marT="32657" marB="32657">
                    <a:solidFill>
                      <a:srgbClr val="DAE3F3"/>
                    </a:solidFill>
                  </a:tcPr>
                </a:tc>
                <a:extLst>
                  <a:ext uri="{0D108BD9-81ED-4DB2-BD59-A6C34878D82A}">
                    <a16:rowId xmlns:a16="http://schemas.microsoft.com/office/drawing/2014/main" val="3491444041"/>
                  </a:ext>
                </a:extLst>
              </a:tr>
              <a:tr h="3216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GB" sz="700" b="1" i="0" u="none" strike="noStrike" dirty="0">
                          <a:solidFill>
                            <a:srgbClr val="000000"/>
                          </a:solidFill>
                          <a:latin typeface="Ink Free" pitchFamily="66"/>
                        </a:rPr>
                        <a:t>Can you build your own castle?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know what features I would include in my own castle.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srgbClr val="000000"/>
                          </a:solidFill>
                          <a:effectLst/>
                          <a:uLnTx/>
                          <a:uFillTx/>
                          <a:latin typeface="Ink Free" pitchFamily="66"/>
                          <a:ea typeface="+mn-ea"/>
                          <a:cs typeface="+mn-cs"/>
                        </a:rPr>
                        <a:t>I can analyse and critique the castle that I have made. </a:t>
                      </a:r>
                    </a:p>
                  </a:txBody>
                  <a:tcPr marL="65314" marR="65314" marT="32657" marB="32657">
                    <a:solidFill>
                      <a:srgbClr val="DAE3F3"/>
                    </a:solidFill>
                  </a:tcPr>
                </a:tc>
                <a:extLst>
                  <a:ext uri="{0D108BD9-81ED-4DB2-BD59-A6C34878D82A}">
                    <a16:rowId xmlns:a16="http://schemas.microsoft.com/office/drawing/2014/main" val="4012619621"/>
                  </a:ext>
                </a:extLst>
              </a:tr>
              <a:tr h="391886">
                <a:tc>
                  <a:txBody>
                    <a:bodyPr/>
                    <a:lstStyle/>
                    <a:p>
                      <a:pPr lvl="0" algn="l" fontAlgn="b"/>
                      <a:r>
                        <a:rPr lang="en-GB" sz="700" b="1" i="0" u="none" strike="noStrike" kern="1200" dirty="0">
                          <a:solidFill>
                            <a:srgbClr val="000000"/>
                          </a:solidFill>
                          <a:effectLst/>
                          <a:latin typeface="Ink Free" panose="03080402000500000000" pitchFamily="66" charset="0"/>
                          <a:ea typeface="+mn-ea"/>
                          <a:cs typeface="+mn-cs"/>
                        </a:rPr>
                        <a:t>What challenges did </a:t>
                      </a:r>
                      <a:r>
                        <a:rPr lang="en-GB" sz="700" b="1" i="0" u="none" strike="noStrike" kern="1200" dirty="0" err="1">
                          <a:solidFill>
                            <a:srgbClr val="000000"/>
                          </a:solidFill>
                          <a:effectLst/>
                          <a:latin typeface="Ink Free" panose="03080402000500000000" pitchFamily="66" charset="0"/>
                          <a:ea typeface="+mn-ea"/>
                          <a:cs typeface="+mn-cs"/>
                        </a:rPr>
                        <a:t>Llyewlyn</a:t>
                      </a:r>
                      <a:r>
                        <a:rPr lang="en-GB" sz="700" b="1" i="0" u="none" strike="noStrike" kern="1200" dirty="0">
                          <a:solidFill>
                            <a:srgbClr val="000000"/>
                          </a:solidFill>
                          <a:effectLst/>
                          <a:latin typeface="Ink Free" panose="03080402000500000000" pitchFamily="66" charset="0"/>
                          <a:ea typeface="+mn-ea"/>
                          <a:cs typeface="+mn-cs"/>
                        </a:rPr>
                        <a:t> face? How did </a:t>
                      </a:r>
                      <a:r>
                        <a:rPr lang="en-GB" sz="700" b="1" i="0" u="none" strike="noStrike" kern="1200" dirty="0" err="1">
                          <a:solidFill>
                            <a:srgbClr val="000000"/>
                          </a:solidFill>
                          <a:effectLst/>
                          <a:latin typeface="Ink Free" panose="03080402000500000000" pitchFamily="66" charset="0"/>
                          <a:ea typeface="+mn-ea"/>
                          <a:cs typeface="+mn-cs"/>
                        </a:rPr>
                        <a:t>Llyewlyn</a:t>
                      </a:r>
                      <a:r>
                        <a:rPr lang="en-GB" sz="700" b="1" i="0" u="none" strike="noStrike" kern="1200" dirty="0">
                          <a:solidFill>
                            <a:srgbClr val="000000"/>
                          </a:solidFill>
                          <a:effectLst/>
                          <a:latin typeface="Ink Free" panose="03080402000500000000" pitchFamily="66" charset="0"/>
                          <a:ea typeface="+mn-ea"/>
                          <a:cs typeface="+mn-cs"/>
                        </a:rPr>
                        <a:t> extend his rule over Wales? </a:t>
                      </a:r>
                      <a:r>
                        <a:rPr lang="en-GB" sz="700" b="0" i="0" kern="1200" dirty="0">
                          <a:solidFill>
                            <a:srgbClr val="000000"/>
                          </a:solidFill>
                          <a:effectLst/>
                          <a:latin typeface="Ink Free" panose="03080402000500000000" pitchFamily="66" charset="0"/>
                          <a:ea typeface="+mn-ea"/>
                          <a:cs typeface="+mn-cs"/>
                        </a:rPr>
                        <a:t>​</a:t>
                      </a:r>
                      <a:r>
                        <a:rPr lang="en-GB" sz="700" b="1" i="0" u="none" strike="noStrike" kern="1200" dirty="0" err="1">
                          <a:solidFill>
                            <a:srgbClr val="000000"/>
                          </a:solidFill>
                          <a:effectLst/>
                          <a:latin typeface="Ink Free" panose="03080402000500000000" pitchFamily="66" charset="0"/>
                          <a:ea typeface="+mn-ea"/>
                          <a:cs typeface="+mn-cs"/>
                        </a:rPr>
                        <a:t>Llywelyn</a:t>
                      </a:r>
                      <a:r>
                        <a:rPr lang="en-GB" sz="700" b="1" i="0" u="none" strike="noStrike" kern="1200" dirty="0">
                          <a:solidFill>
                            <a:srgbClr val="000000"/>
                          </a:solidFill>
                          <a:effectLst/>
                          <a:latin typeface="Ink Free" panose="03080402000500000000" pitchFamily="66" charset="0"/>
                          <a:ea typeface="+mn-ea"/>
                          <a:cs typeface="+mn-cs"/>
                        </a:rPr>
                        <a:t> ap </a:t>
                      </a:r>
                      <a:r>
                        <a:rPr lang="en-GB" sz="700" b="1" i="0" u="none" strike="noStrike" kern="1200" dirty="0" err="1">
                          <a:solidFill>
                            <a:srgbClr val="000000"/>
                          </a:solidFill>
                          <a:effectLst/>
                          <a:latin typeface="Ink Free" panose="03080402000500000000" pitchFamily="66" charset="0"/>
                          <a:ea typeface="+mn-ea"/>
                          <a:cs typeface="+mn-cs"/>
                        </a:rPr>
                        <a:t>Gruffudd</a:t>
                      </a:r>
                      <a:r>
                        <a:rPr lang="en-GB" sz="700" b="1" i="0" u="none" strike="noStrike" kern="1200" dirty="0">
                          <a:solidFill>
                            <a:srgbClr val="000000"/>
                          </a:solidFill>
                          <a:effectLst/>
                          <a:latin typeface="Ink Free" panose="03080402000500000000" pitchFamily="66" charset="0"/>
                          <a:ea typeface="+mn-ea"/>
                          <a:cs typeface="+mn-cs"/>
                        </a:rPr>
                        <a:t> Vs Edward I</a:t>
                      </a:r>
                      <a:r>
                        <a:rPr lang="en-GB" sz="700" b="0" i="0" kern="1200" dirty="0">
                          <a:solidFill>
                            <a:srgbClr val="000000"/>
                          </a:solidFill>
                          <a:effectLst/>
                          <a:latin typeface="Ink Free" panose="03080402000500000000" pitchFamily="66" charset="0"/>
                          <a:ea typeface="+mn-ea"/>
                          <a:cs typeface="+mn-cs"/>
                        </a:rPr>
                        <a:t>​</a:t>
                      </a:r>
                      <a:br>
                        <a:rPr lang="en-GB" sz="700" b="0" i="0" kern="1200" dirty="0">
                          <a:solidFill>
                            <a:srgbClr val="000000"/>
                          </a:solidFill>
                          <a:effectLst/>
                          <a:latin typeface="Ink Free" panose="03080402000500000000" pitchFamily="66" charset="0"/>
                          <a:ea typeface="+mn-ea"/>
                          <a:cs typeface="+mn-cs"/>
                        </a:rPr>
                      </a:br>
                      <a:r>
                        <a:rPr lang="en-GB" sz="700" b="1" i="0" u="none" strike="noStrike" kern="1200" dirty="0">
                          <a:solidFill>
                            <a:srgbClr val="000000"/>
                          </a:solidFill>
                          <a:effectLst/>
                          <a:latin typeface="Ink Free" panose="03080402000500000000" pitchFamily="66" charset="0"/>
                          <a:ea typeface="+mn-ea"/>
                          <a:cs typeface="+mn-cs"/>
                        </a:rPr>
                        <a:t>Who won? </a:t>
                      </a:r>
                      <a:endParaRPr lang="en-GB" sz="700" b="1" i="0" u="none" strike="noStrike" dirty="0">
                        <a:solidFill>
                          <a:srgbClr val="000000"/>
                        </a:solidFill>
                        <a:latin typeface="Ink Free" panose="03080402000500000000" pitchFamily="66" charset="0"/>
                      </a:endParaRPr>
                    </a:p>
                  </a:txBody>
                  <a:tcPr marL="6806" marR="6806" marT="6806" marB="32657" anchor="b">
                    <a:solidFill>
                      <a:srgbClr val="B4C7E7"/>
                    </a:solidFill>
                  </a:tcPr>
                </a:tc>
                <a:tc>
                  <a:txBody>
                    <a:bodyPr/>
                    <a:lstStyle/>
                    <a:p>
                      <a:pPr rtl="0" fontAlgn="base"/>
                      <a:r>
                        <a:rPr lang="en-GB" sz="700" b="0" i="0" kern="1200" dirty="0">
                          <a:solidFill>
                            <a:srgbClr val="000000"/>
                          </a:solidFill>
                          <a:effectLst/>
                          <a:latin typeface="Ink Free" panose="03080402000500000000" pitchFamily="66" charset="0"/>
                          <a:ea typeface="+mn-ea"/>
                          <a:cs typeface="+mn-cs"/>
                        </a:rPr>
                        <a:t>I know the conflict between </a:t>
                      </a:r>
                      <a:r>
                        <a:rPr lang="en-GB" sz="700" b="0" i="0" kern="1200" dirty="0" err="1">
                          <a:solidFill>
                            <a:srgbClr val="000000"/>
                          </a:solidFill>
                          <a:effectLst/>
                          <a:latin typeface="Ink Free" panose="03080402000500000000" pitchFamily="66" charset="0"/>
                          <a:ea typeface="+mn-ea"/>
                          <a:cs typeface="+mn-cs"/>
                        </a:rPr>
                        <a:t>Llywelyn</a:t>
                      </a:r>
                      <a:r>
                        <a:rPr lang="en-GB" sz="700" b="0" i="0" kern="1200" dirty="0">
                          <a:solidFill>
                            <a:srgbClr val="000000"/>
                          </a:solidFill>
                          <a:effectLst/>
                          <a:latin typeface="Ink Free" panose="03080402000500000000" pitchFamily="66" charset="0"/>
                          <a:ea typeface="+mn-ea"/>
                          <a:cs typeface="+mn-cs"/>
                        </a:rPr>
                        <a:t> and Edward.</a:t>
                      </a:r>
                      <a:r>
                        <a:rPr lang="en-US" sz="700" b="0" i="0" kern="1200" dirty="0">
                          <a:solidFill>
                            <a:srgbClr val="000000"/>
                          </a:solidFill>
                          <a:effectLst/>
                          <a:latin typeface="Ink Free" panose="03080402000500000000" pitchFamily="66" charset="0"/>
                          <a:ea typeface="+mn-ea"/>
                          <a:cs typeface="+mn-cs"/>
                        </a:rPr>
                        <a:t>​</a:t>
                      </a:r>
                    </a:p>
                    <a:p>
                      <a:pPr rtl="0" fontAlgn="base"/>
                      <a:r>
                        <a:rPr lang="en-GB" sz="700" b="0" i="0" kern="1200" dirty="0">
                          <a:solidFill>
                            <a:srgbClr val="000000"/>
                          </a:solidFill>
                          <a:effectLst/>
                          <a:latin typeface="Ink Free" panose="03080402000500000000" pitchFamily="66" charset="0"/>
                          <a:ea typeface="+mn-ea"/>
                          <a:cs typeface="+mn-cs"/>
                        </a:rPr>
                        <a:t>I can describe the issues between both </a:t>
                      </a:r>
                      <a:r>
                        <a:rPr lang="en-GB" sz="700" b="0" i="0" kern="1200" dirty="0" err="1">
                          <a:solidFill>
                            <a:srgbClr val="000000"/>
                          </a:solidFill>
                          <a:effectLst/>
                          <a:latin typeface="Ink Free" panose="03080402000500000000" pitchFamily="66" charset="0"/>
                          <a:ea typeface="+mn-ea"/>
                          <a:cs typeface="+mn-cs"/>
                        </a:rPr>
                        <a:t>Llywelyn</a:t>
                      </a:r>
                      <a:r>
                        <a:rPr lang="en-GB" sz="700" b="0" i="0" kern="1200" dirty="0">
                          <a:solidFill>
                            <a:srgbClr val="000000"/>
                          </a:solidFill>
                          <a:effectLst/>
                          <a:latin typeface="Ink Free" panose="03080402000500000000" pitchFamily="66" charset="0"/>
                          <a:ea typeface="+mn-ea"/>
                          <a:cs typeface="+mn-cs"/>
                        </a:rPr>
                        <a:t> and Edward.</a:t>
                      </a:r>
                      <a:r>
                        <a:rPr lang="en-US" sz="700" b="0" i="0" kern="1200" dirty="0">
                          <a:solidFill>
                            <a:srgbClr val="000000"/>
                          </a:solidFill>
                          <a:effectLst/>
                          <a:latin typeface="Ink Free" panose="03080402000500000000" pitchFamily="66"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700" b="0" i="0" u="none" strike="noStrike" kern="1200" cap="none" spc="0" normalizeH="0" baseline="0" noProof="0" dirty="0">
                        <a:ln>
                          <a:noFill/>
                        </a:ln>
                        <a:solidFill>
                          <a:srgbClr val="000000"/>
                        </a:solidFill>
                        <a:effectLst/>
                        <a:uLnTx/>
                        <a:uFillTx/>
                        <a:latin typeface="Ink Free" panose="03080402000500000000" pitchFamily="66" charset="0"/>
                        <a:ea typeface="+mn-ea"/>
                        <a:cs typeface="+mn-cs"/>
                      </a:endParaRPr>
                    </a:p>
                  </a:txBody>
                  <a:tcPr marL="65314" marR="65314" marT="32657" marB="32657">
                    <a:solidFill>
                      <a:srgbClr val="DAE3F3"/>
                    </a:solidFill>
                  </a:tcPr>
                </a:tc>
                <a:extLst>
                  <a:ext uri="{0D108BD9-81ED-4DB2-BD59-A6C34878D82A}">
                    <a16:rowId xmlns:a16="http://schemas.microsoft.com/office/drawing/2014/main" val="554744259"/>
                  </a:ext>
                </a:extLst>
              </a:tr>
              <a:tr h="391886">
                <a:tc>
                  <a:txBody>
                    <a:bodyPr/>
                    <a:lstStyle/>
                    <a:p>
                      <a:pPr lvl="0" algn="l" fontAlgn="b"/>
                      <a:r>
                        <a:rPr lang="en-GB" sz="800" b="1" i="0" u="none" strike="noStrike" kern="1200" dirty="0">
                          <a:solidFill>
                            <a:srgbClr val="000000"/>
                          </a:solidFill>
                          <a:effectLst/>
                          <a:latin typeface="Ink Free" panose="03080402000500000000" pitchFamily="66" charset="0"/>
                          <a:ea typeface="+mn-ea"/>
                          <a:cs typeface="+mn-cs"/>
                        </a:rPr>
                        <a:t>Did </a:t>
                      </a:r>
                      <a:r>
                        <a:rPr lang="en-GB" sz="800" b="1" i="0" u="none" strike="noStrike" kern="1200" dirty="0" err="1">
                          <a:solidFill>
                            <a:srgbClr val="000000"/>
                          </a:solidFill>
                          <a:effectLst/>
                          <a:latin typeface="Ink Free" panose="03080402000500000000" pitchFamily="66" charset="0"/>
                          <a:ea typeface="+mn-ea"/>
                          <a:cs typeface="+mn-cs"/>
                        </a:rPr>
                        <a:t>Llywelyn</a:t>
                      </a:r>
                      <a:r>
                        <a:rPr lang="en-GB" sz="800" b="1" i="0" u="none" strike="noStrike" kern="1200" dirty="0">
                          <a:solidFill>
                            <a:srgbClr val="000000"/>
                          </a:solidFill>
                          <a:effectLst/>
                          <a:latin typeface="Ink Free" panose="03080402000500000000" pitchFamily="66" charset="0"/>
                          <a:ea typeface="+mn-ea"/>
                          <a:cs typeface="+mn-cs"/>
                        </a:rPr>
                        <a:t> the Great or Last succeed?</a:t>
                      </a:r>
                      <a:endParaRPr lang="en-GB" sz="800" b="1" i="0" u="none" strike="noStrike" dirty="0">
                        <a:solidFill>
                          <a:srgbClr val="000000"/>
                        </a:solidFill>
                        <a:latin typeface="Ink Free" panose="03080402000500000000" pitchFamily="66" charset="0"/>
                      </a:endParaRPr>
                    </a:p>
                  </a:txBody>
                  <a:tcPr marL="6806" marR="6806" marT="6806" marB="32657" anchor="b">
                    <a:solidFill>
                      <a:srgbClr val="B4C7E7"/>
                    </a:solidFill>
                  </a:tcPr>
                </a:tc>
                <a:tc>
                  <a:txBody>
                    <a:bodyPr/>
                    <a:lstStyle/>
                    <a:p>
                      <a:pPr rtl="0" fontAlgn="base"/>
                      <a:r>
                        <a:rPr lang="en-GB" sz="700" b="0" i="0" kern="1200" dirty="0">
                          <a:solidFill>
                            <a:srgbClr val="000000"/>
                          </a:solidFill>
                          <a:effectLst/>
                          <a:latin typeface="Ink Free" panose="03080402000500000000" pitchFamily="66" charset="0"/>
                          <a:ea typeface="+mn-ea"/>
                          <a:cs typeface="+mn-cs"/>
                        </a:rPr>
                        <a:t>I know about both </a:t>
                      </a:r>
                      <a:r>
                        <a:rPr lang="en-GB" sz="700" b="0" i="0" kern="1200" dirty="0" err="1">
                          <a:solidFill>
                            <a:srgbClr val="000000"/>
                          </a:solidFill>
                          <a:effectLst/>
                          <a:latin typeface="Ink Free" panose="03080402000500000000" pitchFamily="66" charset="0"/>
                          <a:ea typeface="+mn-ea"/>
                          <a:cs typeface="+mn-cs"/>
                        </a:rPr>
                        <a:t>Llywelyn</a:t>
                      </a:r>
                      <a:r>
                        <a:rPr lang="en-GB" sz="700" b="0" i="0" kern="1200" dirty="0">
                          <a:solidFill>
                            <a:srgbClr val="000000"/>
                          </a:solidFill>
                          <a:effectLst/>
                          <a:latin typeface="Ink Free" panose="03080402000500000000" pitchFamily="66" charset="0"/>
                          <a:ea typeface="+mn-ea"/>
                          <a:cs typeface="+mn-cs"/>
                        </a:rPr>
                        <a:t> the Great and Last. </a:t>
                      </a:r>
                      <a:r>
                        <a:rPr lang="en-US" sz="700" b="0" i="0" kern="1200" dirty="0">
                          <a:solidFill>
                            <a:srgbClr val="000000"/>
                          </a:solidFill>
                          <a:effectLst/>
                          <a:latin typeface="Ink Free" panose="03080402000500000000" pitchFamily="66" charset="0"/>
                          <a:ea typeface="+mn-ea"/>
                          <a:cs typeface="+mn-cs"/>
                        </a:rPr>
                        <a:t>​</a:t>
                      </a:r>
                    </a:p>
                    <a:p>
                      <a:pPr rtl="0" fontAlgn="base"/>
                      <a:r>
                        <a:rPr lang="en-GB" sz="700" b="0" i="0" kern="1200" dirty="0">
                          <a:solidFill>
                            <a:srgbClr val="000000"/>
                          </a:solidFill>
                          <a:effectLst/>
                          <a:latin typeface="Ink Free" panose="03080402000500000000" pitchFamily="66" charset="0"/>
                          <a:ea typeface="+mn-ea"/>
                          <a:cs typeface="+mn-cs"/>
                        </a:rPr>
                        <a:t>I can explain which </a:t>
                      </a:r>
                      <a:r>
                        <a:rPr lang="en-GB" sz="700" b="0" i="0" kern="1200" dirty="0" err="1">
                          <a:solidFill>
                            <a:srgbClr val="000000"/>
                          </a:solidFill>
                          <a:effectLst/>
                          <a:latin typeface="Ink Free" panose="03080402000500000000" pitchFamily="66" charset="0"/>
                          <a:ea typeface="+mn-ea"/>
                          <a:cs typeface="+mn-cs"/>
                        </a:rPr>
                        <a:t>Llywelyn</a:t>
                      </a:r>
                      <a:r>
                        <a:rPr lang="en-GB" sz="700" b="0" i="0" kern="1200" dirty="0">
                          <a:solidFill>
                            <a:srgbClr val="000000"/>
                          </a:solidFill>
                          <a:effectLst/>
                          <a:latin typeface="Ink Free" panose="03080402000500000000" pitchFamily="66" charset="0"/>
                          <a:ea typeface="+mn-ea"/>
                          <a:cs typeface="+mn-cs"/>
                        </a:rPr>
                        <a:t> was more successful. </a:t>
                      </a:r>
                      <a:r>
                        <a:rPr lang="en-US" sz="700" b="0" i="0" kern="1200" dirty="0">
                          <a:solidFill>
                            <a:srgbClr val="000000"/>
                          </a:solidFill>
                          <a:effectLst/>
                          <a:latin typeface="Ink Free" panose="03080402000500000000" pitchFamily="66"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700" b="0" i="0" u="none" strike="noStrike" kern="1200" cap="none" spc="0" normalizeH="0" baseline="0" noProof="0" dirty="0">
                        <a:ln>
                          <a:noFill/>
                        </a:ln>
                        <a:solidFill>
                          <a:srgbClr val="000000"/>
                        </a:solidFill>
                        <a:effectLst/>
                        <a:uLnTx/>
                        <a:uFillTx/>
                        <a:latin typeface="Ink Free" panose="03080402000500000000" pitchFamily="66" charset="0"/>
                        <a:ea typeface="+mn-ea"/>
                        <a:cs typeface="+mn-cs"/>
                      </a:endParaRPr>
                    </a:p>
                  </a:txBody>
                  <a:tcPr marL="65314" marR="65314" marT="32657" marB="32657">
                    <a:solidFill>
                      <a:srgbClr val="DAE3F3"/>
                    </a:solidFill>
                  </a:tcPr>
                </a:tc>
                <a:extLst>
                  <a:ext uri="{0D108BD9-81ED-4DB2-BD59-A6C34878D82A}">
                    <a16:rowId xmlns:a16="http://schemas.microsoft.com/office/drawing/2014/main" val="2471349486"/>
                  </a:ext>
                </a:extLst>
              </a:tr>
            </a:tbl>
          </a:graphicData>
        </a:graphic>
      </p:graphicFrame>
      <p:graphicFrame>
        <p:nvGraphicFramePr>
          <p:cNvPr id="43" name="Table 42">
            <a:extLst>
              <a:ext uri="{FF2B5EF4-FFF2-40B4-BE49-F238E27FC236}">
                <a16:creationId xmlns:a16="http://schemas.microsoft.com/office/drawing/2014/main" id="{A1019F12-979B-4B1A-A8D4-5D726F0BAB71}"/>
              </a:ext>
            </a:extLst>
          </p:cNvPr>
          <p:cNvGraphicFramePr>
            <a:graphicFrameLocks noGrp="1"/>
          </p:cNvGraphicFramePr>
          <p:nvPr/>
        </p:nvGraphicFramePr>
        <p:xfrm>
          <a:off x="4321628" y="5247852"/>
          <a:ext cx="3298894" cy="1563728"/>
        </p:xfrm>
        <a:graphic>
          <a:graphicData uri="http://schemas.openxmlformats.org/drawingml/2006/table">
            <a:tbl>
              <a:tblPr firstRow="1" bandRow="1">
                <a:tableStyleId>{5940675A-B579-460E-94D1-54222C63F5DA}</a:tableStyleId>
              </a:tblPr>
              <a:tblGrid>
                <a:gridCol w="795818">
                  <a:extLst>
                    <a:ext uri="{9D8B030D-6E8A-4147-A177-3AD203B41FA5}">
                      <a16:colId xmlns:a16="http://schemas.microsoft.com/office/drawing/2014/main" val="1320472434"/>
                    </a:ext>
                  </a:extLst>
                </a:gridCol>
                <a:gridCol w="2503076">
                  <a:extLst>
                    <a:ext uri="{9D8B030D-6E8A-4147-A177-3AD203B41FA5}">
                      <a16:colId xmlns:a16="http://schemas.microsoft.com/office/drawing/2014/main" val="1872628756"/>
                    </a:ext>
                  </a:extLst>
                </a:gridCol>
              </a:tblGrid>
              <a:tr h="587829">
                <a:tc>
                  <a:txBody>
                    <a:bodyPr/>
                    <a:lstStyle/>
                    <a:p>
                      <a:pPr algn="ctr"/>
                      <a:r>
                        <a:rPr lang="en-GB" sz="900" dirty="0">
                          <a:solidFill>
                            <a:schemeClr val="bg1"/>
                          </a:solidFill>
                          <a:latin typeface="Ink Free" panose="03080402000500000000" pitchFamily="66" charset="0"/>
                        </a:rPr>
                        <a:t>Literacy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dirty="0">
                          <a:solidFill>
                            <a:schemeClr val="dk1"/>
                          </a:solidFill>
                          <a:effectLst/>
                          <a:latin typeface="Ink Free" panose="03080402000500000000" pitchFamily="66" charset="0"/>
                          <a:ea typeface="+mn-ea"/>
                          <a:cs typeface="+mn-cs"/>
                        </a:rPr>
                        <a:t>I can identify quotations from printed and digital texts to support a viewpoint.</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900" kern="1200" dirty="0">
                          <a:solidFill>
                            <a:schemeClr val="dk1"/>
                          </a:solidFill>
                          <a:effectLst/>
                          <a:latin typeface="Ink Free" panose="03080402000500000000" pitchFamily="66" charset="0"/>
                          <a:ea typeface="+mn-ea"/>
                          <a:cs typeface="+mn-cs"/>
                        </a:rPr>
                        <a:t>I can organise my writing into accurate paragraphs. </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158469"/>
                  </a:ext>
                </a:extLst>
              </a:tr>
              <a:tr h="472980">
                <a:tc>
                  <a:txBody>
                    <a:bodyPr/>
                    <a:lstStyle/>
                    <a:p>
                      <a:pPr algn="ctr"/>
                      <a:r>
                        <a:rPr lang="en-GB" sz="900" dirty="0">
                          <a:solidFill>
                            <a:schemeClr val="bg1"/>
                          </a:solidFill>
                          <a:latin typeface="Ink Free" panose="03080402000500000000" pitchFamily="66" charset="0"/>
                        </a:rPr>
                        <a:t>Numeracy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lang="en-GB" sz="900" dirty="0">
                          <a:latin typeface="Ink Free" panose="03080402000500000000" pitchFamily="66" charset="0"/>
                        </a:rPr>
                        <a:t>Battle of Hastings Bar Chart:</a:t>
                      </a:r>
                    </a:p>
                    <a:p>
                      <a:r>
                        <a:rPr lang="en-GB" sz="900" kern="1200" dirty="0">
                          <a:solidFill>
                            <a:schemeClr val="dk1"/>
                          </a:solidFill>
                          <a:effectLst/>
                          <a:latin typeface="Ink Free" panose="03080402000500000000" pitchFamily="66" charset="0"/>
                          <a:ea typeface="+mn-ea"/>
                          <a:cs typeface="+mn-cs"/>
                        </a:rPr>
                        <a:t>I can accurately draw a bar chart using the success criteria</a:t>
                      </a:r>
                      <a:endParaRPr lang="en-GB" sz="900" dirty="0">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6623054"/>
                  </a:ext>
                </a:extLst>
              </a:tr>
              <a:tr h="472980">
                <a:tc>
                  <a:txBody>
                    <a:bodyPr/>
                    <a:lstStyle/>
                    <a:p>
                      <a:pPr algn="ctr"/>
                      <a:r>
                        <a:rPr lang="en-GB" sz="900" b="0" dirty="0">
                          <a:solidFill>
                            <a:schemeClr val="bg1"/>
                          </a:solidFill>
                          <a:latin typeface="Ink Free" panose="03080402000500000000" pitchFamily="66" charset="0"/>
                        </a:rPr>
                        <a:t>DCF</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lang="en-GB" sz="900" dirty="0">
                          <a:latin typeface="Ink Free" panose="03080402000500000000" pitchFamily="66" charset="0"/>
                        </a:rPr>
                        <a:t>Infographic about the two </a:t>
                      </a:r>
                      <a:r>
                        <a:rPr lang="en-GB" sz="900" dirty="0" err="1">
                          <a:latin typeface="Ink Free" panose="03080402000500000000" pitchFamily="66" charset="0"/>
                        </a:rPr>
                        <a:t>Llywelyn’s</a:t>
                      </a:r>
                      <a:r>
                        <a:rPr lang="en-GB" sz="900" dirty="0">
                          <a:latin typeface="Ink Free" panose="03080402000500000000" pitchFamily="66" charset="0"/>
                        </a:rPr>
                        <a:t>.</a:t>
                      </a: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435393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7">
            <a:extLst>
              <a:ext uri="{FF2B5EF4-FFF2-40B4-BE49-F238E27FC236}">
                <a16:creationId xmlns:a16="http://schemas.microsoft.com/office/drawing/2014/main" id="{77268820-8318-41AF-B2BE-F71003A48F4D}"/>
              </a:ext>
            </a:extLst>
          </p:cNvPr>
          <p:cNvGrpSpPr/>
          <p:nvPr/>
        </p:nvGrpSpPr>
        <p:grpSpPr>
          <a:xfrm>
            <a:off x="7729915" y="5367331"/>
            <a:ext cx="2776020" cy="1435759"/>
            <a:chOff x="8641473" y="7630558"/>
            <a:chExt cx="3757827" cy="1785082"/>
          </a:xfrm>
          <a:solidFill>
            <a:schemeClr val="bg1"/>
          </a:solidFill>
        </p:grpSpPr>
        <p:sp>
          <p:nvSpPr>
            <p:cNvPr id="3" name="Rectangle 2">
              <a:extLst>
                <a:ext uri="{FF2B5EF4-FFF2-40B4-BE49-F238E27FC236}">
                  <a16:creationId xmlns:a16="http://schemas.microsoft.com/office/drawing/2014/main" id="{C432C254-84BD-417B-BA93-0799D7126A25}"/>
                </a:ext>
              </a:extLst>
            </p:cNvPr>
            <p:cNvSpPr/>
            <p:nvPr/>
          </p:nvSpPr>
          <p:spPr>
            <a:xfrm>
              <a:off x="8641473" y="7630558"/>
              <a:ext cx="3757827" cy="1785082"/>
            </a:xfrm>
            <a:prstGeom prst="rect">
              <a:avLst/>
            </a:prstGeom>
            <a:grpFill/>
            <a:ln cap="flat">
              <a:noFill/>
              <a:prstDash val="solid"/>
            </a:ln>
          </p:spPr>
          <p:txBody>
            <a:bodyPr lIns="0" tIns="0" rIns="0" bIns="0"/>
            <a:lstStyle/>
            <a:p>
              <a:endParaRPr lang="en-GB" sz="1286"/>
            </a:p>
          </p:txBody>
        </p:sp>
        <p:sp>
          <p:nvSpPr>
            <p:cNvPr id="4" name="Freeform: Shape 3">
              <a:extLst>
                <a:ext uri="{FF2B5EF4-FFF2-40B4-BE49-F238E27FC236}">
                  <a16:creationId xmlns:a16="http://schemas.microsoft.com/office/drawing/2014/main" id="{8DA3AC56-98E4-4518-B5C4-4374CF66CCE8}"/>
                </a:ext>
              </a:extLst>
            </p:cNvPr>
            <p:cNvSpPr/>
            <p:nvPr/>
          </p:nvSpPr>
          <p:spPr>
            <a:xfrm>
              <a:off x="8641473" y="7630558"/>
              <a:ext cx="3757827" cy="1783336"/>
            </a:xfrm>
            <a:custGeom>
              <a:avLst/>
              <a:gdLst>
                <a:gd name="f0" fmla="val 10800000"/>
                <a:gd name="f1" fmla="val 5400000"/>
                <a:gd name="f2" fmla="val 180"/>
                <a:gd name="f3" fmla="val w"/>
                <a:gd name="f4" fmla="val h"/>
                <a:gd name="f5" fmla="val 0"/>
                <a:gd name="f6" fmla="val 3757827"/>
                <a:gd name="f7" fmla="val 1783340"/>
                <a:gd name="f8" fmla="+- 0 0 -90"/>
                <a:gd name="f9" fmla="*/ f3 1 3757827"/>
                <a:gd name="f10" fmla="*/ f4 1 1783340"/>
                <a:gd name="f11" fmla="val f5"/>
                <a:gd name="f12" fmla="val f6"/>
                <a:gd name="f13" fmla="val f7"/>
                <a:gd name="f14" fmla="*/ f8 f0 1"/>
                <a:gd name="f15" fmla="+- f13 0 f11"/>
                <a:gd name="f16" fmla="+- f12 0 f11"/>
                <a:gd name="f17" fmla="*/ f14 1 f2"/>
                <a:gd name="f18" fmla="*/ f16 1 3757827"/>
                <a:gd name="f19" fmla="*/ f15 1 1783340"/>
                <a:gd name="f20" fmla="*/ 0 f16 1"/>
                <a:gd name="f21" fmla="*/ 0 f15 1"/>
                <a:gd name="f22" fmla="*/ 3757827 f16 1"/>
                <a:gd name="f23" fmla="*/ 1783340 f15 1"/>
                <a:gd name="f24" fmla="+- f17 0 f1"/>
                <a:gd name="f25" fmla="*/ f20 1 3757827"/>
                <a:gd name="f26" fmla="*/ f21 1 1783340"/>
                <a:gd name="f27" fmla="*/ f22 1 3757827"/>
                <a:gd name="f28" fmla="*/ f23 1 1783340"/>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3757827" h="1783340">
                  <a:moveTo>
                    <a:pt x="f5" y="f5"/>
                  </a:moveTo>
                  <a:lnTo>
                    <a:pt x="f6" y="f5"/>
                  </a:lnTo>
                  <a:lnTo>
                    <a:pt x="f6" y="f7"/>
                  </a:lnTo>
                  <a:lnTo>
                    <a:pt x="f5" y="f7"/>
                  </a:lnTo>
                  <a:lnTo>
                    <a:pt x="f5" y="f5"/>
                  </a:lnTo>
                  <a:close/>
                </a:path>
              </a:pathLst>
            </a:custGeom>
            <a:grpFill/>
            <a:ln w="38103" cap="flat">
              <a:solidFill>
                <a:schemeClr val="accent1"/>
              </a:solidFill>
              <a:prstDash val="solid"/>
              <a:miter/>
            </a:ln>
          </p:spPr>
          <p:txBody>
            <a:bodyPr vert="horz" wrap="square" lIns="21769" tIns="21769" rIns="21769" bIns="21769" anchor="ctr" anchorCtr="0" compatLnSpc="1">
              <a:noAutofit/>
            </a:bodyPr>
            <a:lstStyle/>
            <a:p>
              <a:pPr defTabSz="381005">
                <a:lnSpc>
                  <a:spcPct val="90000"/>
                </a:lnSpc>
                <a:spcAft>
                  <a:spcPts val="357"/>
                </a:spcAft>
                <a:defRPr sz="1800" b="0" i="0" u="none" strike="noStrike" kern="0" cap="none" spc="0" baseline="0">
                  <a:solidFill>
                    <a:srgbClr val="000000"/>
                  </a:solidFill>
                  <a:uFillTx/>
                </a:defRPr>
              </a:pPr>
              <a:endParaRPr lang="en-GB" sz="857">
                <a:solidFill>
                  <a:srgbClr val="000000"/>
                </a:solidFill>
                <a:latin typeface="Calibri"/>
              </a:endParaRPr>
            </a:p>
          </p:txBody>
        </p:sp>
      </p:grpSp>
      <p:sp>
        <p:nvSpPr>
          <p:cNvPr id="5" name="TextBox 8">
            <a:extLst>
              <a:ext uri="{FF2B5EF4-FFF2-40B4-BE49-F238E27FC236}">
                <a16:creationId xmlns:a16="http://schemas.microsoft.com/office/drawing/2014/main" id="{BFB80267-0D49-40D1-8A9C-E007F10CC1BA}"/>
              </a:ext>
            </a:extLst>
          </p:cNvPr>
          <p:cNvSpPr txBox="1"/>
          <p:nvPr/>
        </p:nvSpPr>
        <p:spPr>
          <a:xfrm>
            <a:off x="2374640" y="-3781"/>
            <a:ext cx="4626309" cy="769478"/>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b="1" dirty="0">
                <a:solidFill>
                  <a:srgbClr val="000000"/>
                </a:solidFill>
                <a:latin typeface="Ink Free" pitchFamily="66"/>
              </a:rPr>
              <a:t>Subject: History</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Topic: Wales and America during the 15</a:t>
            </a:r>
            <a:r>
              <a:rPr lang="en-GB" sz="1143" b="1" baseline="30000" dirty="0">
                <a:solidFill>
                  <a:srgbClr val="000000"/>
                </a:solidFill>
                <a:latin typeface="Ink Free" pitchFamily="66"/>
              </a:rPr>
              <a:t>th</a:t>
            </a:r>
            <a:r>
              <a:rPr lang="en-GB" sz="1143" b="1" dirty="0">
                <a:solidFill>
                  <a:srgbClr val="000000"/>
                </a:solidFill>
                <a:latin typeface="Ink Free" pitchFamily="66"/>
              </a:rPr>
              <a:t> Century.</a:t>
            </a:r>
          </a:p>
          <a:p>
            <a:pPr defTabSz="326578">
              <a:defRPr sz="1800" b="0" i="0" u="none" strike="noStrike" kern="0" cap="none" spc="0" baseline="0">
                <a:solidFill>
                  <a:srgbClr val="000000"/>
                </a:solidFill>
                <a:uFillTx/>
              </a:defRPr>
            </a:pPr>
            <a:r>
              <a:rPr lang="en-GB" sz="1143" b="1" dirty="0">
                <a:solidFill>
                  <a:srgbClr val="000000"/>
                </a:solidFill>
                <a:latin typeface="Ink Free" pitchFamily="66"/>
              </a:rPr>
              <a:t>Key Question: How does the 15</a:t>
            </a:r>
            <a:r>
              <a:rPr lang="en-GB" sz="1143" b="1" baseline="30000" dirty="0">
                <a:solidFill>
                  <a:srgbClr val="000000"/>
                </a:solidFill>
                <a:latin typeface="Ink Free" pitchFamily="66"/>
              </a:rPr>
              <a:t>th</a:t>
            </a:r>
            <a:r>
              <a:rPr lang="en-GB" sz="1143" b="1" dirty="0">
                <a:solidFill>
                  <a:srgbClr val="000000"/>
                </a:solidFill>
                <a:latin typeface="Ink Free" pitchFamily="66"/>
              </a:rPr>
              <a:t> Century demonstrate complex, pluralistic and diverse nature of societies in the USA and Wales? </a:t>
            </a:r>
          </a:p>
        </p:txBody>
      </p:sp>
      <p:sp>
        <p:nvSpPr>
          <p:cNvPr id="6" name="TextBox 9">
            <a:extLst>
              <a:ext uri="{FF2B5EF4-FFF2-40B4-BE49-F238E27FC236}">
                <a16:creationId xmlns:a16="http://schemas.microsoft.com/office/drawing/2014/main" id="{74303359-D6C9-43F4-A0E4-6EA18DC8EB46}"/>
              </a:ext>
            </a:extLst>
          </p:cNvPr>
          <p:cNvSpPr txBox="1"/>
          <p:nvPr/>
        </p:nvSpPr>
        <p:spPr>
          <a:xfrm>
            <a:off x="1591967" y="811903"/>
            <a:ext cx="5270614" cy="1143106"/>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Overview: In </a:t>
            </a:r>
            <a:r>
              <a:rPr lang="en-GB" sz="857">
                <a:solidFill>
                  <a:srgbClr val="000000"/>
                </a:solidFill>
                <a:latin typeface="Ink Free" panose="03080402000500000000" pitchFamily="66" charset="0"/>
              </a:rPr>
              <a:t>this unit, </a:t>
            </a:r>
            <a:r>
              <a:rPr lang="en-GB" sz="857" dirty="0">
                <a:solidFill>
                  <a:srgbClr val="000000"/>
                </a:solidFill>
                <a:latin typeface="Ink Free" panose="03080402000500000000" pitchFamily="66" charset="0"/>
              </a:rPr>
              <a:t>pupils will explore the country of America and it’s indigenous people. They will look at how and who discovered America as well as focusing on traditions and cultures of the native people. Pupils will have opportunities to create dream catchers whilst understanding the importance and the role they played in Native American life. They will also be able to compare their own knowledge of Pocahontas with that of the Disney interpretation. This will lead into questioning the reliability of sources and the information that they provide. Pupils will then conduct an independent historical enquiry about Owain Glyndwr and the impact he had on Wales.  </a:t>
            </a:r>
          </a:p>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No. of lessons: 11</a:t>
            </a:r>
            <a:r>
              <a:rPr lang="en-GB" sz="1000" dirty="0">
                <a:solidFill>
                  <a:srgbClr val="000000"/>
                </a:solidFill>
                <a:latin typeface="Ink Free" panose="03080402000500000000" pitchFamily="66" charset="0"/>
              </a:rPr>
              <a:t>                                                                                                         </a:t>
            </a:r>
            <a:r>
              <a:rPr lang="en-GB" sz="1000" b="1" dirty="0">
                <a:solidFill>
                  <a:srgbClr val="FFFFFF"/>
                </a:solidFill>
                <a:latin typeface="Ink Free" panose="03080402000500000000" pitchFamily="66" charset="0"/>
              </a:rPr>
              <a:t>Lesson </a:t>
            </a:r>
            <a:r>
              <a:rPr lang="en-GB" sz="1000" b="1" dirty="0" err="1">
                <a:solidFill>
                  <a:srgbClr val="FFFFFF"/>
                </a:solidFill>
                <a:latin typeface="Ink Free" panose="03080402000500000000" pitchFamily="66" charset="0"/>
              </a:rPr>
              <a:t>ob</a:t>
            </a:r>
            <a:endParaRPr lang="en-GB" sz="1000" b="1" dirty="0">
              <a:solidFill>
                <a:srgbClr val="FFFFFF"/>
              </a:solidFill>
              <a:latin typeface="Ink Free" panose="03080402000500000000" pitchFamily="66" charset="0"/>
            </a:endParaRPr>
          </a:p>
        </p:txBody>
      </p:sp>
      <p:sp>
        <p:nvSpPr>
          <p:cNvPr id="7" name="TextBox 12">
            <a:extLst>
              <a:ext uri="{FF2B5EF4-FFF2-40B4-BE49-F238E27FC236}">
                <a16:creationId xmlns:a16="http://schemas.microsoft.com/office/drawing/2014/main" id="{315A2DDF-CAFC-487B-8279-20B46F647261}"/>
              </a:ext>
            </a:extLst>
          </p:cNvPr>
          <p:cNvSpPr txBox="1"/>
          <p:nvPr/>
        </p:nvSpPr>
        <p:spPr>
          <a:xfrm>
            <a:off x="7407269" y="5121483"/>
            <a:ext cx="3370216" cy="219840"/>
          </a:xfrm>
          <a:prstGeom prst="rect">
            <a:avLst/>
          </a:prstGeom>
          <a:noFill/>
          <a:ln cap="flat">
            <a:noFill/>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Assessments (linked to progression steps)</a:t>
            </a:r>
          </a:p>
        </p:txBody>
      </p:sp>
      <p:sp>
        <p:nvSpPr>
          <p:cNvPr id="8" name="TextBox 11">
            <a:extLst>
              <a:ext uri="{FF2B5EF4-FFF2-40B4-BE49-F238E27FC236}">
                <a16:creationId xmlns:a16="http://schemas.microsoft.com/office/drawing/2014/main" id="{FE912923-2EA5-41F4-9AFF-C89CBF82C5C9}"/>
              </a:ext>
            </a:extLst>
          </p:cNvPr>
          <p:cNvSpPr txBox="1"/>
          <p:nvPr/>
        </p:nvSpPr>
        <p:spPr>
          <a:xfrm>
            <a:off x="1580131" y="6125774"/>
            <a:ext cx="2745374" cy="527617"/>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000" dirty="0">
                <a:solidFill>
                  <a:srgbClr val="000000"/>
                </a:solidFill>
                <a:latin typeface="Ink Free" pitchFamily="66"/>
              </a:rPr>
              <a:t>Universal Experience: Design and create a dream catcher. </a:t>
            </a:r>
          </a:p>
          <a:p>
            <a:pPr defTabSz="326578">
              <a:defRPr sz="1800" b="0" i="0" u="none" strike="noStrike" kern="0" cap="none" spc="0" baseline="0">
                <a:solidFill>
                  <a:srgbClr val="000000"/>
                </a:solidFill>
                <a:uFillTx/>
              </a:defRPr>
            </a:pPr>
            <a:endParaRPr lang="en-GB" sz="1000" dirty="0">
              <a:solidFill>
                <a:srgbClr val="000000"/>
              </a:solidFill>
              <a:latin typeface="Ink Free" pitchFamily="66"/>
            </a:endParaRPr>
          </a:p>
        </p:txBody>
      </p:sp>
      <p:sp>
        <p:nvSpPr>
          <p:cNvPr id="9" name="TextBox 15">
            <a:extLst>
              <a:ext uri="{FF2B5EF4-FFF2-40B4-BE49-F238E27FC236}">
                <a16:creationId xmlns:a16="http://schemas.microsoft.com/office/drawing/2014/main" id="{FCED173A-2829-4539-A7A5-D7435D57CBE6}"/>
              </a:ext>
            </a:extLst>
          </p:cNvPr>
          <p:cNvSpPr txBox="1"/>
          <p:nvPr/>
        </p:nvSpPr>
        <p:spPr>
          <a:xfrm>
            <a:off x="1578764" y="5180825"/>
            <a:ext cx="2740548" cy="769478"/>
          </a:xfrm>
          <a:prstGeom prst="rect">
            <a:avLst/>
          </a:prstGeom>
          <a:noFill/>
          <a:ln w="28575" cap="flat">
            <a:solidFill>
              <a:srgbClr val="4472C4"/>
            </a:solidFill>
            <a:prstDash val="solid"/>
            <a:miter/>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Key Words: Native, indigenous, reliability, tipi, dreamcatcher, buffalo, hypothesis, independence.    </a:t>
            </a:r>
          </a:p>
          <a:p>
            <a:pPr defTabSz="326578">
              <a:defRPr sz="1800" b="0" i="0" u="none" strike="noStrike" kern="0" cap="none" spc="0" baseline="0">
                <a:solidFill>
                  <a:srgbClr val="000000"/>
                </a:solidFill>
                <a:uFillTx/>
              </a:defRPr>
            </a:pPr>
            <a:endParaRPr lang="en-GB" sz="1143" dirty="0">
              <a:solidFill>
                <a:srgbClr val="000000"/>
              </a:solidFill>
              <a:latin typeface="Ink Free" pitchFamily="66"/>
            </a:endParaRPr>
          </a:p>
        </p:txBody>
      </p:sp>
      <p:grpSp>
        <p:nvGrpSpPr>
          <p:cNvPr id="28" name="Group 22">
            <a:extLst>
              <a:ext uri="{FF2B5EF4-FFF2-40B4-BE49-F238E27FC236}">
                <a16:creationId xmlns:a16="http://schemas.microsoft.com/office/drawing/2014/main" id="{201C8071-071D-48B5-BD88-FAA54D51213D}"/>
              </a:ext>
            </a:extLst>
          </p:cNvPr>
          <p:cNvGrpSpPr/>
          <p:nvPr/>
        </p:nvGrpSpPr>
        <p:grpSpPr>
          <a:xfrm>
            <a:off x="7111866" y="6244"/>
            <a:ext cx="3415589" cy="5025908"/>
            <a:chOff x="7823012" y="8741"/>
            <a:chExt cx="4781825" cy="7036271"/>
          </a:xfrm>
        </p:grpSpPr>
        <p:grpSp>
          <p:nvGrpSpPr>
            <p:cNvPr id="29" name="Diagram 23">
              <a:extLst>
                <a:ext uri="{FF2B5EF4-FFF2-40B4-BE49-F238E27FC236}">
                  <a16:creationId xmlns:a16="http://schemas.microsoft.com/office/drawing/2014/main" id="{9F789D64-1D56-481F-B365-B950D468B99E}"/>
                </a:ext>
              </a:extLst>
            </p:cNvPr>
            <p:cNvGrpSpPr/>
            <p:nvPr/>
          </p:nvGrpSpPr>
          <p:grpSpPr>
            <a:xfrm>
              <a:off x="7914845" y="518938"/>
              <a:ext cx="4689992" cy="6526074"/>
              <a:chOff x="7914845" y="518938"/>
              <a:chExt cx="4689992" cy="6526074"/>
            </a:xfrm>
          </p:grpSpPr>
          <p:sp>
            <p:nvSpPr>
              <p:cNvPr id="30" name="Freeform: Shape 29">
                <a:extLst>
                  <a:ext uri="{FF2B5EF4-FFF2-40B4-BE49-F238E27FC236}">
                    <a16:creationId xmlns:a16="http://schemas.microsoft.com/office/drawing/2014/main" id="{DE51569D-05E7-4F20-BE88-E1910FDB4428}"/>
                  </a:ext>
                </a:extLst>
              </p:cNvPr>
              <p:cNvSpPr/>
              <p:nvPr/>
            </p:nvSpPr>
            <p:spPr>
              <a:xfrm>
                <a:off x="7944973" y="518938"/>
                <a:ext cx="4659864" cy="1870899"/>
              </a:xfrm>
              <a:custGeom>
                <a:avLst/>
                <a:gdLst>
                  <a:gd name="f0" fmla="val 10800000"/>
                  <a:gd name="f1" fmla="val 5400000"/>
                  <a:gd name="f2" fmla="val 180"/>
                  <a:gd name="f3" fmla="val w"/>
                  <a:gd name="f4" fmla="val h"/>
                  <a:gd name="f5" fmla="val 0"/>
                  <a:gd name="f6" fmla="val 4659861"/>
                  <a:gd name="f7" fmla="val 1651301"/>
                  <a:gd name="f8" fmla="+- 0 0 -90"/>
                  <a:gd name="f9" fmla="*/ f3 1 4659861"/>
                  <a:gd name="f10" fmla="*/ f4 1 1651301"/>
                  <a:gd name="f11" fmla="val f5"/>
                  <a:gd name="f12" fmla="val f6"/>
                  <a:gd name="f13" fmla="val f7"/>
                  <a:gd name="f14" fmla="*/ f8 f0 1"/>
                  <a:gd name="f15" fmla="+- f13 0 f11"/>
                  <a:gd name="f16" fmla="+- f12 0 f11"/>
                  <a:gd name="f17" fmla="*/ f14 1 f2"/>
                  <a:gd name="f18" fmla="*/ f16 1 4659861"/>
                  <a:gd name="f19" fmla="*/ f15 1 1651301"/>
                  <a:gd name="f20" fmla="*/ 0 f16 1"/>
                  <a:gd name="f21" fmla="*/ 0 f15 1"/>
                  <a:gd name="f22" fmla="*/ 4659861 f16 1"/>
                  <a:gd name="f23" fmla="*/ 1651301 f15 1"/>
                  <a:gd name="f24" fmla="+- f17 0 f1"/>
                  <a:gd name="f25" fmla="*/ f20 1 4659861"/>
                  <a:gd name="f26" fmla="*/ f21 1 1651301"/>
                  <a:gd name="f27" fmla="*/ f22 1 4659861"/>
                  <a:gd name="f28" fmla="*/ f23 1 1651301"/>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1651301">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Knowledge and Understanding.</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0000"/>
                    </a:solidFill>
                    <a:latin typeface="Ink Free"/>
                  </a:rPr>
                  <a:t>I have a basic understanding of life in 15</a:t>
                </a:r>
                <a:r>
                  <a:rPr lang="en-GB" sz="643" b="1" baseline="30000" dirty="0">
                    <a:solidFill>
                      <a:srgbClr val="FF0000"/>
                    </a:solidFill>
                    <a:latin typeface="Ink Free"/>
                  </a:rPr>
                  <a:t>th</a:t>
                </a:r>
                <a:r>
                  <a:rPr lang="en-GB" sz="643" b="1" dirty="0">
                    <a:solidFill>
                      <a:srgbClr val="FF0000"/>
                    </a:solidFill>
                    <a:latin typeface="Ink Free"/>
                  </a:rPr>
                  <a:t> Century America and Wales and can write a basic description to show this.</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ED7D31"/>
                    </a:solidFill>
                    <a:latin typeface="Ink Free"/>
                  </a:rPr>
                  <a:t>I have a limited understanding of  life in </a:t>
                </a:r>
                <a:r>
                  <a:rPr lang="en-GB" sz="643" b="1" dirty="0">
                    <a:solidFill>
                      <a:schemeClr val="accent2"/>
                    </a:solidFill>
                    <a:latin typeface="Ink Free"/>
                  </a:rPr>
                  <a:t>15</a:t>
                </a:r>
                <a:r>
                  <a:rPr lang="en-GB" sz="643" b="1" baseline="30000" dirty="0">
                    <a:solidFill>
                      <a:schemeClr val="accent2"/>
                    </a:solidFill>
                    <a:latin typeface="Ink Free"/>
                  </a:rPr>
                  <a:t>th</a:t>
                </a:r>
                <a:r>
                  <a:rPr lang="en-GB" sz="643" b="1" dirty="0">
                    <a:solidFill>
                      <a:schemeClr val="accent2"/>
                    </a:solidFill>
                    <a:latin typeface="Ink Free"/>
                  </a:rPr>
                  <a:t> Century America and Wales </a:t>
                </a:r>
                <a:r>
                  <a:rPr lang="en-GB" sz="643" b="1" dirty="0">
                    <a:solidFill>
                      <a:srgbClr val="ED7D31"/>
                    </a:solidFill>
                    <a:latin typeface="Ink Free"/>
                  </a:rPr>
                  <a:t>and can write a limited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FFC000"/>
                    </a:solidFill>
                    <a:latin typeface="Ink Free"/>
                  </a:rPr>
                  <a:t>I am developing my knowledge of life in </a:t>
                </a:r>
                <a:r>
                  <a:rPr lang="en-GB" sz="643" b="1" dirty="0">
                    <a:solidFill>
                      <a:schemeClr val="accent4"/>
                    </a:solidFill>
                    <a:latin typeface="Ink Free"/>
                  </a:rPr>
                  <a:t>15</a:t>
                </a:r>
                <a:r>
                  <a:rPr lang="en-GB" sz="643" b="1" baseline="30000" dirty="0">
                    <a:solidFill>
                      <a:schemeClr val="accent4"/>
                    </a:solidFill>
                    <a:latin typeface="Ink Free"/>
                  </a:rPr>
                  <a:t>th</a:t>
                </a:r>
                <a:r>
                  <a:rPr lang="en-GB" sz="643" b="1" dirty="0">
                    <a:solidFill>
                      <a:schemeClr val="accent4"/>
                    </a:solidFill>
                    <a:latin typeface="Ink Free"/>
                  </a:rPr>
                  <a:t> Century America and Wales </a:t>
                </a:r>
                <a:r>
                  <a:rPr lang="en-GB" sz="643" b="1" dirty="0">
                    <a:solidFill>
                      <a:srgbClr val="FFC000"/>
                    </a:solidFill>
                    <a:latin typeface="Ink Free"/>
                  </a:rPr>
                  <a:t>and can write a detailed description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4472C4"/>
                    </a:solidFill>
                    <a:latin typeface="Ink Free"/>
                  </a:rPr>
                  <a:t>I have a detailed understanding of life in </a:t>
                </a:r>
                <a:r>
                  <a:rPr lang="en-GB" sz="643" b="1" dirty="0">
                    <a:solidFill>
                      <a:schemeClr val="accent1"/>
                    </a:solidFill>
                    <a:latin typeface="Ink Free"/>
                  </a:rPr>
                  <a:t>15</a:t>
                </a:r>
                <a:r>
                  <a:rPr lang="en-GB" sz="643" b="1" baseline="30000" dirty="0">
                    <a:solidFill>
                      <a:schemeClr val="accent1"/>
                    </a:solidFill>
                    <a:latin typeface="Ink Free"/>
                  </a:rPr>
                  <a:t>th</a:t>
                </a:r>
                <a:r>
                  <a:rPr lang="en-GB" sz="643" b="1" dirty="0">
                    <a:solidFill>
                      <a:schemeClr val="accent1"/>
                    </a:solidFill>
                    <a:latin typeface="Ink Free"/>
                  </a:rPr>
                  <a:t> Century America and Wales </a:t>
                </a:r>
                <a:r>
                  <a:rPr lang="en-GB" sz="643" b="1" dirty="0">
                    <a:solidFill>
                      <a:srgbClr val="4472C4"/>
                    </a:solidFill>
                    <a:latin typeface="Ink Free"/>
                  </a:rPr>
                  <a:t>and can write an explanation to show this. </a:t>
                </a:r>
              </a:p>
              <a:p>
                <a:pPr defTabSz="444512">
                  <a:lnSpc>
                    <a:spcPct val="90000"/>
                  </a:lnSpc>
                  <a:spcAft>
                    <a:spcPts val="429"/>
                  </a:spcAft>
                  <a:defRPr sz="1800" b="0" i="0" u="none" strike="noStrike" kern="0" cap="none" spc="0" baseline="0">
                    <a:solidFill>
                      <a:srgbClr val="000000"/>
                    </a:solidFill>
                    <a:uFillTx/>
                  </a:defRPr>
                </a:pPr>
                <a:r>
                  <a:rPr lang="en-GB" sz="643" b="1" dirty="0">
                    <a:solidFill>
                      <a:srgbClr val="00B050"/>
                    </a:solidFill>
                    <a:latin typeface="Ink Free"/>
                  </a:rPr>
                  <a:t>I have an excellent understanding of  life in 15</a:t>
                </a:r>
                <a:r>
                  <a:rPr lang="en-GB" sz="643" b="1" baseline="30000" dirty="0">
                    <a:solidFill>
                      <a:srgbClr val="00B050"/>
                    </a:solidFill>
                    <a:latin typeface="Ink Free"/>
                  </a:rPr>
                  <a:t>th</a:t>
                </a:r>
                <a:r>
                  <a:rPr lang="en-GB" sz="643" b="1" dirty="0">
                    <a:solidFill>
                      <a:srgbClr val="00B050"/>
                    </a:solidFill>
                    <a:latin typeface="Ink Free"/>
                  </a:rPr>
                  <a:t> Century America and Wales and can write a detailed explanation to show this. </a:t>
                </a:r>
              </a:p>
            </p:txBody>
          </p:sp>
          <p:sp>
            <p:nvSpPr>
              <p:cNvPr id="31" name="Freeform: Shape 30">
                <a:extLst>
                  <a:ext uri="{FF2B5EF4-FFF2-40B4-BE49-F238E27FC236}">
                    <a16:creationId xmlns:a16="http://schemas.microsoft.com/office/drawing/2014/main" id="{66C9B5DE-799D-460A-A9D4-0E085C9BE58F}"/>
                  </a:ext>
                </a:extLst>
              </p:cNvPr>
              <p:cNvSpPr/>
              <p:nvPr/>
            </p:nvSpPr>
            <p:spPr>
              <a:xfrm>
                <a:off x="7929055" y="2486563"/>
                <a:ext cx="4659864" cy="2246580"/>
              </a:xfrm>
              <a:custGeom>
                <a:avLst/>
                <a:gdLst>
                  <a:gd name="f0" fmla="val 10800000"/>
                  <a:gd name="f1" fmla="val 5400000"/>
                  <a:gd name="f2" fmla="val 180"/>
                  <a:gd name="f3" fmla="val w"/>
                  <a:gd name="f4" fmla="val h"/>
                  <a:gd name="f5" fmla="val 0"/>
                  <a:gd name="f6" fmla="val 4659861"/>
                  <a:gd name="f7" fmla="val 2246577"/>
                  <a:gd name="f8" fmla="+- 0 0 -90"/>
                  <a:gd name="f9" fmla="*/ f3 1 4659861"/>
                  <a:gd name="f10" fmla="*/ f4 1 2246577"/>
                  <a:gd name="f11" fmla="val f5"/>
                  <a:gd name="f12" fmla="val f6"/>
                  <a:gd name="f13" fmla="val f7"/>
                  <a:gd name="f14" fmla="*/ f8 f0 1"/>
                  <a:gd name="f15" fmla="+- f13 0 f11"/>
                  <a:gd name="f16" fmla="+- f12 0 f11"/>
                  <a:gd name="f17" fmla="*/ f14 1 f2"/>
                  <a:gd name="f18" fmla="*/ f16 1 4659861"/>
                  <a:gd name="f19" fmla="*/ f15 1 2246577"/>
                  <a:gd name="f20" fmla="*/ 0 f16 1"/>
                  <a:gd name="f21" fmla="*/ 0 f15 1"/>
                  <a:gd name="f22" fmla="*/ 4659861 f16 1"/>
                  <a:gd name="f23" fmla="*/ 2246577 f15 1"/>
                  <a:gd name="f24" fmla="+- f17 0 f1"/>
                  <a:gd name="f25" fmla="*/ f20 1 4659861"/>
                  <a:gd name="f26" fmla="*/ f21 1 2246577"/>
                  <a:gd name="f27" fmla="*/ f22 1 4659861"/>
                  <a:gd name="f28" fmla="*/ f23 1 2246577"/>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46577">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9025" tIns="29025" rIns="29025" bIns="29025" anchor="t" anchorCtr="0" compatLnSpc="1">
                <a:noAutofit/>
              </a:bodyPr>
              <a:lstStyle/>
              <a:p>
                <a:pPr defTabSz="508012">
                  <a:lnSpc>
                    <a:spcPct val="90000"/>
                  </a:lnSpc>
                  <a:spcAft>
                    <a:spcPts val="500"/>
                  </a:spcAft>
                  <a:defRPr sz="1800" b="0" i="0" u="none" strike="noStrike" kern="0" cap="none" spc="0" baseline="0">
                    <a:solidFill>
                      <a:srgbClr val="000000"/>
                    </a:solidFill>
                    <a:uFillTx/>
                  </a:defRPr>
                </a:pPr>
                <a:r>
                  <a:rPr lang="en-GB" sz="1143" b="1" dirty="0">
                    <a:solidFill>
                      <a:srgbClr val="000000"/>
                    </a:solidFill>
                    <a:latin typeface="Ink Free" pitchFamily="66"/>
                  </a:rPr>
                  <a:t>Independent learning.</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0000"/>
                    </a:solidFill>
                    <a:latin typeface="Ink Free"/>
                  </a:rPr>
                  <a:t>I am able to what information I need to research.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ED7D31"/>
                    </a:solidFill>
                    <a:latin typeface="Ink Free"/>
                  </a:rPr>
                  <a:t>I am able to conduct my own research.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FFC000"/>
                    </a:solidFill>
                    <a:latin typeface="Ink Free"/>
                  </a:rPr>
                  <a:t>I am able to select which information and evidence is useful.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4472C4"/>
                    </a:solidFill>
                    <a:latin typeface="Ink Free"/>
                  </a:rPr>
                  <a:t>I am able to apply my own research and construct my findings in an appropriate way. </a:t>
                </a:r>
              </a:p>
              <a:p>
                <a:pPr defTabSz="508012">
                  <a:lnSpc>
                    <a:spcPct val="90000"/>
                  </a:lnSpc>
                  <a:spcAft>
                    <a:spcPts val="429"/>
                  </a:spcAft>
                  <a:defRPr sz="1800" b="0" i="0" u="none" strike="noStrike" kern="0" cap="none" spc="0" baseline="0">
                    <a:solidFill>
                      <a:srgbClr val="000000"/>
                    </a:solidFill>
                    <a:uFillTx/>
                  </a:defRPr>
                </a:pPr>
                <a:r>
                  <a:rPr lang="en-GB" sz="1000" b="1" dirty="0">
                    <a:solidFill>
                      <a:srgbClr val="00B050"/>
                    </a:solidFill>
                    <a:latin typeface="Ink Free"/>
                  </a:rPr>
                  <a:t>I am able to question the reliability of my findings and make my own conclusions. </a:t>
                </a:r>
                <a:endParaRPr lang="en-GB" sz="1000" dirty="0">
                  <a:solidFill>
                    <a:srgbClr val="00B050"/>
                  </a:solidFill>
                  <a:latin typeface="Ink Free"/>
                </a:endParaRPr>
              </a:p>
              <a:p>
                <a:pPr defTabSz="508012">
                  <a:lnSpc>
                    <a:spcPct val="90000"/>
                  </a:lnSpc>
                  <a:spcAft>
                    <a:spcPts val="357"/>
                  </a:spcAft>
                  <a:defRPr sz="1800" b="0" i="0" u="none" strike="noStrike" kern="0" cap="none" spc="0" baseline="0">
                    <a:solidFill>
                      <a:srgbClr val="000000"/>
                    </a:solidFill>
                    <a:uFillTx/>
                  </a:defRPr>
                </a:pPr>
                <a:endParaRPr lang="en-GB" sz="857" dirty="0">
                  <a:solidFill>
                    <a:srgbClr val="000000"/>
                  </a:solidFill>
                  <a:latin typeface="Calibri"/>
                </a:endParaRPr>
              </a:p>
            </p:txBody>
          </p:sp>
          <p:sp>
            <p:nvSpPr>
              <p:cNvPr id="32" name="Freeform: Shape 31">
                <a:extLst>
                  <a:ext uri="{FF2B5EF4-FFF2-40B4-BE49-F238E27FC236}">
                    <a16:creationId xmlns:a16="http://schemas.microsoft.com/office/drawing/2014/main" id="{17B8F510-FFD8-4559-97D3-1869B9AB9D7F}"/>
                  </a:ext>
                </a:extLst>
              </p:cNvPr>
              <p:cNvSpPr/>
              <p:nvPr/>
            </p:nvSpPr>
            <p:spPr>
              <a:xfrm>
                <a:off x="7914845" y="4829869"/>
                <a:ext cx="4659864" cy="2215143"/>
              </a:xfrm>
              <a:custGeom>
                <a:avLst/>
                <a:gdLst>
                  <a:gd name="f0" fmla="val 10800000"/>
                  <a:gd name="f1" fmla="val 5400000"/>
                  <a:gd name="f2" fmla="val 180"/>
                  <a:gd name="f3" fmla="val w"/>
                  <a:gd name="f4" fmla="val h"/>
                  <a:gd name="f5" fmla="val 0"/>
                  <a:gd name="f6" fmla="val 4659861"/>
                  <a:gd name="f7" fmla="val 2215146"/>
                  <a:gd name="f8" fmla="+- 0 0 -90"/>
                  <a:gd name="f9" fmla="*/ f3 1 4659861"/>
                  <a:gd name="f10" fmla="*/ f4 1 2215146"/>
                  <a:gd name="f11" fmla="val f5"/>
                  <a:gd name="f12" fmla="val f6"/>
                  <a:gd name="f13" fmla="val f7"/>
                  <a:gd name="f14" fmla="*/ f8 f0 1"/>
                  <a:gd name="f15" fmla="+- f13 0 f11"/>
                  <a:gd name="f16" fmla="+- f12 0 f11"/>
                  <a:gd name="f17" fmla="*/ f14 1 f2"/>
                  <a:gd name="f18" fmla="*/ f16 1 4659861"/>
                  <a:gd name="f19" fmla="*/ f15 1 2215146"/>
                  <a:gd name="f20" fmla="*/ 0 f16 1"/>
                  <a:gd name="f21" fmla="*/ 0 f15 1"/>
                  <a:gd name="f22" fmla="*/ 4659861 f16 1"/>
                  <a:gd name="f23" fmla="*/ 2215146 f15 1"/>
                  <a:gd name="f24" fmla="+- f17 0 f1"/>
                  <a:gd name="f25" fmla="*/ f20 1 4659861"/>
                  <a:gd name="f26" fmla="*/ f21 1 2215146"/>
                  <a:gd name="f27" fmla="*/ f22 1 4659861"/>
                  <a:gd name="f28" fmla="*/ f23 1 2215146"/>
                  <a:gd name="f29" fmla="*/ f11 1 f18"/>
                  <a:gd name="f30" fmla="*/ f12 1 f18"/>
                  <a:gd name="f31" fmla="*/ f11 1 f19"/>
                  <a:gd name="f32" fmla="*/ f13 1 f19"/>
                  <a:gd name="f33" fmla="*/ f25 1 f18"/>
                  <a:gd name="f34" fmla="*/ f26 1 f19"/>
                  <a:gd name="f35" fmla="*/ f27 1 f18"/>
                  <a:gd name="f36" fmla="*/ f28 1 f19"/>
                  <a:gd name="f37" fmla="*/ f29 f9 1"/>
                  <a:gd name="f38" fmla="*/ f30 f9 1"/>
                  <a:gd name="f39" fmla="*/ f32 f10 1"/>
                  <a:gd name="f40" fmla="*/ f31 f10 1"/>
                  <a:gd name="f41" fmla="*/ f33 f9 1"/>
                  <a:gd name="f42" fmla="*/ f34 f10 1"/>
                  <a:gd name="f43" fmla="*/ f35 f9 1"/>
                  <a:gd name="f44" fmla="*/ f36 f10 1"/>
                </a:gdLst>
                <a:ahLst/>
                <a:cxnLst>
                  <a:cxn ang="3cd4">
                    <a:pos x="hc" y="t"/>
                  </a:cxn>
                  <a:cxn ang="0">
                    <a:pos x="r" y="vc"/>
                  </a:cxn>
                  <a:cxn ang="cd4">
                    <a:pos x="hc" y="b"/>
                  </a:cxn>
                  <a:cxn ang="cd2">
                    <a:pos x="l" y="vc"/>
                  </a:cxn>
                  <a:cxn ang="f24">
                    <a:pos x="f41" y="f42"/>
                  </a:cxn>
                  <a:cxn ang="f24">
                    <a:pos x="f43" y="f42"/>
                  </a:cxn>
                  <a:cxn ang="f24">
                    <a:pos x="f43" y="f44"/>
                  </a:cxn>
                  <a:cxn ang="f24">
                    <a:pos x="f41" y="f44"/>
                  </a:cxn>
                  <a:cxn ang="f24">
                    <a:pos x="f41" y="f42"/>
                  </a:cxn>
                </a:cxnLst>
                <a:rect l="f37" t="f40" r="f38" b="f39"/>
                <a:pathLst>
                  <a:path w="4659861" h="2215146">
                    <a:moveTo>
                      <a:pt x="f5" y="f5"/>
                    </a:moveTo>
                    <a:lnTo>
                      <a:pt x="f6" y="f5"/>
                    </a:lnTo>
                    <a:lnTo>
                      <a:pt x="f6" y="f7"/>
                    </a:lnTo>
                    <a:lnTo>
                      <a:pt x="f5" y="f7"/>
                    </a:lnTo>
                    <a:lnTo>
                      <a:pt x="f5" y="f5"/>
                    </a:lnTo>
                    <a:close/>
                  </a:path>
                </a:pathLst>
              </a:custGeom>
              <a:solidFill>
                <a:srgbClr val="FFFFFF"/>
              </a:solidFill>
              <a:ln w="38103" cap="flat">
                <a:solidFill>
                  <a:srgbClr val="4472C4"/>
                </a:solidFill>
                <a:prstDash val="solid"/>
                <a:miter/>
              </a:ln>
            </p:spPr>
            <p:txBody>
              <a:bodyPr vert="horz" wrap="square" lIns="25401" tIns="25401" rIns="25401" bIns="25401" anchor="t" anchorCtr="0" compatLnSpc="1">
                <a:noAutofit/>
              </a:bodyPr>
              <a:lstStyle/>
              <a:p>
                <a:pPr defTabSz="444512">
                  <a:lnSpc>
                    <a:spcPct val="90000"/>
                  </a:lnSpc>
                  <a:spcAft>
                    <a:spcPts val="429"/>
                  </a:spcAft>
                  <a:defRPr sz="1800" b="0" i="0" u="none" strike="noStrike" kern="0" cap="none" spc="0" baseline="0">
                    <a:solidFill>
                      <a:srgbClr val="000000"/>
                    </a:solidFill>
                    <a:uFillTx/>
                  </a:defRPr>
                </a:pPr>
                <a:r>
                  <a:rPr lang="en-GB" sz="1000" b="1" dirty="0">
                    <a:solidFill>
                      <a:srgbClr val="000000"/>
                    </a:solidFill>
                    <a:latin typeface="Ink Free" pitchFamily="66"/>
                  </a:rPr>
                  <a:t>Recall.</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0000"/>
                    </a:solidFill>
                    <a:latin typeface="Ink Free" pitchFamily="66"/>
                  </a:rPr>
                  <a:t>I can recall basic historical knowledge of </a:t>
                </a:r>
                <a:r>
                  <a:rPr lang="en-GB" sz="857" b="1" dirty="0">
                    <a:solidFill>
                      <a:srgbClr val="FF0000"/>
                    </a:solidFill>
                    <a:latin typeface="Ink Free"/>
                  </a:rPr>
                  <a:t>15</a:t>
                </a:r>
                <a:r>
                  <a:rPr lang="en-GB" sz="857" b="1" baseline="30000" dirty="0">
                    <a:solidFill>
                      <a:srgbClr val="FF0000"/>
                    </a:solidFill>
                    <a:latin typeface="Ink Free"/>
                  </a:rPr>
                  <a:t>th</a:t>
                </a:r>
                <a:r>
                  <a:rPr lang="en-GB" sz="857" b="1" dirty="0">
                    <a:solidFill>
                      <a:srgbClr val="FF0000"/>
                    </a:solidFill>
                    <a:latin typeface="Ink Free"/>
                  </a:rPr>
                  <a:t> Century America and Wales</a:t>
                </a:r>
                <a:r>
                  <a:rPr lang="en-GB" sz="857" b="1" dirty="0">
                    <a:solidFill>
                      <a:srgbClr val="FF0000"/>
                    </a:solidFill>
                    <a:latin typeface="Ink Free" pitchFamily="66"/>
                  </a:rPr>
                  <a:t>.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ED7D31"/>
                    </a:solidFill>
                    <a:latin typeface="Ink Free" pitchFamily="66"/>
                  </a:rPr>
                  <a:t>I can recall some historical knowledge of 15</a:t>
                </a:r>
                <a:r>
                  <a:rPr lang="en-GB" sz="857" b="1" baseline="30000" dirty="0">
                    <a:solidFill>
                      <a:srgbClr val="ED7D31"/>
                    </a:solidFill>
                    <a:latin typeface="Ink Free" pitchFamily="66"/>
                  </a:rPr>
                  <a:t>th</a:t>
                </a:r>
                <a:r>
                  <a:rPr lang="en-GB" sz="857" b="1" dirty="0">
                    <a:solidFill>
                      <a:srgbClr val="ED7D31"/>
                    </a:solidFill>
                    <a:latin typeface="Ink Free" pitchFamily="66"/>
                  </a:rPr>
                  <a:t> Century America and Wales.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FFC000"/>
                    </a:solidFill>
                    <a:latin typeface="Ink Free" pitchFamily="66"/>
                  </a:rPr>
                  <a:t>I can recall the changes that happened in 15</a:t>
                </a:r>
                <a:r>
                  <a:rPr lang="en-GB" sz="857" b="1" baseline="30000" dirty="0">
                    <a:solidFill>
                      <a:srgbClr val="FFC000"/>
                    </a:solidFill>
                    <a:latin typeface="Ink Free" pitchFamily="66"/>
                  </a:rPr>
                  <a:t>th</a:t>
                </a:r>
                <a:r>
                  <a:rPr lang="en-GB" sz="857" b="1" dirty="0">
                    <a:solidFill>
                      <a:srgbClr val="FFC000"/>
                    </a:solidFill>
                    <a:latin typeface="Ink Free" pitchFamily="66"/>
                  </a:rPr>
                  <a:t> Century America and start to link with Wales.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4472C4"/>
                    </a:solidFill>
                    <a:latin typeface="Ink Free" pitchFamily="66"/>
                  </a:rPr>
                  <a:t>I can recall detailed historical knowledge and draw links between both 15</a:t>
                </a:r>
                <a:r>
                  <a:rPr lang="en-GB" sz="857" b="1" baseline="30000" dirty="0">
                    <a:solidFill>
                      <a:srgbClr val="4472C4"/>
                    </a:solidFill>
                    <a:latin typeface="Ink Free" pitchFamily="66"/>
                  </a:rPr>
                  <a:t>th</a:t>
                </a:r>
                <a:r>
                  <a:rPr lang="en-GB" sz="857" b="1" dirty="0">
                    <a:solidFill>
                      <a:srgbClr val="4472C4"/>
                    </a:solidFill>
                    <a:latin typeface="Ink Free" pitchFamily="66"/>
                  </a:rPr>
                  <a:t> Century America and Wales. </a:t>
                </a:r>
              </a:p>
              <a:p>
                <a:pPr defTabSz="444512">
                  <a:lnSpc>
                    <a:spcPct val="90000"/>
                  </a:lnSpc>
                  <a:spcAft>
                    <a:spcPts val="429"/>
                  </a:spcAft>
                  <a:defRPr sz="1800" b="0" i="0" u="none" strike="noStrike" kern="0" cap="none" spc="0" baseline="0">
                    <a:solidFill>
                      <a:srgbClr val="000000"/>
                    </a:solidFill>
                    <a:uFillTx/>
                  </a:defRPr>
                </a:pPr>
                <a:r>
                  <a:rPr lang="en-GB" sz="857" b="1" dirty="0">
                    <a:solidFill>
                      <a:srgbClr val="00B050"/>
                    </a:solidFill>
                    <a:latin typeface="Ink Free" pitchFamily="66"/>
                  </a:rPr>
                  <a:t>I can recall and link my previous knowledge to 15</a:t>
                </a:r>
                <a:r>
                  <a:rPr lang="en-GB" sz="857" b="1" baseline="30000" dirty="0">
                    <a:solidFill>
                      <a:srgbClr val="00B050"/>
                    </a:solidFill>
                    <a:latin typeface="Ink Free" pitchFamily="66"/>
                  </a:rPr>
                  <a:t>th</a:t>
                </a:r>
                <a:r>
                  <a:rPr lang="en-GB" sz="857" b="1" dirty="0">
                    <a:solidFill>
                      <a:srgbClr val="00B050"/>
                    </a:solidFill>
                    <a:latin typeface="Ink Free" pitchFamily="66"/>
                  </a:rPr>
                  <a:t> America and Wales. </a:t>
                </a:r>
              </a:p>
            </p:txBody>
          </p:sp>
        </p:grpSp>
        <p:sp>
          <p:nvSpPr>
            <p:cNvPr id="33" name="TextBox 24">
              <a:extLst>
                <a:ext uri="{FF2B5EF4-FFF2-40B4-BE49-F238E27FC236}">
                  <a16:creationId xmlns:a16="http://schemas.microsoft.com/office/drawing/2014/main" id="{175B2438-D22F-4024-BC6F-5EC1A687A8CA}"/>
                </a:ext>
              </a:extLst>
            </p:cNvPr>
            <p:cNvSpPr txBox="1"/>
            <p:nvPr/>
          </p:nvSpPr>
          <p:spPr>
            <a:xfrm>
              <a:off x="7823012" y="8741"/>
              <a:ext cx="4659864" cy="461639"/>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b="1">
                  <a:solidFill>
                    <a:srgbClr val="000000"/>
                  </a:solidFill>
                  <a:highlight>
                    <a:srgbClr val="FFFF00"/>
                  </a:highlight>
                  <a:latin typeface="Ink Free" pitchFamily="66"/>
                </a:rPr>
                <a:t>Consider what progression step you are pitching your content at when planning your lessons</a:t>
              </a:r>
              <a:endParaRPr lang="en-GB" sz="857" b="1">
                <a:solidFill>
                  <a:srgbClr val="000000"/>
                </a:solidFill>
                <a:latin typeface="Ink Free" pitchFamily="66"/>
              </a:endParaRPr>
            </a:p>
          </p:txBody>
        </p:sp>
      </p:grpSp>
      <p:sp>
        <p:nvSpPr>
          <p:cNvPr id="34" name="TextBox 25">
            <a:extLst>
              <a:ext uri="{FF2B5EF4-FFF2-40B4-BE49-F238E27FC236}">
                <a16:creationId xmlns:a16="http://schemas.microsoft.com/office/drawing/2014/main" id="{80BFCA5E-8ADF-4F86-902C-BBDCB528EDE9}"/>
              </a:ext>
            </a:extLst>
          </p:cNvPr>
          <p:cNvSpPr txBox="1"/>
          <p:nvPr/>
        </p:nvSpPr>
        <p:spPr>
          <a:xfrm>
            <a:off x="1580131" y="5894941"/>
            <a:ext cx="1302987" cy="219840"/>
          </a:xfrm>
          <a:prstGeom prst="rect">
            <a:avLst/>
          </a:prstGeom>
          <a:solidFill>
            <a:srgbClr val="00B0F0"/>
          </a:solidFill>
          <a:ln w="38103" cap="flat">
            <a:solidFill>
              <a:srgbClr val="000000"/>
            </a:solidFill>
            <a:prstDash val="solid"/>
            <a:miter/>
          </a:ln>
        </p:spPr>
        <p:txBody>
          <a:bodyPr vert="horz" wrap="square" lIns="65314" tIns="32657" rIns="65314" bIns="32657" anchor="t" anchorCtr="1" compatLnSpc="1">
            <a:spAutoFit/>
          </a:bodyPr>
          <a:lstStyle/>
          <a:p>
            <a:pPr algn="ctr" defTabSz="326578">
              <a:defRPr sz="1800" b="0" i="0" u="none" strike="noStrike" kern="0" cap="none" spc="0" baseline="0">
                <a:solidFill>
                  <a:srgbClr val="000000"/>
                </a:solidFill>
                <a:uFillTx/>
              </a:defRPr>
            </a:pPr>
            <a:r>
              <a:rPr lang="en-GB" sz="1000" b="1">
                <a:solidFill>
                  <a:srgbClr val="000000"/>
                </a:solidFill>
                <a:latin typeface="Ink Free" pitchFamily="66"/>
              </a:rPr>
              <a:t>Learning Experiences</a:t>
            </a:r>
          </a:p>
        </p:txBody>
      </p:sp>
      <p:pic>
        <p:nvPicPr>
          <p:cNvPr id="35" name="Picture 26">
            <a:extLst>
              <a:ext uri="{FF2B5EF4-FFF2-40B4-BE49-F238E27FC236}">
                <a16:creationId xmlns:a16="http://schemas.microsoft.com/office/drawing/2014/main" id="{750C9C96-3C36-4FBD-92FB-95743D6EC0DA}"/>
              </a:ext>
            </a:extLst>
          </p:cNvPr>
          <p:cNvPicPr>
            <a:picLocks noChangeAspect="1"/>
          </p:cNvPicPr>
          <p:nvPr/>
        </p:nvPicPr>
        <p:blipFill>
          <a:blip r:embed="rId2"/>
          <a:stretch>
            <a:fillRect/>
          </a:stretch>
        </p:blipFill>
        <p:spPr>
          <a:xfrm>
            <a:off x="6925067" y="395504"/>
            <a:ext cx="272694" cy="4743162"/>
          </a:xfrm>
          <a:prstGeom prst="rect">
            <a:avLst/>
          </a:prstGeom>
          <a:noFill/>
          <a:ln cap="flat">
            <a:noFill/>
          </a:ln>
        </p:spPr>
      </p:pic>
      <p:pic>
        <p:nvPicPr>
          <p:cNvPr id="36" name="Picture 27">
            <a:extLst>
              <a:ext uri="{FF2B5EF4-FFF2-40B4-BE49-F238E27FC236}">
                <a16:creationId xmlns:a16="http://schemas.microsoft.com/office/drawing/2014/main" id="{70279000-B7AA-4DB7-B676-A5623121D30B}"/>
              </a:ext>
            </a:extLst>
          </p:cNvPr>
          <p:cNvPicPr>
            <a:picLocks noChangeAspect="1"/>
          </p:cNvPicPr>
          <p:nvPr/>
        </p:nvPicPr>
        <p:blipFill>
          <a:blip r:embed="rId3"/>
          <a:stretch>
            <a:fillRect/>
          </a:stretch>
        </p:blipFill>
        <p:spPr>
          <a:xfrm>
            <a:off x="7620526" y="5063671"/>
            <a:ext cx="326003" cy="326003"/>
          </a:xfrm>
          <a:prstGeom prst="rect">
            <a:avLst/>
          </a:prstGeom>
          <a:noFill/>
          <a:ln cap="flat">
            <a:noFill/>
          </a:ln>
        </p:spPr>
      </p:pic>
      <p:sp>
        <p:nvSpPr>
          <p:cNvPr id="37" name="Freeform 12">
            <a:extLst>
              <a:ext uri="{FF2B5EF4-FFF2-40B4-BE49-F238E27FC236}">
                <a16:creationId xmlns:a16="http://schemas.microsoft.com/office/drawing/2014/main" id="{D7628E25-10C0-48CE-A2FB-66871DC62922}"/>
              </a:ext>
            </a:extLst>
          </p:cNvPr>
          <p:cNvSpPr/>
          <p:nvPr/>
        </p:nvSpPr>
        <p:spPr>
          <a:xfrm>
            <a:off x="1504185" y="-15695"/>
            <a:ext cx="947951" cy="866368"/>
          </a:xfrm>
          <a:custGeom>
            <a:avLst/>
            <a:gdLst>
              <a:gd name="f0" fmla="val w"/>
              <a:gd name="f1" fmla="val h"/>
              <a:gd name="f2" fmla="val 0"/>
              <a:gd name="f3" fmla="val 2229136"/>
              <a:gd name="f4" fmla="val 2212983"/>
              <a:gd name="f5" fmla="*/ f0 1 2229136"/>
              <a:gd name="f6" fmla="*/ f1 1 2212983"/>
              <a:gd name="f7" fmla="val f2"/>
              <a:gd name="f8" fmla="val f3"/>
              <a:gd name="f9" fmla="val f4"/>
              <a:gd name="f10" fmla="+- f9 0 f7"/>
              <a:gd name="f11" fmla="+- f8 0 f7"/>
              <a:gd name="f12" fmla="*/ f11 1 2229136"/>
              <a:gd name="f13" fmla="*/ f10 1 2212983"/>
              <a:gd name="f14" fmla="*/ f7 1 f12"/>
              <a:gd name="f15" fmla="*/ f8 1 f12"/>
              <a:gd name="f16" fmla="*/ f7 1 f13"/>
              <a:gd name="f17" fmla="*/ f9 1 f13"/>
              <a:gd name="f18" fmla="*/ f14 f5 1"/>
              <a:gd name="f19" fmla="*/ f15 f5 1"/>
              <a:gd name="f20" fmla="*/ f17 f6 1"/>
              <a:gd name="f21" fmla="*/ f16 f6 1"/>
            </a:gdLst>
            <a:ahLst/>
            <a:cxnLst>
              <a:cxn ang="3cd4">
                <a:pos x="hc" y="t"/>
              </a:cxn>
              <a:cxn ang="0">
                <a:pos x="r" y="vc"/>
              </a:cxn>
              <a:cxn ang="cd4">
                <a:pos x="hc" y="b"/>
              </a:cxn>
              <a:cxn ang="cd2">
                <a:pos x="l" y="vc"/>
              </a:cxn>
            </a:cxnLst>
            <a:rect l="f18" t="f21" r="f19" b="f20"/>
            <a:pathLst>
              <a:path w="2229136" h="2212983">
                <a:moveTo>
                  <a:pt x="f2" y="f2"/>
                </a:moveTo>
                <a:lnTo>
                  <a:pt x="f3" y="f2"/>
                </a:lnTo>
                <a:lnTo>
                  <a:pt x="f3" y="f4"/>
                </a:lnTo>
                <a:lnTo>
                  <a:pt x="f2" y="f4"/>
                </a:lnTo>
                <a:lnTo>
                  <a:pt x="f2" y="f2"/>
                </a:lnTo>
                <a:close/>
              </a:path>
            </a:pathLst>
          </a:custGeom>
          <a:blipFill>
            <a:blip r:embed="rId4">
              <a:alphaModFix/>
            </a:blip>
            <a:stretch>
              <a:fillRect/>
            </a:stretch>
          </a:blipFill>
          <a:ln cap="flat">
            <a:noFill/>
            <a:prstDash val="solid"/>
          </a:ln>
        </p:spPr>
        <p:txBody>
          <a:bodyPr lIns="0" tIns="0" rIns="0" bIns="0"/>
          <a:lstStyle/>
          <a:p>
            <a:endParaRPr lang="en-GB" sz="1286"/>
          </a:p>
        </p:txBody>
      </p:sp>
      <p:sp>
        <p:nvSpPr>
          <p:cNvPr id="39" name="TextBox 18">
            <a:extLst>
              <a:ext uri="{FF2B5EF4-FFF2-40B4-BE49-F238E27FC236}">
                <a16:creationId xmlns:a16="http://schemas.microsoft.com/office/drawing/2014/main" id="{B722E045-3459-4C86-BA6F-69EFDD4EB1B1}"/>
              </a:ext>
            </a:extLst>
          </p:cNvPr>
          <p:cNvSpPr txBox="1"/>
          <p:nvPr/>
        </p:nvSpPr>
        <p:spPr>
          <a:xfrm>
            <a:off x="5133744" y="5745509"/>
            <a:ext cx="2596171" cy="197847"/>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857" dirty="0">
                <a:solidFill>
                  <a:srgbClr val="000000"/>
                </a:solidFill>
                <a:latin typeface="Ink Free" panose="03080402000500000000" pitchFamily="66" charset="0"/>
              </a:rPr>
              <a:t> </a:t>
            </a:r>
          </a:p>
        </p:txBody>
      </p:sp>
      <p:sp>
        <p:nvSpPr>
          <p:cNvPr id="42" name="TextBox 3">
            <a:extLst>
              <a:ext uri="{FF2B5EF4-FFF2-40B4-BE49-F238E27FC236}">
                <a16:creationId xmlns:a16="http://schemas.microsoft.com/office/drawing/2014/main" id="{C902F0C4-E337-43C7-BD1A-EE6F9057967C}"/>
              </a:ext>
            </a:extLst>
          </p:cNvPr>
          <p:cNvSpPr txBox="1"/>
          <p:nvPr/>
        </p:nvSpPr>
        <p:spPr>
          <a:xfrm>
            <a:off x="7729916" y="5398308"/>
            <a:ext cx="2544389" cy="417715"/>
          </a:xfrm>
          <a:prstGeom prst="rect">
            <a:avLst/>
          </a:prstGeom>
          <a:noFill/>
          <a:ln cap="flat">
            <a:noFill/>
          </a:ln>
        </p:spPr>
        <p:txBody>
          <a:bodyPr vert="horz" wrap="square" lIns="65314" tIns="32657" rIns="65314" bIns="32657" anchor="t" anchorCtr="0" compatLnSpc="1">
            <a:spAutoFit/>
          </a:bodyPr>
          <a:lstStyle/>
          <a:p>
            <a:pPr defTabSz="326578">
              <a:defRPr sz="1800" b="0" i="0" u="none" strike="noStrike" kern="0" cap="none" spc="0" baseline="0">
                <a:solidFill>
                  <a:srgbClr val="000000"/>
                </a:solidFill>
                <a:uFillTx/>
              </a:defRPr>
            </a:pPr>
            <a:r>
              <a:rPr lang="en-GB" sz="1143" dirty="0">
                <a:solidFill>
                  <a:srgbClr val="000000"/>
                </a:solidFill>
                <a:latin typeface="Ink Free" pitchFamily="66"/>
              </a:rPr>
              <a:t>Pupils will answer the following explain question:</a:t>
            </a:r>
          </a:p>
        </p:txBody>
      </p:sp>
      <p:graphicFrame>
        <p:nvGraphicFramePr>
          <p:cNvPr id="27" name="Table 21">
            <a:extLst>
              <a:ext uri="{FF2B5EF4-FFF2-40B4-BE49-F238E27FC236}">
                <a16:creationId xmlns:a16="http://schemas.microsoft.com/office/drawing/2014/main" id="{8D719B75-1760-4CD1-8A03-FBDC11AEEC9C}"/>
              </a:ext>
            </a:extLst>
          </p:cNvPr>
          <p:cNvGraphicFramePr>
            <a:graphicFrameLocks noGrp="1"/>
          </p:cNvGraphicFramePr>
          <p:nvPr/>
        </p:nvGraphicFramePr>
        <p:xfrm>
          <a:off x="1616943" y="2057172"/>
          <a:ext cx="5270614" cy="2962536"/>
        </p:xfrm>
        <a:graphic>
          <a:graphicData uri="http://schemas.openxmlformats.org/drawingml/2006/table">
            <a:tbl>
              <a:tblPr firstRow="1" bandRow="1">
                <a:effectLst/>
                <a:tableStyleId>{5C22544A-7EE6-4342-B048-85BDC9FD1C3A}</a:tableStyleId>
              </a:tblPr>
              <a:tblGrid>
                <a:gridCol w="2456594">
                  <a:extLst>
                    <a:ext uri="{9D8B030D-6E8A-4147-A177-3AD203B41FA5}">
                      <a16:colId xmlns:a16="http://schemas.microsoft.com/office/drawing/2014/main" val="2853305156"/>
                    </a:ext>
                  </a:extLst>
                </a:gridCol>
                <a:gridCol w="2814020">
                  <a:extLst>
                    <a:ext uri="{9D8B030D-6E8A-4147-A177-3AD203B41FA5}">
                      <a16:colId xmlns:a16="http://schemas.microsoft.com/office/drawing/2014/main" val="3982392489"/>
                    </a:ext>
                  </a:extLst>
                </a:gridCol>
              </a:tblGrid>
              <a:tr h="261257">
                <a:tc gridSpan="2">
                  <a:txBody>
                    <a:bodyPr/>
                    <a:lstStyle/>
                    <a:p>
                      <a:pPr lvl="0"/>
                      <a:r>
                        <a:rPr lang="en-GB" sz="1300" dirty="0">
                          <a:latin typeface="Ink Free" pitchFamily="66"/>
                        </a:rPr>
                        <a:t>Content</a:t>
                      </a:r>
                    </a:p>
                  </a:txBody>
                  <a:tcPr marL="65314" marR="65314" marT="32657" marB="32657">
                    <a:solidFill>
                      <a:srgbClr val="2F5597"/>
                    </a:solidFill>
                  </a:tcPr>
                </a:tc>
                <a:tc hMerge="1">
                  <a:txBody>
                    <a:bodyPr/>
                    <a:lstStyle/>
                    <a:p>
                      <a:endParaRPr lang="en-GB"/>
                    </a:p>
                  </a:txBody>
                  <a:tcPr/>
                </a:tc>
                <a:extLst>
                  <a:ext uri="{0D108BD9-81ED-4DB2-BD59-A6C34878D82A}">
                    <a16:rowId xmlns:a16="http://schemas.microsoft.com/office/drawing/2014/main" val="3590411865"/>
                  </a:ext>
                </a:extLst>
              </a:tr>
              <a:tr h="321673">
                <a:tc>
                  <a:txBody>
                    <a:bodyPr/>
                    <a:lstStyle/>
                    <a:p>
                      <a:pPr algn="l" fontAlgn="b"/>
                      <a:r>
                        <a:rPr lang="en-GB" sz="800" b="1" i="0" u="none" strike="noStrike" dirty="0">
                          <a:solidFill>
                            <a:srgbClr val="000000"/>
                          </a:solidFill>
                          <a:effectLst/>
                          <a:latin typeface="Ink Free" panose="03080402000500000000" pitchFamily="66" charset="0"/>
                        </a:rPr>
                        <a:t>Who are the Native America? </a:t>
                      </a:r>
                    </a:p>
                  </a:txBody>
                  <a:tcPr marL="6804" marR="6804" marT="6804" marB="32657" anchor="b">
                    <a:solidFill>
                      <a:srgbClr val="B4C7E7"/>
                    </a:solidFill>
                  </a:tcPr>
                </a:tc>
                <a:tc>
                  <a:txBody>
                    <a:bodyPr/>
                    <a:lstStyle/>
                    <a:p>
                      <a:pPr lvl="0" algn="l"/>
                      <a:r>
                        <a:rPr lang="en-GB" sz="800" dirty="0">
                          <a:latin typeface="Ink Free" pitchFamily="66"/>
                        </a:rPr>
                        <a:t>I know who the Native Americans were.</a:t>
                      </a:r>
                    </a:p>
                    <a:p>
                      <a:pPr lvl="0" algn="l"/>
                      <a:r>
                        <a:rPr lang="en-GB" sz="800" dirty="0">
                          <a:latin typeface="Ink Free" pitchFamily="66"/>
                        </a:rPr>
                        <a:t>I can describe how they were discovered.</a:t>
                      </a:r>
                    </a:p>
                  </a:txBody>
                  <a:tcPr marL="65314" marR="65314" marT="32657" marB="32657">
                    <a:solidFill>
                      <a:srgbClr val="DAE3F3"/>
                    </a:solidFill>
                  </a:tcPr>
                </a:tc>
                <a:extLst>
                  <a:ext uri="{0D108BD9-81ED-4DB2-BD59-A6C34878D82A}">
                    <a16:rowId xmlns:a16="http://schemas.microsoft.com/office/drawing/2014/main" val="3462468599"/>
                  </a:ext>
                </a:extLst>
              </a:tr>
              <a:tr h="321673">
                <a:tc>
                  <a:txBody>
                    <a:bodyPr/>
                    <a:lstStyle/>
                    <a:p>
                      <a:pPr algn="l" fontAlgn="b"/>
                      <a:r>
                        <a:rPr lang="en-GB" sz="800" b="1" i="0" u="none" strike="noStrike" dirty="0">
                          <a:solidFill>
                            <a:srgbClr val="000000"/>
                          </a:solidFill>
                          <a:effectLst/>
                          <a:latin typeface="Ink Free" panose="03080402000500000000" pitchFamily="66" charset="0"/>
                        </a:rPr>
                        <a:t>What was the life and culture like for Native Americans? </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daily life was like for a Native American.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the importance of the buffalo to some tribes.</a:t>
                      </a:r>
                    </a:p>
                  </a:txBody>
                  <a:tcPr marL="65314" marR="65314" marT="32657" marB="32657">
                    <a:solidFill>
                      <a:srgbClr val="DAE3F3"/>
                    </a:solidFill>
                  </a:tcPr>
                </a:tc>
                <a:extLst>
                  <a:ext uri="{0D108BD9-81ED-4DB2-BD59-A6C34878D82A}">
                    <a16:rowId xmlns:a16="http://schemas.microsoft.com/office/drawing/2014/main" val="2677462890"/>
                  </a:ext>
                </a:extLst>
              </a:tr>
              <a:tr h="321673">
                <a:tc>
                  <a:txBody>
                    <a:bodyPr/>
                    <a:lstStyle/>
                    <a:p>
                      <a:pPr algn="l" fontAlgn="b"/>
                      <a:r>
                        <a:rPr lang="en-GB" sz="800" b="1" i="0" u="none" strike="noStrike" dirty="0">
                          <a:solidFill>
                            <a:srgbClr val="000000"/>
                          </a:solidFill>
                          <a:effectLst/>
                          <a:latin typeface="Ink Free" panose="03080402000500000000" pitchFamily="66" charset="0"/>
                        </a:rPr>
                        <a:t>Was Pocahontas like the Disney character?</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the real story of Pocahontas.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compare the real story to that of Disney. </a:t>
                      </a:r>
                    </a:p>
                  </a:txBody>
                  <a:tcPr marL="65314" marR="65314" marT="32657" marB="32657">
                    <a:solidFill>
                      <a:srgbClr val="DAE3F3"/>
                    </a:solidFill>
                  </a:tcPr>
                </a:tc>
                <a:extLst>
                  <a:ext uri="{0D108BD9-81ED-4DB2-BD59-A6C34878D82A}">
                    <a16:rowId xmlns:a16="http://schemas.microsoft.com/office/drawing/2014/main" val="1053424698"/>
                  </a:ext>
                </a:extLst>
              </a:tr>
              <a:tr h="309028">
                <a:tc>
                  <a:txBody>
                    <a:bodyPr/>
                    <a:lstStyle/>
                    <a:p>
                      <a:pPr algn="l" fontAlgn="b"/>
                      <a:r>
                        <a:rPr lang="en-GB" sz="800" b="1" i="0" u="none" strike="noStrike" dirty="0">
                          <a:solidFill>
                            <a:srgbClr val="000000"/>
                          </a:solidFill>
                          <a:effectLst/>
                          <a:latin typeface="Ink Free" panose="03080402000500000000" pitchFamily="66" charset="0"/>
                        </a:rPr>
                        <a:t>Was Pocahontas like the Disney character? </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the real story of Pocahontas.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compare the real story to that of Disney. </a:t>
                      </a:r>
                    </a:p>
                  </a:txBody>
                  <a:tcPr marL="65314" marR="65314" marT="32657" marB="32657">
                    <a:solidFill>
                      <a:srgbClr val="DAE3F3"/>
                    </a:solidFill>
                  </a:tcPr>
                </a:tc>
                <a:extLst>
                  <a:ext uri="{0D108BD9-81ED-4DB2-BD59-A6C34878D82A}">
                    <a16:rowId xmlns:a16="http://schemas.microsoft.com/office/drawing/2014/main" val="753173999"/>
                  </a:ext>
                </a:extLst>
              </a:tr>
              <a:tr h="321673">
                <a:tc>
                  <a:txBody>
                    <a:bodyPr/>
                    <a:lstStyle/>
                    <a:p>
                      <a:pPr algn="l" fontAlgn="b"/>
                      <a:r>
                        <a:rPr lang="en-GB" sz="800" b="1" i="0" u="none" strike="noStrike" dirty="0">
                          <a:solidFill>
                            <a:srgbClr val="000000"/>
                          </a:solidFill>
                          <a:effectLst/>
                          <a:latin typeface="Ink Free" panose="03080402000500000000" pitchFamily="66" charset="0"/>
                        </a:rPr>
                        <a:t>What changed for the Natives after America was discovered? </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what changes happened to the Native Americans.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why the changes happened. </a:t>
                      </a:r>
                    </a:p>
                  </a:txBody>
                  <a:tcPr marL="65314" marR="65314" marT="32657" marB="32657">
                    <a:solidFill>
                      <a:srgbClr val="DAE3F3"/>
                    </a:solidFill>
                  </a:tcPr>
                </a:tc>
                <a:extLst>
                  <a:ext uri="{0D108BD9-81ED-4DB2-BD59-A6C34878D82A}">
                    <a16:rowId xmlns:a16="http://schemas.microsoft.com/office/drawing/2014/main" val="2992009563"/>
                  </a:ext>
                </a:extLst>
              </a:tr>
              <a:tr h="350509">
                <a:tc>
                  <a:txBody>
                    <a:bodyPr/>
                    <a:lstStyle/>
                    <a:p>
                      <a:pPr algn="l" fontAlgn="b"/>
                      <a:r>
                        <a:rPr lang="en-GB" sz="800" b="1" i="0" u="none" strike="noStrike" dirty="0">
                          <a:solidFill>
                            <a:srgbClr val="000000"/>
                          </a:solidFill>
                          <a:effectLst/>
                          <a:latin typeface="Ink Free" panose="03080402000500000000" pitchFamily="66" charset="0"/>
                        </a:rPr>
                        <a:t>How did American gain independence?</a:t>
                      </a:r>
                    </a:p>
                  </a:txBody>
                  <a:tcPr marL="6804" marR="6804" marT="6804"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how American gained independence.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why they wanted independence from Britain. </a:t>
                      </a:r>
                    </a:p>
                  </a:txBody>
                  <a:tcPr marL="65314" marR="65314" marT="32657" marB="32657">
                    <a:solidFill>
                      <a:srgbClr val="DAE3F3"/>
                    </a:solidFill>
                  </a:tcPr>
                </a:tc>
                <a:extLst>
                  <a:ext uri="{0D108BD9-81ED-4DB2-BD59-A6C34878D82A}">
                    <a16:rowId xmlns:a16="http://schemas.microsoft.com/office/drawing/2014/main" val="3491444041"/>
                  </a:ext>
                </a:extLst>
              </a:tr>
              <a:tr h="321673">
                <a:tc>
                  <a:txBody>
                    <a:bodyPr/>
                    <a:lstStyle/>
                    <a:p>
                      <a:pPr lvl="0" algn="l" fontAlgn="b"/>
                      <a:r>
                        <a:rPr lang="en-GB" sz="900" b="1" i="0" u="none" strike="noStrike" dirty="0">
                          <a:solidFill>
                            <a:srgbClr val="000000"/>
                          </a:solidFill>
                          <a:latin typeface="Ink Free" panose="03080402000500000000" pitchFamily="66" charset="0"/>
                        </a:rPr>
                        <a:t>Who was Owain Glyndwr?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who Owain Glyndwr was.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describe what Owain Glyndwr did. </a:t>
                      </a:r>
                    </a:p>
                  </a:txBody>
                  <a:tcPr marL="65314" marR="65314" marT="32657" marB="32657">
                    <a:solidFill>
                      <a:srgbClr val="DAE3F3"/>
                    </a:solidFill>
                  </a:tcPr>
                </a:tc>
                <a:extLst>
                  <a:ext uri="{0D108BD9-81ED-4DB2-BD59-A6C34878D82A}">
                    <a16:rowId xmlns:a16="http://schemas.microsoft.com/office/drawing/2014/main" val="4012619621"/>
                  </a:ext>
                </a:extLst>
              </a:tr>
              <a:tr h="424543">
                <a:tc>
                  <a:txBody>
                    <a:bodyPr/>
                    <a:lstStyle/>
                    <a:p>
                      <a:pPr lvl="0" algn="l" fontAlgn="b"/>
                      <a:r>
                        <a:rPr lang="en-GB" sz="900" b="1" i="0" u="none" strike="noStrike" dirty="0">
                          <a:solidFill>
                            <a:srgbClr val="000000"/>
                          </a:solidFill>
                          <a:latin typeface="Ink Free" panose="03080402000500000000" pitchFamily="66" charset="0"/>
                        </a:rPr>
                        <a:t>How did Owain Glyndwr influence Wales? </a:t>
                      </a:r>
                    </a:p>
                  </a:txBody>
                  <a:tcPr marL="6806" marR="6806" marT="6806" marB="32657" anchor="b">
                    <a:solidFill>
                      <a:srgbClr val="B4C7E7"/>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know how Owain Glyndwr influenced Wales.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Ink Free" pitchFamily="66"/>
                          <a:ea typeface="+mn-ea"/>
                          <a:cs typeface="+mn-cs"/>
                        </a:rPr>
                        <a:t>I can explain the importance of Owain Glyndwr in Welsh history. </a:t>
                      </a:r>
                    </a:p>
                  </a:txBody>
                  <a:tcPr marL="65314" marR="65314" marT="32657" marB="32657">
                    <a:solidFill>
                      <a:srgbClr val="DAE3F3"/>
                    </a:solidFill>
                  </a:tcPr>
                </a:tc>
                <a:extLst>
                  <a:ext uri="{0D108BD9-81ED-4DB2-BD59-A6C34878D82A}">
                    <a16:rowId xmlns:a16="http://schemas.microsoft.com/office/drawing/2014/main" val="554744259"/>
                  </a:ext>
                </a:extLst>
              </a:tr>
            </a:tbl>
          </a:graphicData>
        </a:graphic>
      </p:graphicFrame>
      <p:graphicFrame>
        <p:nvGraphicFramePr>
          <p:cNvPr id="43" name="Table 42">
            <a:extLst>
              <a:ext uri="{FF2B5EF4-FFF2-40B4-BE49-F238E27FC236}">
                <a16:creationId xmlns:a16="http://schemas.microsoft.com/office/drawing/2014/main" id="{A1019F12-979B-4B1A-A8D4-5D726F0BAB71}"/>
              </a:ext>
            </a:extLst>
          </p:cNvPr>
          <p:cNvGraphicFramePr>
            <a:graphicFrameLocks noGrp="1"/>
          </p:cNvGraphicFramePr>
          <p:nvPr/>
        </p:nvGraphicFramePr>
        <p:xfrm>
          <a:off x="4378263" y="5371883"/>
          <a:ext cx="3298894" cy="1136468"/>
        </p:xfrm>
        <a:graphic>
          <a:graphicData uri="http://schemas.openxmlformats.org/drawingml/2006/table">
            <a:tbl>
              <a:tblPr firstRow="1" bandRow="1">
                <a:tableStyleId>{5940675A-B579-460E-94D1-54222C63F5DA}</a:tableStyleId>
              </a:tblPr>
              <a:tblGrid>
                <a:gridCol w="795818">
                  <a:extLst>
                    <a:ext uri="{9D8B030D-6E8A-4147-A177-3AD203B41FA5}">
                      <a16:colId xmlns:a16="http://schemas.microsoft.com/office/drawing/2014/main" val="1320472434"/>
                    </a:ext>
                  </a:extLst>
                </a:gridCol>
                <a:gridCol w="2503076">
                  <a:extLst>
                    <a:ext uri="{9D8B030D-6E8A-4147-A177-3AD203B41FA5}">
                      <a16:colId xmlns:a16="http://schemas.microsoft.com/office/drawing/2014/main" val="1872628756"/>
                    </a:ext>
                  </a:extLst>
                </a:gridCol>
              </a:tblGrid>
              <a:tr h="609600">
                <a:tc>
                  <a:txBody>
                    <a:bodyPr/>
                    <a:lstStyle/>
                    <a:p>
                      <a:pPr algn="ctr"/>
                      <a:r>
                        <a:rPr lang="en-GB" sz="900" dirty="0">
                          <a:solidFill>
                            <a:schemeClr val="bg1"/>
                          </a:solidFill>
                          <a:latin typeface="Ink Free" panose="03080402000500000000" pitchFamily="66" charset="0"/>
                        </a:rPr>
                        <a:t>Literacy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dk1"/>
                          </a:solidFill>
                          <a:effectLst/>
                          <a:latin typeface="Ink Free" panose="03080402000500000000" pitchFamily="66" charset="0"/>
                          <a:ea typeface="+mn-ea"/>
                          <a:cs typeface="+mn-cs"/>
                        </a:rPr>
                        <a:t>I can use a range of strategies including skimming to identify themes, ideas and genre, and scanning to gain a detailed understanding of a text.</a:t>
                      </a:r>
                    </a:p>
                    <a:p>
                      <a:endParaRPr lang="en-GB" sz="1000" dirty="0">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7158469"/>
                  </a:ext>
                </a:extLst>
              </a:tr>
              <a:tr h="370114">
                <a:tc>
                  <a:txBody>
                    <a:bodyPr/>
                    <a:lstStyle/>
                    <a:p>
                      <a:pPr algn="ctr"/>
                      <a:r>
                        <a:rPr lang="en-GB" sz="900" dirty="0">
                          <a:solidFill>
                            <a:schemeClr val="bg1"/>
                          </a:solidFill>
                          <a:latin typeface="Ink Free" panose="03080402000500000000" pitchFamily="66" charset="0"/>
                        </a:rPr>
                        <a:t>Numeracy</a:t>
                      </a:r>
                      <a:endParaRPr lang="en-GB" sz="900" b="0" dirty="0">
                        <a:solidFill>
                          <a:schemeClr val="bg1"/>
                        </a:solidFill>
                        <a:latin typeface="Ink Free" panose="03080402000500000000" pitchFamily="66" charset="0"/>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r>
                        <a:rPr lang="en-GB" sz="1000" kern="1200" dirty="0">
                          <a:solidFill>
                            <a:schemeClr val="dk1"/>
                          </a:solidFill>
                          <a:effectLst/>
                          <a:latin typeface="Ink Free" panose="03080402000500000000" pitchFamily="66" charset="0"/>
                          <a:ea typeface="+mn-ea"/>
                          <a:cs typeface="+mn-cs"/>
                        </a:rPr>
                        <a:t>I can accurately draw a line graph with my own suitable scale.</a:t>
                      </a:r>
                      <a:endParaRPr lang="en-GB" sz="800" b="0" i="0" kern="1200" dirty="0">
                        <a:solidFill>
                          <a:schemeClr val="dk1"/>
                        </a:solidFill>
                        <a:effectLst/>
                        <a:latin typeface="Ink Free" panose="03080402000500000000" pitchFamily="66" charset="0"/>
                        <a:ea typeface="+mn-ea"/>
                        <a:cs typeface="+mn-cs"/>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6623054"/>
                  </a:ext>
                </a:extLst>
              </a:tr>
            </a:tbl>
          </a:graphicData>
        </a:graphic>
      </p:graphicFrame>
      <p:graphicFrame>
        <p:nvGraphicFramePr>
          <p:cNvPr id="10" name="Table 9">
            <a:extLst>
              <a:ext uri="{FF2B5EF4-FFF2-40B4-BE49-F238E27FC236}">
                <a16:creationId xmlns:a16="http://schemas.microsoft.com/office/drawing/2014/main" id="{5BC49BB6-B469-44C8-B2D4-6C821A520B86}"/>
              </a:ext>
            </a:extLst>
          </p:cNvPr>
          <p:cNvGraphicFramePr>
            <a:graphicFrameLocks noGrp="1"/>
          </p:cNvGraphicFramePr>
          <p:nvPr/>
        </p:nvGraphicFramePr>
        <p:xfrm>
          <a:off x="7986710" y="5930369"/>
          <a:ext cx="2291929" cy="523875"/>
        </p:xfrm>
        <a:graphic>
          <a:graphicData uri="http://schemas.openxmlformats.org/drawingml/2006/table">
            <a:tbl>
              <a:tblPr/>
              <a:tblGrid>
                <a:gridCol w="2291929">
                  <a:extLst>
                    <a:ext uri="{9D8B030D-6E8A-4147-A177-3AD203B41FA5}">
                      <a16:colId xmlns:a16="http://schemas.microsoft.com/office/drawing/2014/main" val="2807372277"/>
                    </a:ext>
                  </a:extLst>
                </a:gridCol>
              </a:tblGrid>
              <a:tr h="523875">
                <a:tc>
                  <a:txBody>
                    <a:bodyPr/>
                    <a:lstStyle/>
                    <a:p>
                      <a:pPr algn="ctr" fontAlgn="b"/>
                      <a:r>
                        <a:rPr lang="en-GB" sz="1100" b="0" i="0" u="none" strike="noStrike" dirty="0">
                          <a:solidFill>
                            <a:srgbClr val="000000"/>
                          </a:solidFill>
                          <a:effectLst/>
                          <a:latin typeface="Ink Free" panose="03080402000500000000" pitchFamily="66" charset="0"/>
                        </a:rPr>
                        <a:t>Was Pocahontas like the Disney character? Explain. </a:t>
                      </a:r>
                    </a:p>
                  </a:txBody>
                  <a:tcPr marL="6804" marR="6804" marT="6804" marB="32657" anchor="b">
                    <a:lnL>
                      <a:noFill/>
                    </a:lnL>
                    <a:lnR>
                      <a:noFill/>
                    </a:lnR>
                    <a:lnT>
                      <a:noFill/>
                    </a:lnT>
                    <a:lnB>
                      <a:noFill/>
                    </a:lnB>
                  </a:tcPr>
                </a:tc>
                <a:extLst>
                  <a:ext uri="{0D108BD9-81ED-4DB2-BD59-A6C34878D82A}">
                    <a16:rowId xmlns:a16="http://schemas.microsoft.com/office/drawing/2014/main" val="2059787112"/>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4642272-a132-4bf2-874a-c176713ef5d4" xsi:nil="true"/>
    <lcf76f155ced4ddcb4097134ff3c332f xmlns="5d7194bf-fa17-4d88-9ea8-e0ec8f97bf0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A3EE8B813A6F84E8F05A013DD43F95C" ma:contentTypeVersion="21" ma:contentTypeDescription="Create a new document." ma:contentTypeScope="" ma:versionID="725f044487a4b3129a838d69daeb9421">
  <xsd:schema xmlns:xsd="http://www.w3.org/2001/XMLSchema" xmlns:xs="http://www.w3.org/2001/XMLSchema" xmlns:p="http://schemas.microsoft.com/office/2006/metadata/properties" xmlns:ns2="5d7194bf-fa17-4d88-9ea8-e0ec8f97bf06" xmlns:ns3="14642272-a132-4bf2-874a-c176713ef5d4" targetNamespace="http://schemas.microsoft.com/office/2006/metadata/properties" ma:root="true" ma:fieldsID="f8bcc9e3a990e0a819dac3012ef9d691" ns2:_="" ns3:_="">
    <xsd:import namespace="5d7194bf-fa17-4d88-9ea8-e0ec8f97bf06"/>
    <xsd:import namespace="14642272-a132-4bf2-874a-c176713ef5d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194bf-fa17-4d88-9ea8-e0ec8f97bf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4696d75-24b1-4859-9f6f-03025e9ba50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4642272-a132-4bf2-874a-c176713ef5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193d65-aeb0-4fa9-ab65-5bf235a4a751}" ma:internalName="TaxCatchAll" ma:showField="CatchAllData" ma:web="14642272-a132-4bf2-874a-c176713ef5d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D4AE32-F10B-4DA0-BEB5-4D869267F6A1}">
  <ds:schemaRefs>
    <ds:schemaRef ds:uri="http://schemas.microsoft.com/sharepoint/v3/contenttype/forms"/>
  </ds:schemaRefs>
</ds:datastoreItem>
</file>

<file path=customXml/itemProps2.xml><?xml version="1.0" encoding="utf-8"?>
<ds:datastoreItem xmlns:ds="http://schemas.openxmlformats.org/officeDocument/2006/customXml" ds:itemID="{1F539FBD-92A2-4B9F-A54F-D277590714E6}">
  <ds:schemaRefs>
    <ds:schemaRef ds:uri="http://schemas.microsoft.com/office/2006/metadata/properties"/>
    <ds:schemaRef ds:uri="http://schemas.microsoft.com/office/infopath/2007/PartnerControls"/>
    <ds:schemaRef ds:uri="14642272-a132-4bf2-874a-c176713ef5d4"/>
    <ds:schemaRef ds:uri="5d7194bf-fa17-4d88-9ea8-e0ec8f97bf06"/>
  </ds:schemaRefs>
</ds:datastoreItem>
</file>

<file path=customXml/itemProps3.xml><?xml version="1.0" encoding="utf-8"?>
<ds:datastoreItem xmlns:ds="http://schemas.openxmlformats.org/officeDocument/2006/customXml" ds:itemID="{88281863-8FAA-4C77-9239-1FCD06B7D36E}"/>
</file>

<file path=docProps/app.xml><?xml version="1.0" encoding="utf-8"?>
<Properties xmlns="http://schemas.openxmlformats.org/officeDocument/2006/extended-properties" xmlns:vt="http://schemas.openxmlformats.org/officeDocument/2006/docPropsVTypes">
  <TotalTime>5</TotalTime>
  <Words>2507</Words>
  <Application>Microsoft Office PowerPoint</Application>
  <PresentationFormat>Widescreen</PresentationFormat>
  <Paragraphs>273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Katharine Fish</dc:creator>
  <cp:lastModifiedBy>Katharine Fish</cp:lastModifiedBy>
  <cp:revision>3</cp:revision>
  <dcterms:created xsi:type="dcterms:W3CDTF">2025-07-16T13:21:29Z</dcterms:created>
  <dcterms:modified xsi:type="dcterms:W3CDTF">2025-09-09T12:54:28Z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0x0101004A3EE8B813A6F84E8F05A013DD43F95C</vt:lpwstr>
  </property>
  <property fmtid="{D5CDD505-2E9C-101B-9397-08002B2CF9AE}" pid="3" name="MediaServiceImageTags">
    <vt:lpwstr/>
  </property>
</Properties>
</file>